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00" r:id="rId3"/>
    <p:sldId id="282" r:id="rId4"/>
    <p:sldId id="261" r:id="rId5"/>
    <p:sldId id="263" r:id="rId6"/>
    <p:sldId id="299" r:id="rId7"/>
    <p:sldId id="283" r:id="rId8"/>
    <p:sldId id="260" r:id="rId9"/>
    <p:sldId id="267" r:id="rId10"/>
    <p:sldId id="268" r:id="rId11"/>
    <p:sldId id="269" r:id="rId12"/>
    <p:sldId id="272" r:id="rId13"/>
    <p:sldId id="276" r:id="rId14"/>
    <p:sldId id="266" r:id="rId15"/>
    <p:sldId id="280" r:id="rId16"/>
    <p:sldId id="293" r:id="rId17"/>
    <p:sldId id="274" r:id="rId18"/>
    <p:sldId id="273" r:id="rId19"/>
    <p:sldId id="284" r:id="rId20"/>
    <p:sldId id="287" r:id="rId21"/>
    <p:sldId id="285" r:id="rId22"/>
    <p:sldId id="296" r:id="rId23"/>
    <p:sldId id="288" r:id="rId24"/>
    <p:sldId id="297" r:id="rId25"/>
    <p:sldId id="295" r:id="rId26"/>
    <p:sldId id="277" r:id="rId27"/>
    <p:sldId id="286" r:id="rId28"/>
    <p:sldId id="289" r:id="rId29"/>
    <p:sldId id="294" r:id="rId30"/>
    <p:sldId id="291" r:id="rId31"/>
    <p:sldId id="298" r:id="rId3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71226" autoAdjust="0"/>
  </p:normalViewPr>
  <p:slideViewPr>
    <p:cSldViewPr snapToGrid="0">
      <p:cViewPr varScale="1">
        <p:scale>
          <a:sx n="57" d="100"/>
          <a:sy n="57" d="100"/>
        </p:scale>
        <p:origin x="45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D5581E-902A-41F3-87FF-E6084793429F}" type="doc">
      <dgm:prSet loTypeId="urn:microsoft.com/office/officeart/2008/layout/LinedList" loCatId="list" qsTypeId="urn:microsoft.com/office/officeart/2005/8/quickstyle/simple5" qsCatId="simple" csTypeId="urn:microsoft.com/office/officeart/2005/8/colors/accent1_2" csCatId="accent1"/>
      <dgm:spPr/>
      <dgm:t>
        <a:bodyPr/>
        <a:lstStyle/>
        <a:p>
          <a:endParaRPr lang="en-US"/>
        </a:p>
      </dgm:t>
    </dgm:pt>
    <dgm:pt modelId="{9593AC24-25BC-4F2A-8030-55A6F5D9D3BB}">
      <dgm:prSet custT="1"/>
      <dgm:spPr/>
      <dgm:t>
        <a:bodyPr/>
        <a:lstStyle/>
        <a:p>
          <a:r>
            <a:rPr lang="zh-TW" sz="3600" dirty="0">
              <a:latin typeface="微軟正黑體" panose="020B0604030504040204" pitchFamily="34" charset="-120"/>
              <a:ea typeface="微軟正黑體" panose="020B0604030504040204" pitchFamily="34" charset="-120"/>
            </a:rPr>
            <a:t>學生碰到數學問題時求助行為？</a:t>
          </a:r>
          <a:endParaRPr lang="en-US" sz="3600" dirty="0">
            <a:latin typeface="微軟正黑體" panose="020B0604030504040204" pitchFamily="34" charset="-120"/>
            <a:ea typeface="微軟正黑體" panose="020B0604030504040204" pitchFamily="34" charset="-120"/>
          </a:endParaRPr>
        </a:p>
      </dgm:t>
    </dgm:pt>
    <dgm:pt modelId="{650A8FEB-79AE-4F57-BF60-57381D544079}" type="parTrans" cxnId="{2D9E59DD-DB38-4ABA-AA77-18B191A9CA7C}">
      <dgm:prSet/>
      <dgm:spPr/>
      <dgm:t>
        <a:bodyPr/>
        <a:lstStyle/>
        <a:p>
          <a:endParaRPr lang="en-US" sz="3600">
            <a:latin typeface="微軟正黑體" panose="020B0604030504040204" pitchFamily="34" charset="-120"/>
            <a:ea typeface="微軟正黑體" panose="020B0604030504040204" pitchFamily="34" charset="-120"/>
          </a:endParaRPr>
        </a:p>
      </dgm:t>
    </dgm:pt>
    <dgm:pt modelId="{2FECF18C-2F78-4DB0-9D17-85D95798CC01}" type="sibTrans" cxnId="{2D9E59DD-DB38-4ABA-AA77-18B191A9CA7C}">
      <dgm:prSet/>
      <dgm:spPr/>
      <dgm:t>
        <a:bodyPr/>
        <a:lstStyle/>
        <a:p>
          <a:endParaRPr lang="en-US" sz="3600">
            <a:latin typeface="微軟正黑體" panose="020B0604030504040204" pitchFamily="34" charset="-120"/>
            <a:ea typeface="微軟正黑體" panose="020B0604030504040204" pitchFamily="34" charset="-120"/>
          </a:endParaRPr>
        </a:p>
      </dgm:t>
    </dgm:pt>
    <dgm:pt modelId="{F1A05704-29C0-426C-9B80-D8CCDEB6CF6B}">
      <dgm:prSet custT="1"/>
      <dgm:spPr/>
      <dgm:t>
        <a:bodyPr/>
        <a:lstStyle/>
        <a:p>
          <a:r>
            <a:rPr lang="zh-TW" sz="3600">
              <a:latin typeface="微軟正黑體" panose="020B0604030504040204" pitchFamily="34" charset="-120"/>
              <a:ea typeface="微軟正黑體" panose="020B0604030504040204" pitchFamily="34" charset="-120"/>
            </a:rPr>
            <a:t>在台灣，有哪些因素阻礙教師專業發展？</a:t>
          </a:r>
          <a:endParaRPr lang="en-US" sz="3600">
            <a:latin typeface="微軟正黑體" panose="020B0604030504040204" pitchFamily="34" charset="-120"/>
            <a:ea typeface="微軟正黑體" panose="020B0604030504040204" pitchFamily="34" charset="-120"/>
          </a:endParaRPr>
        </a:p>
      </dgm:t>
    </dgm:pt>
    <dgm:pt modelId="{B6CC417A-196E-4A97-82F2-6A3EA077A6A6}" type="parTrans" cxnId="{F119EB4C-41A0-4479-AFEF-02B3D4296AEB}">
      <dgm:prSet/>
      <dgm:spPr/>
      <dgm:t>
        <a:bodyPr/>
        <a:lstStyle/>
        <a:p>
          <a:endParaRPr lang="en-US" sz="3600">
            <a:latin typeface="微軟正黑體" panose="020B0604030504040204" pitchFamily="34" charset="-120"/>
            <a:ea typeface="微軟正黑體" panose="020B0604030504040204" pitchFamily="34" charset="-120"/>
          </a:endParaRPr>
        </a:p>
      </dgm:t>
    </dgm:pt>
    <dgm:pt modelId="{96B222F8-79E1-4A1A-BF34-9FABED38FC20}" type="sibTrans" cxnId="{F119EB4C-41A0-4479-AFEF-02B3D4296AEB}">
      <dgm:prSet/>
      <dgm:spPr/>
      <dgm:t>
        <a:bodyPr/>
        <a:lstStyle/>
        <a:p>
          <a:endParaRPr lang="en-US" sz="3600">
            <a:latin typeface="微軟正黑體" panose="020B0604030504040204" pitchFamily="34" charset="-120"/>
            <a:ea typeface="微軟正黑體" panose="020B0604030504040204" pitchFamily="34" charset="-120"/>
          </a:endParaRPr>
        </a:p>
      </dgm:t>
    </dgm:pt>
    <dgm:pt modelId="{F05B23BB-EDF0-4F78-B76D-2C2D23D93843}">
      <dgm:prSet custT="1"/>
      <dgm:spPr/>
      <dgm:t>
        <a:bodyPr/>
        <a:lstStyle/>
        <a:p>
          <a:r>
            <a:rPr lang="zh-TW" sz="3600">
              <a:latin typeface="微軟正黑體" panose="020B0604030504040204" pitchFamily="34" charset="-120"/>
              <a:ea typeface="微軟正黑體" panose="020B0604030504040204" pitchFamily="34" charset="-120"/>
            </a:rPr>
            <a:t>科學知識是萬靈丹嗎！？</a:t>
          </a:r>
          <a:endParaRPr lang="en-US" sz="3600">
            <a:latin typeface="微軟正黑體" panose="020B0604030504040204" pitchFamily="34" charset="-120"/>
            <a:ea typeface="微軟正黑體" panose="020B0604030504040204" pitchFamily="34" charset="-120"/>
          </a:endParaRPr>
        </a:p>
      </dgm:t>
    </dgm:pt>
    <dgm:pt modelId="{18B81199-E38B-40FC-8D7C-8E32AC252B71}" type="parTrans" cxnId="{D20C7FDE-D154-45A0-B2E3-BD7919A74AB6}">
      <dgm:prSet/>
      <dgm:spPr/>
      <dgm:t>
        <a:bodyPr/>
        <a:lstStyle/>
        <a:p>
          <a:endParaRPr lang="en-US" sz="3600">
            <a:latin typeface="微軟正黑體" panose="020B0604030504040204" pitchFamily="34" charset="-120"/>
            <a:ea typeface="微軟正黑體" panose="020B0604030504040204" pitchFamily="34" charset="-120"/>
          </a:endParaRPr>
        </a:p>
      </dgm:t>
    </dgm:pt>
    <dgm:pt modelId="{8549160D-A579-4B62-B913-350BDA30869B}" type="sibTrans" cxnId="{D20C7FDE-D154-45A0-B2E3-BD7919A74AB6}">
      <dgm:prSet/>
      <dgm:spPr/>
      <dgm:t>
        <a:bodyPr/>
        <a:lstStyle/>
        <a:p>
          <a:endParaRPr lang="en-US" sz="3600">
            <a:latin typeface="微軟正黑體" panose="020B0604030504040204" pitchFamily="34" charset="-120"/>
            <a:ea typeface="微軟正黑體" panose="020B0604030504040204" pitchFamily="34" charset="-120"/>
          </a:endParaRPr>
        </a:p>
      </dgm:t>
    </dgm:pt>
    <dgm:pt modelId="{0BDF38FC-60E7-4C03-B1AE-E37A4E4D1758}" type="pres">
      <dgm:prSet presAssocID="{A3D5581E-902A-41F3-87FF-E6084793429F}" presName="vert0" presStyleCnt="0">
        <dgm:presLayoutVars>
          <dgm:dir/>
          <dgm:animOne val="branch"/>
          <dgm:animLvl val="lvl"/>
        </dgm:presLayoutVars>
      </dgm:prSet>
      <dgm:spPr/>
    </dgm:pt>
    <dgm:pt modelId="{EE7DD84D-B128-4295-AA35-5636D3C06778}" type="pres">
      <dgm:prSet presAssocID="{9593AC24-25BC-4F2A-8030-55A6F5D9D3BB}" presName="thickLine" presStyleLbl="alignNode1" presStyleIdx="0" presStyleCnt="3"/>
      <dgm:spPr/>
    </dgm:pt>
    <dgm:pt modelId="{22FF0CAC-D184-46F7-86A8-70AEA876B4ED}" type="pres">
      <dgm:prSet presAssocID="{9593AC24-25BC-4F2A-8030-55A6F5D9D3BB}" presName="horz1" presStyleCnt="0"/>
      <dgm:spPr/>
    </dgm:pt>
    <dgm:pt modelId="{6D23C74D-C12C-4E68-9DFC-C05FD92CB44D}" type="pres">
      <dgm:prSet presAssocID="{9593AC24-25BC-4F2A-8030-55A6F5D9D3BB}" presName="tx1" presStyleLbl="revTx" presStyleIdx="0" presStyleCnt="3"/>
      <dgm:spPr/>
    </dgm:pt>
    <dgm:pt modelId="{F65DD923-D886-4847-8ADC-6B83971022E4}" type="pres">
      <dgm:prSet presAssocID="{9593AC24-25BC-4F2A-8030-55A6F5D9D3BB}" presName="vert1" presStyleCnt="0"/>
      <dgm:spPr/>
    </dgm:pt>
    <dgm:pt modelId="{81ABB4DE-8231-43FD-A216-CCE7191CC244}" type="pres">
      <dgm:prSet presAssocID="{F1A05704-29C0-426C-9B80-D8CCDEB6CF6B}" presName="thickLine" presStyleLbl="alignNode1" presStyleIdx="1" presStyleCnt="3"/>
      <dgm:spPr/>
    </dgm:pt>
    <dgm:pt modelId="{2A9783D3-DFDE-4081-B47D-C6C5CF3E0474}" type="pres">
      <dgm:prSet presAssocID="{F1A05704-29C0-426C-9B80-D8CCDEB6CF6B}" presName="horz1" presStyleCnt="0"/>
      <dgm:spPr/>
    </dgm:pt>
    <dgm:pt modelId="{0F4B54DF-2497-4DC8-A522-F5CC1AF2BB5C}" type="pres">
      <dgm:prSet presAssocID="{F1A05704-29C0-426C-9B80-D8CCDEB6CF6B}" presName="tx1" presStyleLbl="revTx" presStyleIdx="1" presStyleCnt="3"/>
      <dgm:spPr/>
    </dgm:pt>
    <dgm:pt modelId="{B8C7DBAD-A670-4519-9D89-35E1B89F8A57}" type="pres">
      <dgm:prSet presAssocID="{F1A05704-29C0-426C-9B80-D8CCDEB6CF6B}" presName="vert1" presStyleCnt="0"/>
      <dgm:spPr/>
    </dgm:pt>
    <dgm:pt modelId="{FB061530-15E7-4186-AC4E-5624C5ADB5FA}" type="pres">
      <dgm:prSet presAssocID="{F05B23BB-EDF0-4F78-B76D-2C2D23D93843}" presName="thickLine" presStyleLbl="alignNode1" presStyleIdx="2" presStyleCnt="3"/>
      <dgm:spPr/>
    </dgm:pt>
    <dgm:pt modelId="{E8E7A277-8348-4A0F-BE5B-69CFD94AD4B7}" type="pres">
      <dgm:prSet presAssocID="{F05B23BB-EDF0-4F78-B76D-2C2D23D93843}" presName="horz1" presStyleCnt="0"/>
      <dgm:spPr/>
    </dgm:pt>
    <dgm:pt modelId="{89FAEFAB-8FA6-46DA-92A6-F876CE07E3F5}" type="pres">
      <dgm:prSet presAssocID="{F05B23BB-EDF0-4F78-B76D-2C2D23D93843}" presName="tx1" presStyleLbl="revTx" presStyleIdx="2" presStyleCnt="3"/>
      <dgm:spPr/>
    </dgm:pt>
    <dgm:pt modelId="{F0900B0F-05F8-4836-B861-720615F9DE81}" type="pres">
      <dgm:prSet presAssocID="{F05B23BB-EDF0-4F78-B76D-2C2D23D93843}" presName="vert1" presStyleCnt="0"/>
      <dgm:spPr/>
    </dgm:pt>
  </dgm:ptLst>
  <dgm:cxnLst>
    <dgm:cxn modelId="{F119EB4C-41A0-4479-AFEF-02B3D4296AEB}" srcId="{A3D5581E-902A-41F3-87FF-E6084793429F}" destId="{F1A05704-29C0-426C-9B80-D8CCDEB6CF6B}" srcOrd="1" destOrd="0" parTransId="{B6CC417A-196E-4A97-82F2-6A3EA077A6A6}" sibTransId="{96B222F8-79E1-4A1A-BF34-9FABED38FC20}"/>
    <dgm:cxn modelId="{EE150451-5C75-46EF-9A14-FD799D7CF294}" type="presOf" srcId="{F1A05704-29C0-426C-9B80-D8CCDEB6CF6B}" destId="{0F4B54DF-2497-4DC8-A522-F5CC1AF2BB5C}" srcOrd="0" destOrd="0" presId="urn:microsoft.com/office/officeart/2008/layout/LinedList"/>
    <dgm:cxn modelId="{D7C1EC58-6629-45BB-8EDD-67ADFB08089F}" type="presOf" srcId="{9593AC24-25BC-4F2A-8030-55A6F5D9D3BB}" destId="{6D23C74D-C12C-4E68-9DFC-C05FD92CB44D}" srcOrd="0" destOrd="0" presId="urn:microsoft.com/office/officeart/2008/layout/LinedList"/>
    <dgm:cxn modelId="{33FFAD82-17C1-4979-AA69-612418B43965}" type="presOf" srcId="{F05B23BB-EDF0-4F78-B76D-2C2D23D93843}" destId="{89FAEFAB-8FA6-46DA-92A6-F876CE07E3F5}" srcOrd="0" destOrd="0" presId="urn:microsoft.com/office/officeart/2008/layout/LinedList"/>
    <dgm:cxn modelId="{64728E99-54F7-430D-A07A-0A86DFC8F453}" type="presOf" srcId="{A3D5581E-902A-41F3-87FF-E6084793429F}" destId="{0BDF38FC-60E7-4C03-B1AE-E37A4E4D1758}" srcOrd="0" destOrd="0" presId="urn:microsoft.com/office/officeart/2008/layout/LinedList"/>
    <dgm:cxn modelId="{2D9E59DD-DB38-4ABA-AA77-18B191A9CA7C}" srcId="{A3D5581E-902A-41F3-87FF-E6084793429F}" destId="{9593AC24-25BC-4F2A-8030-55A6F5D9D3BB}" srcOrd="0" destOrd="0" parTransId="{650A8FEB-79AE-4F57-BF60-57381D544079}" sibTransId="{2FECF18C-2F78-4DB0-9D17-85D95798CC01}"/>
    <dgm:cxn modelId="{D20C7FDE-D154-45A0-B2E3-BD7919A74AB6}" srcId="{A3D5581E-902A-41F3-87FF-E6084793429F}" destId="{F05B23BB-EDF0-4F78-B76D-2C2D23D93843}" srcOrd="2" destOrd="0" parTransId="{18B81199-E38B-40FC-8D7C-8E32AC252B71}" sibTransId="{8549160D-A579-4B62-B913-350BDA30869B}"/>
    <dgm:cxn modelId="{F9CFE78F-1CB4-4A1C-B012-915F4731D328}" type="presParOf" srcId="{0BDF38FC-60E7-4C03-B1AE-E37A4E4D1758}" destId="{EE7DD84D-B128-4295-AA35-5636D3C06778}" srcOrd="0" destOrd="0" presId="urn:microsoft.com/office/officeart/2008/layout/LinedList"/>
    <dgm:cxn modelId="{25E420C0-BFE2-4CF5-BABF-CECF9BA192E3}" type="presParOf" srcId="{0BDF38FC-60E7-4C03-B1AE-E37A4E4D1758}" destId="{22FF0CAC-D184-46F7-86A8-70AEA876B4ED}" srcOrd="1" destOrd="0" presId="urn:microsoft.com/office/officeart/2008/layout/LinedList"/>
    <dgm:cxn modelId="{5BCFFFDF-CC90-4B15-9E2C-068A2A773924}" type="presParOf" srcId="{22FF0CAC-D184-46F7-86A8-70AEA876B4ED}" destId="{6D23C74D-C12C-4E68-9DFC-C05FD92CB44D}" srcOrd="0" destOrd="0" presId="urn:microsoft.com/office/officeart/2008/layout/LinedList"/>
    <dgm:cxn modelId="{958F2E9E-A9D7-40F1-92E2-3336999DBA5E}" type="presParOf" srcId="{22FF0CAC-D184-46F7-86A8-70AEA876B4ED}" destId="{F65DD923-D886-4847-8ADC-6B83971022E4}" srcOrd="1" destOrd="0" presId="urn:microsoft.com/office/officeart/2008/layout/LinedList"/>
    <dgm:cxn modelId="{183BBF60-8955-4BF1-A31A-9326D31D4B36}" type="presParOf" srcId="{0BDF38FC-60E7-4C03-B1AE-E37A4E4D1758}" destId="{81ABB4DE-8231-43FD-A216-CCE7191CC244}" srcOrd="2" destOrd="0" presId="urn:microsoft.com/office/officeart/2008/layout/LinedList"/>
    <dgm:cxn modelId="{95D86DBA-FDDF-4956-94CE-43F3BE6DB8A7}" type="presParOf" srcId="{0BDF38FC-60E7-4C03-B1AE-E37A4E4D1758}" destId="{2A9783D3-DFDE-4081-B47D-C6C5CF3E0474}" srcOrd="3" destOrd="0" presId="urn:microsoft.com/office/officeart/2008/layout/LinedList"/>
    <dgm:cxn modelId="{87E75773-91F7-463F-B88B-BD8C8AC4444E}" type="presParOf" srcId="{2A9783D3-DFDE-4081-B47D-C6C5CF3E0474}" destId="{0F4B54DF-2497-4DC8-A522-F5CC1AF2BB5C}" srcOrd="0" destOrd="0" presId="urn:microsoft.com/office/officeart/2008/layout/LinedList"/>
    <dgm:cxn modelId="{92D98A11-DA35-4E16-8233-E320B2899955}" type="presParOf" srcId="{2A9783D3-DFDE-4081-B47D-C6C5CF3E0474}" destId="{B8C7DBAD-A670-4519-9D89-35E1B89F8A57}" srcOrd="1" destOrd="0" presId="urn:microsoft.com/office/officeart/2008/layout/LinedList"/>
    <dgm:cxn modelId="{F52B2E8E-AD01-4EC3-B142-5B47D99294C4}" type="presParOf" srcId="{0BDF38FC-60E7-4C03-B1AE-E37A4E4D1758}" destId="{FB061530-15E7-4186-AC4E-5624C5ADB5FA}" srcOrd="4" destOrd="0" presId="urn:microsoft.com/office/officeart/2008/layout/LinedList"/>
    <dgm:cxn modelId="{A9FD2B43-846B-4B7F-9D4A-64938EDA76F3}" type="presParOf" srcId="{0BDF38FC-60E7-4C03-B1AE-E37A4E4D1758}" destId="{E8E7A277-8348-4A0F-BE5B-69CFD94AD4B7}" srcOrd="5" destOrd="0" presId="urn:microsoft.com/office/officeart/2008/layout/LinedList"/>
    <dgm:cxn modelId="{D63A9BA7-AEB2-409C-A671-41431805C7E2}" type="presParOf" srcId="{E8E7A277-8348-4A0F-BE5B-69CFD94AD4B7}" destId="{89FAEFAB-8FA6-46DA-92A6-F876CE07E3F5}" srcOrd="0" destOrd="0" presId="urn:microsoft.com/office/officeart/2008/layout/LinedList"/>
    <dgm:cxn modelId="{BB6049E3-6D6D-4E91-AE38-3FDDA2D45206}" type="presParOf" srcId="{E8E7A277-8348-4A0F-BE5B-69CFD94AD4B7}" destId="{F0900B0F-05F8-4836-B861-720615F9DE8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20227E-F7C1-43B7-8C23-55E13B9202A6}" type="doc">
      <dgm:prSet loTypeId="urn:microsoft.com/office/officeart/2005/8/layout/equation1" loCatId="relationship" qsTypeId="urn:microsoft.com/office/officeart/2005/8/quickstyle/simple4" qsCatId="simple" csTypeId="urn:microsoft.com/office/officeart/2005/8/colors/colorful5" csCatId="colorful" phldr="1"/>
      <dgm:spPr/>
      <dgm:t>
        <a:bodyPr/>
        <a:lstStyle/>
        <a:p>
          <a:endParaRPr lang="en-US"/>
        </a:p>
      </dgm:t>
    </dgm:pt>
    <dgm:pt modelId="{8FC16228-5AF7-47A9-9EF6-0A1BE55249B8}">
      <dgm:prSet/>
      <dgm:spPr/>
      <dgm:t>
        <a:bodyPr/>
        <a:lstStyle/>
        <a:p>
          <a:r>
            <a:rPr lang="zh-TW" dirty="0">
              <a:latin typeface="微軟正黑體" panose="020B0604030504040204" pitchFamily="34" charset="-120"/>
              <a:ea typeface="微軟正黑體" panose="020B0604030504040204" pitchFamily="34" charset="-120"/>
            </a:rPr>
            <a:t>數學是科學</a:t>
          </a:r>
          <a:endParaRPr lang="en-US" dirty="0">
            <a:latin typeface="微軟正黑體" panose="020B0604030504040204" pitchFamily="34" charset="-120"/>
            <a:ea typeface="微軟正黑體" panose="020B0604030504040204" pitchFamily="34" charset="-120"/>
          </a:endParaRPr>
        </a:p>
      </dgm:t>
    </dgm:pt>
    <dgm:pt modelId="{AE17711D-22C9-4C7F-AD34-18402B0BB01E}" type="parTrans" cxnId="{B980E6D7-65BD-4A88-9860-C7BDF7C8983C}">
      <dgm:prSet/>
      <dgm:spPr/>
      <dgm:t>
        <a:bodyPr/>
        <a:lstStyle/>
        <a:p>
          <a:endParaRPr lang="en-US"/>
        </a:p>
      </dgm:t>
    </dgm:pt>
    <dgm:pt modelId="{141B57F1-F27D-4F26-9A6D-81FBF3A6DD58}" type="sibTrans" cxnId="{B980E6D7-65BD-4A88-9860-C7BDF7C8983C}">
      <dgm:prSet/>
      <dgm:spPr/>
      <dgm:t>
        <a:bodyPr/>
        <a:lstStyle/>
        <a:p>
          <a:endParaRPr lang="en-US"/>
        </a:p>
      </dgm:t>
    </dgm:pt>
    <dgm:pt modelId="{F5AFECAB-21DE-4FDE-BB73-D792ADCD11BD}">
      <dgm:prSet/>
      <dgm:spPr/>
      <dgm:t>
        <a:bodyPr/>
        <a:lstStyle/>
        <a:p>
          <a:r>
            <a:rPr lang="zh-TW" dirty="0">
              <a:latin typeface="微軟正黑體" panose="020B0604030504040204" pitchFamily="34" charset="-120"/>
              <a:ea typeface="微軟正黑體" panose="020B0604030504040204" pitchFamily="34" charset="-120"/>
            </a:rPr>
            <a:t>數學教學</a:t>
          </a:r>
          <a:r>
            <a:rPr lang="zh-TW" altLang="en-US" dirty="0">
              <a:latin typeface="微軟正黑體" panose="020B0604030504040204" pitchFamily="34" charset="-120"/>
              <a:ea typeface="微軟正黑體" panose="020B0604030504040204" pitchFamily="34" charset="-120"/>
            </a:rPr>
            <a:t>！</a:t>
          </a:r>
          <a:r>
            <a:rPr lang="zh-TW" dirty="0">
              <a:latin typeface="微軟正黑體" panose="020B0604030504040204" pitchFamily="34" charset="-120"/>
              <a:ea typeface="微軟正黑體" panose="020B0604030504040204" pitchFamily="34" charset="-120"/>
            </a:rPr>
            <a:t>？</a:t>
          </a:r>
          <a:endParaRPr lang="en-US" dirty="0">
            <a:latin typeface="微軟正黑體" panose="020B0604030504040204" pitchFamily="34" charset="-120"/>
            <a:ea typeface="微軟正黑體" panose="020B0604030504040204" pitchFamily="34" charset="-120"/>
          </a:endParaRPr>
        </a:p>
      </dgm:t>
    </dgm:pt>
    <dgm:pt modelId="{9C3A4D87-FFAE-4746-8DEC-6561867282FA}" type="parTrans" cxnId="{9F07FD43-2D4F-4A60-B2B0-B8BDC09D2582}">
      <dgm:prSet/>
      <dgm:spPr/>
      <dgm:t>
        <a:bodyPr/>
        <a:lstStyle/>
        <a:p>
          <a:endParaRPr lang="en-US"/>
        </a:p>
      </dgm:t>
    </dgm:pt>
    <dgm:pt modelId="{09EC472C-1453-4E99-B17F-C22D6FBC3909}" type="sibTrans" cxnId="{9F07FD43-2D4F-4A60-B2B0-B8BDC09D2582}">
      <dgm:prSet/>
      <dgm:spPr/>
      <dgm:t>
        <a:bodyPr/>
        <a:lstStyle/>
        <a:p>
          <a:endParaRPr lang="en-US"/>
        </a:p>
      </dgm:t>
    </dgm:pt>
    <dgm:pt modelId="{8CB5E5B7-204F-4829-9A58-64CC091418CA}" type="pres">
      <dgm:prSet presAssocID="{EC20227E-F7C1-43B7-8C23-55E13B9202A6}" presName="linearFlow" presStyleCnt="0">
        <dgm:presLayoutVars>
          <dgm:dir/>
          <dgm:resizeHandles val="exact"/>
        </dgm:presLayoutVars>
      </dgm:prSet>
      <dgm:spPr/>
    </dgm:pt>
    <dgm:pt modelId="{C01EE98B-F824-4341-9A47-6F273D5E2DD1}" type="pres">
      <dgm:prSet presAssocID="{8FC16228-5AF7-47A9-9EF6-0A1BE55249B8}" presName="node" presStyleLbl="node1" presStyleIdx="0" presStyleCnt="2">
        <dgm:presLayoutVars>
          <dgm:bulletEnabled val="1"/>
        </dgm:presLayoutVars>
      </dgm:prSet>
      <dgm:spPr/>
    </dgm:pt>
    <dgm:pt modelId="{7E0720E1-FA81-4E65-B3D1-F63F29A16897}" type="pres">
      <dgm:prSet presAssocID="{141B57F1-F27D-4F26-9A6D-81FBF3A6DD58}" presName="spacerL" presStyleCnt="0"/>
      <dgm:spPr/>
    </dgm:pt>
    <dgm:pt modelId="{A3DCFFAB-2518-4108-8B02-A6BFC681842B}" type="pres">
      <dgm:prSet presAssocID="{141B57F1-F27D-4F26-9A6D-81FBF3A6DD58}" presName="sibTrans" presStyleLbl="sibTrans2D1" presStyleIdx="0" presStyleCnt="1"/>
      <dgm:spPr/>
    </dgm:pt>
    <dgm:pt modelId="{514E956A-9912-437E-A72B-90C43FE9C8F1}" type="pres">
      <dgm:prSet presAssocID="{141B57F1-F27D-4F26-9A6D-81FBF3A6DD58}" presName="spacerR" presStyleCnt="0"/>
      <dgm:spPr/>
    </dgm:pt>
    <dgm:pt modelId="{E8F57CB3-0D12-43CB-8D21-B8AB82FB9DDC}" type="pres">
      <dgm:prSet presAssocID="{F5AFECAB-21DE-4FDE-BB73-D792ADCD11BD}" presName="node" presStyleLbl="node1" presStyleIdx="1" presStyleCnt="2">
        <dgm:presLayoutVars>
          <dgm:bulletEnabled val="1"/>
        </dgm:presLayoutVars>
      </dgm:prSet>
      <dgm:spPr/>
    </dgm:pt>
  </dgm:ptLst>
  <dgm:cxnLst>
    <dgm:cxn modelId="{A9226733-8127-4CE5-A8B8-6D582DF79D99}" type="presOf" srcId="{141B57F1-F27D-4F26-9A6D-81FBF3A6DD58}" destId="{A3DCFFAB-2518-4108-8B02-A6BFC681842B}" srcOrd="0" destOrd="0" presId="urn:microsoft.com/office/officeart/2005/8/layout/equation1"/>
    <dgm:cxn modelId="{54C92A37-2975-4BDE-8A48-C0B296AE2C84}" type="presOf" srcId="{8FC16228-5AF7-47A9-9EF6-0A1BE55249B8}" destId="{C01EE98B-F824-4341-9A47-6F273D5E2DD1}" srcOrd="0" destOrd="0" presId="urn:microsoft.com/office/officeart/2005/8/layout/equation1"/>
    <dgm:cxn modelId="{9F07FD43-2D4F-4A60-B2B0-B8BDC09D2582}" srcId="{EC20227E-F7C1-43B7-8C23-55E13B9202A6}" destId="{F5AFECAB-21DE-4FDE-BB73-D792ADCD11BD}" srcOrd="1" destOrd="0" parTransId="{9C3A4D87-FFAE-4746-8DEC-6561867282FA}" sibTransId="{09EC472C-1453-4E99-B17F-C22D6FBC3909}"/>
    <dgm:cxn modelId="{B96DF650-1A97-461F-90A4-2773842B2932}" type="presOf" srcId="{EC20227E-F7C1-43B7-8C23-55E13B9202A6}" destId="{8CB5E5B7-204F-4829-9A58-64CC091418CA}" srcOrd="0" destOrd="0" presId="urn:microsoft.com/office/officeart/2005/8/layout/equation1"/>
    <dgm:cxn modelId="{B980E6D7-65BD-4A88-9860-C7BDF7C8983C}" srcId="{EC20227E-F7C1-43B7-8C23-55E13B9202A6}" destId="{8FC16228-5AF7-47A9-9EF6-0A1BE55249B8}" srcOrd="0" destOrd="0" parTransId="{AE17711D-22C9-4C7F-AD34-18402B0BB01E}" sibTransId="{141B57F1-F27D-4F26-9A6D-81FBF3A6DD58}"/>
    <dgm:cxn modelId="{106A1DD9-AD27-4F4A-91CA-DBA52D3B013F}" type="presOf" srcId="{F5AFECAB-21DE-4FDE-BB73-D792ADCD11BD}" destId="{E8F57CB3-0D12-43CB-8D21-B8AB82FB9DDC}" srcOrd="0" destOrd="0" presId="urn:microsoft.com/office/officeart/2005/8/layout/equation1"/>
    <dgm:cxn modelId="{145E9B01-2CF6-4453-B86C-F17600DB2FC7}" type="presParOf" srcId="{8CB5E5B7-204F-4829-9A58-64CC091418CA}" destId="{C01EE98B-F824-4341-9A47-6F273D5E2DD1}" srcOrd="0" destOrd="0" presId="urn:microsoft.com/office/officeart/2005/8/layout/equation1"/>
    <dgm:cxn modelId="{2CA37B92-CDE3-445D-8307-9EA96E9E912B}" type="presParOf" srcId="{8CB5E5B7-204F-4829-9A58-64CC091418CA}" destId="{7E0720E1-FA81-4E65-B3D1-F63F29A16897}" srcOrd="1" destOrd="0" presId="urn:microsoft.com/office/officeart/2005/8/layout/equation1"/>
    <dgm:cxn modelId="{C24AB521-5FAE-4724-99EA-D23E18259237}" type="presParOf" srcId="{8CB5E5B7-204F-4829-9A58-64CC091418CA}" destId="{A3DCFFAB-2518-4108-8B02-A6BFC681842B}" srcOrd="2" destOrd="0" presId="urn:microsoft.com/office/officeart/2005/8/layout/equation1"/>
    <dgm:cxn modelId="{4C76791C-C0CB-4CB8-A371-EBF73AB80523}" type="presParOf" srcId="{8CB5E5B7-204F-4829-9A58-64CC091418CA}" destId="{514E956A-9912-437E-A72B-90C43FE9C8F1}" srcOrd="3" destOrd="0" presId="urn:microsoft.com/office/officeart/2005/8/layout/equation1"/>
    <dgm:cxn modelId="{0710BD80-B2EB-46F9-901A-A165CD55F77D}" type="presParOf" srcId="{8CB5E5B7-204F-4829-9A58-64CC091418CA}" destId="{E8F57CB3-0D12-43CB-8D21-B8AB82FB9DDC}" srcOrd="4"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DD84D-B128-4295-AA35-5636D3C06778}">
      <dsp:nvSpPr>
        <dsp:cNvPr id="0" name=""/>
        <dsp:cNvSpPr/>
      </dsp:nvSpPr>
      <dsp:spPr>
        <a:xfrm>
          <a:off x="0" y="2028"/>
          <a:ext cx="105156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D23C74D-C12C-4E68-9DFC-C05FD92CB44D}">
      <dsp:nvSpPr>
        <dsp:cNvPr id="0" name=""/>
        <dsp:cNvSpPr/>
      </dsp:nvSpPr>
      <dsp:spPr>
        <a:xfrm>
          <a:off x="0" y="2028"/>
          <a:ext cx="10515600" cy="1383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zh-TW" sz="3600" kern="1200" dirty="0">
              <a:latin typeface="微軟正黑體" panose="020B0604030504040204" pitchFamily="34" charset="-120"/>
              <a:ea typeface="微軟正黑體" panose="020B0604030504040204" pitchFamily="34" charset="-120"/>
            </a:rPr>
            <a:t>學生碰到數學問題時求助行為？</a:t>
          </a:r>
          <a:endParaRPr lang="en-US" sz="3600" kern="1200" dirty="0">
            <a:latin typeface="微軟正黑體" panose="020B0604030504040204" pitchFamily="34" charset="-120"/>
            <a:ea typeface="微軟正黑體" panose="020B0604030504040204" pitchFamily="34" charset="-120"/>
          </a:endParaRPr>
        </a:p>
      </dsp:txBody>
      <dsp:txXfrm>
        <a:off x="0" y="2028"/>
        <a:ext cx="10515600" cy="1383476"/>
      </dsp:txXfrm>
    </dsp:sp>
    <dsp:sp modelId="{81ABB4DE-8231-43FD-A216-CCE7191CC244}">
      <dsp:nvSpPr>
        <dsp:cNvPr id="0" name=""/>
        <dsp:cNvSpPr/>
      </dsp:nvSpPr>
      <dsp:spPr>
        <a:xfrm>
          <a:off x="0" y="1385505"/>
          <a:ext cx="105156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F4B54DF-2497-4DC8-A522-F5CC1AF2BB5C}">
      <dsp:nvSpPr>
        <dsp:cNvPr id="0" name=""/>
        <dsp:cNvSpPr/>
      </dsp:nvSpPr>
      <dsp:spPr>
        <a:xfrm>
          <a:off x="0" y="1385505"/>
          <a:ext cx="10515600" cy="1383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zh-TW" sz="3600" kern="1200">
              <a:latin typeface="微軟正黑體" panose="020B0604030504040204" pitchFamily="34" charset="-120"/>
              <a:ea typeface="微軟正黑體" panose="020B0604030504040204" pitchFamily="34" charset="-120"/>
            </a:rPr>
            <a:t>在台灣，有哪些因素阻礙教師專業發展？</a:t>
          </a:r>
          <a:endParaRPr lang="en-US" sz="3600" kern="1200">
            <a:latin typeface="微軟正黑體" panose="020B0604030504040204" pitchFamily="34" charset="-120"/>
            <a:ea typeface="微軟正黑體" panose="020B0604030504040204" pitchFamily="34" charset="-120"/>
          </a:endParaRPr>
        </a:p>
      </dsp:txBody>
      <dsp:txXfrm>
        <a:off x="0" y="1385505"/>
        <a:ext cx="10515600" cy="1383476"/>
      </dsp:txXfrm>
    </dsp:sp>
    <dsp:sp modelId="{FB061530-15E7-4186-AC4E-5624C5ADB5FA}">
      <dsp:nvSpPr>
        <dsp:cNvPr id="0" name=""/>
        <dsp:cNvSpPr/>
      </dsp:nvSpPr>
      <dsp:spPr>
        <a:xfrm>
          <a:off x="0" y="2768982"/>
          <a:ext cx="1051560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9FAEFAB-8FA6-46DA-92A6-F876CE07E3F5}">
      <dsp:nvSpPr>
        <dsp:cNvPr id="0" name=""/>
        <dsp:cNvSpPr/>
      </dsp:nvSpPr>
      <dsp:spPr>
        <a:xfrm>
          <a:off x="0" y="2768982"/>
          <a:ext cx="10515600" cy="1383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zh-TW" sz="3600" kern="1200">
              <a:latin typeface="微軟正黑體" panose="020B0604030504040204" pitchFamily="34" charset="-120"/>
              <a:ea typeface="微軟正黑體" panose="020B0604030504040204" pitchFamily="34" charset="-120"/>
            </a:rPr>
            <a:t>科學知識是萬靈丹嗎！？</a:t>
          </a:r>
          <a:endParaRPr lang="en-US" sz="3600" kern="1200">
            <a:latin typeface="微軟正黑體" panose="020B0604030504040204" pitchFamily="34" charset="-120"/>
            <a:ea typeface="微軟正黑體" panose="020B0604030504040204" pitchFamily="34" charset="-120"/>
          </a:endParaRPr>
        </a:p>
      </dsp:txBody>
      <dsp:txXfrm>
        <a:off x="0" y="2768982"/>
        <a:ext cx="10515600" cy="13834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EE98B-F824-4341-9A47-6F273D5E2DD1}">
      <dsp:nvSpPr>
        <dsp:cNvPr id="0" name=""/>
        <dsp:cNvSpPr/>
      </dsp:nvSpPr>
      <dsp:spPr>
        <a:xfrm>
          <a:off x="5569" y="162049"/>
          <a:ext cx="3830389" cy="3830389"/>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2800350">
            <a:lnSpc>
              <a:spcPct val="90000"/>
            </a:lnSpc>
            <a:spcBef>
              <a:spcPct val="0"/>
            </a:spcBef>
            <a:spcAft>
              <a:spcPct val="35000"/>
            </a:spcAft>
            <a:buNone/>
          </a:pPr>
          <a:r>
            <a:rPr lang="zh-TW" sz="6300" kern="1200" dirty="0">
              <a:latin typeface="微軟正黑體" panose="020B0604030504040204" pitchFamily="34" charset="-120"/>
              <a:ea typeface="微軟正黑體" panose="020B0604030504040204" pitchFamily="34" charset="-120"/>
            </a:rPr>
            <a:t>數學是科學</a:t>
          </a:r>
          <a:endParaRPr lang="en-US" sz="6300" kern="1200" dirty="0">
            <a:latin typeface="微軟正黑體" panose="020B0604030504040204" pitchFamily="34" charset="-120"/>
            <a:ea typeface="微軟正黑體" panose="020B0604030504040204" pitchFamily="34" charset="-120"/>
          </a:endParaRPr>
        </a:p>
      </dsp:txBody>
      <dsp:txXfrm>
        <a:off x="566516" y="722996"/>
        <a:ext cx="2708495" cy="2708495"/>
      </dsp:txXfrm>
    </dsp:sp>
    <dsp:sp modelId="{A3DCFFAB-2518-4108-8B02-A6BFC681842B}">
      <dsp:nvSpPr>
        <dsp:cNvPr id="0" name=""/>
        <dsp:cNvSpPr/>
      </dsp:nvSpPr>
      <dsp:spPr>
        <a:xfrm>
          <a:off x="4146987" y="966431"/>
          <a:ext cx="2221625" cy="2221625"/>
        </a:xfrm>
        <a:prstGeom prst="mathEqual">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266950">
            <a:lnSpc>
              <a:spcPct val="90000"/>
            </a:lnSpc>
            <a:spcBef>
              <a:spcPct val="0"/>
            </a:spcBef>
            <a:spcAft>
              <a:spcPct val="35000"/>
            </a:spcAft>
            <a:buNone/>
          </a:pPr>
          <a:endParaRPr lang="en-US" sz="5100" kern="1200"/>
        </a:p>
      </dsp:txBody>
      <dsp:txXfrm>
        <a:off x="4441463" y="1424086"/>
        <a:ext cx="1632673" cy="1306315"/>
      </dsp:txXfrm>
    </dsp:sp>
    <dsp:sp modelId="{E8F57CB3-0D12-43CB-8D21-B8AB82FB9DDC}">
      <dsp:nvSpPr>
        <dsp:cNvPr id="0" name=""/>
        <dsp:cNvSpPr/>
      </dsp:nvSpPr>
      <dsp:spPr>
        <a:xfrm>
          <a:off x="6679640" y="162049"/>
          <a:ext cx="3830389" cy="3830389"/>
        </a:xfrm>
        <a:prstGeom prst="ellips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2800350">
            <a:lnSpc>
              <a:spcPct val="90000"/>
            </a:lnSpc>
            <a:spcBef>
              <a:spcPct val="0"/>
            </a:spcBef>
            <a:spcAft>
              <a:spcPct val="35000"/>
            </a:spcAft>
            <a:buNone/>
          </a:pPr>
          <a:r>
            <a:rPr lang="zh-TW" sz="6300" kern="1200" dirty="0">
              <a:latin typeface="微軟正黑體" panose="020B0604030504040204" pitchFamily="34" charset="-120"/>
              <a:ea typeface="微軟正黑體" panose="020B0604030504040204" pitchFamily="34" charset="-120"/>
            </a:rPr>
            <a:t>數學教學</a:t>
          </a:r>
          <a:r>
            <a:rPr lang="zh-TW" altLang="en-US" sz="6300" kern="1200" dirty="0">
              <a:latin typeface="微軟正黑體" panose="020B0604030504040204" pitchFamily="34" charset="-120"/>
              <a:ea typeface="微軟正黑體" panose="020B0604030504040204" pitchFamily="34" charset="-120"/>
            </a:rPr>
            <a:t>！</a:t>
          </a:r>
          <a:r>
            <a:rPr lang="zh-TW" sz="6300" kern="1200" dirty="0">
              <a:latin typeface="微軟正黑體" panose="020B0604030504040204" pitchFamily="34" charset="-120"/>
              <a:ea typeface="微軟正黑體" panose="020B0604030504040204" pitchFamily="34" charset="-120"/>
            </a:rPr>
            <a:t>？</a:t>
          </a:r>
          <a:endParaRPr lang="en-US" sz="6300" kern="1200" dirty="0">
            <a:latin typeface="微軟正黑體" panose="020B0604030504040204" pitchFamily="34" charset="-120"/>
            <a:ea typeface="微軟正黑體" panose="020B0604030504040204" pitchFamily="34" charset="-120"/>
          </a:endParaRPr>
        </a:p>
      </dsp:txBody>
      <dsp:txXfrm>
        <a:off x="7240587" y="722996"/>
        <a:ext cx="2708495" cy="270849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796669-F2E1-4386-A34B-42D0DDBC7D96}" type="datetimeFigureOut">
              <a:rPr lang="zh-TW" altLang="en-US" smtClean="0"/>
              <a:t>2018/6/9</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29BCBA-9955-4BD9-9699-FA467ECB0109}" type="slidenum">
              <a:rPr lang="zh-TW" altLang="en-US" smtClean="0"/>
              <a:t>‹#›</a:t>
            </a:fld>
            <a:endParaRPr lang="zh-TW" altLang="en-US"/>
          </a:p>
        </p:txBody>
      </p:sp>
    </p:spTree>
    <p:extLst>
      <p:ext uri="{BB962C8B-B14F-4D97-AF65-F5344CB8AC3E}">
        <p14:creationId xmlns:p14="http://schemas.microsoft.com/office/powerpoint/2010/main" val="2620554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統整過去課業求助／避助行為文獻，提出五種課業求助／避助行為。</a:t>
            </a:r>
            <a:endParaRPr lang="en-US" altLang="zh-TW" dirty="0"/>
          </a:p>
          <a:p>
            <a:r>
              <a:rPr lang="en-US" altLang="zh-TW" dirty="0"/>
              <a:t>【</a:t>
            </a:r>
            <a:r>
              <a:rPr lang="zh-TW" altLang="en-US" dirty="0"/>
              <a:t>求助</a:t>
            </a:r>
            <a:r>
              <a:rPr lang="en-US" altLang="zh-TW" dirty="0"/>
              <a:t>】</a:t>
            </a:r>
          </a:p>
          <a:p>
            <a:pPr marL="628650" lvl="1" indent="-171450">
              <a:buFont typeface="Wingdings" panose="05000000000000000000" pitchFamily="2" charset="2"/>
              <a:buChar char="l"/>
            </a:pPr>
            <a:r>
              <a:rPr lang="zh-TW" altLang="en-US" dirty="0"/>
              <a:t>分工具性求助：意指個體選擇向他人尋求</a:t>
            </a:r>
            <a:r>
              <a:rPr lang="zh-TW" altLang="en-US" b="1" dirty="0"/>
              <a:t>解題的線索</a:t>
            </a:r>
            <a:r>
              <a:rPr lang="zh-TW" altLang="en-US" dirty="0"/>
              <a:t>、提示等相關訊息，以協助自己持續參與任務中並解決問題</a:t>
            </a:r>
            <a:endParaRPr lang="en-US" altLang="zh-TW" dirty="0"/>
          </a:p>
          <a:p>
            <a:pPr marL="628650" lvl="1" indent="-171450">
              <a:buFont typeface="Wingdings" panose="05000000000000000000" pitchFamily="2" charset="2"/>
              <a:buChar char="l"/>
            </a:pPr>
            <a:r>
              <a:rPr lang="zh-TW" altLang="en-US" dirty="0"/>
              <a:t>執行性求助：說明學習者會直接向他人尋求</a:t>
            </a:r>
            <a:r>
              <a:rPr lang="zh-TW" altLang="en-US" b="1" dirty="0"/>
              <a:t>問題答案</a:t>
            </a:r>
            <a:r>
              <a:rPr lang="zh-TW" altLang="en-US" dirty="0"/>
              <a:t>，以快速順利地解決學習問題。</a:t>
            </a:r>
            <a:endParaRPr lang="en-US" altLang="zh-TW" dirty="0"/>
          </a:p>
          <a:p>
            <a:r>
              <a:rPr lang="en-US" altLang="zh-TW" dirty="0"/>
              <a:t>【</a:t>
            </a:r>
            <a:r>
              <a:rPr lang="zh-TW" altLang="en-US" dirty="0"/>
              <a:t>避助</a:t>
            </a:r>
            <a:r>
              <a:rPr lang="en-US" altLang="zh-TW" dirty="0"/>
              <a:t>】─</a:t>
            </a:r>
            <a:r>
              <a:rPr lang="zh-TW" altLang="en-US" dirty="0"/>
              <a:t>避免求助</a:t>
            </a:r>
            <a:endParaRPr lang="en-US" altLang="zh-TW" dirty="0"/>
          </a:p>
          <a:p>
            <a:pPr marL="628650" lvl="1" indent="-171450">
              <a:buFont typeface="Wingdings" panose="05000000000000000000" pitchFamily="2" charset="2"/>
              <a:buChar char="l"/>
            </a:pPr>
            <a:r>
              <a:rPr lang="zh-TW" altLang="en-US" dirty="0"/>
              <a:t>掩飾性避助：意指個體遭遇學習困難時不願向他人求助，進而</a:t>
            </a:r>
            <a:r>
              <a:rPr lang="zh-TW" altLang="en-US" b="1" dirty="0"/>
              <a:t>暗地或私下尋求解決方法</a:t>
            </a:r>
            <a:r>
              <a:rPr lang="zh-TW" altLang="en-US" dirty="0"/>
              <a:t>，如偷偷抄襲同學或教科書答案、上網搜尋資料等行動來解決問題。</a:t>
            </a:r>
            <a:endParaRPr lang="en-US" altLang="zh-TW" dirty="0"/>
          </a:p>
          <a:p>
            <a:pPr marL="628650" lvl="1" indent="-171450">
              <a:buFont typeface="Wingdings" panose="05000000000000000000" pitchFamily="2" charset="2"/>
              <a:buChar char="l"/>
            </a:pPr>
            <a:r>
              <a:rPr lang="zh-TW" altLang="en-US" dirty="0"/>
              <a:t>獨立性避助：意指個體遭遇學習困難時不願向他人求助，轉而</a:t>
            </a:r>
            <a:r>
              <a:rPr lang="zh-TW" altLang="en-US" b="1" dirty="0"/>
              <a:t>自己產生或尋求各種可用的書面、文字或電腦資源</a:t>
            </a:r>
            <a:r>
              <a:rPr lang="zh-TW" altLang="en-US" dirty="0"/>
              <a:t>，以讓自己有更多線索或訊息來持續參與學習並解決問題</a:t>
            </a:r>
            <a:endParaRPr lang="en-US" altLang="zh-TW" dirty="0"/>
          </a:p>
          <a:p>
            <a:pPr marL="628650" lvl="1" indent="-171450">
              <a:buFont typeface="Wingdings" panose="05000000000000000000" pitchFamily="2" charset="2"/>
              <a:buChar char="l"/>
            </a:pPr>
            <a:r>
              <a:rPr lang="zh-TW" altLang="en-US" dirty="0"/>
              <a:t>完全不求助：說明個體遭遇學習困難時不願向他人求助，而是採取略</a:t>
            </a:r>
            <a:r>
              <a:rPr lang="zh-TW" altLang="en-US" b="1" dirty="0"/>
              <a:t>過不理、猜測亂寫、隨便應付</a:t>
            </a:r>
            <a:r>
              <a:rPr lang="zh-TW" altLang="en-US" dirty="0"/>
              <a:t>或拒絕參與等消極方式面對。</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6B29BCBA-9955-4BD9-9699-FA467ECB0109}" type="slidenum">
              <a:rPr lang="zh-TW" altLang="en-US" smtClean="0"/>
              <a:t>4</a:t>
            </a:fld>
            <a:endParaRPr lang="zh-TW" altLang="en-US"/>
          </a:p>
        </p:txBody>
      </p:sp>
    </p:spTree>
    <p:extLst>
      <p:ext uri="{BB962C8B-B14F-4D97-AF65-F5344CB8AC3E}">
        <p14:creationId xmlns:p14="http://schemas.microsoft.com/office/powerpoint/2010/main" val="2136307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t>
            </a:r>
            <a:r>
              <a:rPr lang="zh-TW" altLang="en-US" dirty="0"/>
              <a:t>參考文獻</a:t>
            </a:r>
            <a:r>
              <a:rPr lang="en-US" altLang="zh-TW" dirty="0"/>
              <a:t>】</a:t>
            </a:r>
          </a:p>
          <a:p>
            <a:r>
              <a:rPr lang="en-US" altLang="zh-TW" dirty="0"/>
              <a:t>《</a:t>
            </a:r>
            <a:r>
              <a:rPr lang="en-US" altLang="zh-TW" sz="1200" b="1" i="0" u="none" strike="noStrike" kern="1200" baseline="0" dirty="0">
                <a:solidFill>
                  <a:schemeClr val="tx1"/>
                </a:solidFill>
                <a:latin typeface="+mn-lt"/>
                <a:ea typeface="+mn-ea"/>
                <a:cs typeface="+mn-cs"/>
              </a:rPr>
              <a:t>Practice makes perfect? Skillful</a:t>
            </a:r>
            <a:r>
              <a:rPr lang="zh-TW" altLang="en-US" sz="1200" b="1" i="0" u="none" strike="noStrike" kern="1200" baseline="0" dirty="0">
                <a:solidFill>
                  <a:schemeClr val="tx1"/>
                </a:solidFill>
                <a:latin typeface="+mn-lt"/>
                <a:ea typeface="+mn-ea"/>
                <a:cs typeface="+mn-cs"/>
              </a:rPr>
              <a:t> </a:t>
            </a:r>
            <a:r>
              <a:rPr lang="en-US" altLang="zh-TW" sz="1200" b="1" i="0" u="none" strike="noStrike" kern="1200" baseline="0" dirty="0">
                <a:solidFill>
                  <a:schemeClr val="tx1"/>
                </a:solidFill>
                <a:latin typeface="+mn-lt"/>
                <a:ea typeface="+mn-ea"/>
                <a:cs typeface="+mn-cs"/>
              </a:rPr>
              <a:t>performances in veterinary work》</a:t>
            </a:r>
            <a:r>
              <a:rPr lang="en-US" altLang="zh-TW" sz="1200" b="0" i="0" u="none" strike="noStrike" kern="1200" baseline="0" dirty="0">
                <a:solidFill>
                  <a:schemeClr val="tx1"/>
                </a:solidFill>
                <a:latin typeface="+mn-lt"/>
                <a:ea typeface="+mn-ea"/>
                <a:cs typeface="+mn-cs"/>
              </a:rPr>
              <a:t>(Clarke and Knights 2018)</a:t>
            </a:r>
          </a:p>
          <a:p>
            <a:endParaRPr lang="en-US" altLang="zh-TW" sz="1200" b="0" i="0" u="none" strike="noStrike" kern="1200" baseline="0" dirty="0">
              <a:solidFill>
                <a:schemeClr val="tx1"/>
              </a:solidFill>
              <a:latin typeface="+mn-lt"/>
              <a:ea typeface="+mn-ea"/>
              <a:cs typeface="+mn-cs"/>
            </a:endParaRPr>
          </a:p>
          <a:p>
            <a:r>
              <a:rPr lang="en-US" altLang="zh-TW" dirty="0"/>
              <a:t>‘We look for medicine to be an orderly field of</a:t>
            </a:r>
            <a:r>
              <a:rPr lang="zh-TW" altLang="en-US" dirty="0"/>
              <a:t> </a:t>
            </a:r>
            <a:r>
              <a:rPr lang="en-US" altLang="zh-TW" dirty="0"/>
              <a:t>knowledge and procedure but it is not. It is an imperfect science, and enterprise of constantly</a:t>
            </a:r>
          </a:p>
          <a:p>
            <a:r>
              <a:rPr lang="en-US" altLang="zh-TW" dirty="0"/>
              <a:t>changing, uncertain information, fallible individuals, and . . . lives on the line’</a:t>
            </a:r>
            <a:r>
              <a:rPr lang="zh-TW" altLang="en-US" dirty="0"/>
              <a:t> </a:t>
            </a:r>
            <a:r>
              <a:rPr lang="en-US" altLang="zh-TW" dirty="0"/>
              <a:t>(Gawande, 2003: 4).</a:t>
            </a:r>
          </a:p>
          <a:p>
            <a:r>
              <a:rPr lang="en-US" altLang="zh-TW" dirty="0"/>
              <a:t>This view of medicine echoes a broader critique that ‘the “canonical model” of science</a:t>
            </a:r>
            <a:r>
              <a:rPr lang="zh-TW" altLang="en-US" dirty="0"/>
              <a:t> </a:t>
            </a:r>
            <a:r>
              <a:rPr lang="en-US" altLang="zh-TW" dirty="0"/>
              <a:t>has never been able to coincide with the practice itself’ (Collins and Evans, 2007: 1),</a:t>
            </a:r>
            <a:r>
              <a:rPr lang="zh-TW" altLang="en-US" dirty="0"/>
              <a:t> </a:t>
            </a:r>
            <a:r>
              <a:rPr lang="en-US" altLang="zh-TW" dirty="0"/>
              <a:t>so these struggles are both inevitable and inescapable because any pursuit of predictable</a:t>
            </a:r>
            <a:r>
              <a:rPr lang="zh-TW" altLang="en-US" dirty="0"/>
              <a:t> </a:t>
            </a:r>
            <a:r>
              <a:rPr lang="en-US" altLang="zh-TW" dirty="0"/>
              <a:t>certainty is inherently flawed (Miller, 2005).</a:t>
            </a:r>
          </a:p>
          <a:p>
            <a:endParaRPr lang="en-US" altLang="zh-TW" dirty="0"/>
          </a:p>
          <a:p>
            <a:r>
              <a:rPr lang="zh-TW" altLang="en-US" dirty="0"/>
              <a:t>研究建議：</a:t>
            </a:r>
            <a:endParaRPr lang="en-US" altLang="zh-TW" dirty="0"/>
          </a:p>
          <a:p>
            <a:r>
              <a:rPr lang="en-US" altLang="zh-TW" sz="1200" b="0" i="0" u="none" strike="noStrike" kern="1200" baseline="0" dirty="0">
                <a:solidFill>
                  <a:schemeClr val="tx1"/>
                </a:solidFill>
                <a:latin typeface="+mn-lt"/>
                <a:ea typeface="+mn-ea"/>
                <a:cs typeface="+mn-cs"/>
              </a:rPr>
              <a:t>our study shows how vetting</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is a work in progress, a craft involving ‘skilled interaction with the material world’</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(Carmel, 2013: 734), where plans can, and must, be altered as ‘difficulties arise’. Rather</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than being interpreted as ‘a threat to the latent scientific character of medical practice’ or</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personal failure, this merely reflects how vetting is a form of ‘situated work’ (Berg, 1997:</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1084). In crafting their practice, vets will inevitably experience episodes of ‘practical</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failure’, but if recognized as part and parcel of a contingent world, combined with theoretical</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techniques of training that cannot deliver on their promise of certainty and predictability</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(Berg, 1995, 1997), these need not automatically form the conditions for</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doubt and insecurities.</a:t>
            </a:r>
          </a:p>
          <a:p>
            <a:endParaRPr lang="en-US" altLang="zh-TW" sz="1200" b="0" i="0" u="none" strike="noStrike" kern="1200" baseline="0" dirty="0">
              <a:solidFill>
                <a:schemeClr val="tx1"/>
              </a:solidFill>
              <a:latin typeface="+mn-lt"/>
              <a:ea typeface="+mn-ea"/>
              <a:cs typeface="+mn-cs"/>
            </a:endParaRPr>
          </a:p>
          <a:p>
            <a:r>
              <a:rPr lang="zh-TW" altLang="en-US" sz="1200" b="0" i="0" u="none" strike="noStrike" kern="1200" baseline="0" dirty="0">
                <a:solidFill>
                  <a:schemeClr val="tx1"/>
                </a:solidFill>
                <a:latin typeface="+mn-lt"/>
                <a:ea typeface="+mn-ea"/>
                <a:cs typeface="+mn-cs"/>
              </a:rPr>
              <a:t>不要將獸醫視為是ㄧ種有次序性會可預測性的行業，並且接受它本身所具有的權變特性，將可以降低對自身的懷疑與不安全感。→發想：老師教數學是不是也是這樣？</a:t>
            </a:r>
            <a:endParaRPr lang="zh-TW" altLang="en-US" dirty="0"/>
          </a:p>
        </p:txBody>
      </p:sp>
      <p:sp>
        <p:nvSpPr>
          <p:cNvPr id="4" name="投影片編號版面配置區 3"/>
          <p:cNvSpPr>
            <a:spLocks noGrp="1"/>
          </p:cNvSpPr>
          <p:nvPr>
            <p:ph type="sldNum" sz="quarter" idx="10"/>
          </p:nvPr>
        </p:nvSpPr>
        <p:spPr/>
        <p:txBody>
          <a:bodyPr/>
          <a:lstStyle/>
          <a:p>
            <a:fld id="{6B29BCBA-9955-4BD9-9699-FA467ECB0109}" type="slidenum">
              <a:rPr lang="zh-TW" altLang="en-US" smtClean="0"/>
              <a:t>14</a:t>
            </a:fld>
            <a:endParaRPr lang="zh-TW" altLang="en-US"/>
          </a:p>
        </p:txBody>
      </p:sp>
    </p:spTree>
    <p:extLst>
      <p:ext uri="{BB962C8B-B14F-4D97-AF65-F5344CB8AC3E}">
        <p14:creationId xmlns:p14="http://schemas.microsoft.com/office/powerpoint/2010/main" val="719592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a:t>
            </a:r>
            <a:r>
              <a:rPr lang="zh-TW" altLang="en-US" dirty="0"/>
              <a:t>參考文獻</a:t>
            </a:r>
            <a:r>
              <a:rPr lang="en-US" altLang="zh-TW" dirty="0"/>
              <a:t>】</a:t>
            </a:r>
          </a:p>
          <a:p>
            <a:r>
              <a:rPr lang="en-US" altLang="zh-TW" dirty="0"/>
              <a:t>《</a:t>
            </a:r>
            <a:r>
              <a:rPr lang="en-US" altLang="zh-TW" sz="1200" b="1" i="0" u="none" strike="noStrike" kern="1200" baseline="0" dirty="0">
                <a:solidFill>
                  <a:schemeClr val="tx1"/>
                </a:solidFill>
                <a:latin typeface="+mn-lt"/>
                <a:ea typeface="+mn-ea"/>
                <a:cs typeface="+mn-cs"/>
              </a:rPr>
              <a:t>Practice makes perfect? Skillful</a:t>
            </a:r>
            <a:r>
              <a:rPr lang="zh-TW" altLang="en-US" sz="1200" b="1" i="0" u="none" strike="noStrike" kern="1200" baseline="0" dirty="0">
                <a:solidFill>
                  <a:schemeClr val="tx1"/>
                </a:solidFill>
                <a:latin typeface="+mn-lt"/>
                <a:ea typeface="+mn-ea"/>
                <a:cs typeface="+mn-cs"/>
              </a:rPr>
              <a:t> </a:t>
            </a:r>
            <a:r>
              <a:rPr lang="en-US" altLang="zh-TW" sz="1200" b="1" i="0" u="none" strike="noStrike" kern="1200" baseline="0" dirty="0">
                <a:solidFill>
                  <a:schemeClr val="tx1"/>
                </a:solidFill>
                <a:latin typeface="+mn-lt"/>
                <a:ea typeface="+mn-ea"/>
                <a:cs typeface="+mn-cs"/>
              </a:rPr>
              <a:t>performances in veterinary work》</a:t>
            </a:r>
            <a:r>
              <a:rPr lang="en-US" altLang="zh-TW" sz="1200" b="0" i="0" u="none" strike="noStrike" kern="1200" baseline="0" dirty="0">
                <a:solidFill>
                  <a:schemeClr val="tx1"/>
                </a:solidFill>
                <a:latin typeface="+mn-lt"/>
                <a:ea typeface="+mn-ea"/>
                <a:cs typeface="+mn-cs"/>
              </a:rPr>
              <a:t>(Clarke and Knights 2018)</a:t>
            </a:r>
          </a:p>
          <a:p>
            <a:endParaRPr lang="en-US" altLang="zh-TW" sz="1200" b="0" i="0" u="none" strike="noStrike" kern="1200" baseline="0" dirty="0">
              <a:solidFill>
                <a:schemeClr val="tx1"/>
              </a:solidFill>
              <a:latin typeface="+mn-lt"/>
              <a:ea typeface="+mn-ea"/>
              <a:cs typeface="+mn-cs"/>
            </a:endParaRPr>
          </a:p>
          <a:p>
            <a:r>
              <a:rPr lang="en-US" altLang="zh-TW" dirty="0"/>
              <a:t>‘We look for medicine to be an orderly field of</a:t>
            </a:r>
            <a:r>
              <a:rPr lang="zh-TW" altLang="en-US" dirty="0"/>
              <a:t> </a:t>
            </a:r>
            <a:r>
              <a:rPr lang="en-US" altLang="zh-TW" dirty="0"/>
              <a:t>knowledge and procedure but it is not. It is an imperfect science, and enterprise of constantly</a:t>
            </a:r>
          </a:p>
          <a:p>
            <a:r>
              <a:rPr lang="en-US" altLang="zh-TW" dirty="0"/>
              <a:t>changing, uncertain information, fallible individuals, and . . . lives on the line’</a:t>
            </a:r>
            <a:r>
              <a:rPr lang="zh-TW" altLang="en-US" dirty="0"/>
              <a:t> </a:t>
            </a:r>
            <a:r>
              <a:rPr lang="en-US" altLang="zh-TW" dirty="0"/>
              <a:t>(Gawande, 2003: 4).</a:t>
            </a:r>
          </a:p>
          <a:p>
            <a:r>
              <a:rPr lang="en-US" altLang="zh-TW" dirty="0"/>
              <a:t>This view of medicine echoes a broader critique that ‘the “canonical model” of science</a:t>
            </a:r>
            <a:r>
              <a:rPr lang="zh-TW" altLang="en-US" dirty="0"/>
              <a:t> </a:t>
            </a:r>
            <a:r>
              <a:rPr lang="en-US" altLang="zh-TW" dirty="0"/>
              <a:t>has never been able to coincide with the practice itself’ (Collins and Evans, 2007: 1),</a:t>
            </a:r>
            <a:r>
              <a:rPr lang="zh-TW" altLang="en-US" dirty="0"/>
              <a:t> </a:t>
            </a:r>
            <a:r>
              <a:rPr lang="en-US" altLang="zh-TW" dirty="0"/>
              <a:t>so these struggles are both inevitable and inescapable because any pursuit of predictable</a:t>
            </a:r>
            <a:r>
              <a:rPr lang="zh-TW" altLang="en-US" dirty="0"/>
              <a:t> </a:t>
            </a:r>
            <a:r>
              <a:rPr lang="en-US" altLang="zh-TW" dirty="0"/>
              <a:t>certainty is inherently flawed (Miller, 2005).</a:t>
            </a:r>
          </a:p>
          <a:p>
            <a:endParaRPr lang="en-US" altLang="zh-TW" dirty="0"/>
          </a:p>
          <a:p>
            <a:r>
              <a:rPr lang="zh-TW" altLang="en-US" dirty="0"/>
              <a:t>研究建議：</a:t>
            </a:r>
            <a:endParaRPr lang="en-US" altLang="zh-TW" dirty="0"/>
          </a:p>
          <a:p>
            <a:r>
              <a:rPr lang="en-US" altLang="zh-TW" sz="1200" b="0" i="0" u="none" strike="noStrike" kern="1200" baseline="0" dirty="0">
                <a:solidFill>
                  <a:schemeClr val="tx1"/>
                </a:solidFill>
                <a:latin typeface="+mn-lt"/>
                <a:ea typeface="+mn-ea"/>
                <a:cs typeface="+mn-cs"/>
              </a:rPr>
              <a:t>our study shows how vetting</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is a work in progress, a craft involving ‘skilled interaction with the material world’</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(Carmel, 2013: 734), where plans can, and must, be altered as ‘difficulties arise’. Rather</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than being interpreted as ‘a threat to the latent scientific character of medical practice’ or</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personal failure, this merely reflects how vetting is a form of ‘situated work’ (Berg, 1997:</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1084). In crafting their practice, vets will inevitably experience episodes of ‘practical</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failure’, but if recognized as part and parcel of a contingent world, combined with theoretical</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techniques of training that cannot deliver on their promise of certainty and predictability</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(Berg, 1995, 1997), these need not automatically form the conditions for</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doubt and insecurities.</a:t>
            </a:r>
          </a:p>
          <a:p>
            <a:endParaRPr lang="en-US" altLang="zh-TW" sz="1200" b="0" i="0" u="none" strike="noStrike" kern="1200" baseline="0" dirty="0">
              <a:solidFill>
                <a:schemeClr val="tx1"/>
              </a:solidFill>
              <a:latin typeface="+mn-lt"/>
              <a:ea typeface="+mn-ea"/>
              <a:cs typeface="+mn-cs"/>
            </a:endParaRPr>
          </a:p>
          <a:p>
            <a:r>
              <a:rPr lang="zh-TW" altLang="en-US" sz="1200" b="0" i="0" u="none" strike="noStrike" kern="1200" baseline="0" dirty="0">
                <a:solidFill>
                  <a:schemeClr val="tx1"/>
                </a:solidFill>
                <a:latin typeface="+mn-lt"/>
                <a:ea typeface="+mn-ea"/>
                <a:cs typeface="+mn-cs"/>
              </a:rPr>
              <a:t>不要將獸醫視為是ㄧ種有次序性會可預測性的行業，並且接受它本身所具有的權變特性，將可以降低對自身的懷疑與不安全感。→發想：老師教數學是不是也是這樣？</a:t>
            </a:r>
            <a:endParaRPr lang="zh-TW" altLang="en-US" dirty="0"/>
          </a:p>
        </p:txBody>
      </p:sp>
      <p:sp>
        <p:nvSpPr>
          <p:cNvPr id="4" name="投影片編號版面配置區 3"/>
          <p:cNvSpPr>
            <a:spLocks noGrp="1"/>
          </p:cNvSpPr>
          <p:nvPr>
            <p:ph type="sldNum" sz="quarter" idx="10"/>
          </p:nvPr>
        </p:nvSpPr>
        <p:spPr/>
        <p:txBody>
          <a:bodyPr/>
          <a:lstStyle/>
          <a:p>
            <a:fld id="{6B29BCBA-9955-4BD9-9699-FA467ECB0109}" type="slidenum">
              <a:rPr lang="zh-TW" altLang="en-US" smtClean="0"/>
              <a:t>15</a:t>
            </a:fld>
            <a:endParaRPr lang="zh-TW" altLang="en-US"/>
          </a:p>
        </p:txBody>
      </p:sp>
    </p:spTree>
    <p:extLst>
      <p:ext uri="{BB962C8B-B14F-4D97-AF65-F5344CB8AC3E}">
        <p14:creationId xmlns:p14="http://schemas.microsoft.com/office/powerpoint/2010/main" val="3806278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628650" lvl="1" indent="-171450">
              <a:buFont typeface="Wingdings" panose="05000000000000000000" pitchFamily="2" charset="2"/>
              <a:buChar char="n"/>
            </a:pPr>
            <a:r>
              <a:rPr lang="en-US" altLang="zh-TW" dirty="0"/>
              <a:t>(Mis)managing uncertainty: Our findings</a:t>
            </a:r>
          </a:p>
          <a:p>
            <a:pPr lvl="2"/>
            <a:r>
              <a:rPr lang="en-US" altLang="zh-TW" dirty="0"/>
              <a:t>Competence undone</a:t>
            </a:r>
          </a:p>
          <a:p>
            <a:pPr lvl="2"/>
            <a:r>
              <a:rPr lang="en-US" altLang="zh-TW" dirty="0"/>
              <a:t>Competence as accomplished performance</a:t>
            </a:r>
          </a:p>
          <a:p>
            <a:pPr lvl="2"/>
            <a:r>
              <a:rPr lang="en-US" altLang="zh-TW" dirty="0"/>
              <a:t>The art of imperfection</a:t>
            </a: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fld id="{6B29BCBA-9955-4BD9-9699-FA467ECB0109}" type="slidenum">
              <a:rPr lang="zh-TW" altLang="en-US" smtClean="0"/>
              <a:t>16</a:t>
            </a:fld>
            <a:endParaRPr lang="zh-TW" altLang="en-US"/>
          </a:p>
        </p:txBody>
      </p:sp>
    </p:spTree>
    <p:extLst>
      <p:ext uri="{BB962C8B-B14F-4D97-AF65-F5344CB8AC3E}">
        <p14:creationId xmlns:p14="http://schemas.microsoft.com/office/powerpoint/2010/main" val="611863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Wingdings" panose="05000000000000000000" pitchFamily="2" charset="2"/>
              <a:buChar char="n"/>
            </a:pPr>
            <a:r>
              <a:rPr lang="en-US" altLang="zh-TW" dirty="0"/>
              <a:t>….</a:t>
            </a:r>
          </a:p>
          <a:p>
            <a:pPr marL="171450" indent="-171450">
              <a:buFont typeface="Wingdings" panose="05000000000000000000" pitchFamily="2" charset="2"/>
              <a:buChar char="n"/>
            </a:pPr>
            <a:r>
              <a:rPr lang="en-US" altLang="zh-TW" dirty="0"/>
              <a:t>….</a:t>
            </a:r>
          </a:p>
          <a:p>
            <a:pPr marL="171450" indent="-171450">
              <a:buFont typeface="Wingdings" panose="05000000000000000000" pitchFamily="2" charset="2"/>
              <a:buChar char="n"/>
            </a:pPr>
            <a:r>
              <a:rPr lang="zh-TW" altLang="en-US" dirty="0"/>
              <a:t>有著同樣的中介過程</a:t>
            </a:r>
          </a:p>
        </p:txBody>
      </p:sp>
      <p:sp>
        <p:nvSpPr>
          <p:cNvPr id="4" name="投影片編號版面配置區 3"/>
          <p:cNvSpPr>
            <a:spLocks noGrp="1"/>
          </p:cNvSpPr>
          <p:nvPr>
            <p:ph type="sldNum" sz="quarter" idx="10"/>
          </p:nvPr>
        </p:nvSpPr>
        <p:spPr/>
        <p:txBody>
          <a:bodyPr/>
          <a:lstStyle/>
          <a:p>
            <a:fld id="{6B29BCBA-9955-4BD9-9699-FA467ECB0109}" type="slidenum">
              <a:rPr lang="zh-TW" altLang="en-US" smtClean="0"/>
              <a:t>17</a:t>
            </a:fld>
            <a:endParaRPr lang="zh-TW" altLang="en-US"/>
          </a:p>
        </p:txBody>
      </p:sp>
    </p:spTree>
    <p:extLst>
      <p:ext uri="{BB962C8B-B14F-4D97-AF65-F5344CB8AC3E}">
        <p14:creationId xmlns:p14="http://schemas.microsoft.com/office/powerpoint/2010/main" val="1580453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Wingdings" panose="05000000000000000000" pitchFamily="2" charset="2"/>
              <a:buChar char="n"/>
            </a:pPr>
            <a:r>
              <a:rPr lang="en-US" altLang="zh-TW" dirty="0"/>
              <a:t>many vets remain</a:t>
            </a:r>
            <a:r>
              <a:rPr lang="zh-TW" altLang="en-US" dirty="0"/>
              <a:t> </a:t>
            </a:r>
            <a:r>
              <a:rPr lang="en-US" altLang="zh-TW" dirty="0"/>
              <a:t>embedded in the disciplined ‘certainties’ and causal regularities within their training.</a:t>
            </a:r>
          </a:p>
          <a:p>
            <a:pPr marL="171450" indent="-171450">
              <a:buFont typeface="Wingdings" panose="05000000000000000000" pitchFamily="2" charset="2"/>
              <a:buChar char="n"/>
            </a:pPr>
            <a:r>
              <a:rPr lang="en-US" altLang="zh-TW" dirty="0"/>
              <a:t>In practice this ordered world is rarely realized, and they are faced with indeterminacy where the ‘perfect’ solution eludes them.</a:t>
            </a:r>
          </a:p>
          <a:p>
            <a:pPr marL="171450" indent="-171450">
              <a:buFont typeface="Wingdings" panose="05000000000000000000" pitchFamily="2" charset="2"/>
              <a:buChar char="n"/>
            </a:pPr>
            <a:r>
              <a:rPr lang="en-US" altLang="zh-TW" dirty="0"/>
              <a:t>Vets often turn these unrealistic ideals of expertise back in on themselves, thus generating doubt and insecurity for any failure in their practices.</a:t>
            </a:r>
            <a:endParaRPr lang="zh-TW" altLang="en-US" dirty="0"/>
          </a:p>
          <a:p>
            <a:endParaRPr lang="zh-TW" altLang="en-US" dirty="0"/>
          </a:p>
        </p:txBody>
      </p:sp>
      <p:sp>
        <p:nvSpPr>
          <p:cNvPr id="4" name="投影片編號版面配置區 3"/>
          <p:cNvSpPr>
            <a:spLocks noGrp="1"/>
          </p:cNvSpPr>
          <p:nvPr>
            <p:ph type="sldNum" sz="quarter" idx="10"/>
          </p:nvPr>
        </p:nvSpPr>
        <p:spPr/>
        <p:txBody>
          <a:bodyPr/>
          <a:lstStyle/>
          <a:p>
            <a:fld id="{6B29BCBA-9955-4BD9-9699-FA467ECB0109}" type="slidenum">
              <a:rPr lang="zh-TW" altLang="en-US" smtClean="0"/>
              <a:t>18</a:t>
            </a:fld>
            <a:endParaRPr lang="zh-TW" altLang="en-US"/>
          </a:p>
        </p:txBody>
      </p:sp>
    </p:spTree>
    <p:extLst>
      <p:ext uri="{BB962C8B-B14F-4D97-AF65-F5344CB8AC3E}">
        <p14:creationId xmlns:p14="http://schemas.microsoft.com/office/powerpoint/2010/main" val="2485349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a:solidFill>
                  <a:schemeClr val="tx1"/>
                </a:solidFill>
                <a:effectLst/>
                <a:latin typeface="+mn-lt"/>
                <a:ea typeface="+mn-ea"/>
                <a:cs typeface="+mn-cs"/>
              </a:rPr>
              <a:t> </a:t>
            </a:r>
            <a:r>
              <a:rPr lang="en-US" altLang="zh-TW" sz="1200" kern="1200" dirty="0">
                <a:solidFill>
                  <a:schemeClr val="tx1"/>
                </a:solidFill>
                <a:effectLst/>
                <a:latin typeface="+mn-lt"/>
                <a:ea typeface="+mn-ea"/>
                <a:cs typeface="+mn-cs"/>
              </a:rPr>
              <a:t>I continuously need approval, need to be rewarded, being told I’m doing a good job. And, I seek reinforcement of that. (EP , 25yrs)</a:t>
            </a:r>
            <a:r>
              <a:rPr lang="zh-TW" altLang="zh-TW" dirty="0">
                <a:effectLst/>
              </a:rPr>
              <a:t> </a:t>
            </a:r>
            <a:r>
              <a:rPr lang="en-US" altLang="zh-TW" sz="1200" kern="1200" dirty="0">
                <a:solidFill>
                  <a:schemeClr val="tx1"/>
                </a:solidFill>
                <a:effectLst/>
                <a:latin typeface="+mn-lt"/>
                <a:ea typeface="+mn-ea"/>
                <a:cs typeface="+mn-cs"/>
              </a:rPr>
              <a:t> EP=equine </a:t>
            </a:r>
            <a:r>
              <a:rPr lang="en-US" altLang="zh-TW" sz="1200" kern="1200" dirty="0" err="1">
                <a:solidFill>
                  <a:schemeClr val="tx1"/>
                </a:solidFill>
                <a:effectLst/>
                <a:latin typeface="+mn-lt"/>
                <a:ea typeface="+mn-ea"/>
                <a:cs typeface="+mn-cs"/>
              </a:rPr>
              <a:t>Parter</a:t>
            </a:r>
            <a:endParaRPr lang="zh-TW" altLang="zh-TW" sz="120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6B29BCBA-9955-4BD9-9699-FA467ECB0109}" type="slidenum">
              <a:rPr lang="zh-TW" altLang="en-US" smtClean="0"/>
              <a:t>20</a:t>
            </a:fld>
            <a:endParaRPr lang="zh-TW" altLang="en-US"/>
          </a:p>
        </p:txBody>
      </p:sp>
    </p:spTree>
    <p:extLst>
      <p:ext uri="{BB962C8B-B14F-4D97-AF65-F5344CB8AC3E}">
        <p14:creationId xmlns:p14="http://schemas.microsoft.com/office/powerpoint/2010/main" val="937843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I came out from vet school anticipating that everything should always go right, and when things</a:t>
            </a:r>
            <a:r>
              <a:rPr lang="zh-TW" altLang="en-US" dirty="0"/>
              <a:t> </a:t>
            </a:r>
            <a:r>
              <a:rPr lang="en-US" altLang="zh-TW" dirty="0"/>
              <a:t>went wrong it was very traumatic. (LAV, 6yrs)</a:t>
            </a:r>
            <a:endParaRPr lang="zh-TW" altLang="en-US" dirty="0"/>
          </a:p>
        </p:txBody>
      </p:sp>
      <p:sp>
        <p:nvSpPr>
          <p:cNvPr id="4" name="投影片編號版面配置區 3"/>
          <p:cNvSpPr>
            <a:spLocks noGrp="1"/>
          </p:cNvSpPr>
          <p:nvPr>
            <p:ph type="sldNum" sz="quarter" idx="10"/>
          </p:nvPr>
        </p:nvSpPr>
        <p:spPr/>
        <p:txBody>
          <a:bodyPr/>
          <a:lstStyle/>
          <a:p>
            <a:fld id="{6B29BCBA-9955-4BD9-9699-FA467ECB0109}" type="slidenum">
              <a:rPr lang="zh-TW" altLang="en-US" smtClean="0"/>
              <a:t>23</a:t>
            </a:fld>
            <a:endParaRPr lang="zh-TW" altLang="en-US"/>
          </a:p>
        </p:txBody>
      </p:sp>
    </p:spTree>
    <p:extLst>
      <p:ext uri="{BB962C8B-B14F-4D97-AF65-F5344CB8AC3E}">
        <p14:creationId xmlns:p14="http://schemas.microsoft.com/office/powerpoint/2010/main" val="3959573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We view ourselves as high achievers, we like to be right, don’t we? I don’t like being wrong.</a:t>
            </a:r>
          </a:p>
          <a:p>
            <a:r>
              <a:rPr lang="en-US" altLang="zh-TW" sz="1200" b="0" i="0" u="none" strike="noStrike" kern="1200" baseline="0" dirty="0">
                <a:solidFill>
                  <a:schemeClr val="tx1"/>
                </a:solidFill>
                <a:latin typeface="+mn-lt"/>
                <a:ea typeface="+mn-ea"/>
                <a:cs typeface="+mn-cs"/>
              </a:rPr>
              <a:t>When it doesn’t go well, you see it as a mini failure, don’t you? (EV, 19yrs)</a:t>
            </a:r>
            <a:endParaRPr lang="zh-TW" altLang="en-US" dirty="0"/>
          </a:p>
        </p:txBody>
      </p:sp>
      <p:sp>
        <p:nvSpPr>
          <p:cNvPr id="4" name="投影片編號版面配置區 3"/>
          <p:cNvSpPr>
            <a:spLocks noGrp="1"/>
          </p:cNvSpPr>
          <p:nvPr>
            <p:ph type="sldNum" sz="quarter" idx="10"/>
          </p:nvPr>
        </p:nvSpPr>
        <p:spPr/>
        <p:txBody>
          <a:bodyPr/>
          <a:lstStyle/>
          <a:p>
            <a:fld id="{6B29BCBA-9955-4BD9-9699-FA467ECB0109}" type="slidenum">
              <a:rPr lang="zh-TW" altLang="en-US" smtClean="0"/>
              <a:t>24</a:t>
            </a:fld>
            <a:endParaRPr lang="zh-TW" altLang="en-US"/>
          </a:p>
        </p:txBody>
      </p:sp>
    </p:spTree>
    <p:extLst>
      <p:ext uri="{BB962C8B-B14F-4D97-AF65-F5344CB8AC3E}">
        <p14:creationId xmlns:p14="http://schemas.microsoft.com/office/powerpoint/2010/main" val="394827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Undergraduate learning is black and white. Come out to the real world and it’s just grey. You</a:t>
            </a:r>
          </a:p>
          <a:p>
            <a:r>
              <a:rPr lang="en-US" altLang="zh-TW" dirty="0"/>
              <a:t>struggle with things, and as you go through your career you realize that it never really was black</a:t>
            </a:r>
          </a:p>
          <a:p>
            <a:r>
              <a:rPr lang="en-US" altLang="zh-TW" dirty="0"/>
              <a:t>and white, just it was easier to digest if it was presented in that way. But, it’s a form of stress,</a:t>
            </a:r>
          </a:p>
          <a:p>
            <a:r>
              <a:rPr lang="en-US" altLang="zh-TW" dirty="0"/>
              <a:t>certainly for types we select that are slightly prone to perfectionism, it’s quite hard to deal with</a:t>
            </a:r>
          </a:p>
          <a:p>
            <a:r>
              <a:rPr lang="en-US" altLang="zh-TW" dirty="0"/>
              <a:t>sometimes. If things don’t fit into the way you’re told it’s going to happen, mentally ‘how do</a:t>
            </a:r>
          </a:p>
          <a:p>
            <a:r>
              <a:rPr lang="en-US" altLang="zh-TW" dirty="0"/>
              <a:t>you deal with that?’ (SAV, 16yrs)</a:t>
            </a:r>
            <a:endParaRPr lang="zh-TW" altLang="en-US" dirty="0"/>
          </a:p>
        </p:txBody>
      </p:sp>
      <p:sp>
        <p:nvSpPr>
          <p:cNvPr id="4" name="投影片編號版面配置區 3"/>
          <p:cNvSpPr>
            <a:spLocks noGrp="1"/>
          </p:cNvSpPr>
          <p:nvPr>
            <p:ph type="sldNum" sz="quarter" idx="10"/>
          </p:nvPr>
        </p:nvSpPr>
        <p:spPr/>
        <p:txBody>
          <a:bodyPr/>
          <a:lstStyle/>
          <a:p>
            <a:fld id="{6B29BCBA-9955-4BD9-9699-FA467ECB0109}" type="slidenum">
              <a:rPr lang="zh-TW" altLang="en-US" smtClean="0"/>
              <a:t>25</a:t>
            </a:fld>
            <a:endParaRPr lang="zh-TW" altLang="en-US"/>
          </a:p>
        </p:txBody>
      </p:sp>
    </p:spTree>
    <p:extLst>
      <p:ext uri="{BB962C8B-B14F-4D97-AF65-F5344CB8AC3E}">
        <p14:creationId xmlns:p14="http://schemas.microsoft.com/office/powerpoint/2010/main" val="61629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Experience tells you that what you’re doing is fine, and some animals get better, and some</a:t>
            </a:r>
          </a:p>
          <a:p>
            <a:r>
              <a:rPr lang="en-US" altLang="zh-TW" sz="1200" b="0" i="0" u="none" strike="noStrike" kern="1200" baseline="0" dirty="0">
                <a:solidFill>
                  <a:schemeClr val="tx1"/>
                </a:solidFill>
                <a:latin typeface="+mn-lt"/>
                <a:ea typeface="+mn-ea"/>
                <a:cs typeface="+mn-cs"/>
              </a:rPr>
              <a:t>don’t, I guess. (SAP, 26yrs)</a:t>
            </a:r>
            <a:endParaRPr lang="zh-TW" altLang="en-US" dirty="0"/>
          </a:p>
        </p:txBody>
      </p:sp>
      <p:sp>
        <p:nvSpPr>
          <p:cNvPr id="4" name="投影片編號版面配置區 3"/>
          <p:cNvSpPr>
            <a:spLocks noGrp="1"/>
          </p:cNvSpPr>
          <p:nvPr>
            <p:ph type="sldNum" sz="quarter" idx="10"/>
          </p:nvPr>
        </p:nvSpPr>
        <p:spPr/>
        <p:txBody>
          <a:bodyPr/>
          <a:lstStyle/>
          <a:p>
            <a:fld id="{6B29BCBA-9955-4BD9-9699-FA467ECB0109}" type="slidenum">
              <a:rPr lang="zh-TW" altLang="en-US" smtClean="0"/>
              <a:t>28</a:t>
            </a:fld>
            <a:endParaRPr lang="zh-TW" altLang="en-US"/>
          </a:p>
        </p:txBody>
      </p:sp>
    </p:spTree>
    <p:extLst>
      <p:ext uri="{BB962C8B-B14F-4D97-AF65-F5344CB8AC3E}">
        <p14:creationId xmlns:p14="http://schemas.microsoft.com/office/powerpoint/2010/main" val="3409481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統整過去課業求助／避助行為文獻，提出五種課業求助／避助行為。</a:t>
            </a:r>
            <a:endParaRPr lang="en-US" altLang="zh-TW" dirty="0"/>
          </a:p>
          <a:p>
            <a:r>
              <a:rPr lang="en-US" altLang="zh-TW" dirty="0"/>
              <a:t>【</a:t>
            </a:r>
            <a:r>
              <a:rPr lang="zh-TW" altLang="en-US" dirty="0"/>
              <a:t>求助</a:t>
            </a:r>
            <a:r>
              <a:rPr lang="en-US" altLang="zh-TW" dirty="0"/>
              <a:t>】</a:t>
            </a:r>
          </a:p>
          <a:p>
            <a:pPr marL="628650" lvl="1" indent="-171450">
              <a:buFont typeface="Wingdings" panose="05000000000000000000" pitchFamily="2" charset="2"/>
              <a:buChar char="l"/>
            </a:pPr>
            <a:r>
              <a:rPr lang="zh-TW" altLang="en-US" dirty="0"/>
              <a:t>分工具性求助：意指個體選擇向他人尋求解題的線索、提示等相關訊息，以協助自己持續參與任務中並解決問題</a:t>
            </a:r>
            <a:endParaRPr lang="en-US" altLang="zh-TW" dirty="0"/>
          </a:p>
          <a:p>
            <a:pPr marL="628650" lvl="1" indent="-171450">
              <a:buFont typeface="Wingdings" panose="05000000000000000000" pitchFamily="2" charset="2"/>
              <a:buChar char="l"/>
            </a:pPr>
            <a:r>
              <a:rPr lang="zh-TW" altLang="en-US" dirty="0"/>
              <a:t>執行性求助：說明學習者會直接向他人尋求問題答案，以快速順利地解決學習問題。</a:t>
            </a:r>
            <a:endParaRPr lang="en-US" altLang="zh-TW" dirty="0"/>
          </a:p>
          <a:p>
            <a:r>
              <a:rPr lang="en-US" altLang="zh-TW" dirty="0"/>
              <a:t>【</a:t>
            </a:r>
            <a:r>
              <a:rPr lang="zh-TW" altLang="en-US" dirty="0"/>
              <a:t>避助</a:t>
            </a:r>
            <a:r>
              <a:rPr lang="en-US" altLang="zh-TW" dirty="0"/>
              <a:t>】─</a:t>
            </a:r>
            <a:r>
              <a:rPr lang="zh-TW" altLang="en-US" dirty="0"/>
              <a:t>避免求助</a:t>
            </a:r>
            <a:endParaRPr lang="en-US" altLang="zh-TW" dirty="0"/>
          </a:p>
          <a:p>
            <a:pPr marL="628650" lvl="1" indent="-171450">
              <a:buFont typeface="Wingdings" panose="05000000000000000000" pitchFamily="2" charset="2"/>
              <a:buChar char="l"/>
            </a:pPr>
            <a:r>
              <a:rPr lang="zh-TW" altLang="en-US" dirty="0"/>
              <a:t>掩飾性避助：意指個體遭遇學習困難時不願向他人求助，進而暗地或私下尋求解決方法，如偷偷抄襲同學或教科書答案、上網搜尋資料等行動來解決問題。</a:t>
            </a:r>
            <a:endParaRPr lang="en-US" altLang="zh-TW" dirty="0"/>
          </a:p>
          <a:p>
            <a:pPr marL="628650" lvl="1" indent="-171450">
              <a:buFont typeface="Wingdings" panose="05000000000000000000" pitchFamily="2" charset="2"/>
              <a:buChar char="l"/>
            </a:pPr>
            <a:r>
              <a:rPr lang="zh-TW" altLang="en-US" dirty="0"/>
              <a:t>獨立性避助：意指個體遭遇學習困難時不願向他人求助，轉而自己產生或尋求各種可用的書面、文字或電腦資源，以讓自己有更多線索或訊息來持續參與學習並解決問題</a:t>
            </a:r>
            <a:endParaRPr lang="en-US" altLang="zh-TW" dirty="0"/>
          </a:p>
          <a:p>
            <a:pPr marL="628650" lvl="1" indent="-171450">
              <a:buFont typeface="Wingdings" panose="05000000000000000000" pitchFamily="2" charset="2"/>
              <a:buChar char="l"/>
            </a:pPr>
            <a:r>
              <a:rPr lang="zh-TW" altLang="en-US" dirty="0"/>
              <a:t>完全不求助：說明個體遭遇學習困難時不願向他人求助，而是採取略過不理、猜測亂寫、隨便應付或拒絕參與等消極方式面對。</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6B29BCBA-9955-4BD9-9699-FA467ECB0109}" type="slidenum">
              <a:rPr lang="zh-TW" altLang="en-US" smtClean="0"/>
              <a:t>5</a:t>
            </a:fld>
            <a:endParaRPr lang="zh-TW" altLang="en-US"/>
          </a:p>
        </p:txBody>
      </p:sp>
    </p:spTree>
    <p:extLst>
      <p:ext uri="{BB962C8B-B14F-4D97-AF65-F5344CB8AC3E}">
        <p14:creationId xmlns:p14="http://schemas.microsoft.com/office/powerpoint/2010/main" val="1254269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I don’t think doubt ever disappears. I hope doubt never disappears because you should never</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presume. (SAP, 24yrs)</a:t>
            </a:r>
            <a:endParaRPr lang="zh-TW" altLang="en-US" dirty="0"/>
          </a:p>
        </p:txBody>
      </p:sp>
      <p:sp>
        <p:nvSpPr>
          <p:cNvPr id="4" name="投影片編號版面配置區 3"/>
          <p:cNvSpPr>
            <a:spLocks noGrp="1"/>
          </p:cNvSpPr>
          <p:nvPr>
            <p:ph type="sldNum" sz="quarter" idx="10"/>
          </p:nvPr>
        </p:nvSpPr>
        <p:spPr/>
        <p:txBody>
          <a:bodyPr/>
          <a:lstStyle/>
          <a:p>
            <a:fld id="{6B29BCBA-9955-4BD9-9699-FA467ECB0109}" type="slidenum">
              <a:rPr lang="zh-TW" altLang="en-US" smtClean="0"/>
              <a:t>29</a:t>
            </a:fld>
            <a:endParaRPr lang="zh-TW" altLang="en-US"/>
          </a:p>
        </p:txBody>
      </p:sp>
    </p:spTree>
    <p:extLst>
      <p:ext uri="{BB962C8B-B14F-4D97-AF65-F5344CB8AC3E}">
        <p14:creationId xmlns:p14="http://schemas.microsoft.com/office/powerpoint/2010/main" val="2613758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Wingdings" panose="05000000000000000000" pitchFamily="2" charset="2"/>
              <a:buChar char="n"/>
            </a:pPr>
            <a:r>
              <a:rPr lang="zh-TW" altLang="zh-TW" sz="1200" kern="1200" dirty="0">
                <a:solidFill>
                  <a:schemeClr val="tx1"/>
                </a:solidFill>
                <a:effectLst/>
                <a:latin typeface="+mn-lt"/>
                <a:ea typeface="+mn-ea"/>
                <a:cs typeface="+mn-cs"/>
              </a:rPr>
              <a:t>當科學知識一直被神化，沒有人質疑在實務上的可運用性，卻不斷的自我質疑，這篇研究提供情感上的支持，專業所面臨的問題不是說服聽眾的專業能力而已，更重要的是說服他們自己</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獸醫</a:t>
            </a:r>
            <a:r>
              <a:rPr lang="en-US" altLang="zh-TW" sz="1200" kern="1200" dirty="0">
                <a:solidFill>
                  <a:schemeClr val="tx1"/>
                </a:solidFill>
                <a:effectLst/>
                <a:latin typeface="+mn-lt"/>
                <a:ea typeface="+mn-ea"/>
                <a:cs typeface="+mn-cs"/>
              </a:rPr>
              <a:t>)</a:t>
            </a:r>
            <a:r>
              <a:rPr lang="zh-TW" altLang="zh-TW" sz="1200" kern="1200" dirty="0">
                <a:solidFill>
                  <a:schemeClr val="tx1"/>
                </a:solidFill>
                <a:effectLst/>
                <a:latin typeface="+mn-lt"/>
                <a:ea typeface="+mn-ea"/>
                <a:cs typeface="+mn-cs"/>
              </a:rPr>
              <a:t>本身。</a:t>
            </a:r>
          </a:p>
          <a:p>
            <a:pPr marL="171450" indent="-171450">
              <a:buFont typeface="Wingdings" panose="05000000000000000000" pitchFamily="2" charset="2"/>
              <a:buChar char="n"/>
            </a:pPr>
            <a:r>
              <a:rPr lang="zh-TW" altLang="zh-TW" dirty="0"/>
              <a:t>問題源於，自動化將科學知識與專業視為是面對顧客不切實際要求時</a:t>
            </a:r>
            <a:r>
              <a:rPr lang="zh-TW" altLang="en-US" dirty="0"/>
              <a:t>解方</a:t>
            </a:r>
            <a:r>
              <a:rPr lang="zh-TW" altLang="zh-TW" dirty="0"/>
              <a:t>，其實是讓自己受到傷害。</a:t>
            </a:r>
            <a:endParaRPr lang="en-US" altLang="zh-TW" dirty="0"/>
          </a:p>
          <a:p>
            <a:pPr marL="171450" indent="-171450">
              <a:buFont typeface="Wingdings" panose="05000000000000000000" pitchFamily="2" charset="2"/>
              <a:buChar char="n"/>
            </a:pPr>
            <a:r>
              <a:rPr lang="zh-TW" altLang="zh-TW" dirty="0"/>
              <a:t>自身</a:t>
            </a:r>
            <a:r>
              <a:rPr lang="zh-TW" altLang="en-US" dirty="0"/>
              <a:t>應該察</a:t>
            </a:r>
            <a:r>
              <a:rPr lang="zh-TW" altLang="zh-TW" dirty="0"/>
              <a:t>覺有次序性、確定性與可預測性</a:t>
            </a:r>
            <a:r>
              <a:rPr lang="zh-TW" altLang="en-US" dirty="0"/>
              <a:t>的科學知識不一定能解決他們所面對的沒有次序性、沒有可預測性的實際情境，</a:t>
            </a:r>
            <a:r>
              <a:rPr lang="zh-TW" altLang="zh-TW" dirty="0"/>
              <a:t>其實是ㄧ種虛假的期待，他們才能夠從種種的誇張式的不當要求中獲得解脫。</a:t>
            </a:r>
          </a:p>
          <a:p>
            <a:endParaRPr lang="zh-TW" altLang="en-US" dirty="0"/>
          </a:p>
        </p:txBody>
      </p:sp>
      <p:sp>
        <p:nvSpPr>
          <p:cNvPr id="4" name="投影片編號版面配置區 3"/>
          <p:cNvSpPr>
            <a:spLocks noGrp="1"/>
          </p:cNvSpPr>
          <p:nvPr>
            <p:ph type="sldNum" sz="quarter" idx="10"/>
          </p:nvPr>
        </p:nvSpPr>
        <p:spPr/>
        <p:txBody>
          <a:bodyPr/>
          <a:lstStyle/>
          <a:p>
            <a:fld id="{6B29BCBA-9955-4BD9-9699-FA467ECB0109}" type="slidenum">
              <a:rPr lang="zh-TW" altLang="en-US" smtClean="0"/>
              <a:t>30</a:t>
            </a:fld>
            <a:endParaRPr lang="zh-TW" altLang="en-US"/>
          </a:p>
        </p:txBody>
      </p:sp>
    </p:spTree>
    <p:extLst>
      <p:ext uri="{BB962C8B-B14F-4D97-AF65-F5344CB8AC3E}">
        <p14:creationId xmlns:p14="http://schemas.microsoft.com/office/powerpoint/2010/main" val="4008930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統整過去課業求助／避助行為文獻，提出五種課業求助／避助行為。</a:t>
            </a:r>
            <a:endParaRPr lang="en-US" altLang="zh-TW" dirty="0"/>
          </a:p>
          <a:p>
            <a:r>
              <a:rPr lang="en-US" altLang="zh-TW" dirty="0"/>
              <a:t>【</a:t>
            </a:r>
            <a:r>
              <a:rPr lang="zh-TW" altLang="en-US" dirty="0"/>
              <a:t>求助</a:t>
            </a:r>
            <a:r>
              <a:rPr lang="en-US" altLang="zh-TW" dirty="0"/>
              <a:t>】</a:t>
            </a:r>
          </a:p>
          <a:p>
            <a:pPr marL="628650" lvl="1" indent="-171450">
              <a:buFont typeface="Wingdings" panose="05000000000000000000" pitchFamily="2" charset="2"/>
              <a:buChar char="l"/>
            </a:pPr>
            <a:r>
              <a:rPr lang="zh-TW" altLang="en-US" dirty="0"/>
              <a:t>分工具性求助：意指個體選擇向他人尋求解題的線索、提示等相關訊息，以協助自己持續參與任務中並解決問題</a:t>
            </a:r>
            <a:endParaRPr lang="en-US" altLang="zh-TW" dirty="0"/>
          </a:p>
          <a:p>
            <a:pPr marL="628650" lvl="1" indent="-171450">
              <a:buFont typeface="Wingdings" panose="05000000000000000000" pitchFamily="2" charset="2"/>
              <a:buChar char="l"/>
            </a:pPr>
            <a:r>
              <a:rPr lang="zh-TW" altLang="en-US" dirty="0"/>
              <a:t>執行性求助：說明學習者會直接向他人尋求問題答案，以快速順利地解決學習問題。</a:t>
            </a:r>
            <a:endParaRPr lang="en-US" altLang="zh-TW" dirty="0"/>
          </a:p>
          <a:p>
            <a:r>
              <a:rPr lang="en-US" altLang="zh-TW" dirty="0"/>
              <a:t>【</a:t>
            </a:r>
            <a:r>
              <a:rPr lang="zh-TW" altLang="en-US" dirty="0"/>
              <a:t>避助</a:t>
            </a:r>
            <a:r>
              <a:rPr lang="en-US" altLang="zh-TW" dirty="0"/>
              <a:t>】─</a:t>
            </a:r>
            <a:r>
              <a:rPr lang="zh-TW" altLang="en-US" dirty="0"/>
              <a:t>避免求助</a:t>
            </a:r>
            <a:endParaRPr lang="en-US" altLang="zh-TW" dirty="0"/>
          </a:p>
          <a:p>
            <a:pPr marL="628650" lvl="1" indent="-171450">
              <a:buFont typeface="Wingdings" panose="05000000000000000000" pitchFamily="2" charset="2"/>
              <a:buChar char="l"/>
            </a:pPr>
            <a:r>
              <a:rPr lang="zh-TW" altLang="en-US" dirty="0"/>
              <a:t>掩飾性避助：意指個體遭遇學習困難時不願向他人求助，進而暗地或私下尋求解決方法，如偷偷抄襲同學或教科書答案、上網搜尋資料等行動來解決問題。</a:t>
            </a:r>
            <a:endParaRPr lang="en-US" altLang="zh-TW" dirty="0"/>
          </a:p>
          <a:p>
            <a:pPr marL="628650" lvl="1" indent="-171450">
              <a:buFont typeface="Wingdings" panose="05000000000000000000" pitchFamily="2" charset="2"/>
              <a:buChar char="l"/>
            </a:pPr>
            <a:r>
              <a:rPr lang="zh-TW" altLang="en-US" dirty="0"/>
              <a:t>獨立性避助：意指個體遭遇學習困難時不願向他人求助，轉而自己產生或尋求各種可用的書面、文字或電腦資源，以讓自己有更多線索或訊息來持續參與學習並解決問題</a:t>
            </a:r>
            <a:endParaRPr lang="en-US" altLang="zh-TW" dirty="0"/>
          </a:p>
          <a:p>
            <a:pPr marL="628650" lvl="1" indent="-171450">
              <a:buFont typeface="Wingdings" panose="05000000000000000000" pitchFamily="2" charset="2"/>
              <a:buChar char="l"/>
            </a:pPr>
            <a:r>
              <a:rPr lang="zh-TW" altLang="en-US" dirty="0"/>
              <a:t>完全不求助：說明個體遭遇學習困難時不願向他人求助，而是採取略過不理、猜測亂寫、隨便應付或拒絕參與等消極方式面對。</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6B29BCBA-9955-4BD9-9699-FA467ECB0109}" type="slidenum">
              <a:rPr lang="zh-TW" altLang="en-US" smtClean="0"/>
              <a:t>6</a:t>
            </a:fld>
            <a:endParaRPr lang="zh-TW" altLang="en-US"/>
          </a:p>
        </p:txBody>
      </p:sp>
    </p:spTree>
    <p:extLst>
      <p:ext uri="{BB962C8B-B14F-4D97-AF65-F5344CB8AC3E}">
        <p14:creationId xmlns:p14="http://schemas.microsoft.com/office/powerpoint/2010/main" val="88337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u="none" strike="noStrike" kern="1200" baseline="0" dirty="0">
                <a:solidFill>
                  <a:schemeClr val="tx1"/>
                </a:solidFill>
                <a:latin typeface="+mn-lt"/>
                <a:ea typeface="+mn-ea"/>
                <a:cs typeface="+mn-cs"/>
              </a:rPr>
              <a:t>這篇的價值</a:t>
            </a:r>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Prior research indicates that </a:t>
            </a:r>
            <a:r>
              <a:rPr lang="en-US" altLang="zh-TW" sz="1200" b="1" i="0" u="none" strike="noStrike" kern="1200" baseline="0" dirty="0">
                <a:solidFill>
                  <a:schemeClr val="tx1"/>
                </a:solidFill>
                <a:latin typeface="+mn-lt"/>
                <a:ea typeface="+mn-ea"/>
                <a:cs typeface="+mn-cs"/>
              </a:rPr>
              <a:t>many personal characteristics </a:t>
            </a:r>
            <a:r>
              <a:rPr lang="en-US" altLang="zh-TW" sz="1200" b="0" i="0" u="none" strike="noStrike" kern="1200" baseline="0" dirty="0">
                <a:solidFill>
                  <a:schemeClr val="tx1"/>
                </a:solidFill>
                <a:latin typeface="+mn-lt"/>
                <a:ea typeface="+mn-ea"/>
                <a:cs typeface="+mn-cs"/>
              </a:rPr>
              <a:t>and </a:t>
            </a:r>
            <a:r>
              <a:rPr lang="en-US" altLang="zh-TW" sz="1200" b="1" i="0" u="none" strike="noStrike" kern="1200" baseline="0" dirty="0">
                <a:solidFill>
                  <a:schemeClr val="tx1"/>
                </a:solidFill>
                <a:latin typeface="+mn-lt"/>
                <a:ea typeface="+mn-ea"/>
                <a:cs typeface="+mn-cs"/>
              </a:rPr>
              <a:t>task factors </a:t>
            </a:r>
            <a:r>
              <a:rPr lang="en-US" altLang="zh-TW" sz="1200" b="0" i="0" u="none" strike="noStrike" kern="1200" baseline="0" dirty="0">
                <a:solidFill>
                  <a:schemeClr val="tx1"/>
                </a:solidFill>
                <a:latin typeface="+mn-lt"/>
                <a:ea typeface="+mn-ea"/>
                <a:cs typeface="+mn-cs"/>
              </a:rPr>
              <a:t>can affect the degree of teachers’ engagement in professional development. These personal factors include personal attitude and work expectation, while task factors contain learning systems, work conditions, job variety, and autonomy (Krauss &amp; </a:t>
            </a:r>
            <a:r>
              <a:rPr lang="en-US" altLang="zh-TW" sz="1200" b="0" i="0" u="none" strike="noStrike" kern="1200" baseline="0" dirty="0" err="1">
                <a:solidFill>
                  <a:schemeClr val="tx1"/>
                </a:solidFill>
                <a:latin typeface="+mn-lt"/>
                <a:ea typeface="+mn-ea"/>
                <a:cs typeface="+mn-cs"/>
              </a:rPr>
              <a:t>Guat</a:t>
            </a:r>
            <a:r>
              <a:rPr lang="en-US" altLang="zh-TW" sz="1200" b="0" i="0" u="none" strike="noStrike" kern="1200" baseline="0" dirty="0">
                <a:solidFill>
                  <a:schemeClr val="tx1"/>
                </a:solidFill>
                <a:latin typeface="+mn-lt"/>
                <a:ea typeface="+mn-ea"/>
                <a:cs typeface="+mn-cs"/>
              </a:rPr>
              <a:t>, 2008; </a:t>
            </a:r>
            <a:r>
              <a:rPr lang="en-US" altLang="zh-TW" sz="1200" b="0" i="0" u="none" strike="noStrike" kern="1200" baseline="0" dirty="0" err="1">
                <a:solidFill>
                  <a:schemeClr val="tx1"/>
                </a:solidFill>
                <a:latin typeface="+mn-lt"/>
                <a:ea typeface="+mn-ea"/>
                <a:cs typeface="+mn-cs"/>
              </a:rPr>
              <a:t>Kwakman</a:t>
            </a:r>
            <a:r>
              <a:rPr lang="en-US" altLang="zh-TW" sz="1200" b="0" i="0" u="none" strike="noStrike" kern="1200" baseline="0" dirty="0">
                <a:solidFill>
                  <a:schemeClr val="tx1"/>
                </a:solidFill>
                <a:latin typeface="+mn-lt"/>
                <a:ea typeface="+mn-ea"/>
                <a:cs typeface="+mn-cs"/>
              </a:rPr>
              <a:t>, 2003). </a:t>
            </a:r>
          </a:p>
          <a:p>
            <a:r>
              <a:rPr lang="en-US" altLang="zh-TW" sz="1200" b="0" i="0" u="none" strike="noStrike" kern="1200" baseline="0" dirty="0">
                <a:solidFill>
                  <a:schemeClr val="tx1"/>
                </a:solidFill>
                <a:latin typeface="+mn-lt"/>
                <a:ea typeface="+mn-ea"/>
                <a:cs typeface="+mn-cs"/>
              </a:rPr>
              <a:t>Nevertheless, rather few studies examine the effects on teachers’ professional development by investigating the interplay of personal and contextual factors in a single model.</a:t>
            </a:r>
            <a:endParaRPr lang="en-US" altLang="zh-TW" sz="2000" b="1" i="0" u="none" strike="noStrike" kern="1200" baseline="0" dirty="0">
              <a:solidFill>
                <a:schemeClr val="tx1"/>
              </a:solidFill>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6B29BCBA-9955-4BD9-9699-FA467ECB0109}" type="slidenum">
              <a:rPr lang="zh-TW" altLang="en-US" smtClean="0"/>
              <a:t>7</a:t>
            </a:fld>
            <a:endParaRPr lang="zh-TW" altLang="en-US"/>
          </a:p>
        </p:txBody>
      </p:sp>
    </p:spTree>
    <p:extLst>
      <p:ext uri="{BB962C8B-B14F-4D97-AF65-F5344CB8AC3E}">
        <p14:creationId xmlns:p14="http://schemas.microsoft.com/office/powerpoint/2010/main" val="1561434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2000" b="1" i="0" u="none" strike="noStrike" kern="1200" baseline="0" dirty="0">
                <a:solidFill>
                  <a:schemeClr val="tx1"/>
                </a:solidFill>
                <a:latin typeface="+mn-lt"/>
                <a:ea typeface="+mn-ea"/>
                <a:cs typeface="+mn-cs"/>
              </a:rPr>
              <a:t>The concept of professional self-awareness </a:t>
            </a:r>
            <a:r>
              <a:rPr lang="en-US" altLang="zh-TW" sz="1200" b="0" i="0" u="none" strike="noStrike" kern="1200" baseline="0" dirty="0">
                <a:solidFill>
                  <a:schemeClr val="tx1"/>
                </a:solidFill>
                <a:latin typeface="+mn-lt"/>
                <a:ea typeface="+mn-ea"/>
                <a:cs typeface="+mn-cs"/>
              </a:rPr>
              <a:t>in this study refers to </a:t>
            </a:r>
          </a:p>
          <a:p>
            <a:pPr marL="171450" indent="-171450">
              <a:buFont typeface="Arial" panose="020B0604020202020204" pitchFamily="34" charset="0"/>
              <a:buChar char="•"/>
            </a:pPr>
            <a:r>
              <a:rPr lang="en-US" altLang="zh-TW" sz="1200" b="0" i="0" u="none" strike="noStrike" kern="1200" baseline="0" dirty="0">
                <a:solidFill>
                  <a:schemeClr val="tx1"/>
                </a:solidFill>
                <a:latin typeface="+mn-lt"/>
                <a:ea typeface="+mn-ea"/>
                <a:cs typeface="+mn-cs"/>
              </a:rPr>
              <a:t>an individual’s awareness of his/her strengths and weaknesses on professional abilities in the workplace. It is also considered as the foundation to develop relevant job competencies (</a:t>
            </a:r>
            <a:r>
              <a:rPr lang="en-US" altLang="zh-TW" sz="1200" b="0" i="0" u="none" strike="noStrike" kern="1200" baseline="0" dirty="0" err="1">
                <a:solidFill>
                  <a:schemeClr val="tx1"/>
                </a:solidFill>
                <a:latin typeface="+mn-lt"/>
                <a:ea typeface="+mn-ea"/>
                <a:cs typeface="+mn-cs"/>
              </a:rPr>
              <a:t>Cherniss</a:t>
            </a:r>
            <a:r>
              <a:rPr lang="en-US" altLang="zh-TW" sz="1200" b="0" i="0" u="none" strike="noStrike" kern="1200" baseline="0" dirty="0">
                <a:solidFill>
                  <a:schemeClr val="tx1"/>
                </a:solidFill>
                <a:latin typeface="+mn-lt"/>
                <a:ea typeface="+mn-ea"/>
                <a:cs typeface="+mn-cs"/>
              </a:rPr>
              <a:t> &amp; Goleman, 2006). </a:t>
            </a:r>
          </a:p>
          <a:p>
            <a:pPr marL="171450" indent="-171450">
              <a:buFont typeface="Arial" panose="020B0604020202020204" pitchFamily="34" charset="0"/>
              <a:buChar char="•"/>
            </a:pPr>
            <a:r>
              <a:rPr lang="en-US" altLang="zh-TW" sz="1200" b="0" i="0" u="none" strike="noStrike" kern="1200" baseline="0" dirty="0">
                <a:solidFill>
                  <a:schemeClr val="tx1"/>
                </a:solidFill>
                <a:latin typeface="+mn-lt"/>
                <a:ea typeface="+mn-ea"/>
                <a:cs typeface="+mn-cs"/>
              </a:rPr>
              <a:t>Professional self-awareness enables individuals to collect the information required to plan their career development (Holland, 1973). Teachers with greater professional self-awareness tend to be more aware of the knowledge and skills they need to strengthen to better respond to the dynamics of social, political, and cultural changes.</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self-directed learning(SDL)</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SDL is conceptualized as </a:t>
            </a:r>
          </a:p>
          <a:p>
            <a:pPr marL="171450" indent="-171450">
              <a:buFont typeface="Arial" panose="020B0604020202020204" pitchFamily="34" charset="0"/>
              <a:buChar char="•"/>
            </a:pPr>
            <a:r>
              <a:rPr lang="en-US" altLang="zh-TW" sz="1200" b="0" i="0" u="none" strike="noStrike" kern="1200" baseline="0" dirty="0">
                <a:solidFill>
                  <a:schemeClr val="tx1"/>
                </a:solidFill>
                <a:latin typeface="+mn-lt"/>
                <a:ea typeface="+mn-ea"/>
                <a:cs typeface="+mn-cs"/>
              </a:rPr>
              <a:t>the degree to which the individual possesses the inclination to take responsibility for his/her own professional growth (Deng, 1995; </a:t>
            </a:r>
            <a:r>
              <a:rPr lang="en-US" altLang="zh-TW" sz="1200" b="0" i="0" u="none" strike="noStrike" kern="1200" baseline="0" dirty="0" err="1">
                <a:solidFill>
                  <a:schemeClr val="tx1"/>
                </a:solidFill>
                <a:latin typeface="+mn-lt"/>
                <a:ea typeface="+mn-ea"/>
                <a:cs typeface="+mn-cs"/>
              </a:rPr>
              <a:t>Guglielmino</a:t>
            </a:r>
            <a:r>
              <a:rPr lang="en-US" altLang="zh-TW" sz="1200" b="0" i="0" u="none" strike="noStrike" kern="1200" baseline="0" dirty="0">
                <a:solidFill>
                  <a:schemeClr val="tx1"/>
                </a:solidFill>
                <a:latin typeface="+mn-lt"/>
                <a:ea typeface="+mn-ea"/>
                <a:cs typeface="+mn-cs"/>
              </a:rPr>
              <a:t>, 1977).</a:t>
            </a:r>
          </a:p>
          <a:p>
            <a:pPr marL="171450" indent="-171450">
              <a:buFont typeface="Arial" panose="020B0604020202020204" pitchFamily="34" charset="0"/>
              <a:buChar char="•"/>
            </a:pPr>
            <a:r>
              <a:rPr lang="en-US" altLang="zh-TW" sz="1200" b="0" i="0" u="none" strike="noStrike" kern="1200" baseline="0" dirty="0">
                <a:solidFill>
                  <a:schemeClr val="tx1"/>
                </a:solidFill>
                <a:latin typeface="+mn-lt"/>
                <a:ea typeface="+mn-ea"/>
                <a:cs typeface="+mn-cs"/>
              </a:rPr>
              <a:t>SDL is often broadly conceived in terms of the amount of responsibility the learner takes for his/her own learning. This responsibility depends on an individual’s attitude, abilities, and personal traits (Fisher et al., 2001).</a:t>
            </a:r>
          </a:p>
          <a:p>
            <a:pPr marL="171450" indent="-171450">
              <a:buFont typeface="Arial" panose="020B0604020202020204" pitchFamily="34" charset="0"/>
              <a:buChar char="•"/>
            </a:pPr>
            <a:r>
              <a:rPr lang="en-US" altLang="zh-TW" sz="1200" b="0" i="0" u="none" strike="noStrike" kern="1200" baseline="0" dirty="0">
                <a:solidFill>
                  <a:schemeClr val="tx1"/>
                </a:solidFill>
                <a:latin typeface="+mn-lt"/>
                <a:ea typeface="+mn-ea"/>
                <a:cs typeface="+mn-cs"/>
              </a:rPr>
              <a:t>Professional self-awareness focuses more on an individual’s awareness of his/her strengths and weaknesses regarding professional capabilities. Professional self-awareness helps </a:t>
            </a:r>
            <a:r>
              <a:rPr lang="en-US" altLang="zh-TW" sz="1200" b="0" i="0" u="sng" strike="noStrike" kern="1200" baseline="0" dirty="0">
                <a:solidFill>
                  <a:schemeClr val="tx1"/>
                </a:solidFill>
                <a:latin typeface="+mn-lt"/>
                <a:ea typeface="+mn-ea"/>
                <a:cs typeface="+mn-cs"/>
              </a:rPr>
              <a:t>teachers understand society’s increasing expectations of their roles</a:t>
            </a:r>
            <a:r>
              <a:rPr lang="en-US" altLang="zh-TW" sz="1200" b="0" i="0" u="none" strike="noStrike" kern="1200" baseline="0" dirty="0">
                <a:solidFill>
                  <a:schemeClr val="tx1"/>
                </a:solidFill>
                <a:latin typeface="+mn-lt"/>
                <a:ea typeface="+mn-ea"/>
                <a:cs typeface="+mn-cs"/>
              </a:rPr>
              <a:t>.</a:t>
            </a:r>
          </a:p>
          <a:p>
            <a:endParaRPr lang="en-US" altLang="zh-TW" sz="1200" b="0" i="0" u="none" strike="noStrike" kern="1200" baseline="0" dirty="0">
              <a:solidFill>
                <a:schemeClr val="tx1"/>
              </a:solidFill>
              <a:latin typeface="+mn-lt"/>
              <a:ea typeface="+mn-ea"/>
              <a:cs typeface="+mn-cs"/>
            </a:endParaRPr>
          </a:p>
          <a:p>
            <a:r>
              <a:rPr lang="en-US" altLang="zh-TW" sz="1200" b="0" i="0" u="none" strike="noStrike" kern="1200" baseline="0" dirty="0">
                <a:solidFill>
                  <a:schemeClr val="tx1"/>
                </a:solidFill>
                <a:latin typeface="+mn-lt"/>
                <a:ea typeface="+mn-ea"/>
                <a:cs typeface="+mn-cs"/>
              </a:rPr>
              <a:t>supportive organizational climate in this study refers to </a:t>
            </a:r>
          </a:p>
          <a:p>
            <a:pPr marL="171450" indent="-171450">
              <a:buFont typeface="Arial" panose="020B0604020202020204" pitchFamily="34" charset="0"/>
              <a:buChar char="•"/>
            </a:pPr>
            <a:r>
              <a:rPr lang="en-US" altLang="zh-TW" sz="1200" b="1" i="0" u="none" strike="noStrike" kern="1200" baseline="0" dirty="0">
                <a:solidFill>
                  <a:schemeClr val="tx1"/>
                </a:solidFill>
                <a:latin typeface="+mn-lt"/>
                <a:ea typeface="+mn-ea"/>
                <a:cs typeface="+mn-cs"/>
              </a:rPr>
              <a:t>teachers’ perceptions of a friendly, collaborative, encouraging, caring, or trustworthy school atmosphere</a:t>
            </a:r>
            <a:r>
              <a:rPr lang="en-US" altLang="zh-TW" sz="1200" b="0" i="0" u="none" strike="noStrike" kern="1200" baseline="0" dirty="0">
                <a:solidFill>
                  <a:schemeClr val="tx1"/>
                </a:solidFill>
                <a:latin typeface="+mn-lt"/>
                <a:ea typeface="+mn-ea"/>
                <a:cs typeface="+mn-cs"/>
              </a:rPr>
              <a:t> that could create a nurturing learning environment (</a:t>
            </a:r>
            <a:r>
              <a:rPr lang="en-US" altLang="zh-TW" sz="1200" b="0" i="0" u="none" strike="noStrike" kern="1200" baseline="0" dirty="0" err="1">
                <a:solidFill>
                  <a:schemeClr val="tx1"/>
                </a:solidFill>
                <a:latin typeface="+mn-lt"/>
                <a:ea typeface="+mn-ea"/>
                <a:cs typeface="+mn-cs"/>
              </a:rPr>
              <a:t>Shadur</a:t>
            </a:r>
            <a:r>
              <a:rPr lang="en-US" altLang="zh-TW" sz="1200" b="0" i="0" u="none" strike="noStrike" kern="1200" baseline="0" dirty="0">
                <a:solidFill>
                  <a:schemeClr val="tx1"/>
                </a:solidFill>
                <a:latin typeface="+mn-lt"/>
                <a:ea typeface="+mn-ea"/>
                <a:cs typeface="+mn-cs"/>
              </a:rPr>
              <a:t>, Kienzle, &amp; Rodwell, 1999; Wallach, 1983).</a:t>
            </a:r>
          </a:p>
          <a:p>
            <a:pPr marL="171450" indent="-171450">
              <a:buFont typeface="Arial" panose="020B0604020202020204" pitchFamily="34" charset="0"/>
              <a:buChar char="•"/>
            </a:pPr>
            <a:r>
              <a:rPr lang="en-US" altLang="zh-TW" sz="1200" b="0" i="0" u="none" strike="noStrike" kern="1200" baseline="0" dirty="0">
                <a:solidFill>
                  <a:schemeClr val="tx1"/>
                </a:solidFill>
                <a:latin typeface="+mn-lt"/>
                <a:ea typeface="+mn-ea"/>
                <a:cs typeface="+mn-cs"/>
              </a:rPr>
              <a:t>Teachers will be more willing to participate in professional development programs if they gain more support from the school administration for attending learning programs.</a:t>
            </a:r>
            <a:endParaRPr lang="zh-TW" altLang="en-US" dirty="0"/>
          </a:p>
        </p:txBody>
      </p:sp>
      <p:sp>
        <p:nvSpPr>
          <p:cNvPr id="4" name="投影片編號版面配置區 3"/>
          <p:cNvSpPr>
            <a:spLocks noGrp="1"/>
          </p:cNvSpPr>
          <p:nvPr>
            <p:ph type="sldNum" sz="quarter" idx="10"/>
          </p:nvPr>
        </p:nvSpPr>
        <p:spPr/>
        <p:txBody>
          <a:bodyPr/>
          <a:lstStyle/>
          <a:p>
            <a:fld id="{6B29BCBA-9955-4BD9-9699-FA467ECB0109}" type="slidenum">
              <a:rPr lang="zh-TW" altLang="en-US" smtClean="0"/>
              <a:t>8</a:t>
            </a:fld>
            <a:endParaRPr lang="zh-TW" altLang="en-US"/>
          </a:p>
        </p:txBody>
      </p:sp>
    </p:spTree>
    <p:extLst>
      <p:ext uri="{BB962C8B-B14F-4D97-AF65-F5344CB8AC3E}">
        <p14:creationId xmlns:p14="http://schemas.microsoft.com/office/powerpoint/2010/main" val="3243339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buFont typeface="Wingdings" panose="05000000000000000000" pitchFamily="2" charset="2"/>
              <a:buNone/>
            </a:pPr>
            <a:r>
              <a:rPr lang="en-US" altLang="zh-TW" sz="1200" b="0" i="0" u="none" strike="noStrike" kern="1200" baseline="0" dirty="0">
                <a:solidFill>
                  <a:schemeClr val="tx1"/>
                </a:solidFill>
                <a:latin typeface="+mn-lt"/>
                <a:ea typeface="+mn-ea"/>
                <a:cs typeface="+mn-cs"/>
              </a:rPr>
              <a:t>-------------------------------------------------------------------------------------------------------------------------------------</a:t>
            </a:r>
          </a:p>
          <a:p>
            <a:pPr marL="171450" indent="-171450">
              <a:buFont typeface="Wingdings" panose="05000000000000000000" pitchFamily="2" charset="2"/>
              <a:buChar char="n"/>
            </a:pPr>
            <a:r>
              <a:rPr lang="en-US" altLang="zh-TW" dirty="0"/>
              <a:t>SDL is conceptualized as the degree to which the individual possesses the inclination to take responsibility for his/her own professional growth (Deng, 1995; </a:t>
            </a:r>
            <a:r>
              <a:rPr lang="en-US" altLang="zh-TW" dirty="0" err="1"/>
              <a:t>Guglielmino</a:t>
            </a:r>
            <a:r>
              <a:rPr lang="en-US" altLang="zh-TW" dirty="0"/>
              <a:t>, 1977).</a:t>
            </a:r>
          </a:p>
          <a:p>
            <a:pPr marL="171450" indent="-171450">
              <a:buFont typeface="Wingdings" panose="05000000000000000000" pitchFamily="2" charset="2"/>
              <a:buChar char="n"/>
            </a:pPr>
            <a:r>
              <a:rPr lang="en-US" altLang="zh-TW" dirty="0"/>
              <a:t>SDL is a well-developed concept</a:t>
            </a:r>
          </a:p>
          <a:p>
            <a:pPr marL="171450" indent="-171450">
              <a:buFont typeface="Wingdings" panose="05000000000000000000" pitchFamily="2" charset="2"/>
              <a:buChar char="n"/>
            </a:pPr>
            <a:r>
              <a:rPr lang="en-US" altLang="zh-TW" dirty="0"/>
              <a:t>is an essential catalyst for individual career development</a:t>
            </a:r>
          </a:p>
          <a:p>
            <a:pPr marL="171450" indent="-171450">
              <a:buFont typeface="Wingdings" panose="05000000000000000000" pitchFamily="2" charset="2"/>
              <a:buChar char="n"/>
            </a:pPr>
            <a:r>
              <a:rPr lang="en-US" altLang="zh-TW" dirty="0"/>
              <a:t>This responsibility depends on an individual’s attitude, abilities, and personal traits (Fisher et al., 2001).</a:t>
            </a:r>
          </a:p>
          <a:p>
            <a:pPr marL="171450" indent="-171450">
              <a:buFont typeface="Wingdings" panose="05000000000000000000" pitchFamily="2" charset="2"/>
              <a:buChar char="n"/>
            </a:pPr>
            <a:r>
              <a:rPr lang="en-US" altLang="zh-TW" dirty="0"/>
              <a:t>Individuals who have greater SDL inclinations tend to be more involved in professional development (Kops, 1993, 1997).</a:t>
            </a:r>
          </a:p>
          <a:p>
            <a:pPr marL="171450" indent="-171450">
              <a:buFont typeface="Wingdings" panose="05000000000000000000" pitchFamily="2" charset="2"/>
              <a:buChar char="n"/>
            </a:pPr>
            <a:r>
              <a:rPr lang="en-US" altLang="zh-TW" dirty="0"/>
              <a:t>SDL consists of three critical components: self-management,</a:t>
            </a:r>
            <a:r>
              <a:rPr lang="zh-TW" altLang="en-US" dirty="0"/>
              <a:t> </a:t>
            </a:r>
            <a:r>
              <a:rPr lang="en-US" altLang="zh-TW" dirty="0"/>
              <a:t>self-monitoring, and self-motivation.</a:t>
            </a:r>
          </a:p>
          <a:p>
            <a:pPr marL="171450" indent="-171450">
              <a:buFont typeface="Wingdings" panose="05000000000000000000" pitchFamily="2" charset="2"/>
              <a:buChar char="n"/>
            </a:pPr>
            <a:r>
              <a:rPr lang="en-US" altLang="zh-TW" dirty="0"/>
              <a:t>individuals with greater SDL inclination tend to have a higher</a:t>
            </a:r>
            <a:r>
              <a:rPr lang="zh-TW" altLang="en-US" dirty="0"/>
              <a:t> </a:t>
            </a:r>
            <a:r>
              <a:rPr lang="en-US" altLang="zh-TW" dirty="0"/>
              <a:t>level of self-regulatory learning skills</a:t>
            </a:r>
          </a:p>
          <a:p>
            <a:pPr marL="171450" indent="-171450">
              <a:buFont typeface="Wingdings" panose="05000000000000000000" pitchFamily="2" charset="2"/>
              <a:buChar char="n"/>
            </a:pPr>
            <a:r>
              <a:rPr lang="en-US" altLang="zh-TW" dirty="0"/>
              <a:t>SDLRS could be used as an assessment tool to help teachers understand</a:t>
            </a:r>
            <a:r>
              <a:rPr lang="zh-TW" altLang="en-US" dirty="0"/>
              <a:t> </a:t>
            </a:r>
            <a:r>
              <a:rPr lang="en-US" altLang="zh-TW" dirty="0"/>
              <a:t>their readiness level for SDL</a:t>
            </a:r>
          </a:p>
          <a:p>
            <a:pPr marL="0" indent="0">
              <a:buFont typeface="Wingdings" panose="05000000000000000000" pitchFamily="2" charset="2"/>
              <a:buNone/>
            </a:pPr>
            <a:r>
              <a:rPr lang="en-US" altLang="zh-TW" dirty="0"/>
              <a:t>------------------------------------------------------------------------------------------------------------------------------------</a:t>
            </a:r>
          </a:p>
          <a:p>
            <a:pPr marL="171450" indent="-171450">
              <a:buFont typeface="Wingdings" panose="05000000000000000000" pitchFamily="2" charset="2"/>
              <a:buChar char="n"/>
            </a:pPr>
            <a:r>
              <a:rPr lang="en-US" altLang="zh-TW" dirty="0"/>
              <a:t>SDL is a well-developed concept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lang="en-US" altLang="zh-TW" dirty="0"/>
              <a:t>individuals with greater SDL inclination tend to have a higher</a:t>
            </a:r>
            <a:r>
              <a:rPr lang="zh-TW" altLang="en-US" dirty="0"/>
              <a:t> </a:t>
            </a:r>
            <a:r>
              <a:rPr lang="en-US" altLang="zh-TW" dirty="0"/>
              <a:t>level of self-regulatory learning skills.</a:t>
            </a:r>
            <a:r>
              <a:rPr lang="zh-TW" altLang="en-US" dirty="0"/>
              <a:t> </a:t>
            </a:r>
            <a:r>
              <a:rPr lang="en-US" altLang="zh-TW" sz="1200" b="0" i="0" u="none" strike="noStrike" kern="1200" baseline="0" dirty="0">
                <a:solidFill>
                  <a:schemeClr val="tx1"/>
                </a:solidFill>
                <a:latin typeface="+mn-lt"/>
                <a:ea typeface="+mn-ea"/>
                <a:cs typeface="+mn-cs"/>
              </a:rPr>
              <a:t>That is, they are able to collect relevant</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information and advice, effectively use a broad range of environmental</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resources, and perform in an active, responsible, and determined manner</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(Garrison, 1997; Tough, 1979).</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u="none" strike="noStrike" kern="1200" baseline="0" dirty="0">
                <a:solidFill>
                  <a:schemeClr val="tx1"/>
                </a:solidFill>
                <a:latin typeface="+mn-lt"/>
                <a:ea typeface="+mn-ea"/>
                <a:cs typeface="+mn-cs"/>
              </a:rPr>
              <a:t> </a:t>
            </a:r>
            <a:endParaRPr lang="en-US" altLang="zh-TW" sz="1200" b="0" i="0" u="none" strike="noStrike" kern="1200" baseline="0" dirty="0">
              <a:solidFill>
                <a:schemeClr val="tx1"/>
              </a:solidFill>
              <a:latin typeface="+mn-lt"/>
              <a:ea typeface="+mn-ea"/>
              <a:cs typeface="+mn-cs"/>
            </a:endParaRPr>
          </a:p>
          <a:p>
            <a:pPr marL="171450" indent="-171450">
              <a:buFont typeface="Wingdings" panose="05000000000000000000" pitchFamily="2" charset="2"/>
              <a:buChar char="n"/>
            </a:pPr>
            <a:r>
              <a:rPr lang="en-US" altLang="zh-TW" sz="1200" b="0" i="0" u="none" strike="noStrike" kern="1200" baseline="0" dirty="0">
                <a:solidFill>
                  <a:schemeClr val="tx1"/>
                </a:solidFill>
                <a:latin typeface="+mn-lt"/>
                <a:ea typeface="+mn-ea"/>
                <a:cs typeface="+mn-cs"/>
              </a:rPr>
              <a:t>For teachers </a:t>
            </a:r>
            <a:r>
              <a:rPr lang="en-US" altLang="zh-TW" sz="1200" b="1" i="0" u="none" strike="noStrike" kern="1200" baseline="0" dirty="0">
                <a:solidFill>
                  <a:schemeClr val="tx1"/>
                </a:solidFill>
                <a:latin typeface="+mn-lt"/>
                <a:ea typeface="+mn-ea"/>
                <a:cs typeface="+mn-cs"/>
              </a:rPr>
              <a:t>who score low </a:t>
            </a:r>
            <a:r>
              <a:rPr lang="en-US" altLang="zh-TW" sz="1200" b="0" i="0" u="none" strike="noStrike" kern="1200" baseline="0" dirty="0">
                <a:solidFill>
                  <a:schemeClr val="tx1"/>
                </a:solidFill>
                <a:latin typeface="+mn-lt"/>
                <a:ea typeface="+mn-ea"/>
                <a:cs typeface="+mn-cs"/>
              </a:rPr>
              <a:t>on SDL, HRD</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personnel need to provide them with developmental programs and learning</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resources to help them better improve their skills on self-management, </a:t>
            </a:r>
            <a:r>
              <a:rPr lang="en-US" altLang="zh-TW" sz="1200" b="0" i="0" u="none" strike="noStrike" kern="1200" baseline="0" dirty="0" err="1">
                <a:solidFill>
                  <a:schemeClr val="tx1"/>
                </a:solidFill>
                <a:latin typeface="+mn-lt"/>
                <a:ea typeface="+mn-ea"/>
                <a:cs typeface="+mn-cs"/>
              </a:rPr>
              <a:t>selfmonitoring</a:t>
            </a:r>
            <a:r>
              <a:rPr lang="en-US" altLang="zh-TW" sz="1200" b="0" i="0" u="none" strike="noStrike" kern="1200" baseline="0" dirty="0">
                <a:solidFill>
                  <a:schemeClr val="tx1"/>
                </a:solidFill>
                <a:latin typeface="+mn-lt"/>
                <a:ea typeface="+mn-ea"/>
                <a:cs typeface="+mn-cs"/>
              </a:rPr>
              <a:t>,</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and self-motivation that in turn facilitate the development of SDL</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(Garrison, 1997). However, the school might</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encourage teachers </a:t>
            </a:r>
            <a:r>
              <a:rPr lang="en-US" altLang="zh-TW" sz="1200" b="1" i="0" u="none" strike="noStrike" kern="1200" baseline="0" dirty="0">
                <a:solidFill>
                  <a:schemeClr val="tx1"/>
                </a:solidFill>
                <a:latin typeface="+mn-lt"/>
                <a:ea typeface="+mn-ea"/>
                <a:cs typeface="+mn-cs"/>
              </a:rPr>
              <a:t>who score</a:t>
            </a:r>
            <a:r>
              <a:rPr lang="zh-TW" altLang="en-US" sz="1200" b="1" i="0" u="none" strike="noStrike" kern="1200" baseline="0" dirty="0">
                <a:solidFill>
                  <a:schemeClr val="tx1"/>
                </a:solidFill>
                <a:latin typeface="+mn-lt"/>
                <a:ea typeface="+mn-ea"/>
                <a:cs typeface="+mn-cs"/>
              </a:rPr>
              <a:t> </a:t>
            </a:r>
            <a:r>
              <a:rPr lang="en-US" altLang="zh-TW" sz="1200" b="1" i="0" u="none" strike="noStrike" kern="1200" baseline="0" dirty="0">
                <a:solidFill>
                  <a:schemeClr val="tx1"/>
                </a:solidFill>
                <a:latin typeface="+mn-lt"/>
                <a:ea typeface="+mn-ea"/>
                <a:cs typeface="+mn-cs"/>
              </a:rPr>
              <a:t>high </a:t>
            </a:r>
            <a:r>
              <a:rPr lang="en-US" altLang="zh-TW" sz="1200" b="0" i="0" u="none" strike="noStrike" kern="1200" baseline="0" dirty="0">
                <a:solidFill>
                  <a:schemeClr val="tx1"/>
                </a:solidFill>
                <a:latin typeface="+mn-lt"/>
                <a:ea typeface="+mn-ea"/>
                <a:cs typeface="+mn-cs"/>
              </a:rPr>
              <a:t>on SDL to take on more responsibilities for coaching, initiating, and</a:t>
            </a:r>
            <a:r>
              <a:rPr lang="zh-TW" altLang="en-US" sz="1200" b="0" i="0" u="none" strike="noStrike" kern="1200" baseline="0" dirty="0">
                <a:solidFill>
                  <a:schemeClr val="tx1"/>
                </a:solidFill>
                <a:latin typeface="+mn-lt"/>
                <a:ea typeface="+mn-ea"/>
                <a:cs typeface="+mn-cs"/>
              </a:rPr>
              <a:t> </a:t>
            </a:r>
            <a:r>
              <a:rPr lang="en-US" altLang="zh-TW" sz="1200" b="0" i="0" u="none" strike="noStrike" kern="1200" baseline="0" dirty="0">
                <a:solidFill>
                  <a:schemeClr val="tx1"/>
                </a:solidFill>
                <a:latin typeface="+mn-lt"/>
                <a:ea typeface="+mn-ea"/>
                <a:cs typeface="+mn-cs"/>
              </a:rPr>
              <a:t>implementing learning projects (Ellinger, 2004).</a:t>
            </a:r>
          </a:p>
          <a:p>
            <a:pPr marL="0" indent="0">
              <a:buFont typeface="Wingdings" panose="05000000000000000000" pitchFamily="2" charset="2"/>
              <a:buNone/>
            </a:pPr>
            <a:endParaRPr lang="zh-TW" altLang="en-US" dirty="0"/>
          </a:p>
          <a:p>
            <a:pPr marL="0" indent="0">
              <a:buFont typeface="Wingdings" panose="05000000000000000000" pitchFamily="2" charset="2"/>
              <a:buNone/>
            </a:pPr>
            <a:endParaRPr lang="en-US" altLang="zh-TW" sz="1200" b="0" i="0" u="none" strike="noStrike" kern="1200" baseline="0" dirty="0">
              <a:solidFill>
                <a:schemeClr val="tx1"/>
              </a:solidFill>
              <a:latin typeface="+mn-lt"/>
              <a:ea typeface="+mn-ea"/>
              <a:cs typeface="+mn-cs"/>
            </a:endParaRPr>
          </a:p>
          <a:p>
            <a:pPr marL="171450" indent="-171450">
              <a:buFont typeface="Wingdings" panose="05000000000000000000" pitchFamily="2" charset="2"/>
              <a:buChar char="n"/>
            </a:pPr>
            <a:endParaRPr lang="zh-TW" altLang="en-US" dirty="0"/>
          </a:p>
        </p:txBody>
      </p:sp>
      <p:sp>
        <p:nvSpPr>
          <p:cNvPr id="4" name="投影片編號版面配置區 3"/>
          <p:cNvSpPr>
            <a:spLocks noGrp="1"/>
          </p:cNvSpPr>
          <p:nvPr>
            <p:ph type="sldNum" sz="quarter" idx="10"/>
          </p:nvPr>
        </p:nvSpPr>
        <p:spPr/>
        <p:txBody>
          <a:bodyPr/>
          <a:lstStyle/>
          <a:p>
            <a:fld id="{6B29BCBA-9955-4BD9-9699-FA467ECB0109}" type="slidenum">
              <a:rPr lang="zh-TW" altLang="en-US" smtClean="0"/>
              <a:t>9</a:t>
            </a:fld>
            <a:endParaRPr lang="zh-TW" altLang="en-US"/>
          </a:p>
        </p:txBody>
      </p:sp>
    </p:spTree>
    <p:extLst>
      <p:ext uri="{BB962C8B-B14F-4D97-AF65-F5344CB8AC3E}">
        <p14:creationId xmlns:p14="http://schemas.microsoft.com/office/powerpoint/2010/main" val="3013187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Wingdings" panose="05000000000000000000" pitchFamily="2" charset="2"/>
              <a:buChar char="n"/>
            </a:pPr>
            <a:r>
              <a:rPr lang="en-US" altLang="zh-TW" dirty="0"/>
              <a:t>Professional self-awareness refer to an individual’s awareness of his/her strengths and weaknesses on professional abilities in the workplace. It</a:t>
            </a:r>
          </a:p>
          <a:p>
            <a:pPr marL="171450" indent="-171450">
              <a:buFont typeface="Wingdings" panose="05000000000000000000" pitchFamily="2" charset="2"/>
              <a:buChar char="n"/>
            </a:pPr>
            <a:r>
              <a:rPr lang="en-US" altLang="zh-TW" dirty="0"/>
              <a:t>more relationship management and self-management skills for their own career development purposes</a:t>
            </a:r>
          </a:p>
          <a:p>
            <a:pPr marL="171450" indent="-171450">
              <a:buFont typeface="Wingdings" panose="05000000000000000000" pitchFamily="2" charset="2"/>
              <a:buChar char="n"/>
            </a:pPr>
            <a:r>
              <a:rPr lang="en-US" altLang="zh-TW" dirty="0"/>
              <a:t>This enables teachers to utilize resources and to develop strategies to reduce the gaps between ideal and actual self (Boyatzis, 2002)</a:t>
            </a:r>
            <a:endParaRPr lang="zh-TW" altLang="en-US" dirty="0"/>
          </a:p>
          <a:p>
            <a:pPr marL="171450" indent="-171450">
              <a:buFont typeface="Wingdings" panose="05000000000000000000" pitchFamily="2" charset="2"/>
              <a:buChar char="n"/>
            </a:pPr>
            <a:endParaRPr lang="en-US" altLang="zh-TW" sz="1200" b="0" i="0" u="none" strike="noStrike" kern="1200" baseline="0" dirty="0">
              <a:solidFill>
                <a:schemeClr val="tx1"/>
              </a:solidFill>
              <a:latin typeface="+mn-lt"/>
              <a:ea typeface="+mn-ea"/>
              <a:cs typeface="+mn-cs"/>
            </a:endParaRPr>
          </a:p>
          <a:p>
            <a:pPr marL="0" indent="0">
              <a:buFont typeface="Wingdings" panose="05000000000000000000" pitchFamily="2" charset="2"/>
              <a:buNone/>
            </a:pPr>
            <a:r>
              <a:rPr lang="en-US" altLang="zh-TW" sz="1200" b="0" i="0" u="none" strike="noStrike" kern="1200" baseline="0" dirty="0">
                <a:solidFill>
                  <a:schemeClr val="tx1"/>
                </a:solidFill>
                <a:latin typeface="+mn-lt"/>
                <a:ea typeface="+mn-ea"/>
                <a:cs typeface="+mn-cs"/>
              </a:rPr>
              <a:t>--------------------------------------------------------------------------------------------------------------------------------------------------------------</a:t>
            </a:r>
          </a:p>
          <a:p>
            <a:pPr marL="171450" indent="-171450">
              <a:buFont typeface="Wingdings" panose="05000000000000000000" pitchFamily="2" charset="2"/>
              <a:buChar char="n"/>
            </a:pPr>
            <a:r>
              <a:rPr lang="en-US" altLang="zh-TW" sz="1200" b="0" i="0" u="none" strike="noStrike" kern="1200" baseline="0" dirty="0">
                <a:solidFill>
                  <a:schemeClr val="tx1"/>
                </a:solidFill>
                <a:latin typeface="+mn-lt"/>
                <a:ea typeface="+mn-ea"/>
                <a:cs typeface="+mn-cs"/>
              </a:rPr>
              <a:t>Professional self-awareness enables individuals to collect the information required to plan their career development (Holland, 1973). Teachers with greater professional self-awareness tend to be more aware of the knowledge and skills they need to strengthen to better respond to the dynamics of social, political, and cultural changes.</a:t>
            </a:r>
          </a:p>
          <a:p>
            <a:pPr marL="0" indent="0">
              <a:buFont typeface="Wingdings" panose="05000000000000000000" pitchFamily="2" charset="2"/>
              <a:buNone/>
            </a:pPr>
            <a:r>
              <a:rPr lang="en-US" altLang="zh-TW" sz="1200" b="0" i="0" u="none" strike="noStrike" kern="1200" baseline="0" dirty="0">
                <a:solidFill>
                  <a:schemeClr val="tx1"/>
                </a:solidFill>
                <a:latin typeface="+mn-lt"/>
                <a:ea typeface="+mn-ea"/>
                <a:cs typeface="+mn-cs"/>
              </a:rPr>
              <a:t>---------------------------------------------------------------------------------------------------------------------------------</a:t>
            </a:r>
          </a:p>
          <a:p>
            <a:pPr marL="171450" indent="-171450">
              <a:buFont typeface="Wingdings" panose="05000000000000000000" pitchFamily="2" charset="2"/>
              <a:buChar char="n"/>
            </a:pPr>
            <a:endParaRPr lang="zh-TW" altLang="en-US" dirty="0"/>
          </a:p>
        </p:txBody>
      </p:sp>
      <p:sp>
        <p:nvSpPr>
          <p:cNvPr id="4" name="投影片編號版面配置區 3"/>
          <p:cNvSpPr>
            <a:spLocks noGrp="1"/>
          </p:cNvSpPr>
          <p:nvPr>
            <p:ph type="sldNum" sz="quarter" idx="10"/>
          </p:nvPr>
        </p:nvSpPr>
        <p:spPr/>
        <p:txBody>
          <a:bodyPr/>
          <a:lstStyle/>
          <a:p>
            <a:fld id="{6B29BCBA-9955-4BD9-9699-FA467ECB0109}" type="slidenum">
              <a:rPr lang="zh-TW" altLang="en-US" smtClean="0"/>
              <a:t>10</a:t>
            </a:fld>
            <a:endParaRPr lang="zh-TW" altLang="en-US"/>
          </a:p>
        </p:txBody>
      </p:sp>
    </p:spTree>
    <p:extLst>
      <p:ext uri="{BB962C8B-B14F-4D97-AF65-F5344CB8AC3E}">
        <p14:creationId xmlns:p14="http://schemas.microsoft.com/office/powerpoint/2010/main" val="2214486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lang="en-US" altLang="zh-TW" dirty="0"/>
              <a:t>The supportive organizational climate in this study refers to teachers’ perceptions of a friendly, collaborative, encouraging, caring, or trustworthy school atmosphere that could create a nurturing learning environment (</a:t>
            </a:r>
            <a:r>
              <a:rPr lang="en-US" altLang="zh-TW" dirty="0" err="1"/>
              <a:t>Shadur</a:t>
            </a:r>
            <a:r>
              <a:rPr lang="en-US" altLang="zh-TW" dirty="0"/>
              <a:t>, Kienzle, &amp; Rodwell, 1999; Wallach, 1983).</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lang="en-US" altLang="zh-TW" dirty="0"/>
              <a:t>Organizational climate refers to employees’ perceptions of organizational characteristics, such as policies, practices, and procedures.</a:t>
            </a:r>
          </a:p>
          <a:p>
            <a:pPr marL="0" indent="0">
              <a:buFont typeface="Wingdings" panose="05000000000000000000" pitchFamily="2" charset="2"/>
              <a:buNone/>
            </a:pPr>
            <a:r>
              <a:rPr lang="en-US" altLang="zh-TW" sz="1200" b="0" i="0" u="none" strike="noStrike" kern="1200" baseline="0" dirty="0">
                <a:solidFill>
                  <a:schemeClr val="tx1"/>
                </a:solidFill>
                <a:latin typeface="+mn-lt"/>
                <a:ea typeface="+mn-ea"/>
                <a:cs typeface="+mn-cs"/>
              </a:rPr>
              <a:t>------------------------------------------------------------------------------------------------------------------------------------------------------------------------</a:t>
            </a:r>
          </a:p>
          <a:p>
            <a:pPr marL="171450" indent="-171450">
              <a:buFont typeface="Wingdings" panose="05000000000000000000" pitchFamily="2" charset="2"/>
              <a:buChar char="n"/>
            </a:pPr>
            <a:endParaRPr lang="en-US" altLang="zh-TW" sz="1200" b="0" i="0" u="none" strike="noStrike" kern="1200" baseline="0" dirty="0">
              <a:solidFill>
                <a:schemeClr val="tx1"/>
              </a:solidFill>
              <a:latin typeface="+mn-lt"/>
              <a:ea typeface="+mn-ea"/>
              <a:cs typeface="+mn-cs"/>
            </a:endParaRPr>
          </a:p>
          <a:p>
            <a:pPr marL="171450" indent="-171450">
              <a:buFont typeface="Wingdings" panose="05000000000000000000" pitchFamily="2" charset="2"/>
              <a:buChar char="n"/>
            </a:pPr>
            <a:r>
              <a:rPr lang="en-US" altLang="zh-TW" sz="1200" b="0" i="0" u="none" strike="noStrike" kern="1200" baseline="0" dirty="0">
                <a:solidFill>
                  <a:schemeClr val="tx1"/>
                </a:solidFill>
                <a:latin typeface="+mn-lt"/>
                <a:ea typeface="+mn-ea"/>
                <a:cs typeface="+mn-cs"/>
              </a:rPr>
              <a:t>Organizational climate can be assessed through nine categories in terms of </a:t>
            </a:r>
          </a:p>
          <a:p>
            <a:r>
              <a:rPr lang="en-US" altLang="zh-TW" sz="1200" b="0" i="0" u="none" strike="noStrike" kern="1200" baseline="0" dirty="0">
                <a:solidFill>
                  <a:schemeClr val="tx1"/>
                </a:solidFill>
                <a:latin typeface="+mn-lt"/>
                <a:ea typeface="+mn-ea"/>
                <a:cs typeface="+mn-cs"/>
              </a:rPr>
              <a:t>1-8 structure, responsibility, reward, risk, warmth, support, standards, conflict, </a:t>
            </a:r>
          </a:p>
          <a:p>
            <a:r>
              <a:rPr lang="en-US" altLang="zh-TW" sz="1200" b="0" i="0" u="none" strike="noStrike" kern="1200" baseline="0" dirty="0">
                <a:solidFill>
                  <a:schemeClr val="tx1"/>
                </a:solidFill>
                <a:latin typeface="+mn-lt"/>
                <a:ea typeface="+mn-ea"/>
                <a:cs typeface="+mn-cs"/>
              </a:rPr>
              <a:t>9 and identity that are revealed from organizational policies, practices, and procedures (Litwin &amp; Stringer, 1968).</a:t>
            </a:r>
            <a:endParaRPr lang="zh-TW" altLang="en-US" dirty="0"/>
          </a:p>
        </p:txBody>
      </p:sp>
      <p:sp>
        <p:nvSpPr>
          <p:cNvPr id="4" name="投影片編號版面配置區 3"/>
          <p:cNvSpPr>
            <a:spLocks noGrp="1"/>
          </p:cNvSpPr>
          <p:nvPr>
            <p:ph type="sldNum" sz="quarter" idx="10"/>
          </p:nvPr>
        </p:nvSpPr>
        <p:spPr/>
        <p:txBody>
          <a:bodyPr/>
          <a:lstStyle/>
          <a:p>
            <a:fld id="{6B29BCBA-9955-4BD9-9699-FA467ECB0109}" type="slidenum">
              <a:rPr lang="zh-TW" altLang="en-US" smtClean="0"/>
              <a:t>11</a:t>
            </a:fld>
            <a:endParaRPr lang="zh-TW" altLang="en-US"/>
          </a:p>
        </p:txBody>
      </p:sp>
    </p:spTree>
    <p:extLst>
      <p:ext uri="{BB962C8B-B14F-4D97-AF65-F5344CB8AC3E}">
        <p14:creationId xmlns:p14="http://schemas.microsoft.com/office/powerpoint/2010/main" val="3978530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B29BCBA-9955-4BD9-9699-FA467ECB0109}" type="slidenum">
              <a:rPr lang="zh-TW" altLang="en-US" smtClean="0"/>
              <a:t>13</a:t>
            </a:fld>
            <a:endParaRPr lang="zh-TW" altLang="en-US"/>
          </a:p>
        </p:txBody>
      </p:sp>
    </p:spTree>
    <p:extLst>
      <p:ext uri="{BB962C8B-B14F-4D97-AF65-F5344CB8AC3E}">
        <p14:creationId xmlns:p14="http://schemas.microsoft.com/office/powerpoint/2010/main" val="3634386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31A648D-BE7C-4F93-BB69-3B6A79AF33BC}"/>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1E6F6611-69E2-4F13-BB85-B198BFB9AC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1D041DB6-57DE-49E0-A207-2467E8437BB8}"/>
              </a:ext>
            </a:extLst>
          </p:cNvPr>
          <p:cNvSpPr>
            <a:spLocks noGrp="1"/>
          </p:cNvSpPr>
          <p:nvPr>
            <p:ph type="dt" sz="half" idx="10"/>
          </p:nvPr>
        </p:nvSpPr>
        <p:spPr/>
        <p:txBody>
          <a:bodyPr/>
          <a:lstStyle/>
          <a:p>
            <a:fld id="{FFB6EAE0-E2D8-4CA4-8DE9-CF714E2D0E52}" type="datetimeFigureOut">
              <a:rPr lang="zh-TW" altLang="en-US" smtClean="0"/>
              <a:t>2018/6/9</a:t>
            </a:fld>
            <a:endParaRPr lang="zh-TW" altLang="en-US"/>
          </a:p>
        </p:txBody>
      </p:sp>
      <p:sp>
        <p:nvSpPr>
          <p:cNvPr id="5" name="頁尾版面配置區 4">
            <a:extLst>
              <a:ext uri="{FF2B5EF4-FFF2-40B4-BE49-F238E27FC236}">
                <a16:creationId xmlns:a16="http://schemas.microsoft.com/office/drawing/2014/main" id="{F5001B65-95D4-4372-91E4-D9D2429F693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8F849D7B-4D1C-4411-8770-34CB2F989D3F}"/>
              </a:ext>
            </a:extLst>
          </p:cNvPr>
          <p:cNvSpPr>
            <a:spLocks noGrp="1"/>
          </p:cNvSpPr>
          <p:nvPr>
            <p:ph type="sldNum" sz="quarter" idx="12"/>
          </p:nvPr>
        </p:nvSpPr>
        <p:spPr/>
        <p:txBody>
          <a:bodyPr/>
          <a:lstStyle/>
          <a:p>
            <a:fld id="{5CBD5F1F-1C4E-43B4-BD09-78669EC56260}" type="slidenum">
              <a:rPr lang="zh-TW" altLang="en-US" smtClean="0"/>
              <a:t>‹#›</a:t>
            </a:fld>
            <a:endParaRPr lang="zh-TW" altLang="en-US"/>
          </a:p>
        </p:txBody>
      </p:sp>
    </p:spTree>
    <p:extLst>
      <p:ext uri="{BB962C8B-B14F-4D97-AF65-F5344CB8AC3E}">
        <p14:creationId xmlns:p14="http://schemas.microsoft.com/office/powerpoint/2010/main" val="72248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4FDF23F-D007-48A0-8342-7FF87CA8F8F8}"/>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4FE92816-64BD-41B0-B0B8-A96C272D84BF}"/>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866BBDC4-16C6-4944-89DE-212A6103E1CC}"/>
              </a:ext>
            </a:extLst>
          </p:cNvPr>
          <p:cNvSpPr>
            <a:spLocks noGrp="1"/>
          </p:cNvSpPr>
          <p:nvPr>
            <p:ph type="dt" sz="half" idx="10"/>
          </p:nvPr>
        </p:nvSpPr>
        <p:spPr/>
        <p:txBody>
          <a:bodyPr/>
          <a:lstStyle/>
          <a:p>
            <a:fld id="{FFB6EAE0-E2D8-4CA4-8DE9-CF714E2D0E52}" type="datetimeFigureOut">
              <a:rPr lang="zh-TW" altLang="en-US" smtClean="0"/>
              <a:t>2018/6/9</a:t>
            </a:fld>
            <a:endParaRPr lang="zh-TW" altLang="en-US"/>
          </a:p>
        </p:txBody>
      </p:sp>
      <p:sp>
        <p:nvSpPr>
          <p:cNvPr id="5" name="頁尾版面配置區 4">
            <a:extLst>
              <a:ext uri="{FF2B5EF4-FFF2-40B4-BE49-F238E27FC236}">
                <a16:creationId xmlns:a16="http://schemas.microsoft.com/office/drawing/2014/main" id="{35529C78-F9F2-424F-B799-3BC3780307C6}"/>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2BA06FF-7991-47BA-B3F9-2BF8BF988636}"/>
              </a:ext>
            </a:extLst>
          </p:cNvPr>
          <p:cNvSpPr>
            <a:spLocks noGrp="1"/>
          </p:cNvSpPr>
          <p:nvPr>
            <p:ph type="sldNum" sz="quarter" idx="12"/>
          </p:nvPr>
        </p:nvSpPr>
        <p:spPr/>
        <p:txBody>
          <a:bodyPr/>
          <a:lstStyle/>
          <a:p>
            <a:fld id="{5CBD5F1F-1C4E-43B4-BD09-78669EC56260}" type="slidenum">
              <a:rPr lang="zh-TW" altLang="en-US" smtClean="0"/>
              <a:t>‹#›</a:t>
            </a:fld>
            <a:endParaRPr lang="zh-TW" altLang="en-US"/>
          </a:p>
        </p:txBody>
      </p:sp>
    </p:spTree>
    <p:extLst>
      <p:ext uri="{BB962C8B-B14F-4D97-AF65-F5344CB8AC3E}">
        <p14:creationId xmlns:p14="http://schemas.microsoft.com/office/powerpoint/2010/main" val="1475332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301A8311-3EB2-428D-80F0-B2F646071F3C}"/>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2F3B96DD-7690-4B9B-B1CA-007640121B4D}"/>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9F2F56A7-3312-499E-8A83-304541550C48}"/>
              </a:ext>
            </a:extLst>
          </p:cNvPr>
          <p:cNvSpPr>
            <a:spLocks noGrp="1"/>
          </p:cNvSpPr>
          <p:nvPr>
            <p:ph type="dt" sz="half" idx="10"/>
          </p:nvPr>
        </p:nvSpPr>
        <p:spPr/>
        <p:txBody>
          <a:bodyPr/>
          <a:lstStyle/>
          <a:p>
            <a:fld id="{FFB6EAE0-E2D8-4CA4-8DE9-CF714E2D0E52}" type="datetimeFigureOut">
              <a:rPr lang="zh-TW" altLang="en-US" smtClean="0"/>
              <a:t>2018/6/9</a:t>
            </a:fld>
            <a:endParaRPr lang="zh-TW" altLang="en-US"/>
          </a:p>
        </p:txBody>
      </p:sp>
      <p:sp>
        <p:nvSpPr>
          <p:cNvPr id="5" name="頁尾版面配置區 4">
            <a:extLst>
              <a:ext uri="{FF2B5EF4-FFF2-40B4-BE49-F238E27FC236}">
                <a16:creationId xmlns:a16="http://schemas.microsoft.com/office/drawing/2014/main" id="{D80B2C23-D019-48EB-9C47-F562D019D0C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D403C030-296B-46B4-92CF-C70A521B1C60}"/>
              </a:ext>
            </a:extLst>
          </p:cNvPr>
          <p:cNvSpPr>
            <a:spLocks noGrp="1"/>
          </p:cNvSpPr>
          <p:nvPr>
            <p:ph type="sldNum" sz="quarter" idx="12"/>
          </p:nvPr>
        </p:nvSpPr>
        <p:spPr/>
        <p:txBody>
          <a:bodyPr/>
          <a:lstStyle/>
          <a:p>
            <a:fld id="{5CBD5F1F-1C4E-43B4-BD09-78669EC56260}" type="slidenum">
              <a:rPr lang="zh-TW" altLang="en-US" smtClean="0"/>
              <a:t>‹#›</a:t>
            </a:fld>
            <a:endParaRPr lang="zh-TW" altLang="en-US"/>
          </a:p>
        </p:txBody>
      </p:sp>
    </p:spTree>
    <p:extLst>
      <p:ext uri="{BB962C8B-B14F-4D97-AF65-F5344CB8AC3E}">
        <p14:creationId xmlns:p14="http://schemas.microsoft.com/office/powerpoint/2010/main" val="1925889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71B444-F8B5-4342-86AA-822C87075E7D}"/>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4C773115-FAF2-4DB3-8D86-F91D4875DD45}"/>
              </a:ext>
            </a:extLst>
          </p:cNvPr>
          <p:cNvSpPr>
            <a:spLocks noGrp="1"/>
          </p:cNvSpPr>
          <p:nvPr>
            <p:ph idx="1"/>
          </p:nvPr>
        </p:nvSpPr>
        <p:spPr/>
        <p:txBody>
          <a:bodyPr/>
          <a:lstStyle>
            <a:lvl2pPr>
              <a:lnSpc>
                <a:spcPct val="150000"/>
              </a:lnSpc>
              <a:defRPr/>
            </a:lvl2p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a:extLst>
              <a:ext uri="{FF2B5EF4-FFF2-40B4-BE49-F238E27FC236}">
                <a16:creationId xmlns:a16="http://schemas.microsoft.com/office/drawing/2014/main" id="{CF8C916C-A73F-495C-BDE4-843B7458A527}"/>
              </a:ext>
            </a:extLst>
          </p:cNvPr>
          <p:cNvSpPr>
            <a:spLocks noGrp="1"/>
          </p:cNvSpPr>
          <p:nvPr>
            <p:ph type="dt" sz="half" idx="10"/>
          </p:nvPr>
        </p:nvSpPr>
        <p:spPr/>
        <p:txBody>
          <a:bodyPr/>
          <a:lstStyle/>
          <a:p>
            <a:fld id="{FFB6EAE0-E2D8-4CA4-8DE9-CF714E2D0E52}" type="datetimeFigureOut">
              <a:rPr lang="zh-TW" altLang="en-US" smtClean="0"/>
              <a:t>2018/6/9</a:t>
            </a:fld>
            <a:endParaRPr lang="zh-TW" altLang="en-US"/>
          </a:p>
        </p:txBody>
      </p:sp>
      <p:sp>
        <p:nvSpPr>
          <p:cNvPr id="5" name="頁尾版面配置區 4">
            <a:extLst>
              <a:ext uri="{FF2B5EF4-FFF2-40B4-BE49-F238E27FC236}">
                <a16:creationId xmlns:a16="http://schemas.microsoft.com/office/drawing/2014/main" id="{0A0B2887-D75A-42C3-A413-D0FA7610252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52346E1-4564-4863-A3D7-00B682791C3D}"/>
              </a:ext>
            </a:extLst>
          </p:cNvPr>
          <p:cNvSpPr>
            <a:spLocks noGrp="1"/>
          </p:cNvSpPr>
          <p:nvPr>
            <p:ph type="sldNum" sz="quarter" idx="12"/>
          </p:nvPr>
        </p:nvSpPr>
        <p:spPr/>
        <p:txBody>
          <a:bodyPr/>
          <a:lstStyle/>
          <a:p>
            <a:fld id="{5CBD5F1F-1C4E-43B4-BD09-78669EC56260}" type="slidenum">
              <a:rPr lang="zh-TW" altLang="en-US" smtClean="0"/>
              <a:t>‹#›</a:t>
            </a:fld>
            <a:endParaRPr lang="zh-TW" altLang="en-US"/>
          </a:p>
        </p:txBody>
      </p:sp>
    </p:spTree>
    <p:extLst>
      <p:ext uri="{BB962C8B-B14F-4D97-AF65-F5344CB8AC3E}">
        <p14:creationId xmlns:p14="http://schemas.microsoft.com/office/powerpoint/2010/main" val="3348828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E0990F4-3FB5-4EB8-AD93-22EBB95C27F6}"/>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BCA3DFA2-28A6-4371-A33B-C7EA31286E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C8F754A2-5A6B-47B8-89F5-546068621EF3}"/>
              </a:ext>
            </a:extLst>
          </p:cNvPr>
          <p:cNvSpPr>
            <a:spLocks noGrp="1"/>
          </p:cNvSpPr>
          <p:nvPr>
            <p:ph type="dt" sz="half" idx="10"/>
          </p:nvPr>
        </p:nvSpPr>
        <p:spPr/>
        <p:txBody>
          <a:bodyPr/>
          <a:lstStyle/>
          <a:p>
            <a:fld id="{FFB6EAE0-E2D8-4CA4-8DE9-CF714E2D0E52}" type="datetimeFigureOut">
              <a:rPr lang="zh-TW" altLang="en-US" smtClean="0"/>
              <a:t>2018/6/9</a:t>
            </a:fld>
            <a:endParaRPr lang="zh-TW" altLang="en-US"/>
          </a:p>
        </p:txBody>
      </p:sp>
      <p:sp>
        <p:nvSpPr>
          <p:cNvPr id="5" name="頁尾版面配置區 4">
            <a:extLst>
              <a:ext uri="{FF2B5EF4-FFF2-40B4-BE49-F238E27FC236}">
                <a16:creationId xmlns:a16="http://schemas.microsoft.com/office/drawing/2014/main" id="{113716F1-235C-4DA5-A059-992C865E6CC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C9EEC06-094A-46A3-AFA8-FF7C79E966CF}"/>
              </a:ext>
            </a:extLst>
          </p:cNvPr>
          <p:cNvSpPr>
            <a:spLocks noGrp="1"/>
          </p:cNvSpPr>
          <p:nvPr>
            <p:ph type="sldNum" sz="quarter" idx="12"/>
          </p:nvPr>
        </p:nvSpPr>
        <p:spPr/>
        <p:txBody>
          <a:bodyPr/>
          <a:lstStyle/>
          <a:p>
            <a:fld id="{5CBD5F1F-1C4E-43B4-BD09-78669EC56260}" type="slidenum">
              <a:rPr lang="zh-TW" altLang="en-US" smtClean="0"/>
              <a:t>‹#›</a:t>
            </a:fld>
            <a:endParaRPr lang="zh-TW" altLang="en-US"/>
          </a:p>
        </p:txBody>
      </p:sp>
    </p:spTree>
    <p:extLst>
      <p:ext uri="{BB962C8B-B14F-4D97-AF65-F5344CB8AC3E}">
        <p14:creationId xmlns:p14="http://schemas.microsoft.com/office/powerpoint/2010/main" val="3767681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CFFD814-A809-4ACF-8595-BFFB74C0AFB0}"/>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385EF745-DAF5-4DF3-9F3A-17EF25BBB2AA}"/>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EEC0A69A-9678-41CB-A9CD-DE968258C933}"/>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F43E75F0-3F83-474E-9813-EBFB57917E1F}"/>
              </a:ext>
            </a:extLst>
          </p:cNvPr>
          <p:cNvSpPr>
            <a:spLocks noGrp="1"/>
          </p:cNvSpPr>
          <p:nvPr>
            <p:ph type="dt" sz="half" idx="10"/>
          </p:nvPr>
        </p:nvSpPr>
        <p:spPr/>
        <p:txBody>
          <a:bodyPr/>
          <a:lstStyle/>
          <a:p>
            <a:fld id="{FFB6EAE0-E2D8-4CA4-8DE9-CF714E2D0E52}" type="datetimeFigureOut">
              <a:rPr lang="zh-TW" altLang="en-US" smtClean="0"/>
              <a:t>2018/6/9</a:t>
            </a:fld>
            <a:endParaRPr lang="zh-TW" altLang="en-US"/>
          </a:p>
        </p:txBody>
      </p:sp>
      <p:sp>
        <p:nvSpPr>
          <p:cNvPr id="6" name="頁尾版面配置區 5">
            <a:extLst>
              <a:ext uri="{FF2B5EF4-FFF2-40B4-BE49-F238E27FC236}">
                <a16:creationId xmlns:a16="http://schemas.microsoft.com/office/drawing/2014/main" id="{6214F425-1E1D-41F1-8E3F-5E73E5AE1C6B}"/>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DBE59120-5111-4A49-AC7E-E348705AE5FA}"/>
              </a:ext>
            </a:extLst>
          </p:cNvPr>
          <p:cNvSpPr>
            <a:spLocks noGrp="1"/>
          </p:cNvSpPr>
          <p:nvPr>
            <p:ph type="sldNum" sz="quarter" idx="12"/>
          </p:nvPr>
        </p:nvSpPr>
        <p:spPr/>
        <p:txBody>
          <a:bodyPr/>
          <a:lstStyle/>
          <a:p>
            <a:fld id="{5CBD5F1F-1C4E-43B4-BD09-78669EC56260}" type="slidenum">
              <a:rPr lang="zh-TW" altLang="en-US" smtClean="0"/>
              <a:t>‹#›</a:t>
            </a:fld>
            <a:endParaRPr lang="zh-TW" altLang="en-US"/>
          </a:p>
        </p:txBody>
      </p:sp>
    </p:spTree>
    <p:extLst>
      <p:ext uri="{BB962C8B-B14F-4D97-AF65-F5344CB8AC3E}">
        <p14:creationId xmlns:p14="http://schemas.microsoft.com/office/powerpoint/2010/main" val="3642038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8E16208-643C-425C-9004-61B0CEF3B054}"/>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1D84AFE2-CFFD-4B31-8259-7A31C2554A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B94492A9-0175-4D89-89E7-82AC2B75F8CA}"/>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6F0E35FA-1D12-4AE9-BEDB-144CF36CD1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970F4A56-A776-418D-8EB6-1A4A9C7C63AE}"/>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B9B12655-A745-4FB6-95DA-31BA7BAC0130}"/>
              </a:ext>
            </a:extLst>
          </p:cNvPr>
          <p:cNvSpPr>
            <a:spLocks noGrp="1"/>
          </p:cNvSpPr>
          <p:nvPr>
            <p:ph type="dt" sz="half" idx="10"/>
          </p:nvPr>
        </p:nvSpPr>
        <p:spPr/>
        <p:txBody>
          <a:bodyPr/>
          <a:lstStyle/>
          <a:p>
            <a:fld id="{FFB6EAE0-E2D8-4CA4-8DE9-CF714E2D0E52}" type="datetimeFigureOut">
              <a:rPr lang="zh-TW" altLang="en-US" smtClean="0"/>
              <a:t>2018/6/9</a:t>
            </a:fld>
            <a:endParaRPr lang="zh-TW" altLang="en-US"/>
          </a:p>
        </p:txBody>
      </p:sp>
      <p:sp>
        <p:nvSpPr>
          <p:cNvPr id="8" name="頁尾版面配置區 7">
            <a:extLst>
              <a:ext uri="{FF2B5EF4-FFF2-40B4-BE49-F238E27FC236}">
                <a16:creationId xmlns:a16="http://schemas.microsoft.com/office/drawing/2014/main" id="{623D8A1C-7AD9-4AAB-AB27-1AB2C510CE48}"/>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9A3B686C-B68E-41B9-99CD-B127279810F3}"/>
              </a:ext>
            </a:extLst>
          </p:cNvPr>
          <p:cNvSpPr>
            <a:spLocks noGrp="1"/>
          </p:cNvSpPr>
          <p:nvPr>
            <p:ph type="sldNum" sz="quarter" idx="12"/>
          </p:nvPr>
        </p:nvSpPr>
        <p:spPr/>
        <p:txBody>
          <a:bodyPr/>
          <a:lstStyle/>
          <a:p>
            <a:fld id="{5CBD5F1F-1C4E-43B4-BD09-78669EC56260}" type="slidenum">
              <a:rPr lang="zh-TW" altLang="en-US" smtClean="0"/>
              <a:t>‹#›</a:t>
            </a:fld>
            <a:endParaRPr lang="zh-TW" altLang="en-US"/>
          </a:p>
        </p:txBody>
      </p:sp>
    </p:spTree>
    <p:extLst>
      <p:ext uri="{BB962C8B-B14F-4D97-AF65-F5344CB8AC3E}">
        <p14:creationId xmlns:p14="http://schemas.microsoft.com/office/powerpoint/2010/main" val="3787214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2400FC0-E1BC-4BDE-A122-DC8B05FD4064}"/>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2231D1C1-8356-4103-9519-7A77214C37E4}"/>
              </a:ext>
            </a:extLst>
          </p:cNvPr>
          <p:cNvSpPr>
            <a:spLocks noGrp="1"/>
          </p:cNvSpPr>
          <p:nvPr>
            <p:ph type="dt" sz="half" idx="10"/>
          </p:nvPr>
        </p:nvSpPr>
        <p:spPr/>
        <p:txBody>
          <a:bodyPr/>
          <a:lstStyle/>
          <a:p>
            <a:fld id="{FFB6EAE0-E2D8-4CA4-8DE9-CF714E2D0E52}" type="datetimeFigureOut">
              <a:rPr lang="zh-TW" altLang="en-US" smtClean="0"/>
              <a:t>2018/6/9</a:t>
            </a:fld>
            <a:endParaRPr lang="zh-TW" altLang="en-US"/>
          </a:p>
        </p:txBody>
      </p:sp>
      <p:sp>
        <p:nvSpPr>
          <p:cNvPr id="4" name="頁尾版面配置區 3">
            <a:extLst>
              <a:ext uri="{FF2B5EF4-FFF2-40B4-BE49-F238E27FC236}">
                <a16:creationId xmlns:a16="http://schemas.microsoft.com/office/drawing/2014/main" id="{D8CFC7F3-A38F-43CB-AAEB-AB9974B24DFF}"/>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EF2ABB6C-DD3E-4543-9B82-CBEE2E568FD4}"/>
              </a:ext>
            </a:extLst>
          </p:cNvPr>
          <p:cNvSpPr>
            <a:spLocks noGrp="1"/>
          </p:cNvSpPr>
          <p:nvPr>
            <p:ph type="sldNum" sz="quarter" idx="12"/>
          </p:nvPr>
        </p:nvSpPr>
        <p:spPr/>
        <p:txBody>
          <a:bodyPr/>
          <a:lstStyle/>
          <a:p>
            <a:fld id="{5CBD5F1F-1C4E-43B4-BD09-78669EC56260}" type="slidenum">
              <a:rPr lang="zh-TW" altLang="en-US" smtClean="0"/>
              <a:t>‹#›</a:t>
            </a:fld>
            <a:endParaRPr lang="zh-TW" altLang="en-US"/>
          </a:p>
        </p:txBody>
      </p:sp>
    </p:spTree>
    <p:extLst>
      <p:ext uri="{BB962C8B-B14F-4D97-AF65-F5344CB8AC3E}">
        <p14:creationId xmlns:p14="http://schemas.microsoft.com/office/powerpoint/2010/main" val="1210794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A6F579E9-3B48-44B8-9071-5FDFFA9390BB}"/>
              </a:ext>
            </a:extLst>
          </p:cNvPr>
          <p:cNvSpPr>
            <a:spLocks noGrp="1"/>
          </p:cNvSpPr>
          <p:nvPr>
            <p:ph type="dt" sz="half" idx="10"/>
          </p:nvPr>
        </p:nvSpPr>
        <p:spPr/>
        <p:txBody>
          <a:bodyPr/>
          <a:lstStyle/>
          <a:p>
            <a:fld id="{FFB6EAE0-E2D8-4CA4-8DE9-CF714E2D0E52}" type="datetimeFigureOut">
              <a:rPr lang="zh-TW" altLang="en-US" smtClean="0"/>
              <a:t>2018/6/9</a:t>
            </a:fld>
            <a:endParaRPr lang="zh-TW" altLang="en-US"/>
          </a:p>
        </p:txBody>
      </p:sp>
      <p:sp>
        <p:nvSpPr>
          <p:cNvPr id="3" name="頁尾版面配置區 2">
            <a:extLst>
              <a:ext uri="{FF2B5EF4-FFF2-40B4-BE49-F238E27FC236}">
                <a16:creationId xmlns:a16="http://schemas.microsoft.com/office/drawing/2014/main" id="{B00C96FF-254F-4A60-9AE0-B62D693ED219}"/>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FDE19C59-4114-4013-9EDB-53019EB3C222}"/>
              </a:ext>
            </a:extLst>
          </p:cNvPr>
          <p:cNvSpPr>
            <a:spLocks noGrp="1"/>
          </p:cNvSpPr>
          <p:nvPr>
            <p:ph type="sldNum" sz="quarter" idx="12"/>
          </p:nvPr>
        </p:nvSpPr>
        <p:spPr/>
        <p:txBody>
          <a:bodyPr/>
          <a:lstStyle/>
          <a:p>
            <a:fld id="{5CBD5F1F-1C4E-43B4-BD09-78669EC56260}" type="slidenum">
              <a:rPr lang="zh-TW" altLang="en-US" smtClean="0"/>
              <a:t>‹#›</a:t>
            </a:fld>
            <a:endParaRPr lang="zh-TW" altLang="en-US"/>
          </a:p>
        </p:txBody>
      </p:sp>
    </p:spTree>
    <p:extLst>
      <p:ext uri="{BB962C8B-B14F-4D97-AF65-F5344CB8AC3E}">
        <p14:creationId xmlns:p14="http://schemas.microsoft.com/office/powerpoint/2010/main" val="338703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16DABE4-3DB4-4955-90E6-9700CBF688EF}"/>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D69FDE60-BF05-40D5-BBEB-F44A1A2589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5B2810A1-4499-4C2F-A411-676F6A984B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A27480B7-E92F-4E53-88FC-3F7552FB5DB5}"/>
              </a:ext>
            </a:extLst>
          </p:cNvPr>
          <p:cNvSpPr>
            <a:spLocks noGrp="1"/>
          </p:cNvSpPr>
          <p:nvPr>
            <p:ph type="dt" sz="half" idx="10"/>
          </p:nvPr>
        </p:nvSpPr>
        <p:spPr/>
        <p:txBody>
          <a:bodyPr/>
          <a:lstStyle/>
          <a:p>
            <a:fld id="{FFB6EAE0-E2D8-4CA4-8DE9-CF714E2D0E52}" type="datetimeFigureOut">
              <a:rPr lang="zh-TW" altLang="en-US" smtClean="0"/>
              <a:t>2018/6/9</a:t>
            </a:fld>
            <a:endParaRPr lang="zh-TW" altLang="en-US"/>
          </a:p>
        </p:txBody>
      </p:sp>
      <p:sp>
        <p:nvSpPr>
          <p:cNvPr id="6" name="頁尾版面配置區 5">
            <a:extLst>
              <a:ext uri="{FF2B5EF4-FFF2-40B4-BE49-F238E27FC236}">
                <a16:creationId xmlns:a16="http://schemas.microsoft.com/office/drawing/2014/main" id="{2DA550D5-A28F-4E0F-9A10-6B4BCEE142FF}"/>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1502A13A-41C4-4F38-972C-B753F6FECA98}"/>
              </a:ext>
            </a:extLst>
          </p:cNvPr>
          <p:cNvSpPr>
            <a:spLocks noGrp="1"/>
          </p:cNvSpPr>
          <p:nvPr>
            <p:ph type="sldNum" sz="quarter" idx="12"/>
          </p:nvPr>
        </p:nvSpPr>
        <p:spPr/>
        <p:txBody>
          <a:bodyPr/>
          <a:lstStyle/>
          <a:p>
            <a:fld id="{5CBD5F1F-1C4E-43B4-BD09-78669EC56260}" type="slidenum">
              <a:rPr lang="zh-TW" altLang="en-US" smtClean="0"/>
              <a:t>‹#›</a:t>
            </a:fld>
            <a:endParaRPr lang="zh-TW" altLang="en-US"/>
          </a:p>
        </p:txBody>
      </p:sp>
    </p:spTree>
    <p:extLst>
      <p:ext uri="{BB962C8B-B14F-4D97-AF65-F5344CB8AC3E}">
        <p14:creationId xmlns:p14="http://schemas.microsoft.com/office/powerpoint/2010/main" val="2992347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02CF92D-8400-4701-A2F0-438841BFE1BA}"/>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1CBFA9F8-6583-4E87-90ED-3CAB596F8D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3780E78D-1767-4F9D-BA3B-8DFF9D9319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E45AE29E-65B7-4BCA-B972-BC2FCCDE35FC}"/>
              </a:ext>
            </a:extLst>
          </p:cNvPr>
          <p:cNvSpPr>
            <a:spLocks noGrp="1"/>
          </p:cNvSpPr>
          <p:nvPr>
            <p:ph type="dt" sz="half" idx="10"/>
          </p:nvPr>
        </p:nvSpPr>
        <p:spPr/>
        <p:txBody>
          <a:bodyPr/>
          <a:lstStyle/>
          <a:p>
            <a:fld id="{FFB6EAE0-E2D8-4CA4-8DE9-CF714E2D0E52}" type="datetimeFigureOut">
              <a:rPr lang="zh-TW" altLang="en-US" smtClean="0"/>
              <a:t>2018/6/9</a:t>
            </a:fld>
            <a:endParaRPr lang="zh-TW" altLang="en-US"/>
          </a:p>
        </p:txBody>
      </p:sp>
      <p:sp>
        <p:nvSpPr>
          <p:cNvPr id="6" name="頁尾版面配置區 5">
            <a:extLst>
              <a:ext uri="{FF2B5EF4-FFF2-40B4-BE49-F238E27FC236}">
                <a16:creationId xmlns:a16="http://schemas.microsoft.com/office/drawing/2014/main" id="{9945C627-167C-4EFE-B85E-64DC1BACB943}"/>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0224CBB0-69E3-4280-9001-D10C82CE6CE5}"/>
              </a:ext>
            </a:extLst>
          </p:cNvPr>
          <p:cNvSpPr>
            <a:spLocks noGrp="1"/>
          </p:cNvSpPr>
          <p:nvPr>
            <p:ph type="sldNum" sz="quarter" idx="12"/>
          </p:nvPr>
        </p:nvSpPr>
        <p:spPr/>
        <p:txBody>
          <a:bodyPr/>
          <a:lstStyle/>
          <a:p>
            <a:fld id="{5CBD5F1F-1C4E-43B4-BD09-78669EC56260}" type="slidenum">
              <a:rPr lang="zh-TW" altLang="en-US" smtClean="0"/>
              <a:t>‹#›</a:t>
            </a:fld>
            <a:endParaRPr lang="zh-TW" altLang="en-US"/>
          </a:p>
        </p:txBody>
      </p:sp>
    </p:spTree>
    <p:extLst>
      <p:ext uri="{BB962C8B-B14F-4D97-AF65-F5344CB8AC3E}">
        <p14:creationId xmlns:p14="http://schemas.microsoft.com/office/powerpoint/2010/main" val="4035998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F0EBE3F4-EEA0-4AB8-A794-1B33A9B93E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dirty="0"/>
              <a:t>按一下以編輯母片標題樣式</a:t>
            </a:r>
          </a:p>
        </p:txBody>
      </p:sp>
      <p:sp>
        <p:nvSpPr>
          <p:cNvPr id="3" name="文字版面配置區 2">
            <a:extLst>
              <a:ext uri="{FF2B5EF4-FFF2-40B4-BE49-F238E27FC236}">
                <a16:creationId xmlns:a16="http://schemas.microsoft.com/office/drawing/2014/main" id="{499B618B-9060-495F-A663-11825AE4E6E4}"/>
              </a:ext>
            </a:extLst>
          </p:cNvPr>
          <p:cNvSpPr>
            <a:spLocks noGrp="1"/>
          </p:cNvSpPr>
          <p:nvPr>
            <p:ph type="body" idx="1"/>
          </p:nvPr>
        </p:nvSpPr>
        <p:spPr>
          <a:xfrm>
            <a:off x="838200" y="1883682"/>
            <a:ext cx="10515600" cy="4351338"/>
          </a:xfrm>
          <a:prstGeom prst="rect">
            <a:avLst/>
          </a:prstGeom>
        </p:spPr>
        <p:txBody>
          <a:bodyPr vert="horz" lIns="91440" tIns="45720" rIns="91440" bIns="45720" rtlCol="0">
            <a:normAutofit/>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a:extLst>
              <a:ext uri="{FF2B5EF4-FFF2-40B4-BE49-F238E27FC236}">
                <a16:creationId xmlns:a16="http://schemas.microsoft.com/office/drawing/2014/main" id="{93CDF7AA-B220-437E-9F5A-47074DB5B4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B6EAE0-E2D8-4CA4-8DE9-CF714E2D0E52}" type="datetimeFigureOut">
              <a:rPr lang="zh-TW" altLang="en-US" smtClean="0"/>
              <a:t>2018/6/9</a:t>
            </a:fld>
            <a:endParaRPr lang="zh-TW" altLang="en-US"/>
          </a:p>
        </p:txBody>
      </p:sp>
      <p:sp>
        <p:nvSpPr>
          <p:cNvPr id="5" name="頁尾版面配置區 4">
            <a:extLst>
              <a:ext uri="{FF2B5EF4-FFF2-40B4-BE49-F238E27FC236}">
                <a16:creationId xmlns:a16="http://schemas.microsoft.com/office/drawing/2014/main" id="{1C3A0819-CD7A-4B27-B275-E1BCF52858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0AC74F52-A94B-431D-B92B-FDE8E900CE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BD5F1F-1C4E-43B4-BD09-78669EC56260}" type="slidenum">
              <a:rPr lang="zh-TW" altLang="en-US" smtClean="0"/>
              <a:t>‹#›</a:t>
            </a:fld>
            <a:endParaRPr lang="zh-TW" altLang="en-US"/>
          </a:p>
        </p:txBody>
      </p:sp>
    </p:spTree>
    <p:extLst>
      <p:ext uri="{BB962C8B-B14F-4D97-AF65-F5344CB8AC3E}">
        <p14:creationId xmlns:p14="http://schemas.microsoft.com/office/powerpoint/2010/main" val="2963009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微軟正黑體" panose="020B0604030504040204" pitchFamily="34" charset="-120"/>
          <a:ea typeface="微軟正黑體" panose="020B0604030504040204" pitchFamily="34" charset="-120"/>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n"/>
        <a:defRPr sz="32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32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svg"/><Relationship Id="rId7" Type="http://schemas.openxmlformats.org/officeDocument/2006/relationships/image" Target="../media/image1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_rels/slide2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svg"/><Relationship Id="rId7" Type="http://schemas.openxmlformats.org/officeDocument/2006/relationships/image" Target="../media/image14.sv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28.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9"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0" name="Oval 9">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標題 1">
            <a:extLst>
              <a:ext uri="{FF2B5EF4-FFF2-40B4-BE49-F238E27FC236}">
                <a16:creationId xmlns:a16="http://schemas.microsoft.com/office/drawing/2014/main" id="{010893C0-DF44-4E95-A0AB-71CED5B29450}"/>
              </a:ext>
            </a:extLst>
          </p:cNvPr>
          <p:cNvSpPr>
            <a:spLocks noGrp="1"/>
          </p:cNvSpPr>
          <p:nvPr>
            <p:ph type="ctrTitle"/>
          </p:nvPr>
        </p:nvSpPr>
        <p:spPr>
          <a:xfrm>
            <a:off x="1524000" y="2962212"/>
            <a:ext cx="9347200" cy="1381188"/>
          </a:xfrm>
        </p:spPr>
        <p:txBody>
          <a:bodyPr anchor="ctr">
            <a:normAutofit/>
          </a:bodyPr>
          <a:lstStyle/>
          <a:p>
            <a:r>
              <a:rPr lang="zh-TW" altLang="zh-TW" sz="3100" dirty="0">
                <a:solidFill>
                  <a:schemeClr val="bg2"/>
                </a:solidFill>
              </a:rPr>
              <a:t>教師自我學習與自身職涯發展</a:t>
            </a:r>
            <a:r>
              <a:rPr lang="zh-TW" altLang="en-US" sz="3100" dirty="0">
                <a:solidFill>
                  <a:schemeClr val="bg2"/>
                </a:solidFill>
              </a:rPr>
              <a:t>：科學知識是萬靈丹！？</a:t>
            </a:r>
            <a:br>
              <a:rPr lang="zh-TW" altLang="en-US" sz="3100" dirty="0">
                <a:solidFill>
                  <a:schemeClr val="bg2"/>
                </a:solidFill>
              </a:rPr>
            </a:br>
            <a:endParaRPr lang="zh-TW" altLang="en-US" sz="3100" dirty="0">
              <a:solidFill>
                <a:schemeClr val="bg2"/>
              </a:solidFill>
            </a:endParaRPr>
          </a:p>
        </p:txBody>
      </p:sp>
      <p:sp>
        <p:nvSpPr>
          <p:cNvPr id="3" name="副標題 2">
            <a:extLst>
              <a:ext uri="{FF2B5EF4-FFF2-40B4-BE49-F238E27FC236}">
                <a16:creationId xmlns:a16="http://schemas.microsoft.com/office/drawing/2014/main" id="{6583E419-3756-415F-8ADB-D156D0A1B297}"/>
              </a:ext>
            </a:extLst>
          </p:cNvPr>
          <p:cNvSpPr>
            <a:spLocks noGrp="1"/>
          </p:cNvSpPr>
          <p:nvPr>
            <p:ph type="subTitle" idx="1"/>
          </p:nvPr>
        </p:nvSpPr>
        <p:spPr>
          <a:xfrm>
            <a:off x="1524000" y="4495799"/>
            <a:ext cx="9144000" cy="1312333"/>
          </a:xfrm>
        </p:spPr>
        <p:txBody>
          <a:bodyPr>
            <a:normAutofit/>
          </a:bodyPr>
          <a:lstStyle/>
          <a:p>
            <a:r>
              <a:rPr lang="zh-TW" altLang="en-US" sz="1800" dirty="0"/>
              <a:t>數學生根計畫 期末討論</a:t>
            </a:r>
            <a:endParaRPr lang="en-US" altLang="zh-TW" sz="1800" dirty="0"/>
          </a:p>
          <a:p>
            <a:r>
              <a:rPr lang="zh-TW" altLang="en-US" sz="1800" dirty="0"/>
              <a:t>卓蘭國小  徐文忠</a:t>
            </a:r>
            <a:endParaRPr lang="en-US" altLang="zh-TW" sz="1800" dirty="0"/>
          </a:p>
          <a:p>
            <a:r>
              <a:rPr lang="en-US" altLang="zh-TW" sz="1800" dirty="0"/>
              <a:t>20180609</a:t>
            </a:r>
          </a:p>
        </p:txBody>
      </p:sp>
    </p:spTree>
    <p:extLst>
      <p:ext uri="{BB962C8B-B14F-4D97-AF65-F5344CB8AC3E}">
        <p14:creationId xmlns:p14="http://schemas.microsoft.com/office/powerpoint/2010/main" val="245174046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A265859-5630-4A83-940C-6AAF1E8E51A3}"/>
              </a:ext>
            </a:extLst>
          </p:cNvPr>
          <p:cNvSpPr>
            <a:spLocks noGrp="1"/>
          </p:cNvSpPr>
          <p:nvPr>
            <p:ph type="title"/>
          </p:nvPr>
        </p:nvSpPr>
        <p:spPr/>
        <p:txBody>
          <a:bodyPr/>
          <a:lstStyle/>
          <a:p>
            <a:r>
              <a:rPr lang="zh-TW" altLang="en-US" dirty="0"/>
              <a:t>自我覺察</a:t>
            </a:r>
          </a:p>
        </p:txBody>
      </p:sp>
      <p:sp>
        <p:nvSpPr>
          <p:cNvPr id="3" name="內容版面配置區 2">
            <a:extLst>
              <a:ext uri="{FF2B5EF4-FFF2-40B4-BE49-F238E27FC236}">
                <a16:creationId xmlns:a16="http://schemas.microsoft.com/office/drawing/2014/main" id="{3F4B67CE-1C0B-4F6E-9793-555A08B4DDF8}"/>
              </a:ext>
            </a:extLst>
          </p:cNvPr>
          <p:cNvSpPr>
            <a:spLocks noGrp="1"/>
          </p:cNvSpPr>
          <p:nvPr>
            <p:ph idx="1"/>
          </p:nvPr>
        </p:nvSpPr>
        <p:spPr/>
        <p:txBody>
          <a:bodyPr>
            <a:normAutofit/>
          </a:bodyPr>
          <a:lstStyle/>
          <a:p>
            <a:pPr>
              <a:lnSpc>
                <a:spcPct val="150000"/>
              </a:lnSpc>
            </a:pPr>
            <a:r>
              <a:rPr lang="zh-TW" altLang="en-US" dirty="0"/>
              <a:t>自我覺察</a:t>
            </a:r>
            <a:r>
              <a:rPr lang="en-US" altLang="zh-TW" dirty="0"/>
              <a:t>(self-awareness)</a:t>
            </a:r>
            <a:r>
              <a:rPr lang="zh-TW" altLang="en-US" dirty="0"/>
              <a:t>指的是個體對於本身工作上的專業能力優缺點以及社會期待角色有所查覺。</a:t>
            </a:r>
            <a:endParaRPr lang="en-US" altLang="zh-TW" dirty="0"/>
          </a:p>
          <a:p>
            <a:pPr>
              <a:lnSpc>
                <a:spcPct val="150000"/>
              </a:lnSpc>
            </a:pPr>
            <a:r>
              <a:rPr lang="zh-TW" altLang="en-US" dirty="0"/>
              <a:t>自我覺察的能力會讓老師有效地善用資源與降低理想我</a:t>
            </a:r>
            <a:r>
              <a:rPr lang="en-US" altLang="zh-TW" dirty="0"/>
              <a:t>(ideal self)</a:t>
            </a:r>
            <a:r>
              <a:rPr lang="zh-TW" altLang="en-US" dirty="0"/>
              <a:t>與實際我</a:t>
            </a:r>
            <a:r>
              <a:rPr lang="en-US" altLang="zh-TW" dirty="0"/>
              <a:t>(actual self)</a:t>
            </a:r>
            <a:r>
              <a:rPr lang="zh-TW" altLang="en-US" dirty="0"/>
              <a:t>的差距。</a:t>
            </a:r>
          </a:p>
        </p:txBody>
      </p:sp>
    </p:spTree>
    <p:extLst>
      <p:ext uri="{BB962C8B-B14F-4D97-AF65-F5344CB8AC3E}">
        <p14:creationId xmlns:p14="http://schemas.microsoft.com/office/powerpoint/2010/main" val="2463397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FDCF89D-73E5-4BB2-A9C3-2E688962B523}"/>
              </a:ext>
            </a:extLst>
          </p:cNvPr>
          <p:cNvSpPr>
            <a:spLocks noGrp="1"/>
          </p:cNvSpPr>
          <p:nvPr>
            <p:ph type="title"/>
          </p:nvPr>
        </p:nvSpPr>
        <p:spPr/>
        <p:txBody>
          <a:bodyPr/>
          <a:lstStyle/>
          <a:p>
            <a:r>
              <a:rPr lang="zh-TW" altLang="en-US" dirty="0"/>
              <a:t>支持性的組織氛圍</a:t>
            </a:r>
          </a:p>
        </p:txBody>
      </p:sp>
      <p:sp>
        <p:nvSpPr>
          <p:cNvPr id="3" name="內容版面配置區 2">
            <a:extLst>
              <a:ext uri="{FF2B5EF4-FFF2-40B4-BE49-F238E27FC236}">
                <a16:creationId xmlns:a16="http://schemas.microsoft.com/office/drawing/2014/main" id="{8B2911B1-9052-4558-9EFF-BBDA85059041}"/>
              </a:ext>
            </a:extLst>
          </p:cNvPr>
          <p:cNvSpPr>
            <a:spLocks noGrp="1"/>
          </p:cNvSpPr>
          <p:nvPr>
            <p:ph idx="1"/>
          </p:nvPr>
        </p:nvSpPr>
        <p:spPr/>
        <p:txBody>
          <a:bodyPr>
            <a:normAutofit/>
          </a:bodyPr>
          <a:lstStyle/>
          <a:p>
            <a:pPr>
              <a:lnSpc>
                <a:spcPct val="150000"/>
              </a:lnSpc>
              <a:spcBef>
                <a:spcPts val="0"/>
              </a:spcBef>
            </a:pPr>
            <a:r>
              <a:rPr lang="zh-TW" altLang="en-US" dirty="0"/>
              <a:t>支持性的組織氛圍</a:t>
            </a:r>
            <a:r>
              <a:rPr lang="en-US" altLang="zh-TW" dirty="0"/>
              <a:t>(supportive organizational climate)</a:t>
            </a:r>
            <a:r>
              <a:rPr lang="zh-TW" altLang="en-US" dirty="0"/>
              <a:t>是指老師本身知覺到學校是否有友善、鼓勵、照顧與值得信賴的組織氛圍，支持老師進行學習活動。</a:t>
            </a:r>
            <a:endParaRPr lang="en-US" altLang="zh-TW" dirty="0"/>
          </a:p>
          <a:p>
            <a:pPr>
              <a:lnSpc>
                <a:spcPct val="150000"/>
              </a:lnSpc>
            </a:pPr>
            <a:r>
              <a:rPr lang="zh-TW" altLang="en-US" dirty="0"/>
              <a:t>組織氛圍是組織內成員所知覺到的組織特性，例如：政策、各項措施與作業程序。</a:t>
            </a:r>
          </a:p>
        </p:txBody>
      </p:sp>
    </p:spTree>
    <p:extLst>
      <p:ext uri="{BB962C8B-B14F-4D97-AF65-F5344CB8AC3E}">
        <p14:creationId xmlns:p14="http://schemas.microsoft.com/office/powerpoint/2010/main" val="2614932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92D461C-EDE8-4E6A-B9FC-06FD2645BEEA}"/>
              </a:ext>
            </a:extLst>
          </p:cNvPr>
          <p:cNvSpPr>
            <a:spLocks noGrp="1"/>
          </p:cNvSpPr>
          <p:nvPr>
            <p:ph type="title"/>
          </p:nvPr>
        </p:nvSpPr>
        <p:spPr/>
        <p:txBody>
          <a:bodyPr/>
          <a:lstStyle/>
          <a:p>
            <a:r>
              <a:rPr lang="zh-TW" altLang="en-US" dirty="0"/>
              <a:t>提出藥方</a:t>
            </a:r>
          </a:p>
        </p:txBody>
      </p:sp>
      <p:sp>
        <p:nvSpPr>
          <p:cNvPr id="3" name="內容版面配置區 2">
            <a:extLst>
              <a:ext uri="{FF2B5EF4-FFF2-40B4-BE49-F238E27FC236}">
                <a16:creationId xmlns:a16="http://schemas.microsoft.com/office/drawing/2014/main" id="{C1CC82B9-8DAE-4103-972C-86067C82EBB8}"/>
              </a:ext>
            </a:extLst>
          </p:cNvPr>
          <p:cNvSpPr>
            <a:spLocks noGrp="1"/>
          </p:cNvSpPr>
          <p:nvPr>
            <p:ph idx="1"/>
          </p:nvPr>
        </p:nvSpPr>
        <p:spPr/>
        <p:txBody>
          <a:bodyPr/>
          <a:lstStyle/>
          <a:p>
            <a:pPr>
              <a:lnSpc>
                <a:spcPct val="150000"/>
              </a:lnSpc>
              <a:spcBef>
                <a:spcPts val="0"/>
              </a:spcBef>
            </a:pPr>
            <a:r>
              <a:rPr lang="zh-TW" altLang="en-US" dirty="0"/>
              <a:t>個人層次的個人覺察</a:t>
            </a:r>
            <a:r>
              <a:rPr lang="en-US" altLang="zh-TW" dirty="0"/>
              <a:t>+</a:t>
            </a:r>
            <a:r>
              <a:rPr lang="zh-TW" altLang="en-US" dirty="0"/>
              <a:t>組織層次的支持性氛圍</a:t>
            </a:r>
            <a:r>
              <a:rPr lang="en-US" altLang="zh-TW" dirty="0"/>
              <a:t>=</a:t>
            </a:r>
            <a:r>
              <a:rPr lang="zh-TW" altLang="en-US" dirty="0"/>
              <a:t>促進教師願意進行專業發展。</a:t>
            </a:r>
            <a:endParaRPr lang="en-US" altLang="zh-TW" dirty="0"/>
          </a:p>
          <a:p>
            <a:r>
              <a:rPr lang="zh-TW" altLang="en-US" dirty="0"/>
              <a:t>進行</a:t>
            </a:r>
            <a:r>
              <a:rPr lang="en-US" altLang="zh-TW" dirty="0"/>
              <a:t>SDLR</a:t>
            </a:r>
            <a:r>
              <a:rPr lang="zh-TW" altLang="en-US" dirty="0"/>
              <a:t>量表施測</a:t>
            </a:r>
            <a:endParaRPr lang="en-US" altLang="zh-TW" dirty="0"/>
          </a:p>
          <a:p>
            <a:pPr lvl="1">
              <a:spcBef>
                <a:spcPts val="0"/>
              </a:spcBef>
            </a:pPr>
            <a:r>
              <a:rPr lang="zh-TW" altLang="en-US" dirty="0"/>
              <a:t>低分組，協助找到自我進修動機。</a:t>
            </a:r>
            <a:endParaRPr lang="en-US" altLang="zh-TW" dirty="0"/>
          </a:p>
          <a:p>
            <a:pPr lvl="1">
              <a:spcBef>
                <a:spcPts val="0"/>
              </a:spcBef>
            </a:pPr>
            <a:r>
              <a:rPr lang="zh-TW" altLang="en-US" dirty="0"/>
              <a:t>高分組，啟動或規畫自我進修活動。</a:t>
            </a:r>
            <a:endParaRPr lang="en-US" altLang="zh-TW" dirty="0"/>
          </a:p>
        </p:txBody>
      </p:sp>
    </p:spTree>
    <p:extLst>
      <p:ext uri="{BB962C8B-B14F-4D97-AF65-F5344CB8AC3E}">
        <p14:creationId xmlns:p14="http://schemas.microsoft.com/office/powerpoint/2010/main" val="1538734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 name="Rectangle 171">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24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8" name="內容版面配置區 2">
            <a:extLst>
              <a:ext uri="{FF2B5EF4-FFF2-40B4-BE49-F238E27FC236}">
                <a16:creationId xmlns:a16="http://schemas.microsoft.com/office/drawing/2014/main" id="{76857EF8-82F1-41BB-B2B3-70B8C91E5727}"/>
              </a:ext>
            </a:extLst>
          </p:cNvPr>
          <p:cNvPicPr>
            <a:picLocks noChangeAspect="1"/>
          </p:cNvPicPr>
          <p:nvPr/>
        </p:nvPicPr>
        <p:blipFill rotWithShape="1">
          <a:blip r:embed="rId3">
            <a:extLst/>
          </a:blip>
          <a:srcRect l="8336" t="18709" r="35834" b="9191"/>
          <a:stretch/>
        </p:blipFill>
        <p:spPr>
          <a:xfrm>
            <a:off x="622549" y="747294"/>
            <a:ext cx="3134767" cy="2277168"/>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176" name="Rectangle 175">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5" name="Picture 2" descr="Dr Caroline  Clarke">
            <a:extLst>
              <a:ext uri="{FF2B5EF4-FFF2-40B4-BE49-F238E27FC236}">
                <a16:creationId xmlns:a16="http://schemas.microsoft.com/office/drawing/2014/main" id="{0BC3A98E-C275-47D1-AC92-09273D3DDF9D}"/>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49000" contrast="-13000"/>
                    </a14:imgEffect>
                  </a14:imgLayer>
                </a14:imgProps>
              </a:ext>
              <a:ext uri="{28A0092B-C50C-407E-A947-70E740481C1C}">
                <a14:useLocalDpi xmlns:a14="http://schemas.microsoft.com/office/drawing/2010/main" val="0"/>
              </a:ext>
            </a:extLst>
          </a:blip>
          <a:srcRect l="13592" r="19416" b="-1"/>
          <a:stretch/>
        </p:blipFill>
        <p:spPr bwMode="auto">
          <a:xfrm>
            <a:off x="939185" y="3748194"/>
            <a:ext cx="2471670" cy="2471631"/>
          </a:xfrm>
          <a:prstGeom prst="rect">
            <a:avLst/>
          </a:prstGeom>
          <a:noFill/>
          <a:extLst>
            <a:ext uri="{909E8E84-426E-40DD-AFC4-6F175D3DCCD1}">
              <a14:hiddenFill xmlns:a14="http://schemas.microsoft.com/office/drawing/2010/main">
                <a:solidFill>
                  <a:srgbClr val="FFFFFF"/>
                </a:solidFill>
              </a14:hiddenFill>
            </a:ext>
          </a:extLst>
        </p:spPr>
      </p:pic>
      <p:sp>
        <p:nvSpPr>
          <p:cNvPr id="178" name="Rectangle 177">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5618" y="487090"/>
            <a:ext cx="3588171"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圖片 4">
            <a:extLst>
              <a:ext uri="{FF2B5EF4-FFF2-40B4-BE49-F238E27FC236}">
                <a16:creationId xmlns:a16="http://schemas.microsoft.com/office/drawing/2014/main" id="{34A69C37-0CFD-4997-8CA2-1BF667157097}"/>
              </a:ext>
            </a:extLst>
          </p:cNvPr>
          <p:cNvPicPr>
            <a:picLocks noChangeAspect="1"/>
          </p:cNvPicPr>
          <p:nvPr/>
        </p:nvPicPr>
        <p:blipFill rotWithShape="1">
          <a:blip r:embed="rId6"/>
          <a:srcRect t="2036" r="3" b="40871"/>
          <a:stretch/>
        </p:blipFill>
        <p:spPr>
          <a:xfrm>
            <a:off x="4381676" y="2041093"/>
            <a:ext cx="3252903" cy="2789873"/>
          </a:xfrm>
          <a:prstGeom prst="rect">
            <a:avLst/>
          </a:prstGeom>
        </p:spPr>
      </p:pic>
      <p:sp>
        <p:nvSpPr>
          <p:cNvPr id="180" name="Rectangle 179">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524" y="487090"/>
            <a:ext cx="3588174"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圖片 3">
            <a:extLst>
              <a:ext uri="{FF2B5EF4-FFF2-40B4-BE49-F238E27FC236}">
                <a16:creationId xmlns:a16="http://schemas.microsoft.com/office/drawing/2014/main" id="{A830AC6E-6E77-48AD-9DD0-747C5039F138}"/>
              </a:ext>
            </a:extLst>
          </p:cNvPr>
          <p:cNvPicPr>
            <a:picLocks noChangeAspect="1"/>
          </p:cNvPicPr>
          <p:nvPr/>
        </p:nvPicPr>
        <p:blipFill rotWithShape="1">
          <a:blip r:embed="rId7"/>
          <a:srcRect r="1" b="20251"/>
          <a:stretch/>
        </p:blipFill>
        <p:spPr>
          <a:xfrm>
            <a:off x="8313518" y="1809583"/>
            <a:ext cx="3252903" cy="3252894"/>
          </a:xfrm>
          <a:prstGeom prst="rect">
            <a:avLst/>
          </a:prstGeom>
        </p:spPr>
      </p:pic>
    </p:spTree>
    <p:extLst>
      <p:ext uri="{BB962C8B-B14F-4D97-AF65-F5344CB8AC3E}">
        <p14:creationId xmlns:p14="http://schemas.microsoft.com/office/powerpoint/2010/main" val="2653655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內容版面配置區 2">
            <a:extLst>
              <a:ext uri="{FF2B5EF4-FFF2-40B4-BE49-F238E27FC236}">
                <a16:creationId xmlns:a16="http://schemas.microsoft.com/office/drawing/2014/main" id="{D3721718-6FE1-454B-BDF0-52541CFCA9F4}"/>
              </a:ext>
            </a:extLst>
          </p:cNvPr>
          <p:cNvGraphicFramePr>
            <a:graphicFrameLocks noGrp="1"/>
          </p:cNvGraphicFramePr>
          <p:nvPr>
            <p:ph idx="1"/>
            <p:extLst>
              <p:ext uri="{D42A27DB-BD31-4B8C-83A1-F6EECF244321}">
                <p14:modId xmlns:p14="http://schemas.microsoft.com/office/powerpoint/2010/main" val="2833610489"/>
              </p:ext>
            </p:extLst>
          </p:nvPr>
        </p:nvGraphicFramePr>
        <p:xfrm>
          <a:off x="838200" y="1091141"/>
          <a:ext cx="10515600" cy="4154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7359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318364-1511-4673-BF05-13587240007E}"/>
              </a:ext>
            </a:extLst>
          </p:cNvPr>
          <p:cNvSpPr>
            <a:spLocks noGrp="1"/>
          </p:cNvSpPr>
          <p:nvPr>
            <p:ph type="title"/>
          </p:nvPr>
        </p:nvSpPr>
        <p:spPr/>
        <p:txBody>
          <a:bodyPr/>
          <a:lstStyle/>
          <a:p>
            <a:r>
              <a:rPr lang="zh-TW" altLang="en-US" dirty="0"/>
              <a:t>認清事實</a:t>
            </a:r>
          </a:p>
        </p:txBody>
      </p:sp>
      <p:sp>
        <p:nvSpPr>
          <p:cNvPr id="3" name="內容版面配置區 2">
            <a:extLst>
              <a:ext uri="{FF2B5EF4-FFF2-40B4-BE49-F238E27FC236}">
                <a16:creationId xmlns:a16="http://schemas.microsoft.com/office/drawing/2014/main" id="{901C23AF-2468-4F32-966C-0FE7FFD7323C}"/>
              </a:ext>
            </a:extLst>
          </p:cNvPr>
          <p:cNvSpPr>
            <a:spLocks noGrp="1"/>
          </p:cNvSpPr>
          <p:nvPr>
            <p:ph idx="1"/>
          </p:nvPr>
        </p:nvSpPr>
        <p:spPr/>
        <p:txBody>
          <a:bodyPr>
            <a:normAutofit/>
          </a:bodyPr>
          <a:lstStyle/>
          <a:p>
            <a:pPr>
              <a:lnSpc>
                <a:spcPct val="150000"/>
              </a:lnSpc>
            </a:pPr>
            <a:r>
              <a:rPr lang="zh-TW" altLang="en-US" dirty="0"/>
              <a:t>科學知識是建立在具有次序性</a:t>
            </a:r>
            <a:r>
              <a:rPr lang="en-US" altLang="zh-TW" dirty="0"/>
              <a:t>(procedure)</a:t>
            </a:r>
            <a:r>
              <a:rPr lang="zh-TW" altLang="en-US" dirty="0"/>
              <a:t>、因果性</a:t>
            </a:r>
            <a:r>
              <a:rPr lang="en-US" altLang="zh-TW" dirty="0"/>
              <a:t>(causality)</a:t>
            </a:r>
            <a:r>
              <a:rPr lang="zh-TW" altLang="en-US" dirty="0"/>
              <a:t>、可預測性</a:t>
            </a:r>
            <a:r>
              <a:rPr lang="en-US" altLang="zh-TW" dirty="0"/>
              <a:t>(predictability)</a:t>
            </a:r>
            <a:r>
              <a:rPr lang="zh-TW" altLang="en-US" dirty="0"/>
              <a:t>的基礎上。</a:t>
            </a:r>
            <a:endParaRPr lang="en-US" altLang="zh-TW" dirty="0"/>
          </a:p>
          <a:p>
            <a:pPr>
              <a:lnSpc>
                <a:spcPct val="150000"/>
              </a:lnSpc>
            </a:pPr>
            <a:r>
              <a:rPr lang="zh-TW" altLang="en-US" dirty="0"/>
              <a:t>實際情境，缺乏這樣的條件。</a:t>
            </a:r>
            <a:endParaRPr lang="en-US" altLang="zh-TW" dirty="0"/>
          </a:p>
          <a:p>
            <a:pPr>
              <a:lnSpc>
                <a:spcPct val="150000"/>
              </a:lnSpc>
            </a:pPr>
            <a:r>
              <a:rPr lang="zh-TW" altLang="en-US" dirty="0"/>
              <a:t>死守所謂的科學知識，是ㄧ種陷阱，ㄧ場幻夢。</a:t>
            </a:r>
          </a:p>
          <a:p>
            <a:endParaRPr lang="en-US" altLang="zh-TW" dirty="0"/>
          </a:p>
        </p:txBody>
      </p:sp>
    </p:spTree>
    <p:extLst>
      <p:ext uri="{BB962C8B-B14F-4D97-AF65-F5344CB8AC3E}">
        <p14:creationId xmlns:p14="http://schemas.microsoft.com/office/powerpoint/2010/main" val="324521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08F45A7-6C29-4428-B9DB-7EB24B31A2F1}"/>
              </a:ext>
            </a:extLst>
          </p:cNvPr>
          <p:cNvSpPr>
            <a:spLocks noGrp="1"/>
          </p:cNvSpPr>
          <p:nvPr>
            <p:ph type="title"/>
          </p:nvPr>
        </p:nvSpPr>
        <p:spPr/>
        <p:txBody>
          <a:bodyPr/>
          <a:lstStyle/>
          <a:p>
            <a:r>
              <a:rPr lang="zh-TW" altLang="en-US" dirty="0"/>
              <a:t>提出藥方</a:t>
            </a:r>
          </a:p>
        </p:txBody>
      </p:sp>
      <p:sp>
        <p:nvSpPr>
          <p:cNvPr id="3" name="內容版面配置區 2">
            <a:extLst>
              <a:ext uri="{FF2B5EF4-FFF2-40B4-BE49-F238E27FC236}">
                <a16:creationId xmlns:a16="http://schemas.microsoft.com/office/drawing/2014/main" id="{E39594E7-1067-4A5B-BC1C-9837B406ABCF}"/>
              </a:ext>
            </a:extLst>
          </p:cNvPr>
          <p:cNvSpPr>
            <a:spLocks noGrp="1"/>
          </p:cNvSpPr>
          <p:nvPr>
            <p:ph idx="1"/>
          </p:nvPr>
        </p:nvSpPr>
        <p:spPr/>
        <p:txBody>
          <a:bodyPr/>
          <a:lstStyle/>
          <a:p>
            <a:pPr lvl="1">
              <a:spcBef>
                <a:spcPts val="0"/>
              </a:spcBef>
              <a:buFont typeface="Wingdings" panose="05000000000000000000" pitchFamily="2" charset="2"/>
              <a:buChar char="n"/>
            </a:pPr>
            <a:r>
              <a:rPr lang="zh-TW" altLang="en-US" dirty="0"/>
              <a:t>外在的不確定性因素是不受控制的。</a:t>
            </a:r>
            <a:r>
              <a:rPr lang="en-US" altLang="zh-TW" dirty="0"/>
              <a:t> </a:t>
            </a:r>
          </a:p>
          <a:p>
            <a:pPr lvl="2">
              <a:lnSpc>
                <a:spcPct val="150000"/>
              </a:lnSpc>
              <a:spcBef>
                <a:spcPts val="0"/>
              </a:spcBef>
            </a:pPr>
            <a:r>
              <a:rPr lang="zh-TW" altLang="en-US" dirty="0"/>
              <a:t>科學知識的追求，對專業而言，是有未逮之處的。</a:t>
            </a:r>
            <a:endParaRPr lang="en-US" altLang="zh-TW" dirty="0"/>
          </a:p>
          <a:p>
            <a:pPr lvl="2">
              <a:lnSpc>
                <a:spcPct val="150000"/>
              </a:lnSpc>
              <a:spcBef>
                <a:spcPts val="0"/>
              </a:spcBef>
            </a:pPr>
            <a:r>
              <a:rPr lang="zh-TW" altLang="en-US"/>
              <a:t>有些專業的確需要科學知識的輔佐。</a:t>
            </a:r>
            <a:endParaRPr lang="en-US" altLang="zh-TW" dirty="0"/>
          </a:p>
          <a:p>
            <a:pPr lvl="2">
              <a:lnSpc>
                <a:spcPct val="150000"/>
              </a:lnSpc>
              <a:spcBef>
                <a:spcPts val="0"/>
              </a:spcBef>
            </a:pPr>
            <a:r>
              <a:rPr lang="zh-TW" altLang="en-US" dirty="0"/>
              <a:t>懂得接受不完美的藝術</a:t>
            </a:r>
          </a:p>
        </p:txBody>
      </p:sp>
    </p:spTree>
    <p:extLst>
      <p:ext uri="{BB962C8B-B14F-4D97-AF65-F5344CB8AC3E}">
        <p14:creationId xmlns:p14="http://schemas.microsoft.com/office/powerpoint/2010/main" val="2327563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7D9E163-8739-4086-9D5C-AC83250CF82D}"/>
              </a:ext>
            </a:extLst>
          </p:cNvPr>
          <p:cNvSpPr>
            <a:spLocks noGrp="1"/>
          </p:cNvSpPr>
          <p:nvPr>
            <p:ph type="title"/>
          </p:nvPr>
        </p:nvSpPr>
        <p:spPr/>
        <p:txBody>
          <a:bodyPr/>
          <a:lstStyle/>
          <a:p>
            <a:r>
              <a:rPr lang="zh-TW" altLang="en-US" dirty="0"/>
              <a:t>獸醫的情境與老師的教學現場</a:t>
            </a:r>
          </a:p>
        </p:txBody>
      </p:sp>
      <p:sp>
        <p:nvSpPr>
          <p:cNvPr id="3" name="內容版面配置區 2">
            <a:extLst>
              <a:ext uri="{FF2B5EF4-FFF2-40B4-BE49-F238E27FC236}">
                <a16:creationId xmlns:a16="http://schemas.microsoft.com/office/drawing/2014/main" id="{DF658590-0B43-4D14-98B8-D8F83575CE77}"/>
              </a:ext>
            </a:extLst>
          </p:cNvPr>
          <p:cNvSpPr>
            <a:spLocks noGrp="1"/>
          </p:cNvSpPr>
          <p:nvPr>
            <p:ph idx="1"/>
          </p:nvPr>
        </p:nvSpPr>
        <p:spPr>
          <a:xfrm>
            <a:off x="838200" y="1643604"/>
            <a:ext cx="10515600" cy="4351338"/>
          </a:xfrm>
        </p:spPr>
        <p:txBody>
          <a:bodyPr/>
          <a:lstStyle/>
          <a:p>
            <a:pPr>
              <a:lnSpc>
                <a:spcPct val="150000"/>
              </a:lnSpc>
            </a:pPr>
            <a:r>
              <a:rPr lang="zh-TW" altLang="en-US" dirty="0"/>
              <a:t>皆是人際相處的藝術與科學所結合而成的一門行業。</a:t>
            </a:r>
            <a:endParaRPr lang="en-US" altLang="zh-TW" dirty="0"/>
          </a:p>
          <a:p>
            <a:pPr>
              <a:lnSpc>
                <a:spcPct val="150000"/>
              </a:lnSpc>
              <a:spcBef>
                <a:spcPts val="0"/>
              </a:spcBef>
            </a:pPr>
            <a:r>
              <a:rPr lang="zh-TW" altLang="en-US" dirty="0"/>
              <a:t>都需在法律、科學、魔法表演、及科學專業中進行不同的角色切換，但是評斷成果的方式卻是很單一。</a:t>
            </a:r>
            <a:endParaRPr lang="en-US" altLang="zh-TW" dirty="0"/>
          </a:p>
          <a:p>
            <a:r>
              <a:rPr lang="zh-TW" altLang="en-US" dirty="0"/>
              <a:t> </a:t>
            </a:r>
          </a:p>
        </p:txBody>
      </p:sp>
      <p:grpSp>
        <p:nvGrpSpPr>
          <p:cNvPr id="12" name="群組 11">
            <a:extLst>
              <a:ext uri="{FF2B5EF4-FFF2-40B4-BE49-F238E27FC236}">
                <a16:creationId xmlns:a16="http://schemas.microsoft.com/office/drawing/2014/main" id="{3CDD3F29-885B-4BDF-B540-8B1781854EAE}"/>
              </a:ext>
            </a:extLst>
          </p:cNvPr>
          <p:cNvGrpSpPr/>
          <p:nvPr/>
        </p:nvGrpSpPr>
        <p:grpSpPr>
          <a:xfrm>
            <a:off x="1041396" y="4067661"/>
            <a:ext cx="4572005" cy="2590522"/>
            <a:chOff x="1349821" y="3552250"/>
            <a:chExt cx="4572005" cy="2590522"/>
          </a:xfrm>
        </p:grpSpPr>
        <p:sp>
          <p:nvSpPr>
            <p:cNvPr id="4" name="等腰三角形 3">
              <a:extLst>
                <a:ext uri="{FF2B5EF4-FFF2-40B4-BE49-F238E27FC236}">
                  <a16:creationId xmlns:a16="http://schemas.microsoft.com/office/drawing/2014/main" id="{E7259AD7-9391-4101-AAC9-10088F3C7CB3}"/>
                </a:ext>
              </a:extLst>
            </p:cNvPr>
            <p:cNvSpPr/>
            <p:nvPr/>
          </p:nvSpPr>
          <p:spPr>
            <a:xfrm>
              <a:off x="2569025" y="4233522"/>
              <a:ext cx="2024743" cy="16012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a:extLst>
                <a:ext uri="{FF2B5EF4-FFF2-40B4-BE49-F238E27FC236}">
                  <a16:creationId xmlns:a16="http://schemas.microsoft.com/office/drawing/2014/main" id="{49E6D5AD-0938-4D1C-9CC2-DFD3947D3DAA}"/>
                </a:ext>
              </a:extLst>
            </p:cNvPr>
            <p:cNvSpPr txBox="1"/>
            <p:nvPr/>
          </p:nvSpPr>
          <p:spPr>
            <a:xfrm>
              <a:off x="3135083" y="3552250"/>
              <a:ext cx="1219204" cy="584775"/>
            </a:xfrm>
            <a:prstGeom prst="rect">
              <a:avLst/>
            </a:prstGeom>
            <a:noFill/>
          </p:spPr>
          <p:txBody>
            <a:bodyPr wrap="square" rtlCol="0">
              <a:spAutoFit/>
            </a:bodyPr>
            <a:lstStyle/>
            <a:p>
              <a:r>
                <a:rPr lang="zh-TW" altLang="en-US" sz="3200" dirty="0">
                  <a:latin typeface="微軟正黑體" panose="020B0604030504040204" pitchFamily="34" charset="-120"/>
                  <a:ea typeface="微軟正黑體" panose="020B0604030504040204" pitchFamily="34" charset="-120"/>
                </a:rPr>
                <a:t>獸醫</a:t>
              </a:r>
            </a:p>
          </p:txBody>
        </p:sp>
        <p:sp>
          <p:nvSpPr>
            <p:cNvPr id="7" name="文字方塊 6">
              <a:extLst>
                <a:ext uri="{FF2B5EF4-FFF2-40B4-BE49-F238E27FC236}">
                  <a16:creationId xmlns:a16="http://schemas.microsoft.com/office/drawing/2014/main" id="{9614CB1D-DFF7-4E0A-80F2-7626F4216FB0}"/>
                </a:ext>
              </a:extLst>
            </p:cNvPr>
            <p:cNvSpPr txBox="1"/>
            <p:nvPr/>
          </p:nvSpPr>
          <p:spPr>
            <a:xfrm>
              <a:off x="4702622" y="5542354"/>
              <a:ext cx="1219204" cy="584775"/>
            </a:xfrm>
            <a:prstGeom prst="rect">
              <a:avLst/>
            </a:prstGeom>
            <a:noFill/>
          </p:spPr>
          <p:txBody>
            <a:bodyPr wrap="square" rtlCol="0">
              <a:spAutoFit/>
            </a:bodyPr>
            <a:lstStyle/>
            <a:p>
              <a:r>
                <a:rPr lang="zh-TW" altLang="en-US" sz="3200" dirty="0">
                  <a:latin typeface="微軟正黑體" panose="020B0604030504040204" pitchFamily="34" charset="-120"/>
                  <a:ea typeface="微軟正黑體" panose="020B0604030504040204" pitchFamily="34" charset="-120"/>
                </a:rPr>
                <a:t>飼主</a:t>
              </a:r>
            </a:p>
          </p:txBody>
        </p:sp>
        <p:sp>
          <p:nvSpPr>
            <p:cNvPr id="8" name="文字方塊 7">
              <a:extLst>
                <a:ext uri="{FF2B5EF4-FFF2-40B4-BE49-F238E27FC236}">
                  <a16:creationId xmlns:a16="http://schemas.microsoft.com/office/drawing/2014/main" id="{0B1A9284-5641-4CE4-94E7-61319A2F20D8}"/>
                </a:ext>
              </a:extLst>
            </p:cNvPr>
            <p:cNvSpPr txBox="1"/>
            <p:nvPr/>
          </p:nvSpPr>
          <p:spPr>
            <a:xfrm>
              <a:off x="1349821" y="5557997"/>
              <a:ext cx="1219204" cy="584775"/>
            </a:xfrm>
            <a:prstGeom prst="rect">
              <a:avLst/>
            </a:prstGeom>
            <a:noFill/>
          </p:spPr>
          <p:txBody>
            <a:bodyPr wrap="square" rtlCol="0">
              <a:spAutoFit/>
            </a:bodyPr>
            <a:lstStyle/>
            <a:p>
              <a:r>
                <a:rPr lang="zh-TW" altLang="en-US" sz="3200" dirty="0">
                  <a:latin typeface="微軟正黑體" panose="020B0604030504040204" pitchFamily="34" charset="-120"/>
                  <a:ea typeface="微軟正黑體" panose="020B0604030504040204" pitchFamily="34" charset="-120"/>
                </a:rPr>
                <a:t>寵物</a:t>
              </a:r>
            </a:p>
          </p:txBody>
        </p:sp>
        <p:cxnSp>
          <p:nvCxnSpPr>
            <p:cNvPr id="13" name="直線單箭頭接點 12">
              <a:extLst>
                <a:ext uri="{FF2B5EF4-FFF2-40B4-BE49-F238E27FC236}">
                  <a16:creationId xmlns:a16="http://schemas.microsoft.com/office/drawing/2014/main" id="{E95F1CE2-9544-4418-84FD-4F617308648F}"/>
                </a:ext>
              </a:extLst>
            </p:cNvPr>
            <p:cNvCxnSpPr/>
            <p:nvPr/>
          </p:nvCxnSpPr>
          <p:spPr>
            <a:xfrm>
              <a:off x="3992331" y="4215230"/>
              <a:ext cx="849086" cy="129642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a:extLst>
                <a:ext uri="{FF2B5EF4-FFF2-40B4-BE49-F238E27FC236}">
                  <a16:creationId xmlns:a16="http://schemas.microsoft.com/office/drawing/2014/main" id="{E5D2B637-B8CC-4AE7-A899-62CF48AAB30A}"/>
                </a:ext>
              </a:extLst>
            </p:cNvPr>
            <p:cNvCxnSpPr>
              <a:cxnSpLocks/>
            </p:cNvCxnSpPr>
            <p:nvPr/>
          </p:nvCxnSpPr>
          <p:spPr>
            <a:xfrm flipH="1">
              <a:off x="2569024" y="6124389"/>
              <a:ext cx="2024743"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群組 15">
            <a:extLst>
              <a:ext uri="{FF2B5EF4-FFF2-40B4-BE49-F238E27FC236}">
                <a16:creationId xmlns:a16="http://schemas.microsoft.com/office/drawing/2014/main" id="{0E6BC458-0115-4F79-8048-0B4B266EC237}"/>
              </a:ext>
            </a:extLst>
          </p:cNvPr>
          <p:cNvGrpSpPr/>
          <p:nvPr/>
        </p:nvGrpSpPr>
        <p:grpSpPr>
          <a:xfrm>
            <a:off x="6245689" y="4164159"/>
            <a:ext cx="4846866" cy="2494024"/>
            <a:chOff x="6269269" y="4192390"/>
            <a:chExt cx="4846866" cy="2494024"/>
          </a:xfrm>
        </p:grpSpPr>
        <p:sp>
          <p:nvSpPr>
            <p:cNvPr id="5" name="等腰三角形 4">
              <a:extLst>
                <a:ext uri="{FF2B5EF4-FFF2-40B4-BE49-F238E27FC236}">
                  <a16:creationId xmlns:a16="http://schemas.microsoft.com/office/drawing/2014/main" id="{A43AF4BA-D394-4374-ACB3-30CD3A3BA4EC}"/>
                </a:ext>
              </a:extLst>
            </p:cNvPr>
            <p:cNvSpPr/>
            <p:nvPr/>
          </p:nvSpPr>
          <p:spPr>
            <a:xfrm>
              <a:off x="7616378" y="4777165"/>
              <a:ext cx="2024743" cy="16012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a:extLst>
                <a:ext uri="{FF2B5EF4-FFF2-40B4-BE49-F238E27FC236}">
                  <a16:creationId xmlns:a16="http://schemas.microsoft.com/office/drawing/2014/main" id="{E494E1CA-A393-4C57-A57C-137E791CDEF5}"/>
                </a:ext>
              </a:extLst>
            </p:cNvPr>
            <p:cNvSpPr txBox="1"/>
            <p:nvPr/>
          </p:nvSpPr>
          <p:spPr>
            <a:xfrm>
              <a:off x="8182429" y="4192390"/>
              <a:ext cx="1219204" cy="584775"/>
            </a:xfrm>
            <a:prstGeom prst="rect">
              <a:avLst/>
            </a:prstGeom>
            <a:noFill/>
          </p:spPr>
          <p:txBody>
            <a:bodyPr wrap="square" rtlCol="0">
              <a:spAutoFit/>
            </a:bodyPr>
            <a:lstStyle/>
            <a:p>
              <a:r>
                <a:rPr lang="zh-TW" altLang="en-US" sz="3200" dirty="0">
                  <a:latin typeface="微軟正黑體" panose="020B0604030504040204" pitchFamily="34" charset="-120"/>
                  <a:ea typeface="微軟正黑體" panose="020B0604030504040204" pitchFamily="34" charset="-120"/>
                </a:rPr>
                <a:t>老師</a:t>
              </a:r>
            </a:p>
          </p:txBody>
        </p:sp>
        <p:sp>
          <p:nvSpPr>
            <p:cNvPr id="10" name="文字方塊 9">
              <a:extLst>
                <a:ext uri="{FF2B5EF4-FFF2-40B4-BE49-F238E27FC236}">
                  <a16:creationId xmlns:a16="http://schemas.microsoft.com/office/drawing/2014/main" id="{D9FAE0B9-1CD5-4AC2-8451-C8AE1B2BF348}"/>
                </a:ext>
              </a:extLst>
            </p:cNvPr>
            <p:cNvSpPr txBox="1"/>
            <p:nvPr/>
          </p:nvSpPr>
          <p:spPr>
            <a:xfrm>
              <a:off x="9896931" y="6085996"/>
              <a:ext cx="1219204" cy="584775"/>
            </a:xfrm>
            <a:prstGeom prst="rect">
              <a:avLst/>
            </a:prstGeom>
            <a:noFill/>
          </p:spPr>
          <p:txBody>
            <a:bodyPr wrap="square" rtlCol="0">
              <a:spAutoFit/>
            </a:bodyPr>
            <a:lstStyle/>
            <a:p>
              <a:r>
                <a:rPr lang="zh-TW" altLang="en-US" sz="3200" dirty="0">
                  <a:latin typeface="微軟正黑體" panose="020B0604030504040204" pitchFamily="34" charset="-120"/>
                  <a:ea typeface="微軟正黑體" panose="020B0604030504040204" pitchFamily="34" charset="-120"/>
                </a:rPr>
                <a:t>家長</a:t>
              </a:r>
            </a:p>
          </p:txBody>
        </p:sp>
        <p:sp>
          <p:nvSpPr>
            <p:cNvPr id="11" name="文字方塊 10">
              <a:extLst>
                <a:ext uri="{FF2B5EF4-FFF2-40B4-BE49-F238E27FC236}">
                  <a16:creationId xmlns:a16="http://schemas.microsoft.com/office/drawing/2014/main" id="{BC6316C2-0C92-4B1B-9A3C-7D6B1FB36C79}"/>
                </a:ext>
              </a:extLst>
            </p:cNvPr>
            <p:cNvSpPr txBox="1"/>
            <p:nvPr/>
          </p:nvSpPr>
          <p:spPr>
            <a:xfrm>
              <a:off x="6269269" y="6101639"/>
              <a:ext cx="1219204" cy="584775"/>
            </a:xfrm>
            <a:prstGeom prst="rect">
              <a:avLst/>
            </a:prstGeom>
            <a:noFill/>
          </p:spPr>
          <p:txBody>
            <a:bodyPr wrap="square" rtlCol="0">
              <a:spAutoFit/>
            </a:bodyPr>
            <a:lstStyle/>
            <a:p>
              <a:r>
                <a:rPr lang="zh-TW" altLang="en-US" sz="3200" dirty="0">
                  <a:latin typeface="微軟正黑體" panose="020B0604030504040204" pitchFamily="34" charset="-120"/>
                  <a:ea typeface="微軟正黑體" panose="020B0604030504040204" pitchFamily="34" charset="-120"/>
                </a:rPr>
                <a:t>學生</a:t>
              </a:r>
            </a:p>
          </p:txBody>
        </p:sp>
        <p:cxnSp>
          <p:nvCxnSpPr>
            <p:cNvPr id="14" name="直線單箭頭接點 13">
              <a:extLst>
                <a:ext uri="{FF2B5EF4-FFF2-40B4-BE49-F238E27FC236}">
                  <a16:creationId xmlns:a16="http://schemas.microsoft.com/office/drawing/2014/main" id="{8AD460A4-972D-41BA-ADBD-7051635D1D6D}"/>
                </a:ext>
              </a:extLst>
            </p:cNvPr>
            <p:cNvCxnSpPr/>
            <p:nvPr/>
          </p:nvCxnSpPr>
          <p:spPr>
            <a:xfrm>
              <a:off x="9047845" y="4758873"/>
              <a:ext cx="849086" cy="129642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單箭頭接點 18">
              <a:extLst>
                <a:ext uri="{FF2B5EF4-FFF2-40B4-BE49-F238E27FC236}">
                  <a16:creationId xmlns:a16="http://schemas.microsoft.com/office/drawing/2014/main" id="{DDEC5521-19A0-494A-B010-421D9FEB80FC}"/>
                </a:ext>
              </a:extLst>
            </p:cNvPr>
            <p:cNvCxnSpPr>
              <a:cxnSpLocks/>
            </p:cNvCxnSpPr>
            <p:nvPr/>
          </p:nvCxnSpPr>
          <p:spPr>
            <a:xfrm flipH="1">
              <a:off x="7616377" y="6670771"/>
              <a:ext cx="2024743"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34911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521463D-62C5-47C6-AC0C-9E4AD1BD015B}"/>
              </a:ext>
            </a:extLst>
          </p:cNvPr>
          <p:cNvSpPr>
            <a:spLocks noGrp="1"/>
          </p:cNvSpPr>
          <p:nvPr>
            <p:ph type="title"/>
          </p:nvPr>
        </p:nvSpPr>
        <p:spPr/>
        <p:txBody>
          <a:bodyPr/>
          <a:lstStyle/>
          <a:p>
            <a:r>
              <a:rPr lang="zh-TW" altLang="en-US" dirty="0"/>
              <a:t>科學實境 </a:t>
            </a:r>
            <a:r>
              <a:rPr lang="en-US" altLang="zh-TW" dirty="0"/>
              <a:t>VS.</a:t>
            </a:r>
            <a:r>
              <a:rPr lang="zh-TW" altLang="en-US" dirty="0"/>
              <a:t> 實際實境</a:t>
            </a:r>
          </a:p>
        </p:txBody>
      </p:sp>
      <p:sp>
        <p:nvSpPr>
          <p:cNvPr id="3" name="內容版面配置區 2">
            <a:extLst>
              <a:ext uri="{FF2B5EF4-FFF2-40B4-BE49-F238E27FC236}">
                <a16:creationId xmlns:a16="http://schemas.microsoft.com/office/drawing/2014/main" id="{DA086A6B-038C-4A2E-B6C3-A9A13CBCC84D}"/>
              </a:ext>
            </a:extLst>
          </p:cNvPr>
          <p:cNvSpPr>
            <a:spLocks noGrp="1"/>
          </p:cNvSpPr>
          <p:nvPr>
            <p:ph idx="1"/>
          </p:nvPr>
        </p:nvSpPr>
        <p:spPr/>
        <p:txBody>
          <a:bodyPr>
            <a:normAutofit fontScale="92500" lnSpcReduction="20000"/>
          </a:bodyPr>
          <a:lstStyle/>
          <a:p>
            <a:pPr>
              <a:lnSpc>
                <a:spcPct val="150000"/>
              </a:lnSpc>
              <a:spcBef>
                <a:spcPts val="0"/>
              </a:spcBef>
            </a:pPr>
            <a:r>
              <a:rPr lang="zh-TW" altLang="en-US" dirty="0"/>
              <a:t>獸醫的學校教育過程，是ㄧ種學術上具有確定性與因果性規則的訓練規則。</a:t>
            </a:r>
            <a:endParaRPr lang="en-US" altLang="zh-TW" dirty="0"/>
          </a:p>
          <a:p>
            <a:pPr>
              <a:lnSpc>
                <a:spcPct val="150000"/>
              </a:lnSpc>
              <a:spcBef>
                <a:spcPts val="0"/>
              </a:spcBef>
            </a:pPr>
            <a:r>
              <a:rPr lang="zh-TW" altLang="en-US" dirty="0"/>
              <a:t>實務上，這樣有秩序性、規則性的法則，其實很少存在。反而他們所面對的是環境不確定性，但追求完美的解決方案，卻一直誘惑著他們。</a:t>
            </a:r>
            <a:endParaRPr lang="en-US" altLang="zh-TW" dirty="0"/>
          </a:p>
          <a:p>
            <a:pPr>
              <a:lnSpc>
                <a:spcPct val="150000"/>
              </a:lnSpc>
              <a:spcBef>
                <a:spcPts val="0"/>
              </a:spcBef>
            </a:pPr>
            <a:r>
              <a:rPr lang="zh-TW" altLang="en-US" dirty="0"/>
              <a:t>當獸醫無法成功解決問題時，開始產生ㄧ種不切實際的理想性，這種理想性往往導致他們開始自我懷疑，甚至不安全感。</a:t>
            </a:r>
          </a:p>
        </p:txBody>
      </p:sp>
    </p:spTree>
    <p:extLst>
      <p:ext uri="{BB962C8B-B14F-4D97-AF65-F5344CB8AC3E}">
        <p14:creationId xmlns:p14="http://schemas.microsoft.com/office/powerpoint/2010/main" val="3788504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BFD62D-EA0E-4228-B095-998128054053}"/>
              </a:ext>
            </a:extLst>
          </p:cNvPr>
          <p:cNvSpPr>
            <a:spLocks noGrp="1"/>
          </p:cNvSpPr>
          <p:nvPr>
            <p:ph type="title"/>
          </p:nvPr>
        </p:nvSpPr>
        <p:spPr/>
        <p:txBody>
          <a:bodyPr/>
          <a:lstStyle/>
          <a:p>
            <a:endParaRPr lang="zh-TW" altLang="en-US"/>
          </a:p>
        </p:txBody>
      </p:sp>
      <p:pic>
        <p:nvPicPr>
          <p:cNvPr id="27" name="圖形 26" descr="箭號: 直線">
            <a:extLst>
              <a:ext uri="{FF2B5EF4-FFF2-40B4-BE49-F238E27FC236}">
                <a16:creationId xmlns:a16="http://schemas.microsoft.com/office/drawing/2014/main" id="{3E383F32-3470-4AC1-9F7E-B68127B2DB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0800000">
            <a:off x="4563756" y="2561904"/>
            <a:ext cx="2653056" cy="2653056"/>
          </a:xfrm>
          <a:prstGeom prst="rect">
            <a:avLst/>
          </a:prstGeom>
        </p:spPr>
      </p:pic>
      <p:sp>
        <p:nvSpPr>
          <p:cNvPr id="5" name="文字方塊 4">
            <a:extLst>
              <a:ext uri="{FF2B5EF4-FFF2-40B4-BE49-F238E27FC236}">
                <a16:creationId xmlns:a16="http://schemas.microsoft.com/office/drawing/2014/main" id="{B99759CA-526C-4881-ADFE-E1992C1334ED}"/>
              </a:ext>
            </a:extLst>
          </p:cNvPr>
          <p:cNvSpPr txBox="1"/>
          <p:nvPr/>
        </p:nvSpPr>
        <p:spPr>
          <a:xfrm>
            <a:off x="838200" y="3657600"/>
            <a:ext cx="3590089" cy="523220"/>
          </a:xfrm>
          <a:prstGeom prst="rect">
            <a:avLst/>
          </a:prstGeom>
          <a:noFill/>
        </p:spPr>
        <p:txBody>
          <a:bodyPr wrap="square" rtlCol="0">
            <a:spAutoFit/>
          </a:bodyPr>
          <a:lstStyle/>
          <a:p>
            <a:r>
              <a:rPr lang="zh-TW" altLang="en-US" sz="2800" dirty="0">
                <a:latin typeface="微軟正黑體" panose="020B0604030504040204" pitchFamily="34" charset="-120"/>
                <a:ea typeface="微軟正黑體" panose="020B0604030504040204" pitchFamily="34" charset="-120"/>
              </a:rPr>
              <a:t>當學生表現不如理想</a:t>
            </a:r>
          </a:p>
        </p:txBody>
      </p:sp>
      <p:sp>
        <p:nvSpPr>
          <p:cNvPr id="9" name="文字方塊 8">
            <a:extLst>
              <a:ext uri="{FF2B5EF4-FFF2-40B4-BE49-F238E27FC236}">
                <a16:creationId xmlns:a16="http://schemas.microsoft.com/office/drawing/2014/main" id="{126E0B5A-6757-47A0-97C3-19B8B490FB82}"/>
              </a:ext>
            </a:extLst>
          </p:cNvPr>
          <p:cNvSpPr txBox="1"/>
          <p:nvPr/>
        </p:nvSpPr>
        <p:spPr>
          <a:xfrm>
            <a:off x="7538544" y="3657600"/>
            <a:ext cx="2824655" cy="523220"/>
          </a:xfrm>
          <a:prstGeom prst="rect">
            <a:avLst/>
          </a:prstGeom>
          <a:noFill/>
        </p:spPr>
        <p:txBody>
          <a:bodyPr wrap="square" rtlCol="0">
            <a:spAutoFit/>
          </a:bodyPr>
          <a:lstStyle/>
          <a:p>
            <a:r>
              <a:rPr lang="zh-TW" altLang="en-US" sz="2800" dirty="0">
                <a:latin typeface="微軟正黑體" panose="020B0604030504040204" pitchFamily="34" charset="-120"/>
                <a:ea typeface="微軟正黑體" panose="020B0604030504040204" pitchFamily="34" charset="-120"/>
              </a:rPr>
              <a:t>老師自我學習</a:t>
            </a:r>
          </a:p>
        </p:txBody>
      </p:sp>
    </p:spTree>
    <p:extLst>
      <p:ext uri="{BB962C8B-B14F-4D97-AF65-F5344CB8AC3E}">
        <p14:creationId xmlns:p14="http://schemas.microsoft.com/office/powerpoint/2010/main" val="2163314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3B0DF90E-6BAD-4E82-8FDF-717C9A3573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13DCC859-0434-4BB8-B6C5-09C88AE6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1">
            <a:extLst>
              <a:ext uri="{FF2B5EF4-FFF2-40B4-BE49-F238E27FC236}">
                <a16:creationId xmlns:a16="http://schemas.microsoft.com/office/drawing/2014/main" id="{08E7ACFB-B791-4C23-8B17-013FEDC09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標題 1">
            <a:extLst>
              <a:ext uri="{FF2B5EF4-FFF2-40B4-BE49-F238E27FC236}">
                <a16:creationId xmlns:a16="http://schemas.microsoft.com/office/drawing/2014/main" id="{3A925834-8F71-4E7A-AC2A-C31E2242D6E5}"/>
              </a:ext>
            </a:extLst>
          </p:cNvPr>
          <p:cNvSpPr>
            <a:spLocks noGrp="1"/>
          </p:cNvSpPr>
          <p:nvPr>
            <p:ph type="title"/>
          </p:nvPr>
        </p:nvSpPr>
        <p:spPr>
          <a:xfrm>
            <a:off x="833002" y="365125"/>
            <a:ext cx="10520702" cy="1325563"/>
          </a:xfrm>
        </p:spPr>
        <p:txBody>
          <a:bodyPr>
            <a:normAutofit/>
          </a:bodyPr>
          <a:lstStyle/>
          <a:p>
            <a:r>
              <a:rPr lang="zh-TW" altLang="en-US" dirty="0"/>
              <a:t>三項主題</a:t>
            </a:r>
          </a:p>
        </p:txBody>
      </p:sp>
      <p:graphicFrame>
        <p:nvGraphicFramePr>
          <p:cNvPr id="19" name="內容版面配置區 2">
            <a:extLst>
              <a:ext uri="{FF2B5EF4-FFF2-40B4-BE49-F238E27FC236}">
                <a16:creationId xmlns:a16="http://schemas.microsoft.com/office/drawing/2014/main" id="{FDD0628F-42A1-449C-9A42-2528BCBC06B2}"/>
              </a:ext>
            </a:extLst>
          </p:cNvPr>
          <p:cNvGraphicFramePr>
            <a:graphicFrameLocks noGrp="1"/>
          </p:cNvGraphicFramePr>
          <p:nvPr>
            <p:ph idx="1"/>
            <p:extLst>
              <p:ext uri="{D42A27DB-BD31-4B8C-83A1-F6EECF244321}">
                <p14:modId xmlns:p14="http://schemas.microsoft.com/office/powerpoint/2010/main" val="651503424"/>
              </p:ext>
            </p:extLst>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0950040"/>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14D4EAB-2FB6-47AB-9B16-0E1C2AB7D52F}"/>
              </a:ext>
            </a:extLst>
          </p:cNvPr>
          <p:cNvSpPr>
            <a:spLocks noGrp="1"/>
          </p:cNvSpPr>
          <p:nvPr>
            <p:ph type="title"/>
          </p:nvPr>
        </p:nvSpPr>
        <p:spPr>
          <a:solidFill>
            <a:schemeClr val="bg1">
              <a:lumMod val="75000"/>
            </a:schemeClr>
          </a:solidFill>
        </p:spPr>
        <p:txBody>
          <a:bodyPr/>
          <a:lstStyle/>
          <a:p>
            <a:r>
              <a:rPr lang="zh-TW" altLang="en-US" dirty="0"/>
              <a:t>訪談稿</a:t>
            </a:r>
          </a:p>
        </p:txBody>
      </p:sp>
      <p:sp>
        <p:nvSpPr>
          <p:cNvPr id="3" name="內容版面配置區 2">
            <a:extLst>
              <a:ext uri="{FF2B5EF4-FFF2-40B4-BE49-F238E27FC236}">
                <a16:creationId xmlns:a16="http://schemas.microsoft.com/office/drawing/2014/main" id="{7F66C8D7-8201-4C71-BDAE-3F25F46C1627}"/>
              </a:ext>
            </a:extLst>
          </p:cNvPr>
          <p:cNvSpPr>
            <a:spLocks noGrp="1"/>
          </p:cNvSpPr>
          <p:nvPr>
            <p:ph idx="1"/>
          </p:nvPr>
        </p:nvSpPr>
        <p:spPr/>
        <p:txBody>
          <a:bodyPr/>
          <a:lstStyle/>
          <a:p>
            <a:pPr>
              <a:lnSpc>
                <a:spcPct val="150000"/>
              </a:lnSpc>
            </a:pPr>
            <a:r>
              <a:rPr lang="zh-TW" altLang="en-US" dirty="0"/>
              <a:t>我不斷地需要證明、需要被獎勵、被肯定我在工作上表現得很不錯，我一直在尋求這方面的增強。</a:t>
            </a:r>
            <a:r>
              <a:rPr lang="en-US" altLang="zh-TW" dirty="0"/>
              <a:t>(</a:t>
            </a:r>
            <a:r>
              <a:rPr lang="zh-TW" altLang="en-US" dirty="0"/>
              <a:t>馬科獸醫，年資</a:t>
            </a:r>
            <a:r>
              <a:rPr lang="en-US" altLang="zh-TW" dirty="0"/>
              <a:t>25</a:t>
            </a:r>
            <a:r>
              <a:rPr lang="zh-TW" altLang="en-US" dirty="0"/>
              <a:t>年</a:t>
            </a:r>
            <a:r>
              <a:rPr lang="en-US" altLang="zh-TW" dirty="0"/>
              <a:t>)</a:t>
            </a:r>
            <a:endParaRPr lang="zh-TW" altLang="en-US" dirty="0"/>
          </a:p>
        </p:txBody>
      </p:sp>
    </p:spTree>
    <p:extLst>
      <p:ext uri="{BB962C8B-B14F-4D97-AF65-F5344CB8AC3E}">
        <p14:creationId xmlns:p14="http://schemas.microsoft.com/office/powerpoint/2010/main" val="2302923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BFD62D-EA0E-4228-B095-998128054053}"/>
              </a:ext>
            </a:extLst>
          </p:cNvPr>
          <p:cNvSpPr>
            <a:spLocks noGrp="1"/>
          </p:cNvSpPr>
          <p:nvPr>
            <p:ph type="title"/>
          </p:nvPr>
        </p:nvSpPr>
        <p:spPr/>
        <p:txBody>
          <a:bodyPr/>
          <a:lstStyle/>
          <a:p>
            <a:endParaRPr lang="zh-TW" altLang="en-US"/>
          </a:p>
        </p:txBody>
      </p:sp>
      <p:pic>
        <p:nvPicPr>
          <p:cNvPr id="20" name="內容版面配置區 19" descr="箭號: 逆時針曲線">
            <a:extLst>
              <a:ext uri="{FF2B5EF4-FFF2-40B4-BE49-F238E27FC236}">
                <a16:creationId xmlns:a16="http://schemas.microsoft.com/office/drawing/2014/main" id="{940FD806-E1D3-45A8-A1CD-44348EFF382B}"/>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086958">
            <a:off x="6955199" y="1327463"/>
            <a:ext cx="2313390" cy="3403680"/>
          </a:xfrm>
        </p:spPr>
      </p:pic>
      <p:pic>
        <p:nvPicPr>
          <p:cNvPr id="27" name="圖形 26" descr="箭號: 直線">
            <a:extLst>
              <a:ext uri="{FF2B5EF4-FFF2-40B4-BE49-F238E27FC236}">
                <a16:creationId xmlns:a16="http://schemas.microsoft.com/office/drawing/2014/main" id="{3E383F32-3470-4AC1-9F7E-B68127B2DB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4624160" y="2941017"/>
            <a:ext cx="1937528" cy="1937528"/>
          </a:xfrm>
          <a:prstGeom prst="rect">
            <a:avLst/>
          </a:prstGeom>
        </p:spPr>
      </p:pic>
      <p:pic>
        <p:nvPicPr>
          <p:cNvPr id="6" name="圖形 5" descr="箭號: 直線">
            <a:extLst>
              <a:ext uri="{FF2B5EF4-FFF2-40B4-BE49-F238E27FC236}">
                <a16:creationId xmlns:a16="http://schemas.microsoft.com/office/drawing/2014/main" id="{20CF3B68-BE80-4796-A899-A01C579A9A8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008691" y="2930247"/>
            <a:ext cx="1937528" cy="1937528"/>
          </a:xfrm>
          <a:prstGeom prst="rect">
            <a:avLst/>
          </a:prstGeom>
        </p:spPr>
      </p:pic>
      <p:sp>
        <p:nvSpPr>
          <p:cNvPr id="7" name="文字方塊 6">
            <a:extLst>
              <a:ext uri="{FF2B5EF4-FFF2-40B4-BE49-F238E27FC236}">
                <a16:creationId xmlns:a16="http://schemas.microsoft.com/office/drawing/2014/main" id="{E521DFBF-2658-46DE-B62D-A9C8A95042CE}"/>
              </a:ext>
            </a:extLst>
          </p:cNvPr>
          <p:cNvSpPr txBox="1"/>
          <p:nvPr/>
        </p:nvSpPr>
        <p:spPr>
          <a:xfrm>
            <a:off x="500602" y="3190269"/>
            <a:ext cx="769160" cy="1815882"/>
          </a:xfrm>
          <a:prstGeom prst="rect">
            <a:avLst/>
          </a:prstGeom>
          <a:noFill/>
        </p:spPr>
        <p:txBody>
          <a:bodyPr wrap="square" rtlCol="0">
            <a:spAutoFit/>
          </a:bodyPr>
          <a:lstStyle/>
          <a:p>
            <a:r>
              <a:rPr lang="zh-TW" altLang="en-US" sz="2800" dirty="0">
                <a:latin typeface="微軟正黑體" panose="020B0604030504040204" pitchFamily="34" charset="-120"/>
                <a:ea typeface="微軟正黑體" panose="020B0604030504040204" pitchFamily="34" charset="-120"/>
              </a:rPr>
              <a:t>不如</a:t>
            </a:r>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理想</a:t>
            </a:r>
          </a:p>
        </p:txBody>
      </p:sp>
      <p:sp>
        <p:nvSpPr>
          <p:cNvPr id="8" name="文字方塊 7">
            <a:extLst>
              <a:ext uri="{FF2B5EF4-FFF2-40B4-BE49-F238E27FC236}">
                <a16:creationId xmlns:a16="http://schemas.microsoft.com/office/drawing/2014/main" id="{938620E9-867C-4BF1-A4C0-C87986D5CE47}"/>
              </a:ext>
            </a:extLst>
          </p:cNvPr>
          <p:cNvSpPr txBox="1"/>
          <p:nvPr/>
        </p:nvSpPr>
        <p:spPr>
          <a:xfrm>
            <a:off x="2870939" y="3190269"/>
            <a:ext cx="769160" cy="1815882"/>
          </a:xfrm>
          <a:prstGeom prst="rect">
            <a:avLst/>
          </a:prstGeom>
          <a:noFill/>
        </p:spPr>
        <p:txBody>
          <a:bodyPr wrap="square" rtlCol="0">
            <a:spAutoFit/>
          </a:bodyPr>
          <a:lstStyle/>
          <a:p>
            <a:r>
              <a:rPr lang="zh-TW" altLang="en-US" sz="2800" dirty="0">
                <a:latin typeface="微軟正黑體" panose="020B0604030504040204" pitchFamily="34" charset="-120"/>
                <a:ea typeface="微軟正黑體" panose="020B0604030504040204" pitchFamily="34" charset="-120"/>
              </a:rPr>
              <a:t>自我學習</a:t>
            </a:r>
          </a:p>
        </p:txBody>
      </p:sp>
      <p:sp>
        <p:nvSpPr>
          <p:cNvPr id="9" name="文字方塊 8">
            <a:extLst>
              <a:ext uri="{FF2B5EF4-FFF2-40B4-BE49-F238E27FC236}">
                <a16:creationId xmlns:a16="http://schemas.microsoft.com/office/drawing/2014/main" id="{B082BFFF-1170-46B1-AB01-AA33E9577C61}"/>
              </a:ext>
            </a:extLst>
          </p:cNvPr>
          <p:cNvSpPr txBox="1"/>
          <p:nvPr/>
        </p:nvSpPr>
        <p:spPr>
          <a:xfrm>
            <a:off x="3606956" y="3454400"/>
            <a:ext cx="1249173" cy="646331"/>
          </a:xfrm>
          <a:prstGeom prst="rect">
            <a:avLst/>
          </a:prstGeom>
          <a:noFill/>
        </p:spPr>
        <p:txBody>
          <a:bodyPr wrap="square" rtlCol="0">
            <a:spAutoFit/>
          </a:bodyPr>
          <a:lstStyle/>
          <a:p>
            <a:r>
              <a:rPr lang="en-US" altLang="zh-TW" sz="3600" b="1" dirty="0">
                <a:latin typeface="微軟正黑體" panose="020B0604030504040204" pitchFamily="34" charset="-120"/>
                <a:ea typeface="微軟正黑體" panose="020B0604030504040204" pitchFamily="34" charset="-120"/>
              </a:rPr>
              <a:t>…...</a:t>
            </a:r>
            <a:endParaRPr lang="zh-TW" altLang="en-US" sz="3600" b="1" dirty="0">
              <a:latin typeface="微軟正黑體" panose="020B0604030504040204" pitchFamily="34" charset="-120"/>
              <a:ea typeface="微軟正黑體" panose="020B0604030504040204" pitchFamily="34" charset="-120"/>
            </a:endParaRPr>
          </a:p>
        </p:txBody>
      </p:sp>
      <p:sp>
        <p:nvSpPr>
          <p:cNvPr id="10" name="文字方塊 9">
            <a:extLst>
              <a:ext uri="{FF2B5EF4-FFF2-40B4-BE49-F238E27FC236}">
                <a16:creationId xmlns:a16="http://schemas.microsoft.com/office/drawing/2014/main" id="{1140CA3A-6EF7-4CCB-A2A2-5F9EC16795A6}"/>
              </a:ext>
            </a:extLst>
          </p:cNvPr>
          <p:cNvSpPr txBox="1"/>
          <p:nvPr/>
        </p:nvSpPr>
        <p:spPr>
          <a:xfrm>
            <a:off x="9682526" y="2520327"/>
            <a:ext cx="2163529" cy="523220"/>
          </a:xfrm>
          <a:prstGeom prst="rect">
            <a:avLst/>
          </a:prstGeom>
          <a:noFill/>
        </p:spPr>
        <p:txBody>
          <a:bodyPr wrap="square" rtlCol="0">
            <a:spAutoFit/>
          </a:bodyPr>
          <a:lstStyle/>
          <a:p>
            <a:r>
              <a:rPr lang="zh-TW" altLang="en-US" sz="2800" dirty="0">
                <a:solidFill>
                  <a:schemeClr val="accent1">
                    <a:lumMod val="50000"/>
                  </a:schemeClr>
                </a:solidFill>
                <a:latin typeface="微軟正黑體" panose="020B0604030504040204" pitchFamily="34" charset="-120"/>
                <a:ea typeface="微軟正黑體" panose="020B0604030504040204" pitchFamily="34" charset="-120"/>
              </a:rPr>
              <a:t>自我實現</a:t>
            </a:r>
          </a:p>
        </p:txBody>
      </p:sp>
    </p:spTree>
    <p:extLst>
      <p:ext uri="{BB962C8B-B14F-4D97-AF65-F5344CB8AC3E}">
        <p14:creationId xmlns:p14="http://schemas.microsoft.com/office/powerpoint/2010/main" val="1247384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BFD62D-EA0E-4228-B095-998128054053}"/>
              </a:ext>
            </a:extLst>
          </p:cNvPr>
          <p:cNvSpPr>
            <a:spLocks noGrp="1"/>
          </p:cNvSpPr>
          <p:nvPr>
            <p:ph type="title"/>
          </p:nvPr>
        </p:nvSpPr>
        <p:spPr/>
        <p:txBody>
          <a:bodyPr/>
          <a:lstStyle/>
          <a:p>
            <a:endParaRPr lang="zh-TW" altLang="en-US"/>
          </a:p>
        </p:txBody>
      </p:sp>
      <p:pic>
        <p:nvPicPr>
          <p:cNvPr id="25" name="圖形 24" descr="箭號: 順時針曲線">
            <a:extLst>
              <a:ext uri="{FF2B5EF4-FFF2-40B4-BE49-F238E27FC236}">
                <a16:creationId xmlns:a16="http://schemas.microsoft.com/office/drawing/2014/main" id="{AD716713-9332-47AE-92D4-26D78185D3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7613815">
            <a:off x="7121423" y="3070298"/>
            <a:ext cx="2833366" cy="3270092"/>
          </a:xfrm>
          <a:prstGeom prst="rect">
            <a:avLst/>
          </a:prstGeom>
        </p:spPr>
      </p:pic>
      <p:pic>
        <p:nvPicPr>
          <p:cNvPr id="27" name="圖形 26" descr="箭號: 直線">
            <a:extLst>
              <a:ext uri="{FF2B5EF4-FFF2-40B4-BE49-F238E27FC236}">
                <a16:creationId xmlns:a16="http://schemas.microsoft.com/office/drawing/2014/main" id="{3E383F32-3470-4AC1-9F7E-B68127B2DB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4624160" y="2941017"/>
            <a:ext cx="1937528" cy="1937528"/>
          </a:xfrm>
          <a:prstGeom prst="rect">
            <a:avLst/>
          </a:prstGeom>
        </p:spPr>
      </p:pic>
      <p:pic>
        <p:nvPicPr>
          <p:cNvPr id="6" name="圖形 5" descr="箭號: 直線">
            <a:extLst>
              <a:ext uri="{FF2B5EF4-FFF2-40B4-BE49-F238E27FC236}">
                <a16:creationId xmlns:a16="http://schemas.microsoft.com/office/drawing/2014/main" id="{20CF3B68-BE80-4796-A899-A01C579A9A8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0800000">
            <a:off x="1008691" y="2930247"/>
            <a:ext cx="1937528" cy="1937528"/>
          </a:xfrm>
          <a:prstGeom prst="rect">
            <a:avLst/>
          </a:prstGeom>
        </p:spPr>
      </p:pic>
      <p:sp>
        <p:nvSpPr>
          <p:cNvPr id="7" name="文字方塊 6">
            <a:extLst>
              <a:ext uri="{FF2B5EF4-FFF2-40B4-BE49-F238E27FC236}">
                <a16:creationId xmlns:a16="http://schemas.microsoft.com/office/drawing/2014/main" id="{E521DFBF-2658-46DE-B62D-A9C8A95042CE}"/>
              </a:ext>
            </a:extLst>
          </p:cNvPr>
          <p:cNvSpPr txBox="1"/>
          <p:nvPr/>
        </p:nvSpPr>
        <p:spPr>
          <a:xfrm>
            <a:off x="500602" y="3190269"/>
            <a:ext cx="769160" cy="1815882"/>
          </a:xfrm>
          <a:prstGeom prst="rect">
            <a:avLst/>
          </a:prstGeom>
          <a:noFill/>
        </p:spPr>
        <p:txBody>
          <a:bodyPr wrap="square" rtlCol="0">
            <a:spAutoFit/>
          </a:bodyPr>
          <a:lstStyle/>
          <a:p>
            <a:r>
              <a:rPr lang="zh-TW" altLang="en-US" sz="2800" dirty="0">
                <a:latin typeface="微軟正黑體" panose="020B0604030504040204" pitchFamily="34" charset="-120"/>
                <a:ea typeface="微軟正黑體" panose="020B0604030504040204" pitchFamily="34" charset="-120"/>
              </a:rPr>
              <a:t>不如</a:t>
            </a:r>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理想</a:t>
            </a:r>
          </a:p>
        </p:txBody>
      </p:sp>
      <p:sp>
        <p:nvSpPr>
          <p:cNvPr id="8" name="文字方塊 7">
            <a:extLst>
              <a:ext uri="{FF2B5EF4-FFF2-40B4-BE49-F238E27FC236}">
                <a16:creationId xmlns:a16="http://schemas.microsoft.com/office/drawing/2014/main" id="{938620E9-867C-4BF1-A4C0-C87986D5CE47}"/>
              </a:ext>
            </a:extLst>
          </p:cNvPr>
          <p:cNvSpPr txBox="1"/>
          <p:nvPr/>
        </p:nvSpPr>
        <p:spPr>
          <a:xfrm>
            <a:off x="2870939" y="3190269"/>
            <a:ext cx="769160" cy="1815882"/>
          </a:xfrm>
          <a:prstGeom prst="rect">
            <a:avLst/>
          </a:prstGeom>
          <a:noFill/>
        </p:spPr>
        <p:txBody>
          <a:bodyPr wrap="square" rtlCol="0">
            <a:spAutoFit/>
          </a:bodyPr>
          <a:lstStyle/>
          <a:p>
            <a:r>
              <a:rPr lang="zh-TW" altLang="en-US" sz="2800" dirty="0">
                <a:latin typeface="微軟正黑體" panose="020B0604030504040204" pitchFamily="34" charset="-120"/>
                <a:ea typeface="微軟正黑體" panose="020B0604030504040204" pitchFamily="34" charset="-120"/>
              </a:rPr>
              <a:t>自我學習</a:t>
            </a:r>
          </a:p>
        </p:txBody>
      </p:sp>
      <p:sp>
        <p:nvSpPr>
          <p:cNvPr id="9" name="文字方塊 8">
            <a:extLst>
              <a:ext uri="{FF2B5EF4-FFF2-40B4-BE49-F238E27FC236}">
                <a16:creationId xmlns:a16="http://schemas.microsoft.com/office/drawing/2014/main" id="{B082BFFF-1170-46B1-AB01-AA33E9577C61}"/>
              </a:ext>
            </a:extLst>
          </p:cNvPr>
          <p:cNvSpPr txBox="1"/>
          <p:nvPr/>
        </p:nvSpPr>
        <p:spPr>
          <a:xfrm>
            <a:off x="3606956" y="3454400"/>
            <a:ext cx="1249173" cy="646331"/>
          </a:xfrm>
          <a:prstGeom prst="rect">
            <a:avLst/>
          </a:prstGeom>
          <a:noFill/>
        </p:spPr>
        <p:txBody>
          <a:bodyPr wrap="square" rtlCol="0">
            <a:spAutoFit/>
          </a:bodyPr>
          <a:lstStyle/>
          <a:p>
            <a:r>
              <a:rPr lang="en-US" altLang="zh-TW" sz="3600" b="1" dirty="0">
                <a:latin typeface="微軟正黑體" panose="020B0604030504040204" pitchFamily="34" charset="-120"/>
                <a:ea typeface="微軟正黑體" panose="020B0604030504040204" pitchFamily="34" charset="-120"/>
              </a:rPr>
              <a:t>…...</a:t>
            </a:r>
            <a:endParaRPr lang="zh-TW" altLang="en-US" sz="3600" b="1" dirty="0">
              <a:latin typeface="微軟正黑體" panose="020B0604030504040204" pitchFamily="34" charset="-120"/>
              <a:ea typeface="微軟正黑體" panose="020B0604030504040204" pitchFamily="34" charset="-120"/>
            </a:endParaRPr>
          </a:p>
        </p:txBody>
      </p:sp>
      <p:sp>
        <p:nvSpPr>
          <p:cNvPr id="11" name="文字方塊 10">
            <a:extLst>
              <a:ext uri="{FF2B5EF4-FFF2-40B4-BE49-F238E27FC236}">
                <a16:creationId xmlns:a16="http://schemas.microsoft.com/office/drawing/2014/main" id="{DDD41F9A-C60F-4105-96FC-0E77532DC4A5}"/>
              </a:ext>
            </a:extLst>
          </p:cNvPr>
          <p:cNvSpPr txBox="1"/>
          <p:nvPr/>
        </p:nvSpPr>
        <p:spPr>
          <a:xfrm>
            <a:off x="9736963" y="4793118"/>
            <a:ext cx="2163529" cy="523220"/>
          </a:xfrm>
          <a:prstGeom prst="rect">
            <a:avLst/>
          </a:prstGeom>
          <a:noFill/>
        </p:spPr>
        <p:txBody>
          <a:bodyPr wrap="square" rtlCol="0">
            <a:spAutoFit/>
          </a:bodyPr>
          <a:lstStyle/>
          <a:p>
            <a:r>
              <a:rPr lang="zh-TW" altLang="en-US" sz="2800" dirty="0">
                <a:solidFill>
                  <a:srgbClr val="FF0000"/>
                </a:solidFill>
                <a:latin typeface="微軟正黑體" panose="020B0604030504040204" pitchFamily="34" charset="-120"/>
                <a:ea typeface="微軟正黑體" panose="020B0604030504040204" pitchFamily="34" charset="-120"/>
              </a:rPr>
              <a:t>自我懷疑</a:t>
            </a:r>
          </a:p>
        </p:txBody>
      </p:sp>
      <p:sp>
        <p:nvSpPr>
          <p:cNvPr id="4" name="內容版面配置區 3">
            <a:extLst>
              <a:ext uri="{FF2B5EF4-FFF2-40B4-BE49-F238E27FC236}">
                <a16:creationId xmlns:a16="http://schemas.microsoft.com/office/drawing/2014/main" id="{58D26A40-C361-47F8-A3D3-376B1075EBBA}"/>
              </a:ext>
            </a:extLst>
          </p:cNvPr>
          <p:cNvSpPr>
            <a:spLocks noGrp="1"/>
          </p:cNvSpPr>
          <p:nvPr>
            <p:ph idx="1"/>
          </p:nvPr>
        </p:nvSpPr>
        <p:spPr/>
        <p:txBody>
          <a:bodyPr/>
          <a:lstStyle/>
          <a:p>
            <a:endParaRPr lang="zh-TW" altLang="en-US" dirty="0"/>
          </a:p>
        </p:txBody>
      </p:sp>
    </p:spTree>
    <p:extLst>
      <p:ext uri="{BB962C8B-B14F-4D97-AF65-F5344CB8AC3E}">
        <p14:creationId xmlns:p14="http://schemas.microsoft.com/office/powerpoint/2010/main" val="3031271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14D4EAB-2FB6-47AB-9B16-0E1C2AB7D52F}"/>
              </a:ext>
            </a:extLst>
          </p:cNvPr>
          <p:cNvSpPr>
            <a:spLocks noGrp="1"/>
          </p:cNvSpPr>
          <p:nvPr>
            <p:ph type="title"/>
          </p:nvPr>
        </p:nvSpPr>
        <p:spPr>
          <a:xfrm>
            <a:off x="838200" y="365125"/>
            <a:ext cx="10515600" cy="1325563"/>
          </a:xfrm>
          <a:solidFill>
            <a:schemeClr val="bg1">
              <a:lumMod val="75000"/>
            </a:schemeClr>
          </a:solidFill>
          <a:ln>
            <a:noFill/>
          </a:ln>
        </p:spPr>
        <p:style>
          <a:lnRef idx="1">
            <a:schemeClr val="accent4"/>
          </a:lnRef>
          <a:fillRef idx="2">
            <a:schemeClr val="accent4"/>
          </a:fillRef>
          <a:effectRef idx="1">
            <a:schemeClr val="accent4"/>
          </a:effectRef>
          <a:fontRef idx="minor">
            <a:schemeClr val="dk1"/>
          </a:fontRef>
        </p:style>
        <p:txBody>
          <a:bodyPr/>
          <a:lstStyle/>
          <a:p>
            <a:r>
              <a:rPr lang="zh-TW" altLang="en-US" dirty="0"/>
              <a:t>訪談稿</a:t>
            </a:r>
          </a:p>
        </p:txBody>
      </p:sp>
      <p:sp>
        <p:nvSpPr>
          <p:cNvPr id="3" name="內容版面配置區 2">
            <a:extLst>
              <a:ext uri="{FF2B5EF4-FFF2-40B4-BE49-F238E27FC236}">
                <a16:creationId xmlns:a16="http://schemas.microsoft.com/office/drawing/2014/main" id="{7F66C8D7-8201-4C71-BDAE-3F25F46C1627}"/>
              </a:ext>
            </a:extLst>
          </p:cNvPr>
          <p:cNvSpPr>
            <a:spLocks noGrp="1"/>
          </p:cNvSpPr>
          <p:nvPr>
            <p:ph idx="1"/>
          </p:nvPr>
        </p:nvSpPr>
        <p:spPr>
          <a:xfrm>
            <a:off x="838200" y="1883682"/>
            <a:ext cx="10515600" cy="4351338"/>
          </a:xfrm>
        </p:spPr>
        <p:txBody>
          <a:bodyPr/>
          <a:lstStyle/>
          <a:p>
            <a:pPr>
              <a:lnSpc>
                <a:spcPct val="150000"/>
              </a:lnSpc>
              <a:spcBef>
                <a:spcPts val="0"/>
              </a:spcBef>
            </a:pPr>
            <a:r>
              <a:rPr lang="zh-TW" altLang="en-US" dirty="0"/>
              <a:t>我從獸醫學校畢業後，預期所學的技能都可以進行有效地治療，但當實際治療方式沒有達到預期效果的時候，總是令人感到受傷</a:t>
            </a:r>
            <a:r>
              <a:rPr lang="en-US" altLang="zh-TW" dirty="0"/>
              <a:t>(</a:t>
            </a:r>
            <a:r>
              <a:rPr lang="zh-TW" altLang="en-US" dirty="0"/>
              <a:t>大型動物科獸醫，年資</a:t>
            </a:r>
            <a:r>
              <a:rPr lang="en-US" altLang="zh-TW" dirty="0"/>
              <a:t>6</a:t>
            </a:r>
            <a:r>
              <a:rPr lang="zh-TW" altLang="en-US" dirty="0"/>
              <a:t>年</a:t>
            </a:r>
            <a:r>
              <a:rPr lang="en-US" altLang="zh-TW" dirty="0"/>
              <a:t>)</a:t>
            </a:r>
            <a:r>
              <a:rPr lang="zh-TW" altLang="en-US" dirty="0"/>
              <a:t>。</a:t>
            </a:r>
          </a:p>
        </p:txBody>
      </p:sp>
    </p:spTree>
    <p:extLst>
      <p:ext uri="{BB962C8B-B14F-4D97-AF65-F5344CB8AC3E}">
        <p14:creationId xmlns:p14="http://schemas.microsoft.com/office/powerpoint/2010/main" val="2185210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A9DEFF-EEC0-4CF3-99EC-16A136D1461E}"/>
              </a:ext>
            </a:extLst>
          </p:cNvPr>
          <p:cNvSpPr>
            <a:spLocks noGrp="1"/>
          </p:cNvSpPr>
          <p:nvPr>
            <p:ph type="title"/>
          </p:nvPr>
        </p:nvSpPr>
        <p:spPr>
          <a:solidFill>
            <a:schemeClr val="bg1">
              <a:lumMod val="75000"/>
            </a:schemeClr>
          </a:solidFill>
        </p:spPr>
        <p:txBody>
          <a:bodyPr/>
          <a:lstStyle/>
          <a:p>
            <a:r>
              <a:rPr lang="zh-TW" altLang="en-US" dirty="0"/>
              <a:t>訪談稿</a:t>
            </a:r>
          </a:p>
        </p:txBody>
      </p:sp>
      <p:sp>
        <p:nvSpPr>
          <p:cNvPr id="3" name="內容版面配置區 2">
            <a:extLst>
              <a:ext uri="{FF2B5EF4-FFF2-40B4-BE49-F238E27FC236}">
                <a16:creationId xmlns:a16="http://schemas.microsoft.com/office/drawing/2014/main" id="{7A7D4B55-0213-4BF3-8D82-A2A8FA64465F}"/>
              </a:ext>
            </a:extLst>
          </p:cNvPr>
          <p:cNvSpPr>
            <a:spLocks noGrp="1"/>
          </p:cNvSpPr>
          <p:nvPr>
            <p:ph idx="1"/>
          </p:nvPr>
        </p:nvSpPr>
        <p:spPr/>
        <p:txBody>
          <a:bodyPr/>
          <a:lstStyle/>
          <a:p>
            <a:pPr>
              <a:lnSpc>
                <a:spcPct val="150000"/>
              </a:lnSpc>
              <a:spcBef>
                <a:spcPts val="0"/>
              </a:spcBef>
            </a:pPr>
            <a:r>
              <a:rPr lang="zh-TW" altLang="en-US" dirty="0"/>
              <a:t>我們</a:t>
            </a:r>
            <a:r>
              <a:rPr lang="en-US" altLang="zh-TW" dirty="0"/>
              <a:t>(</a:t>
            </a:r>
            <a:r>
              <a:rPr lang="zh-TW" altLang="en-US" dirty="0"/>
              <a:t>獸醫</a:t>
            </a:r>
            <a:r>
              <a:rPr lang="en-US" altLang="zh-TW" dirty="0"/>
              <a:t>)</a:t>
            </a:r>
            <a:r>
              <a:rPr lang="zh-TW" altLang="en-US" dirty="0"/>
              <a:t>將自己視作是高度成功的人，我們喜歡成功，不喜歡犯錯。當事情的發展不是你所預期的，你就會將它當成是ㄧ種失敗</a:t>
            </a:r>
            <a:r>
              <a:rPr lang="en-US" altLang="zh-TW" dirty="0"/>
              <a:t>(</a:t>
            </a:r>
            <a:r>
              <a:rPr lang="zh-TW" altLang="en-US" dirty="0"/>
              <a:t>馬科獸醫，年資</a:t>
            </a:r>
            <a:r>
              <a:rPr lang="en-US" altLang="zh-TW" dirty="0"/>
              <a:t>19</a:t>
            </a:r>
            <a:r>
              <a:rPr lang="zh-TW" altLang="en-US" dirty="0"/>
              <a:t>年</a:t>
            </a:r>
            <a:r>
              <a:rPr lang="en-US" altLang="zh-TW" dirty="0"/>
              <a:t>)</a:t>
            </a:r>
            <a:r>
              <a:rPr lang="zh-TW" altLang="en-US" dirty="0"/>
              <a:t>。</a:t>
            </a:r>
          </a:p>
        </p:txBody>
      </p:sp>
    </p:spTree>
    <p:extLst>
      <p:ext uri="{BB962C8B-B14F-4D97-AF65-F5344CB8AC3E}">
        <p14:creationId xmlns:p14="http://schemas.microsoft.com/office/powerpoint/2010/main" val="374129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0BD0CC4-CB96-441C-A394-B3BCA1EE18EA}"/>
              </a:ext>
            </a:extLst>
          </p:cNvPr>
          <p:cNvSpPr>
            <a:spLocks noGrp="1"/>
          </p:cNvSpPr>
          <p:nvPr>
            <p:ph type="title"/>
          </p:nvPr>
        </p:nvSpPr>
        <p:spPr>
          <a:solidFill>
            <a:schemeClr val="bg2">
              <a:lumMod val="90000"/>
            </a:schemeClr>
          </a:solidFill>
        </p:spPr>
        <p:txBody>
          <a:bodyPr/>
          <a:lstStyle/>
          <a:p>
            <a:r>
              <a:rPr lang="zh-TW" altLang="en-US" dirty="0"/>
              <a:t>訪談稿</a:t>
            </a:r>
          </a:p>
        </p:txBody>
      </p:sp>
      <p:sp>
        <p:nvSpPr>
          <p:cNvPr id="3" name="內容版面配置區 2">
            <a:extLst>
              <a:ext uri="{FF2B5EF4-FFF2-40B4-BE49-F238E27FC236}">
                <a16:creationId xmlns:a16="http://schemas.microsoft.com/office/drawing/2014/main" id="{D535E4E4-DD69-4A44-8BC3-8425E965915A}"/>
              </a:ext>
            </a:extLst>
          </p:cNvPr>
          <p:cNvSpPr>
            <a:spLocks noGrp="1"/>
          </p:cNvSpPr>
          <p:nvPr>
            <p:ph idx="1"/>
          </p:nvPr>
        </p:nvSpPr>
        <p:spPr/>
        <p:txBody>
          <a:bodyPr/>
          <a:lstStyle/>
          <a:p>
            <a:pPr>
              <a:lnSpc>
                <a:spcPct val="150000"/>
              </a:lnSpc>
              <a:spcBef>
                <a:spcPts val="0"/>
              </a:spcBef>
            </a:pPr>
            <a:r>
              <a:rPr lang="zh-TW" altLang="en-US" dirty="0"/>
              <a:t>大學的學習是黑色或白色，可是真實的世界卻是灰色。你非常努力追求，到頭來終於了解它從來都不是黑色，也不是白色</a:t>
            </a:r>
            <a:r>
              <a:rPr lang="en-US" altLang="zh-TW" dirty="0"/>
              <a:t>(</a:t>
            </a:r>
            <a:r>
              <a:rPr lang="zh-TW" altLang="en-US" dirty="0"/>
              <a:t>小型動物科獸醫，年資</a:t>
            </a:r>
            <a:r>
              <a:rPr lang="en-US" altLang="zh-TW" dirty="0"/>
              <a:t>16</a:t>
            </a:r>
            <a:r>
              <a:rPr lang="zh-TW" altLang="en-US" dirty="0"/>
              <a:t>年</a:t>
            </a:r>
            <a:r>
              <a:rPr lang="en-US" altLang="zh-TW" dirty="0"/>
              <a:t>)</a:t>
            </a:r>
            <a:r>
              <a:rPr lang="zh-TW" altLang="en-US" dirty="0"/>
              <a:t>。</a:t>
            </a:r>
          </a:p>
        </p:txBody>
      </p:sp>
    </p:spTree>
    <p:extLst>
      <p:ext uri="{BB962C8B-B14F-4D97-AF65-F5344CB8AC3E}">
        <p14:creationId xmlns:p14="http://schemas.microsoft.com/office/powerpoint/2010/main" val="2137843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BFD62D-EA0E-4228-B095-998128054053}"/>
              </a:ext>
            </a:extLst>
          </p:cNvPr>
          <p:cNvSpPr>
            <a:spLocks noGrp="1"/>
          </p:cNvSpPr>
          <p:nvPr>
            <p:ph type="title"/>
          </p:nvPr>
        </p:nvSpPr>
        <p:spPr/>
        <p:txBody>
          <a:bodyPr/>
          <a:lstStyle/>
          <a:p>
            <a:endParaRPr lang="zh-TW" altLang="en-US" dirty="0"/>
          </a:p>
        </p:txBody>
      </p:sp>
      <p:pic>
        <p:nvPicPr>
          <p:cNvPr id="20" name="內容版面配置區 19" descr="箭號: 逆時針曲線">
            <a:extLst>
              <a:ext uri="{FF2B5EF4-FFF2-40B4-BE49-F238E27FC236}">
                <a16:creationId xmlns:a16="http://schemas.microsoft.com/office/drawing/2014/main" id="{940FD806-E1D3-45A8-A1CD-44348EFF382B}"/>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086958">
            <a:off x="5098442" y="864576"/>
            <a:ext cx="2399848" cy="3530885"/>
          </a:xfrm>
        </p:spPr>
      </p:pic>
      <p:pic>
        <p:nvPicPr>
          <p:cNvPr id="25" name="圖形 24" descr="箭號: 順時針曲線">
            <a:extLst>
              <a:ext uri="{FF2B5EF4-FFF2-40B4-BE49-F238E27FC236}">
                <a16:creationId xmlns:a16="http://schemas.microsoft.com/office/drawing/2014/main" id="{AD716713-9332-47AE-92D4-26D78185D3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7613815">
            <a:off x="5012048" y="2983086"/>
            <a:ext cx="2907115" cy="3355208"/>
          </a:xfrm>
          <a:prstGeom prst="rect">
            <a:avLst/>
          </a:prstGeom>
        </p:spPr>
      </p:pic>
      <p:pic>
        <p:nvPicPr>
          <p:cNvPr id="27" name="圖形 26" descr="箭號: 直線">
            <a:extLst>
              <a:ext uri="{FF2B5EF4-FFF2-40B4-BE49-F238E27FC236}">
                <a16:creationId xmlns:a16="http://schemas.microsoft.com/office/drawing/2014/main" id="{3E383F32-3470-4AC1-9F7E-B68127B2DBE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2129479" y="2298605"/>
            <a:ext cx="2653056" cy="2653056"/>
          </a:xfrm>
          <a:prstGeom prst="rect">
            <a:avLst/>
          </a:prstGeom>
        </p:spPr>
      </p:pic>
      <p:pic>
        <p:nvPicPr>
          <p:cNvPr id="31" name="圖形 30" descr="單線箭號: 右旋">
            <a:extLst>
              <a:ext uri="{FF2B5EF4-FFF2-40B4-BE49-F238E27FC236}">
                <a16:creationId xmlns:a16="http://schemas.microsoft.com/office/drawing/2014/main" id="{A4ED0E84-8ACD-40AC-8A1F-67628525600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400000">
            <a:off x="7321581" y="2455505"/>
            <a:ext cx="3461019" cy="2443802"/>
          </a:xfrm>
          <a:prstGeom prst="rect">
            <a:avLst/>
          </a:prstGeom>
        </p:spPr>
      </p:pic>
      <p:sp>
        <p:nvSpPr>
          <p:cNvPr id="33" name="文字方塊 32">
            <a:extLst>
              <a:ext uri="{FF2B5EF4-FFF2-40B4-BE49-F238E27FC236}">
                <a16:creationId xmlns:a16="http://schemas.microsoft.com/office/drawing/2014/main" id="{4BF3AFCB-A33B-400B-B54B-2EE528ACB55B}"/>
              </a:ext>
            </a:extLst>
          </p:cNvPr>
          <p:cNvSpPr txBox="1"/>
          <p:nvPr/>
        </p:nvSpPr>
        <p:spPr>
          <a:xfrm>
            <a:off x="10046809" y="2683629"/>
            <a:ext cx="2032154" cy="461665"/>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失敗的必然性</a:t>
            </a:r>
          </a:p>
        </p:txBody>
      </p:sp>
      <p:sp>
        <p:nvSpPr>
          <p:cNvPr id="34" name="文字方塊 33">
            <a:extLst>
              <a:ext uri="{FF2B5EF4-FFF2-40B4-BE49-F238E27FC236}">
                <a16:creationId xmlns:a16="http://schemas.microsoft.com/office/drawing/2014/main" id="{572ECF97-E98E-42D0-82F2-E010F0FDAA4F}"/>
              </a:ext>
            </a:extLst>
          </p:cNvPr>
          <p:cNvSpPr txBox="1"/>
          <p:nvPr/>
        </p:nvSpPr>
        <p:spPr>
          <a:xfrm>
            <a:off x="10046809" y="3598942"/>
            <a:ext cx="1869465" cy="461665"/>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質疑</a:t>
            </a:r>
          </a:p>
        </p:txBody>
      </p:sp>
    </p:spTree>
    <p:extLst>
      <p:ext uri="{BB962C8B-B14F-4D97-AF65-F5344CB8AC3E}">
        <p14:creationId xmlns:p14="http://schemas.microsoft.com/office/powerpoint/2010/main" val="3713296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BFD62D-EA0E-4228-B095-998128054053}"/>
              </a:ext>
            </a:extLst>
          </p:cNvPr>
          <p:cNvSpPr>
            <a:spLocks noGrp="1"/>
          </p:cNvSpPr>
          <p:nvPr>
            <p:ph type="title"/>
          </p:nvPr>
        </p:nvSpPr>
        <p:spPr/>
        <p:txBody>
          <a:bodyPr/>
          <a:lstStyle/>
          <a:p>
            <a:endParaRPr lang="zh-TW" altLang="en-US"/>
          </a:p>
        </p:txBody>
      </p:sp>
      <p:pic>
        <p:nvPicPr>
          <p:cNvPr id="20" name="內容版面配置區 19" descr="箭號: 逆時針曲線">
            <a:extLst>
              <a:ext uri="{FF2B5EF4-FFF2-40B4-BE49-F238E27FC236}">
                <a16:creationId xmlns:a16="http://schemas.microsoft.com/office/drawing/2014/main" id="{940FD806-E1D3-45A8-A1CD-44348EFF382B}"/>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086958">
            <a:off x="6955199" y="1327463"/>
            <a:ext cx="2313390" cy="3403680"/>
          </a:xfrm>
        </p:spPr>
      </p:pic>
      <p:pic>
        <p:nvPicPr>
          <p:cNvPr id="25" name="圖形 24" descr="箭號: 順時針曲線">
            <a:extLst>
              <a:ext uri="{FF2B5EF4-FFF2-40B4-BE49-F238E27FC236}">
                <a16:creationId xmlns:a16="http://schemas.microsoft.com/office/drawing/2014/main" id="{AD716713-9332-47AE-92D4-26D78185D32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7613815">
            <a:off x="7053357" y="3575701"/>
            <a:ext cx="2833366" cy="3270092"/>
          </a:xfrm>
          <a:prstGeom prst="rect">
            <a:avLst/>
          </a:prstGeom>
        </p:spPr>
      </p:pic>
      <p:pic>
        <p:nvPicPr>
          <p:cNvPr id="27" name="圖形 26" descr="箭號: 直線">
            <a:extLst>
              <a:ext uri="{FF2B5EF4-FFF2-40B4-BE49-F238E27FC236}">
                <a16:creationId xmlns:a16="http://schemas.microsoft.com/office/drawing/2014/main" id="{3E383F32-3470-4AC1-9F7E-B68127B2DBE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4624160" y="2941017"/>
            <a:ext cx="1937528" cy="1937528"/>
          </a:xfrm>
          <a:prstGeom prst="rect">
            <a:avLst/>
          </a:prstGeom>
        </p:spPr>
      </p:pic>
      <p:pic>
        <p:nvPicPr>
          <p:cNvPr id="6" name="圖形 5" descr="箭號: 直線">
            <a:extLst>
              <a:ext uri="{FF2B5EF4-FFF2-40B4-BE49-F238E27FC236}">
                <a16:creationId xmlns:a16="http://schemas.microsoft.com/office/drawing/2014/main" id="{20CF3B68-BE80-4796-A899-A01C579A9A8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1008691" y="2930247"/>
            <a:ext cx="1937528" cy="1937528"/>
          </a:xfrm>
          <a:prstGeom prst="rect">
            <a:avLst/>
          </a:prstGeom>
        </p:spPr>
      </p:pic>
      <p:sp>
        <p:nvSpPr>
          <p:cNvPr id="7" name="文字方塊 6">
            <a:extLst>
              <a:ext uri="{FF2B5EF4-FFF2-40B4-BE49-F238E27FC236}">
                <a16:creationId xmlns:a16="http://schemas.microsoft.com/office/drawing/2014/main" id="{E521DFBF-2658-46DE-B62D-A9C8A95042CE}"/>
              </a:ext>
            </a:extLst>
          </p:cNvPr>
          <p:cNvSpPr txBox="1"/>
          <p:nvPr/>
        </p:nvSpPr>
        <p:spPr>
          <a:xfrm>
            <a:off x="500602" y="3190269"/>
            <a:ext cx="769160" cy="1815882"/>
          </a:xfrm>
          <a:prstGeom prst="rect">
            <a:avLst/>
          </a:prstGeom>
          <a:noFill/>
        </p:spPr>
        <p:txBody>
          <a:bodyPr wrap="square" rtlCol="0">
            <a:spAutoFit/>
          </a:bodyPr>
          <a:lstStyle/>
          <a:p>
            <a:r>
              <a:rPr lang="zh-TW" altLang="en-US" sz="2800" dirty="0">
                <a:latin typeface="微軟正黑體" panose="020B0604030504040204" pitchFamily="34" charset="-120"/>
                <a:ea typeface="微軟正黑體" panose="020B0604030504040204" pitchFamily="34" charset="-120"/>
              </a:rPr>
              <a:t>不如</a:t>
            </a:r>
            <a:endParaRPr lang="en-US" altLang="zh-TW" sz="2800" dirty="0">
              <a:latin typeface="微軟正黑體" panose="020B0604030504040204" pitchFamily="34" charset="-120"/>
              <a:ea typeface="微軟正黑體" panose="020B0604030504040204" pitchFamily="34" charset="-120"/>
            </a:endParaRPr>
          </a:p>
          <a:p>
            <a:r>
              <a:rPr lang="zh-TW" altLang="en-US" sz="2800" dirty="0">
                <a:latin typeface="微軟正黑體" panose="020B0604030504040204" pitchFamily="34" charset="-120"/>
                <a:ea typeface="微軟正黑體" panose="020B0604030504040204" pitchFamily="34" charset="-120"/>
              </a:rPr>
              <a:t>理想</a:t>
            </a:r>
          </a:p>
        </p:txBody>
      </p:sp>
      <p:sp>
        <p:nvSpPr>
          <p:cNvPr id="8" name="文字方塊 7">
            <a:extLst>
              <a:ext uri="{FF2B5EF4-FFF2-40B4-BE49-F238E27FC236}">
                <a16:creationId xmlns:a16="http://schemas.microsoft.com/office/drawing/2014/main" id="{938620E9-867C-4BF1-A4C0-C87986D5CE47}"/>
              </a:ext>
            </a:extLst>
          </p:cNvPr>
          <p:cNvSpPr txBox="1"/>
          <p:nvPr/>
        </p:nvSpPr>
        <p:spPr>
          <a:xfrm>
            <a:off x="2870939" y="3190269"/>
            <a:ext cx="769160" cy="1815882"/>
          </a:xfrm>
          <a:prstGeom prst="rect">
            <a:avLst/>
          </a:prstGeom>
          <a:noFill/>
        </p:spPr>
        <p:txBody>
          <a:bodyPr wrap="square" rtlCol="0">
            <a:spAutoFit/>
          </a:bodyPr>
          <a:lstStyle/>
          <a:p>
            <a:r>
              <a:rPr lang="zh-TW" altLang="en-US" sz="2800" dirty="0">
                <a:latin typeface="微軟正黑體" panose="020B0604030504040204" pitchFamily="34" charset="-120"/>
                <a:ea typeface="微軟正黑體" panose="020B0604030504040204" pitchFamily="34" charset="-120"/>
              </a:rPr>
              <a:t>自我學習</a:t>
            </a:r>
          </a:p>
        </p:txBody>
      </p:sp>
      <p:sp>
        <p:nvSpPr>
          <p:cNvPr id="9" name="文字方塊 8">
            <a:extLst>
              <a:ext uri="{FF2B5EF4-FFF2-40B4-BE49-F238E27FC236}">
                <a16:creationId xmlns:a16="http://schemas.microsoft.com/office/drawing/2014/main" id="{B082BFFF-1170-46B1-AB01-AA33E9577C61}"/>
              </a:ext>
            </a:extLst>
          </p:cNvPr>
          <p:cNvSpPr txBox="1"/>
          <p:nvPr/>
        </p:nvSpPr>
        <p:spPr>
          <a:xfrm>
            <a:off x="3606956" y="3454400"/>
            <a:ext cx="1249173" cy="646331"/>
          </a:xfrm>
          <a:prstGeom prst="rect">
            <a:avLst/>
          </a:prstGeom>
          <a:noFill/>
        </p:spPr>
        <p:txBody>
          <a:bodyPr wrap="square" rtlCol="0">
            <a:spAutoFit/>
          </a:bodyPr>
          <a:lstStyle/>
          <a:p>
            <a:r>
              <a:rPr lang="en-US" altLang="zh-TW" sz="3600" b="1" dirty="0">
                <a:latin typeface="微軟正黑體" panose="020B0604030504040204" pitchFamily="34" charset="-120"/>
                <a:ea typeface="微軟正黑體" panose="020B0604030504040204" pitchFamily="34" charset="-120"/>
              </a:rPr>
              <a:t>…...</a:t>
            </a:r>
            <a:endParaRPr lang="zh-TW" altLang="en-US" sz="3600" b="1" dirty="0">
              <a:latin typeface="微軟正黑體" panose="020B0604030504040204" pitchFamily="34" charset="-120"/>
              <a:ea typeface="微軟正黑體" panose="020B0604030504040204" pitchFamily="34" charset="-120"/>
            </a:endParaRPr>
          </a:p>
        </p:txBody>
      </p:sp>
      <p:sp>
        <p:nvSpPr>
          <p:cNvPr id="10" name="文字方塊 9">
            <a:extLst>
              <a:ext uri="{FF2B5EF4-FFF2-40B4-BE49-F238E27FC236}">
                <a16:creationId xmlns:a16="http://schemas.microsoft.com/office/drawing/2014/main" id="{1140CA3A-6EF7-4CCB-A2A2-5F9EC16795A6}"/>
              </a:ext>
            </a:extLst>
          </p:cNvPr>
          <p:cNvSpPr txBox="1"/>
          <p:nvPr/>
        </p:nvSpPr>
        <p:spPr>
          <a:xfrm>
            <a:off x="9682526" y="2520327"/>
            <a:ext cx="2163529" cy="523220"/>
          </a:xfrm>
          <a:prstGeom prst="rect">
            <a:avLst/>
          </a:prstGeom>
          <a:noFill/>
        </p:spPr>
        <p:txBody>
          <a:bodyPr wrap="square" rtlCol="0">
            <a:spAutoFit/>
          </a:bodyPr>
          <a:lstStyle/>
          <a:p>
            <a:r>
              <a:rPr lang="zh-TW" altLang="en-US" sz="2800" dirty="0">
                <a:solidFill>
                  <a:schemeClr val="bg1">
                    <a:lumMod val="75000"/>
                  </a:schemeClr>
                </a:solidFill>
                <a:latin typeface="微軟正黑體" panose="020B0604030504040204" pitchFamily="34" charset="-120"/>
                <a:ea typeface="微軟正黑體" panose="020B0604030504040204" pitchFamily="34" charset="-120"/>
              </a:rPr>
              <a:t>自我實現</a:t>
            </a:r>
          </a:p>
        </p:txBody>
      </p:sp>
      <p:sp>
        <p:nvSpPr>
          <p:cNvPr id="11" name="文字方塊 10">
            <a:extLst>
              <a:ext uri="{FF2B5EF4-FFF2-40B4-BE49-F238E27FC236}">
                <a16:creationId xmlns:a16="http://schemas.microsoft.com/office/drawing/2014/main" id="{DDD41F9A-C60F-4105-96FC-0E77532DC4A5}"/>
              </a:ext>
            </a:extLst>
          </p:cNvPr>
          <p:cNvSpPr txBox="1"/>
          <p:nvPr/>
        </p:nvSpPr>
        <p:spPr>
          <a:xfrm>
            <a:off x="9682526" y="5133645"/>
            <a:ext cx="2163529" cy="523220"/>
          </a:xfrm>
          <a:prstGeom prst="rect">
            <a:avLst/>
          </a:prstGeom>
          <a:noFill/>
        </p:spPr>
        <p:txBody>
          <a:bodyPr wrap="square" rtlCol="0">
            <a:spAutoFit/>
          </a:bodyPr>
          <a:lstStyle/>
          <a:p>
            <a:r>
              <a:rPr lang="zh-TW" altLang="en-US" sz="2800" dirty="0">
                <a:solidFill>
                  <a:schemeClr val="bg1">
                    <a:lumMod val="75000"/>
                  </a:schemeClr>
                </a:solidFill>
                <a:latin typeface="微軟正黑體" panose="020B0604030504040204" pitchFamily="34" charset="-120"/>
                <a:ea typeface="微軟正黑體" panose="020B0604030504040204" pitchFamily="34" charset="-120"/>
              </a:rPr>
              <a:t>自我懷疑</a:t>
            </a:r>
          </a:p>
        </p:txBody>
      </p:sp>
      <p:pic>
        <p:nvPicPr>
          <p:cNvPr id="4" name="圖形 3" descr="箭號: 略彎曲線">
            <a:extLst>
              <a:ext uri="{FF2B5EF4-FFF2-40B4-BE49-F238E27FC236}">
                <a16:creationId xmlns:a16="http://schemas.microsoft.com/office/drawing/2014/main" id="{467D0CB2-AC48-4E89-AEA4-732B3D02837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05801" y="3454400"/>
            <a:ext cx="2362653" cy="1291073"/>
          </a:xfrm>
          <a:prstGeom prst="rect">
            <a:avLst/>
          </a:prstGeom>
        </p:spPr>
      </p:pic>
      <p:sp>
        <p:nvSpPr>
          <p:cNvPr id="15" name="文字方塊 14">
            <a:extLst>
              <a:ext uri="{FF2B5EF4-FFF2-40B4-BE49-F238E27FC236}">
                <a16:creationId xmlns:a16="http://schemas.microsoft.com/office/drawing/2014/main" id="{9EF92FBD-92D1-4660-839E-671730F44D40}"/>
              </a:ext>
            </a:extLst>
          </p:cNvPr>
          <p:cNvSpPr txBox="1"/>
          <p:nvPr/>
        </p:nvSpPr>
        <p:spPr>
          <a:xfrm>
            <a:off x="9670985" y="3725539"/>
            <a:ext cx="2362653" cy="523220"/>
          </a:xfrm>
          <a:prstGeom prst="rect">
            <a:avLst/>
          </a:prstGeom>
          <a:noFill/>
        </p:spPr>
        <p:txBody>
          <a:bodyPr wrap="square" rtlCol="0">
            <a:spAutoFit/>
          </a:bodyPr>
          <a:lstStyle/>
          <a:p>
            <a:r>
              <a:rPr lang="zh-TW" altLang="en-US" sz="2800" dirty="0">
                <a:solidFill>
                  <a:schemeClr val="accent1">
                    <a:lumMod val="50000"/>
                  </a:schemeClr>
                </a:solidFill>
                <a:latin typeface="微軟正黑體" panose="020B0604030504040204" pitchFamily="34" charset="-120"/>
                <a:ea typeface="微軟正黑體" panose="020B0604030504040204" pitchFamily="34" charset="-120"/>
              </a:rPr>
              <a:t>不完美的藝術</a:t>
            </a:r>
          </a:p>
        </p:txBody>
      </p:sp>
    </p:spTree>
    <p:extLst>
      <p:ext uri="{BB962C8B-B14F-4D97-AF65-F5344CB8AC3E}">
        <p14:creationId xmlns:p14="http://schemas.microsoft.com/office/powerpoint/2010/main" val="2903802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14D4EAB-2FB6-47AB-9B16-0E1C2AB7D52F}"/>
              </a:ext>
            </a:extLst>
          </p:cNvPr>
          <p:cNvSpPr>
            <a:spLocks noGrp="1"/>
          </p:cNvSpPr>
          <p:nvPr>
            <p:ph type="title"/>
          </p:nvPr>
        </p:nvSpPr>
        <p:spPr>
          <a:solidFill>
            <a:schemeClr val="bg1">
              <a:lumMod val="75000"/>
            </a:schemeClr>
          </a:solidFill>
        </p:spPr>
        <p:txBody>
          <a:bodyPr/>
          <a:lstStyle/>
          <a:p>
            <a:r>
              <a:rPr lang="zh-TW" altLang="en-US" dirty="0"/>
              <a:t>訪談稿</a:t>
            </a:r>
          </a:p>
        </p:txBody>
      </p:sp>
      <p:sp>
        <p:nvSpPr>
          <p:cNvPr id="3" name="內容版面配置區 2">
            <a:extLst>
              <a:ext uri="{FF2B5EF4-FFF2-40B4-BE49-F238E27FC236}">
                <a16:creationId xmlns:a16="http://schemas.microsoft.com/office/drawing/2014/main" id="{7F66C8D7-8201-4C71-BDAE-3F25F46C1627}"/>
              </a:ext>
            </a:extLst>
          </p:cNvPr>
          <p:cNvSpPr>
            <a:spLocks noGrp="1"/>
          </p:cNvSpPr>
          <p:nvPr>
            <p:ph idx="1"/>
          </p:nvPr>
        </p:nvSpPr>
        <p:spPr/>
        <p:txBody>
          <a:bodyPr/>
          <a:lstStyle/>
          <a:p>
            <a:pPr>
              <a:lnSpc>
                <a:spcPct val="150000"/>
              </a:lnSpc>
              <a:spcBef>
                <a:spcPts val="0"/>
              </a:spcBef>
            </a:pPr>
            <a:r>
              <a:rPr lang="zh-TW" altLang="en-US" dirty="0"/>
              <a:t>有時經驗會告訴你，即使你做得很好，有些寵物會變得更好，但有些就是不會</a:t>
            </a:r>
            <a:r>
              <a:rPr lang="en-US" altLang="zh-TW" dirty="0"/>
              <a:t>(</a:t>
            </a:r>
            <a:r>
              <a:rPr lang="zh-TW" altLang="en-US" dirty="0"/>
              <a:t>小型動物科獸醫，年資</a:t>
            </a:r>
            <a:r>
              <a:rPr lang="en-US" altLang="zh-TW" dirty="0"/>
              <a:t>26</a:t>
            </a:r>
            <a:r>
              <a:rPr lang="zh-TW" altLang="en-US" dirty="0"/>
              <a:t>年</a:t>
            </a:r>
            <a:r>
              <a:rPr lang="en-US" altLang="zh-TW" dirty="0"/>
              <a:t>)</a:t>
            </a:r>
            <a:r>
              <a:rPr lang="zh-TW" altLang="en-US" dirty="0"/>
              <a:t>。</a:t>
            </a:r>
          </a:p>
        </p:txBody>
      </p:sp>
    </p:spTree>
    <p:extLst>
      <p:ext uri="{BB962C8B-B14F-4D97-AF65-F5344CB8AC3E}">
        <p14:creationId xmlns:p14="http://schemas.microsoft.com/office/powerpoint/2010/main" val="2097601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7724F5E-709B-4520-8AE7-7BE8CFBAEF06}"/>
              </a:ext>
            </a:extLst>
          </p:cNvPr>
          <p:cNvSpPr>
            <a:spLocks noGrp="1"/>
          </p:cNvSpPr>
          <p:nvPr>
            <p:ph type="title"/>
          </p:nvPr>
        </p:nvSpPr>
        <p:spPr>
          <a:solidFill>
            <a:schemeClr val="bg1">
              <a:lumMod val="75000"/>
            </a:schemeClr>
          </a:solidFill>
        </p:spPr>
        <p:txBody>
          <a:bodyPr/>
          <a:lstStyle/>
          <a:p>
            <a:r>
              <a:rPr lang="zh-TW" altLang="en-US" dirty="0"/>
              <a:t>訪談稿</a:t>
            </a:r>
          </a:p>
        </p:txBody>
      </p:sp>
      <p:sp>
        <p:nvSpPr>
          <p:cNvPr id="3" name="內容版面配置區 2">
            <a:extLst>
              <a:ext uri="{FF2B5EF4-FFF2-40B4-BE49-F238E27FC236}">
                <a16:creationId xmlns:a16="http://schemas.microsoft.com/office/drawing/2014/main" id="{C6A79753-6FE8-4FDB-B7D1-7AD4BC551331}"/>
              </a:ext>
            </a:extLst>
          </p:cNvPr>
          <p:cNvSpPr>
            <a:spLocks noGrp="1"/>
          </p:cNvSpPr>
          <p:nvPr>
            <p:ph idx="1"/>
          </p:nvPr>
        </p:nvSpPr>
        <p:spPr/>
        <p:txBody>
          <a:bodyPr/>
          <a:lstStyle/>
          <a:p>
            <a:pPr>
              <a:lnSpc>
                <a:spcPct val="150000"/>
              </a:lnSpc>
              <a:spcBef>
                <a:spcPts val="0"/>
              </a:spcBef>
            </a:pPr>
            <a:r>
              <a:rPr lang="zh-TW" altLang="en-US" dirty="0"/>
              <a:t>我不認為對專業的質疑會消失不見，我希望這種質疑永遠不會消失。因為你本來就不應該有錯誤的假設，認為質疑不應該存在</a:t>
            </a:r>
            <a:r>
              <a:rPr lang="en-US" altLang="zh-TW" dirty="0"/>
              <a:t>(</a:t>
            </a:r>
            <a:r>
              <a:rPr lang="zh-TW" altLang="en-US" dirty="0"/>
              <a:t>小型動物科獸醫，年資</a:t>
            </a:r>
            <a:r>
              <a:rPr lang="en-US" altLang="zh-TW" dirty="0"/>
              <a:t>24</a:t>
            </a:r>
            <a:r>
              <a:rPr lang="zh-TW" altLang="en-US" dirty="0"/>
              <a:t>年</a:t>
            </a:r>
            <a:r>
              <a:rPr lang="en-US" altLang="zh-TW" dirty="0"/>
              <a:t>)</a:t>
            </a:r>
            <a:r>
              <a:rPr lang="zh-TW" altLang="en-US" dirty="0"/>
              <a:t>。</a:t>
            </a:r>
          </a:p>
        </p:txBody>
      </p:sp>
    </p:spTree>
    <p:extLst>
      <p:ext uri="{BB962C8B-B14F-4D97-AF65-F5344CB8AC3E}">
        <p14:creationId xmlns:p14="http://schemas.microsoft.com/office/powerpoint/2010/main" val="3369146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F745EB47-8E7F-4968-9416-226B167810DE}"/>
              </a:ext>
            </a:extLst>
          </p:cNvPr>
          <p:cNvPicPr>
            <a:picLocks noChangeAspect="1"/>
          </p:cNvPicPr>
          <p:nvPr/>
        </p:nvPicPr>
        <p:blipFill rotWithShape="1">
          <a:blip r:embed="rId2"/>
          <a:srcRect b="15671"/>
          <a:stretch/>
        </p:blipFill>
        <p:spPr>
          <a:xfrm>
            <a:off x="6185051" y="10"/>
            <a:ext cx="5997632" cy="6857990"/>
          </a:xfrm>
          <a:custGeom>
            <a:avLst/>
            <a:gdLst>
              <a:gd name="connsiteX0" fmla="*/ 0 w 5997632"/>
              <a:gd name="connsiteY0" fmla="*/ 0 h 6858000"/>
              <a:gd name="connsiteX1" fmla="*/ 5997632 w 5997632"/>
              <a:gd name="connsiteY1" fmla="*/ 0 h 6858000"/>
              <a:gd name="connsiteX2" fmla="*/ 5997632 w 5997632"/>
              <a:gd name="connsiteY2" fmla="*/ 6858000 h 6858000"/>
              <a:gd name="connsiteX3" fmla="*/ 3178693 w 599763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997632" h="6858000">
                <a:moveTo>
                  <a:pt x="0" y="0"/>
                </a:moveTo>
                <a:lnTo>
                  <a:pt x="5997632" y="0"/>
                </a:lnTo>
                <a:lnTo>
                  <a:pt x="5997632" y="6858000"/>
                </a:lnTo>
                <a:lnTo>
                  <a:pt x="3178693" y="6858000"/>
                </a:lnTo>
                <a:close/>
              </a:path>
            </a:pathLst>
          </a:custGeom>
        </p:spPr>
      </p:pic>
      <p:sp>
        <p:nvSpPr>
          <p:cNvPr id="14" name="Freeform: Shape 13">
            <a:extLst>
              <a:ext uri="{FF2B5EF4-FFF2-40B4-BE49-F238E27FC236}">
                <a16:creationId xmlns:a16="http://schemas.microsoft.com/office/drawing/2014/main" id="{37FEB674-D811-4FFE-A878-29D0C0ED1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73847"/>
            <a:ext cx="6434783" cy="3310306"/>
          </a:xfrm>
          <a:custGeom>
            <a:avLst/>
            <a:gdLst>
              <a:gd name="connsiteX0" fmla="*/ 0 w 6434783"/>
              <a:gd name="connsiteY0" fmla="*/ 0 h 3310306"/>
              <a:gd name="connsiteX1" fmla="*/ 3829872 w 6434783"/>
              <a:gd name="connsiteY1" fmla="*/ 0 h 3310306"/>
              <a:gd name="connsiteX2" fmla="*/ 4896100 w 6434783"/>
              <a:gd name="connsiteY2" fmla="*/ 0 h 3310306"/>
              <a:gd name="connsiteX3" fmla="*/ 4901677 w 6434783"/>
              <a:gd name="connsiteY3" fmla="*/ 0 h 3310306"/>
              <a:gd name="connsiteX4" fmla="*/ 6434783 w 6434783"/>
              <a:gd name="connsiteY4" fmla="*/ 3310306 h 3310306"/>
              <a:gd name="connsiteX5" fmla="*/ 0 w 6434783"/>
              <a:gd name="connsiteY5" fmla="*/ 3310306 h 3310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4783" h="3310306">
                <a:moveTo>
                  <a:pt x="0" y="0"/>
                </a:moveTo>
                <a:lnTo>
                  <a:pt x="3829872" y="0"/>
                </a:lnTo>
                <a:lnTo>
                  <a:pt x="4896100" y="0"/>
                </a:lnTo>
                <a:lnTo>
                  <a:pt x="4901677" y="0"/>
                </a:lnTo>
                <a:lnTo>
                  <a:pt x="6434783" y="3310306"/>
                </a:lnTo>
                <a:lnTo>
                  <a:pt x="0" y="3310306"/>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標題 1">
            <a:extLst>
              <a:ext uri="{FF2B5EF4-FFF2-40B4-BE49-F238E27FC236}">
                <a16:creationId xmlns:a16="http://schemas.microsoft.com/office/drawing/2014/main" id="{6D3A46F4-4999-41FF-A418-A59BD7B9B0C7}"/>
              </a:ext>
            </a:extLst>
          </p:cNvPr>
          <p:cNvSpPr>
            <a:spLocks noGrp="1"/>
          </p:cNvSpPr>
          <p:nvPr>
            <p:ph type="title"/>
          </p:nvPr>
        </p:nvSpPr>
        <p:spPr>
          <a:xfrm>
            <a:off x="618064" y="2166721"/>
            <a:ext cx="3886199" cy="915035"/>
          </a:xfrm>
        </p:spPr>
        <p:txBody>
          <a:bodyPr>
            <a:normAutofit/>
          </a:bodyPr>
          <a:lstStyle/>
          <a:p>
            <a:endParaRPr lang="zh-TW" altLang="en-US" sz="3600"/>
          </a:p>
        </p:txBody>
      </p:sp>
      <p:sp>
        <p:nvSpPr>
          <p:cNvPr id="11" name="Content Placeholder 10">
            <a:extLst>
              <a:ext uri="{FF2B5EF4-FFF2-40B4-BE49-F238E27FC236}">
                <a16:creationId xmlns:a16="http://schemas.microsoft.com/office/drawing/2014/main" id="{99C2D8BD-C848-46BB-BEB2-1D99898E0274}"/>
              </a:ext>
            </a:extLst>
          </p:cNvPr>
          <p:cNvSpPr>
            <a:spLocks noGrp="1"/>
          </p:cNvSpPr>
          <p:nvPr>
            <p:ph idx="1"/>
          </p:nvPr>
        </p:nvSpPr>
        <p:spPr>
          <a:xfrm>
            <a:off x="618064" y="3081756"/>
            <a:ext cx="4620544" cy="1775994"/>
          </a:xfrm>
        </p:spPr>
        <p:txBody>
          <a:bodyPr>
            <a:normAutofit/>
          </a:bodyPr>
          <a:lstStyle/>
          <a:p>
            <a:endParaRPr lang="en-US" sz="1800" dirty="0"/>
          </a:p>
        </p:txBody>
      </p:sp>
      <p:pic>
        <p:nvPicPr>
          <p:cNvPr id="9" name="內容版面配置區 4">
            <a:extLst>
              <a:ext uri="{FF2B5EF4-FFF2-40B4-BE49-F238E27FC236}">
                <a16:creationId xmlns:a16="http://schemas.microsoft.com/office/drawing/2014/main" id="{FEDF12FA-1C7D-4550-94A7-25A8FF67C5F1}"/>
              </a:ext>
            </a:extLst>
          </p:cNvPr>
          <p:cNvPicPr>
            <a:picLocks noChangeAspect="1"/>
          </p:cNvPicPr>
          <p:nvPr/>
        </p:nvPicPr>
        <p:blipFill rotWithShape="1">
          <a:blip r:embed="rId3"/>
          <a:srcRect l="20621" t="20000" r="9468" b="8148"/>
          <a:stretch/>
        </p:blipFill>
        <p:spPr>
          <a:xfrm>
            <a:off x="337023" y="1743566"/>
            <a:ext cx="8846844" cy="5114424"/>
          </a:xfrm>
          <a:custGeom>
            <a:avLst/>
            <a:gdLst>
              <a:gd name="connsiteX0" fmla="*/ 0 w 9141744"/>
              <a:gd name="connsiteY0" fmla="*/ 0 h 6863485"/>
              <a:gd name="connsiteX1" fmla="*/ 5963051 w 9141744"/>
              <a:gd name="connsiteY1" fmla="*/ 0 h 6863485"/>
              <a:gd name="connsiteX2" fmla="*/ 9141744 w 9141744"/>
              <a:gd name="connsiteY2" fmla="*/ 6863485 h 6863485"/>
              <a:gd name="connsiteX3" fmla="*/ 0 w 9141744"/>
              <a:gd name="connsiteY3" fmla="*/ 6863485 h 6863485"/>
              <a:gd name="connsiteX4" fmla="*/ 0 w 9141744"/>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1744" h="6863485">
                <a:moveTo>
                  <a:pt x="0" y="0"/>
                </a:moveTo>
                <a:lnTo>
                  <a:pt x="5963051" y="0"/>
                </a:lnTo>
                <a:lnTo>
                  <a:pt x="9141744" y="6863485"/>
                </a:lnTo>
                <a:lnTo>
                  <a:pt x="0" y="6863485"/>
                </a:lnTo>
                <a:lnTo>
                  <a:pt x="0" y="0"/>
                </a:lnTo>
                <a:close/>
              </a:path>
            </a:pathLst>
          </a:custGeom>
        </p:spPr>
      </p:pic>
    </p:spTree>
    <p:extLst>
      <p:ext uri="{BB962C8B-B14F-4D97-AF65-F5344CB8AC3E}">
        <p14:creationId xmlns:p14="http://schemas.microsoft.com/office/powerpoint/2010/main" val="126060009"/>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CBDB5CC-F589-4EDE-919B-CD187E06E347}"/>
              </a:ext>
            </a:extLst>
          </p:cNvPr>
          <p:cNvSpPr>
            <a:spLocks noGrp="1"/>
          </p:cNvSpPr>
          <p:nvPr>
            <p:ph type="title"/>
          </p:nvPr>
        </p:nvSpPr>
        <p:spPr/>
        <p:txBody>
          <a:bodyPr/>
          <a:lstStyle/>
          <a:p>
            <a:r>
              <a:rPr lang="zh-TW" altLang="en-US" dirty="0"/>
              <a:t>建議與結論</a:t>
            </a:r>
          </a:p>
        </p:txBody>
      </p:sp>
      <p:sp>
        <p:nvSpPr>
          <p:cNvPr id="3" name="內容版面配置區 2">
            <a:extLst>
              <a:ext uri="{FF2B5EF4-FFF2-40B4-BE49-F238E27FC236}">
                <a16:creationId xmlns:a16="http://schemas.microsoft.com/office/drawing/2014/main" id="{59843F6B-270F-418A-9B35-A1B920EE76EE}"/>
              </a:ext>
            </a:extLst>
          </p:cNvPr>
          <p:cNvSpPr>
            <a:spLocks noGrp="1"/>
          </p:cNvSpPr>
          <p:nvPr>
            <p:ph idx="1"/>
          </p:nvPr>
        </p:nvSpPr>
        <p:spPr/>
        <p:txBody>
          <a:bodyPr>
            <a:normAutofit fontScale="85000" lnSpcReduction="10000"/>
          </a:bodyPr>
          <a:lstStyle/>
          <a:p>
            <a:pPr>
              <a:lnSpc>
                <a:spcPct val="150000"/>
              </a:lnSpc>
              <a:spcBef>
                <a:spcPts val="0"/>
              </a:spcBef>
            </a:pPr>
            <a:r>
              <a:rPr lang="zh-TW" altLang="en-US" dirty="0"/>
              <a:t>當科學知識一直被神化，沒有人質疑科學知識在實務上的可運用性。但卻不斷的對自己產生質疑。</a:t>
            </a:r>
            <a:endParaRPr lang="en-US" altLang="zh-TW" dirty="0"/>
          </a:p>
          <a:p>
            <a:pPr>
              <a:lnSpc>
                <a:spcPct val="150000"/>
              </a:lnSpc>
              <a:spcBef>
                <a:spcPts val="0"/>
              </a:spcBef>
            </a:pPr>
            <a:r>
              <a:rPr lang="zh-TW" altLang="zh-TW" dirty="0"/>
              <a:t>問題</a:t>
            </a:r>
            <a:r>
              <a:rPr lang="zh-TW" altLang="en-US" dirty="0"/>
              <a:t>在</a:t>
            </a:r>
            <a:r>
              <a:rPr lang="zh-TW" altLang="zh-TW" dirty="0"/>
              <a:t>於，</a:t>
            </a:r>
            <a:r>
              <a:rPr lang="zh-TW" altLang="en-US" dirty="0"/>
              <a:t>在</a:t>
            </a:r>
            <a:r>
              <a:rPr lang="zh-TW" altLang="zh-TW" dirty="0"/>
              <a:t>面對</a:t>
            </a:r>
            <a:r>
              <a:rPr lang="zh-TW" altLang="en-US" dirty="0"/>
              <a:t>不確定因素下，</a:t>
            </a:r>
            <a:r>
              <a:rPr lang="zh-TW" altLang="zh-TW" dirty="0"/>
              <a:t>自動化將科學知識與專業視為</a:t>
            </a:r>
            <a:r>
              <a:rPr lang="zh-TW" altLang="en-US" dirty="0"/>
              <a:t>解藥</a:t>
            </a:r>
            <a:r>
              <a:rPr lang="zh-TW" altLang="zh-TW" dirty="0"/>
              <a:t>，其實是讓自己受到</a:t>
            </a:r>
            <a:r>
              <a:rPr lang="zh-TW" altLang="en-US" dirty="0"/>
              <a:t>進ㄧ步</a:t>
            </a:r>
            <a:r>
              <a:rPr lang="zh-TW" altLang="zh-TW" dirty="0"/>
              <a:t>傷害。</a:t>
            </a:r>
            <a:endParaRPr lang="en-US" altLang="zh-TW" dirty="0"/>
          </a:p>
          <a:p>
            <a:pPr>
              <a:lnSpc>
                <a:spcPct val="150000"/>
              </a:lnSpc>
              <a:spcBef>
                <a:spcPts val="0"/>
              </a:spcBef>
            </a:pPr>
            <a:r>
              <a:rPr lang="zh-TW" altLang="en-US" dirty="0"/>
              <a:t>察覺</a:t>
            </a:r>
            <a:r>
              <a:rPr lang="en-US" altLang="zh-TW" dirty="0"/>
              <a:t>【</a:t>
            </a:r>
            <a:r>
              <a:rPr lang="zh-TW" altLang="en-US" dirty="0"/>
              <a:t>科學知識的</a:t>
            </a:r>
            <a:r>
              <a:rPr lang="zh-TW" altLang="zh-TW" dirty="0"/>
              <a:t>次序性、確定性與可預測性</a:t>
            </a:r>
            <a:r>
              <a:rPr lang="en-US" altLang="zh-TW" dirty="0"/>
              <a:t>】</a:t>
            </a:r>
            <a:r>
              <a:rPr lang="zh-TW" altLang="en-US" dirty="0"/>
              <a:t>─</a:t>
            </a:r>
            <a:r>
              <a:rPr lang="en-US" altLang="zh-TW" dirty="0"/>
              <a:t>【</a:t>
            </a:r>
            <a:r>
              <a:rPr lang="zh-TW" altLang="en-US" dirty="0"/>
              <a:t>實際情境的沒有次序性、沒有確定性、沒有可預測性</a:t>
            </a:r>
            <a:r>
              <a:rPr lang="en-US" altLang="zh-TW" dirty="0"/>
              <a:t>】</a:t>
            </a:r>
            <a:r>
              <a:rPr lang="zh-TW" altLang="en-US" dirty="0"/>
              <a:t>，</a:t>
            </a:r>
            <a:r>
              <a:rPr lang="zh-TW" altLang="zh-TW" dirty="0"/>
              <a:t>其實是ㄧ種虛假的期待</a:t>
            </a:r>
            <a:r>
              <a:rPr lang="zh-TW" altLang="en-US" dirty="0"/>
              <a:t>。</a:t>
            </a:r>
            <a:r>
              <a:rPr lang="zh-TW" altLang="zh-TW" dirty="0"/>
              <a:t>才能夠從種種的誇張式的不當要求中獲得解脫。</a:t>
            </a:r>
          </a:p>
          <a:p>
            <a:endParaRPr lang="zh-TW" altLang="en-US" dirty="0"/>
          </a:p>
        </p:txBody>
      </p:sp>
    </p:spTree>
    <p:extLst>
      <p:ext uri="{BB962C8B-B14F-4D97-AF65-F5344CB8AC3E}">
        <p14:creationId xmlns:p14="http://schemas.microsoft.com/office/powerpoint/2010/main" val="35743179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0BF3F7A-375C-4B37-82D1-D0AD6F53F807}"/>
              </a:ext>
            </a:extLst>
          </p:cNvPr>
          <p:cNvSpPr>
            <a:spLocks noGrp="1"/>
          </p:cNvSpPr>
          <p:nvPr>
            <p:ph type="title"/>
          </p:nvPr>
        </p:nvSpPr>
        <p:spPr/>
        <p:txBody>
          <a:bodyPr/>
          <a:lstStyle/>
          <a:p>
            <a:endParaRPr lang="zh-TW" altLang="en-US" dirty="0"/>
          </a:p>
        </p:txBody>
      </p:sp>
      <p:pic>
        <p:nvPicPr>
          <p:cNvPr id="7" name="圖片 6" descr="一張含有 文字, 收據 的圖片&#10;&#10;描述是以非常高的可信度產生">
            <a:extLst>
              <a:ext uri="{FF2B5EF4-FFF2-40B4-BE49-F238E27FC236}">
                <a16:creationId xmlns:a16="http://schemas.microsoft.com/office/drawing/2014/main" id="{21E00842-6DA2-4AA3-8DB9-E32CAEFA10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4319" y="365124"/>
            <a:ext cx="5754190" cy="64928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內容版面配置區 4" descr="一張含有 室內, 個人, 牆 的圖片&#10;&#10;描述是以非常高的可信度產生">
            <a:extLst>
              <a:ext uri="{FF2B5EF4-FFF2-40B4-BE49-F238E27FC236}">
                <a16:creationId xmlns:a16="http://schemas.microsoft.com/office/drawing/2014/main" id="{27768E95-82E2-4E3F-80C7-63883B98A8A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27327" y="1027906"/>
            <a:ext cx="6322363" cy="435133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7668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07E0154-3A72-4890-B22D-D065CFA9BE15}"/>
              </a:ext>
            </a:extLst>
          </p:cNvPr>
          <p:cNvSpPr>
            <a:spLocks noGrp="1"/>
          </p:cNvSpPr>
          <p:nvPr>
            <p:ph type="title"/>
          </p:nvPr>
        </p:nvSpPr>
        <p:spPr/>
        <p:txBody>
          <a:bodyPr/>
          <a:lstStyle/>
          <a:p>
            <a:r>
              <a:rPr lang="zh-TW" altLang="en-US" dirty="0"/>
              <a:t>學生遇到問題時求助行為</a:t>
            </a:r>
          </a:p>
        </p:txBody>
      </p:sp>
      <p:sp>
        <p:nvSpPr>
          <p:cNvPr id="3" name="內容版面配置區 2">
            <a:extLst>
              <a:ext uri="{FF2B5EF4-FFF2-40B4-BE49-F238E27FC236}">
                <a16:creationId xmlns:a16="http://schemas.microsoft.com/office/drawing/2014/main" id="{CA5EEF38-8BF4-4EE4-A94F-B386C9C01F0A}"/>
              </a:ext>
            </a:extLst>
          </p:cNvPr>
          <p:cNvSpPr>
            <a:spLocks noGrp="1"/>
          </p:cNvSpPr>
          <p:nvPr>
            <p:ph idx="1"/>
          </p:nvPr>
        </p:nvSpPr>
        <p:spPr/>
        <p:txBody>
          <a:bodyPr>
            <a:normAutofit fontScale="62500" lnSpcReduction="20000"/>
          </a:bodyPr>
          <a:lstStyle/>
          <a:p>
            <a:r>
              <a:rPr lang="zh-TW" altLang="en-US" dirty="0"/>
              <a:t>求助</a:t>
            </a:r>
            <a:endParaRPr lang="en-US" altLang="zh-TW" dirty="0"/>
          </a:p>
          <a:p>
            <a:pPr lvl="1"/>
            <a:r>
              <a:rPr lang="zh-TW" altLang="en-US" b="1" dirty="0"/>
              <a:t>工具性求助</a:t>
            </a:r>
            <a:r>
              <a:rPr lang="zh-TW" altLang="en-US" dirty="0"/>
              <a:t>：個體選擇向他人</a:t>
            </a:r>
            <a:r>
              <a:rPr lang="zh-TW" altLang="en-US" dirty="0">
                <a:solidFill>
                  <a:srgbClr val="FF0000"/>
                </a:solidFill>
              </a:rPr>
              <a:t>尋求解題的線索、提示</a:t>
            </a:r>
            <a:r>
              <a:rPr lang="zh-TW" altLang="en-US" dirty="0"/>
              <a:t>等相關訊息。</a:t>
            </a:r>
            <a:endParaRPr lang="en-US" altLang="zh-TW" dirty="0"/>
          </a:p>
          <a:p>
            <a:pPr lvl="1"/>
            <a:r>
              <a:rPr lang="zh-TW" altLang="en-US" b="1" dirty="0"/>
              <a:t>執行性求助</a:t>
            </a:r>
            <a:r>
              <a:rPr lang="zh-TW" altLang="en-US" dirty="0"/>
              <a:t>：學習者會直接向他人</a:t>
            </a:r>
            <a:r>
              <a:rPr lang="zh-TW" altLang="en-US" dirty="0">
                <a:solidFill>
                  <a:srgbClr val="FF0000"/>
                </a:solidFill>
              </a:rPr>
              <a:t>尋求問題答案</a:t>
            </a:r>
            <a:r>
              <a:rPr lang="zh-TW" altLang="en-US" dirty="0"/>
              <a:t>，以快速地解決問題。</a:t>
            </a:r>
            <a:endParaRPr lang="en-US" altLang="zh-TW" dirty="0"/>
          </a:p>
          <a:p>
            <a:r>
              <a:rPr lang="zh-TW" altLang="en-US" dirty="0"/>
              <a:t>避助</a:t>
            </a:r>
            <a:endParaRPr lang="en-US" altLang="zh-TW" dirty="0"/>
          </a:p>
          <a:p>
            <a:pPr lvl="1"/>
            <a:r>
              <a:rPr lang="zh-TW" altLang="en-US" b="1" dirty="0"/>
              <a:t>掩飾性避助</a:t>
            </a:r>
            <a:r>
              <a:rPr lang="zh-TW" altLang="en-US" dirty="0"/>
              <a:t>：個體遭遇學習困難時不願向他人求助，進而暗地或私下尋求解決方法，如偷偷抄襲同學或教科書答案、上網搜尋資料等行動來解決問題。</a:t>
            </a:r>
            <a:endParaRPr lang="en-US" altLang="zh-TW" dirty="0"/>
          </a:p>
          <a:p>
            <a:pPr lvl="1"/>
            <a:r>
              <a:rPr lang="zh-TW" altLang="en-US" b="1" dirty="0"/>
              <a:t>獨立性避助</a:t>
            </a:r>
            <a:r>
              <a:rPr lang="zh-TW" altLang="en-US" dirty="0"/>
              <a:t>：個體遭遇學習困難時不願向他人求助，轉而自己產生或尋求各種可用的書面、文字或電腦資源，讓自己有更多線索或訊息來持續參與學習並解決問題。</a:t>
            </a:r>
            <a:endParaRPr lang="en-US" altLang="zh-TW" dirty="0"/>
          </a:p>
          <a:p>
            <a:pPr lvl="1"/>
            <a:r>
              <a:rPr lang="zh-TW" altLang="en-US" b="1" dirty="0"/>
              <a:t>完全不求助</a:t>
            </a:r>
            <a:r>
              <a:rPr lang="zh-TW" altLang="en-US" dirty="0"/>
              <a:t>：個體遭遇學習困難時不願向他人求助，而是採取略過不理、猜測亂寫、隨便應付或拒絕參與等消極方式面對。</a:t>
            </a:r>
            <a:endParaRPr lang="en-US" altLang="zh-TW" dirty="0"/>
          </a:p>
          <a:p>
            <a:endParaRPr lang="en-US" altLang="zh-TW" dirty="0"/>
          </a:p>
          <a:p>
            <a:endParaRPr lang="zh-TW" altLang="en-US" dirty="0"/>
          </a:p>
        </p:txBody>
      </p:sp>
    </p:spTree>
    <p:extLst>
      <p:ext uri="{BB962C8B-B14F-4D97-AF65-F5344CB8AC3E}">
        <p14:creationId xmlns:p14="http://schemas.microsoft.com/office/powerpoint/2010/main" val="1376471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07E0154-3A72-4890-B22D-D065CFA9BE15}"/>
              </a:ext>
            </a:extLst>
          </p:cNvPr>
          <p:cNvSpPr>
            <a:spLocks noGrp="1"/>
          </p:cNvSpPr>
          <p:nvPr>
            <p:ph type="title"/>
          </p:nvPr>
        </p:nvSpPr>
        <p:spPr/>
        <p:txBody>
          <a:bodyPr/>
          <a:lstStyle/>
          <a:p>
            <a:r>
              <a:rPr lang="zh-TW" altLang="en-US" dirty="0"/>
              <a:t>學生求助行為調查</a:t>
            </a:r>
          </a:p>
        </p:txBody>
      </p:sp>
      <p:sp>
        <p:nvSpPr>
          <p:cNvPr id="3" name="內容版面配置區 2">
            <a:extLst>
              <a:ext uri="{FF2B5EF4-FFF2-40B4-BE49-F238E27FC236}">
                <a16:creationId xmlns:a16="http://schemas.microsoft.com/office/drawing/2014/main" id="{CA5EEF38-8BF4-4EE4-A94F-B386C9C01F0A}"/>
              </a:ext>
            </a:extLst>
          </p:cNvPr>
          <p:cNvSpPr>
            <a:spLocks noGrp="1"/>
          </p:cNvSpPr>
          <p:nvPr>
            <p:ph idx="1"/>
          </p:nvPr>
        </p:nvSpPr>
        <p:spPr/>
        <p:txBody>
          <a:bodyPr>
            <a:normAutofit fontScale="92500" lnSpcReduction="20000"/>
          </a:bodyPr>
          <a:lstStyle/>
          <a:p>
            <a:r>
              <a:rPr lang="zh-TW" altLang="en-US" dirty="0"/>
              <a:t>求助</a:t>
            </a:r>
            <a:endParaRPr lang="en-US" altLang="zh-TW" dirty="0"/>
          </a:p>
          <a:p>
            <a:pPr lvl="1">
              <a:lnSpc>
                <a:spcPct val="160000"/>
              </a:lnSpc>
              <a:spcBef>
                <a:spcPts val="0"/>
              </a:spcBef>
            </a:pPr>
            <a:r>
              <a:rPr lang="zh-TW" altLang="en-US" dirty="0"/>
              <a:t>工具性求助：</a:t>
            </a:r>
            <a:r>
              <a:rPr lang="en-US" altLang="zh-TW" dirty="0"/>
              <a:t>____</a:t>
            </a:r>
            <a:r>
              <a:rPr lang="zh-TW" altLang="en-US" dirty="0"/>
              <a:t>。</a:t>
            </a:r>
            <a:endParaRPr lang="en-US" altLang="zh-TW" dirty="0"/>
          </a:p>
          <a:p>
            <a:pPr lvl="1">
              <a:lnSpc>
                <a:spcPct val="160000"/>
              </a:lnSpc>
              <a:spcBef>
                <a:spcPts val="0"/>
              </a:spcBef>
            </a:pPr>
            <a:r>
              <a:rPr lang="zh-TW" altLang="en-US" dirty="0"/>
              <a:t>執行性求助：</a:t>
            </a:r>
            <a:r>
              <a:rPr lang="en-US" altLang="zh-TW" dirty="0"/>
              <a:t> ____</a:t>
            </a:r>
            <a:r>
              <a:rPr lang="zh-TW" altLang="en-US" dirty="0"/>
              <a:t>。</a:t>
            </a:r>
            <a:endParaRPr lang="en-US" altLang="zh-TW" dirty="0"/>
          </a:p>
          <a:p>
            <a:r>
              <a:rPr lang="zh-TW" altLang="en-US" dirty="0"/>
              <a:t>避助</a:t>
            </a:r>
            <a:endParaRPr lang="en-US" altLang="zh-TW" dirty="0"/>
          </a:p>
          <a:p>
            <a:pPr lvl="1"/>
            <a:r>
              <a:rPr lang="zh-TW" altLang="en-US" dirty="0"/>
              <a:t>掩飾性避助：</a:t>
            </a:r>
            <a:r>
              <a:rPr lang="en-US" altLang="zh-TW" dirty="0"/>
              <a:t> ____</a:t>
            </a:r>
            <a:r>
              <a:rPr lang="zh-TW" altLang="en-US" dirty="0"/>
              <a:t>。</a:t>
            </a:r>
            <a:endParaRPr lang="en-US" altLang="zh-TW" dirty="0"/>
          </a:p>
          <a:p>
            <a:pPr lvl="1"/>
            <a:r>
              <a:rPr lang="zh-TW" altLang="en-US" dirty="0"/>
              <a:t>獨立性避助：</a:t>
            </a:r>
            <a:r>
              <a:rPr lang="en-US" altLang="zh-TW" dirty="0"/>
              <a:t> ____</a:t>
            </a:r>
            <a:r>
              <a:rPr lang="zh-TW" altLang="en-US" dirty="0"/>
              <a:t>。</a:t>
            </a:r>
            <a:endParaRPr lang="en-US" altLang="zh-TW" dirty="0"/>
          </a:p>
          <a:p>
            <a:pPr lvl="1"/>
            <a:r>
              <a:rPr lang="zh-TW" altLang="en-US" dirty="0"/>
              <a:t>完全不求助：</a:t>
            </a:r>
            <a:r>
              <a:rPr lang="en-US" altLang="zh-TW" dirty="0"/>
              <a:t> ____</a:t>
            </a:r>
            <a:r>
              <a:rPr lang="zh-TW" altLang="en-US" dirty="0"/>
              <a:t>。</a:t>
            </a:r>
            <a:endParaRPr lang="en-US" altLang="zh-TW" dirty="0"/>
          </a:p>
          <a:p>
            <a:endParaRPr lang="zh-TW" altLang="en-US" dirty="0"/>
          </a:p>
        </p:txBody>
      </p:sp>
    </p:spTree>
    <p:extLst>
      <p:ext uri="{BB962C8B-B14F-4D97-AF65-F5344CB8AC3E}">
        <p14:creationId xmlns:p14="http://schemas.microsoft.com/office/powerpoint/2010/main" val="844343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07E0154-3A72-4890-B22D-D065CFA9BE15}"/>
              </a:ext>
            </a:extLst>
          </p:cNvPr>
          <p:cNvSpPr>
            <a:spLocks noGrp="1"/>
          </p:cNvSpPr>
          <p:nvPr>
            <p:ph type="title"/>
          </p:nvPr>
        </p:nvSpPr>
        <p:spPr/>
        <p:txBody>
          <a:bodyPr/>
          <a:lstStyle/>
          <a:p>
            <a:r>
              <a:rPr lang="zh-TW" altLang="en-US" dirty="0"/>
              <a:t>學生求助行為調查</a:t>
            </a:r>
          </a:p>
        </p:txBody>
      </p:sp>
      <p:sp>
        <p:nvSpPr>
          <p:cNvPr id="3" name="內容版面配置區 2">
            <a:extLst>
              <a:ext uri="{FF2B5EF4-FFF2-40B4-BE49-F238E27FC236}">
                <a16:creationId xmlns:a16="http://schemas.microsoft.com/office/drawing/2014/main" id="{CA5EEF38-8BF4-4EE4-A94F-B386C9C01F0A}"/>
              </a:ext>
            </a:extLst>
          </p:cNvPr>
          <p:cNvSpPr>
            <a:spLocks noGrp="1"/>
          </p:cNvSpPr>
          <p:nvPr>
            <p:ph idx="1"/>
          </p:nvPr>
        </p:nvSpPr>
        <p:spPr/>
        <p:txBody>
          <a:bodyPr>
            <a:normAutofit fontScale="92500" lnSpcReduction="20000"/>
          </a:bodyPr>
          <a:lstStyle/>
          <a:p>
            <a:r>
              <a:rPr lang="zh-TW" altLang="en-US" dirty="0"/>
              <a:t>求助</a:t>
            </a:r>
            <a:endParaRPr lang="en-US" altLang="zh-TW" dirty="0"/>
          </a:p>
          <a:p>
            <a:pPr lvl="1">
              <a:lnSpc>
                <a:spcPct val="160000"/>
              </a:lnSpc>
              <a:spcBef>
                <a:spcPts val="0"/>
              </a:spcBef>
            </a:pPr>
            <a:r>
              <a:rPr lang="zh-TW" altLang="en-US" dirty="0"/>
              <a:t>工具性求助：</a:t>
            </a:r>
            <a:r>
              <a:rPr lang="en-US" altLang="zh-TW" dirty="0"/>
              <a:t>5%</a:t>
            </a:r>
            <a:r>
              <a:rPr lang="zh-TW" altLang="en-US" dirty="0"/>
              <a:t>。</a:t>
            </a:r>
            <a:endParaRPr lang="en-US" altLang="zh-TW" dirty="0"/>
          </a:p>
          <a:p>
            <a:pPr lvl="1">
              <a:lnSpc>
                <a:spcPct val="160000"/>
              </a:lnSpc>
              <a:spcBef>
                <a:spcPts val="0"/>
              </a:spcBef>
            </a:pPr>
            <a:r>
              <a:rPr lang="zh-TW" altLang="en-US" dirty="0"/>
              <a:t>執行性求助：</a:t>
            </a:r>
            <a:r>
              <a:rPr lang="en-US" altLang="zh-TW" dirty="0"/>
              <a:t>30%</a:t>
            </a:r>
            <a:r>
              <a:rPr lang="zh-TW" altLang="en-US" dirty="0"/>
              <a:t>。</a:t>
            </a:r>
            <a:endParaRPr lang="en-US" altLang="zh-TW" dirty="0"/>
          </a:p>
          <a:p>
            <a:r>
              <a:rPr lang="zh-TW" altLang="en-US" dirty="0"/>
              <a:t>避助</a:t>
            </a:r>
            <a:endParaRPr lang="en-US" altLang="zh-TW" dirty="0"/>
          </a:p>
          <a:p>
            <a:pPr lvl="1"/>
            <a:r>
              <a:rPr lang="zh-TW" altLang="en-US" dirty="0"/>
              <a:t>掩飾性避助：</a:t>
            </a:r>
            <a:r>
              <a:rPr lang="en-US" altLang="zh-TW" dirty="0"/>
              <a:t> 45%</a:t>
            </a:r>
            <a:r>
              <a:rPr lang="zh-TW" altLang="en-US" dirty="0"/>
              <a:t>。</a:t>
            </a:r>
            <a:endParaRPr lang="en-US" altLang="zh-TW" dirty="0"/>
          </a:p>
          <a:p>
            <a:pPr lvl="1"/>
            <a:r>
              <a:rPr lang="zh-TW" altLang="en-US" dirty="0"/>
              <a:t>獨立性避助：</a:t>
            </a:r>
            <a:r>
              <a:rPr lang="en-US" altLang="zh-TW" dirty="0"/>
              <a:t> 2%</a:t>
            </a:r>
            <a:r>
              <a:rPr lang="zh-TW" altLang="en-US" dirty="0"/>
              <a:t>。</a:t>
            </a:r>
            <a:endParaRPr lang="en-US" altLang="zh-TW" dirty="0"/>
          </a:p>
          <a:p>
            <a:pPr lvl="1"/>
            <a:r>
              <a:rPr lang="zh-TW" altLang="en-US" dirty="0"/>
              <a:t>完全不求助：</a:t>
            </a:r>
            <a:r>
              <a:rPr lang="en-US" altLang="zh-TW" dirty="0"/>
              <a:t> 15%</a:t>
            </a:r>
            <a:r>
              <a:rPr lang="zh-TW" altLang="en-US" dirty="0"/>
              <a:t>。</a:t>
            </a:r>
            <a:endParaRPr lang="en-US" altLang="zh-TW" dirty="0"/>
          </a:p>
          <a:p>
            <a:endParaRPr lang="zh-TW" altLang="en-US" dirty="0"/>
          </a:p>
        </p:txBody>
      </p:sp>
    </p:spTree>
    <p:extLst>
      <p:ext uri="{BB962C8B-B14F-4D97-AF65-F5344CB8AC3E}">
        <p14:creationId xmlns:p14="http://schemas.microsoft.com/office/powerpoint/2010/main" val="1861620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46EA0402-5843-4D53-BF9C-BE7205812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9830" y="1"/>
            <a:ext cx="4502173" cy="344821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內容版面配置區 3">
            <a:extLst>
              <a:ext uri="{FF2B5EF4-FFF2-40B4-BE49-F238E27FC236}">
                <a16:creationId xmlns:a16="http://schemas.microsoft.com/office/drawing/2014/main" id="{9DC29138-991A-4E53-8696-11EF40698A3F}"/>
              </a:ext>
            </a:extLst>
          </p:cNvPr>
          <p:cNvPicPr>
            <a:picLocks noChangeAspect="1"/>
          </p:cNvPicPr>
          <p:nvPr/>
        </p:nvPicPr>
        <p:blipFill>
          <a:blip r:embed="rId3"/>
          <a:stretch>
            <a:fillRect/>
          </a:stretch>
        </p:blipFill>
        <p:spPr>
          <a:xfrm>
            <a:off x="8930371" y="-112521"/>
            <a:ext cx="2135557" cy="3080131"/>
          </a:xfrm>
          <a:prstGeom prst="rect">
            <a:avLst/>
          </a:prstGeom>
        </p:spPr>
      </p:pic>
      <p:sp>
        <p:nvSpPr>
          <p:cNvPr id="20" name="Freeform: Shape 19">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91B43EC4-7D6F-44CA-82DD-103883D23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8827" y="4082142"/>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圖片 7">
            <a:extLst>
              <a:ext uri="{FF2B5EF4-FFF2-40B4-BE49-F238E27FC236}">
                <a16:creationId xmlns:a16="http://schemas.microsoft.com/office/drawing/2014/main" id="{59CE4DB4-0960-44B5-9CD9-983D20027C7A}"/>
              </a:ext>
            </a:extLst>
          </p:cNvPr>
          <p:cNvPicPr>
            <a:picLocks noChangeAspect="1"/>
          </p:cNvPicPr>
          <p:nvPr/>
        </p:nvPicPr>
        <p:blipFill rotWithShape="1">
          <a:blip r:embed="rId4"/>
          <a:srcRect l="24167" t="22428" r="19334" b="11388"/>
          <a:stretch/>
        </p:blipFill>
        <p:spPr>
          <a:xfrm>
            <a:off x="1231519" y="1713332"/>
            <a:ext cx="5046853" cy="33254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內容版面配置區 9">
            <a:extLst>
              <a:ext uri="{FF2B5EF4-FFF2-40B4-BE49-F238E27FC236}">
                <a16:creationId xmlns:a16="http://schemas.microsoft.com/office/drawing/2014/main" id="{680A0358-EFD6-4A32-8000-C86701000507}"/>
              </a:ext>
            </a:extLst>
          </p:cNvPr>
          <p:cNvPicPr>
            <a:picLocks noGrp="1" noChangeAspect="1"/>
          </p:cNvPicPr>
          <p:nvPr>
            <p:ph idx="1"/>
          </p:nvPr>
        </p:nvPicPr>
        <p:blipFill>
          <a:blip r:embed="rId5">
            <a:extLst>
              <a:ext uri="{BEBA8EAE-BF5A-486C-A8C5-ECC9F3942E4B}">
                <a14:imgProps xmlns:a14="http://schemas.microsoft.com/office/drawing/2010/main">
                  <a14:imgLayer r:embed="rId6">
                    <a14:imgEffect>
                      <a14:sharpenSoften amount="1000"/>
                    </a14:imgEffect>
                  </a14:imgLayer>
                </a14:imgProps>
              </a:ext>
            </a:extLst>
          </a:blip>
          <a:stretch>
            <a:fillRect/>
          </a:stretch>
        </p:blipFill>
        <p:spPr>
          <a:xfrm>
            <a:off x="7891892" y="4587453"/>
            <a:ext cx="2032773" cy="2383068"/>
          </a:xfrm>
          <a:prstGeom prst="ellipse">
            <a:avLst/>
          </a:prstGeom>
          <a:ln>
            <a:noFill/>
          </a:ln>
          <a:effectLst>
            <a:softEdge rad="112500"/>
          </a:effectLst>
        </p:spPr>
      </p:pic>
      <p:pic>
        <p:nvPicPr>
          <p:cNvPr id="12" name="圖片 11">
            <a:extLst>
              <a:ext uri="{FF2B5EF4-FFF2-40B4-BE49-F238E27FC236}">
                <a16:creationId xmlns:a16="http://schemas.microsoft.com/office/drawing/2014/main" id="{12D82CC0-3003-4A17-A5AA-73191352AA8C}"/>
              </a:ext>
            </a:extLst>
          </p:cNvPr>
          <p:cNvPicPr>
            <a:picLocks noChangeAspect="1"/>
          </p:cNvPicPr>
          <p:nvPr/>
        </p:nvPicPr>
        <p:blipFill>
          <a:blip r:embed="rId7"/>
          <a:stretch>
            <a:fillRect/>
          </a:stretch>
        </p:blipFill>
        <p:spPr>
          <a:xfrm>
            <a:off x="9246338" y="3919546"/>
            <a:ext cx="1432684" cy="1859441"/>
          </a:xfrm>
          <a:prstGeom prst="ellipse">
            <a:avLst/>
          </a:prstGeom>
          <a:ln>
            <a:noFill/>
          </a:ln>
          <a:effectLst>
            <a:softEdge rad="112500"/>
          </a:effectLst>
        </p:spPr>
      </p:pic>
      <p:pic>
        <p:nvPicPr>
          <p:cNvPr id="14" name="圖片 13">
            <a:extLst>
              <a:ext uri="{FF2B5EF4-FFF2-40B4-BE49-F238E27FC236}">
                <a16:creationId xmlns:a16="http://schemas.microsoft.com/office/drawing/2014/main" id="{B2F40A14-F63D-4733-8745-70C1FBA0ADDB}"/>
              </a:ext>
            </a:extLst>
          </p:cNvPr>
          <p:cNvPicPr>
            <a:picLocks noChangeAspect="1"/>
          </p:cNvPicPr>
          <p:nvPr/>
        </p:nvPicPr>
        <p:blipFill rotWithShape="1">
          <a:blip r:embed="rId8"/>
          <a:srcRect l="20309" t="16582" r="15063" b="10732"/>
          <a:stretch/>
        </p:blipFill>
        <p:spPr>
          <a:xfrm>
            <a:off x="9998150" y="4555430"/>
            <a:ext cx="2241905" cy="2525860"/>
          </a:xfrm>
          <a:prstGeom prst="ellipse">
            <a:avLst/>
          </a:prstGeom>
          <a:ln>
            <a:noFill/>
          </a:ln>
          <a:effectLst>
            <a:softEdge rad="112500"/>
          </a:effectLst>
        </p:spPr>
      </p:pic>
    </p:spTree>
    <p:extLst>
      <p:ext uri="{BB962C8B-B14F-4D97-AF65-F5344CB8AC3E}">
        <p14:creationId xmlns:p14="http://schemas.microsoft.com/office/powerpoint/2010/main" val="281816921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EAC3792-B868-4746-84F8-1F3952566DE3}"/>
              </a:ext>
            </a:extLst>
          </p:cNvPr>
          <p:cNvSpPr>
            <a:spLocks noGrp="1"/>
          </p:cNvSpPr>
          <p:nvPr>
            <p:ph type="title"/>
          </p:nvPr>
        </p:nvSpPr>
        <p:spPr/>
        <p:txBody>
          <a:bodyPr/>
          <a:lstStyle/>
          <a:p>
            <a:r>
              <a:rPr lang="zh-TW" altLang="en-US" dirty="0"/>
              <a:t>影響台灣教師專業發展的因素</a:t>
            </a:r>
          </a:p>
        </p:txBody>
      </p:sp>
      <p:pic>
        <p:nvPicPr>
          <p:cNvPr id="4" name="內容版面配置區 3">
            <a:extLst>
              <a:ext uri="{FF2B5EF4-FFF2-40B4-BE49-F238E27FC236}">
                <a16:creationId xmlns:a16="http://schemas.microsoft.com/office/drawing/2014/main" id="{FA988ECC-6F17-426F-B5B2-E24AA45BD1AA}"/>
              </a:ext>
            </a:extLst>
          </p:cNvPr>
          <p:cNvPicPr>
            <a:picLocks noGrp="1" noChangeAspect="1"/>
          </p:cNvPicPr>
          <p:nvPr>
            <p:ph idx="1"/>
          </p:nvPr>
        </p:nvPicPr>
        <p:blipFill rotWithShape="1">
          <a:blip r:embed="rId3"/>
          <a:srcRect l="23128" t="23559" r="24286" b="32352"/>
          <a:stretch/>
        </p:blipFill>
        <p:spPr>
          <a:xfrm>
            <a:off x="440266" y="1602850"/>
            <a:ext cx="10374159" cy="4890025"/>
          </a:xfrm>
          <a:prstGeom prst="rect">
            <a:avLst/>
          </a:prstGeom>
        </p:spPr>
      </p:pic>
    </p:spTree>
    <p:extLst>
      <p:ext uri="{BB962C8B-B14F-4D97-AF65-F5344CB8AC3E}">
        <p14:creationId xmlns:p14="http://schemas.microsoft.com/office/powerpoint/2010/main" val="2120288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3791292-6BFA-4575-8151-230B862CC3FD}"/>
              </a:ext>
            </a:extLst>
          </p:cNvPr>
          <p:cNvSpPr>
            <a:spLocks noGrp="1"/>
          </p:cNvSpPr>
          <p:nvPr>
            <p:ph type="title"/>
          </p:nvPr>
        </p:nvSpPr>
        <p:spPr/>
        <p:txBody>
          <a:bodyPr/>
          <a:lstStyle/>
          <a:p>
            <a:r>
              <a:rPr lang="zh-TW" altLang="en-US" dirty="0"/>
              <a:t>自我導向學習</a:t>
            </a:r>
          </a:p>
        </p:txBody>
      </p:sp>
      <p:sp>
        <p:nvSpPr>
          <p:cNvPr id="3" name="內容版面配置區 2">
            <a:extLst>
              <a:ext uri="{FF2B5EF4-FFF2-40B4-BE49-F238E27FC236}">
                <a16:creationId xmlns:a16="http://schemas.microsoft.com/office/drawing/2014/main" id="{AA878AD7-A9FD-4B3D-915D-9B4CA6D39123}"/>
              </a:ext>
            </a:extLst>
          </p:cNvPr>
          <p:cNvSpPr>
            <a:spLocks noGrp="1"/>
          </p:cNvSpPr>
          <p:nvPr>
            <p:ph idx="1"/>
          </p:nvPr>
        </p:nvSpPr>
        <p:spPr/>
        <p:txBody>
          <a:bodyPr>
            <a:normAutofit fontScale="92500" lnSpcReduction="10000"/>
          </a:bodyPr>
          <a:lstStyle/>
          <a:p>
            <a:pPr>
              <a:lnSpc>
                <a:spcPct val="150000"/>
              </a:lnSpc>
            </a:pPr>
            <a:r>
              <a:rPr lang="zh-TW" altLang="en-US" dirty="0"/>
              <a:t>自我導向學習</a:t>
            </a:r>
            <a:r>
              <a:rPr lang="en-US" altLang="zh-TW" dirty="0"/>
              <a:t>(Self-Directed Learning)</a:t>
            </a:r>
            <a:r>
              <a:rPr lang="zh-TW" altLang="en-US" dirty="0"/>
              <a:t>是指個人願意承擔自己的專業成長責任的程度。</a:t>
            </a:r>
            <a:endParaRPr lang="en-US" altLang="zh-TW" dirty="0"/>
          </a:p>
          <a:p>
            <a:pPr>
              <a:lnSpc>
                <a:spcPct val="150000"/>
              </a:lnSpc>
            </a:pPr>
            <a:r>
              <a:rPr lang="zh-TW" altLang="en-US" dirty="0"/>
              <a:t>這種責任感主要源自於個人的態度、能力和特質。</a:t>
            </a:r>
            <a:endParaRPr lang="en-US" altLang="zh-TW" dirty="0"/>
          </a:p>
          <a:p>
            <a:pPr>
              <a:lnSpc>
                <a:spcPct val="150000"/>
              </a:lnSpc>
            </a:pPr>
            <a:r>
              <a:rPr lang="zh-TW" altLang="en-US" dirty="0"/>
              <a:t>ㄧ個自我學習導向越高的人，參與專業發展的傾向越高。自我導向學習隱含了三個重要成分：</a:t>
            </a:r>
            <a:r>
              <a:rPr lang="zh-TW" altLang="en-US" dirty="0">
                <a:solidFill>
                  <a:srgbClr val="FF0000"/>
                </a:solidFill>
              </a:rPr>
              <a:t>自我管理</a:t>
            </a:r>
            <a:r>
              <a:rPr lang="zh-TW" altLang="en-US" dirty="0"/>
              <a:t>、</a:t>
            </a:r>
            <a:r>
              <a:rPr lang="zh-TW" altLang="en-US" dirty="0">
                <a:solidFill>
                  <a:srgbClr val="FF0000"/>
                </a:solidFill>
              </a:rPr>
              <a:t>自我監控</a:t>
            </a:r>
            <a:r>
              <a:rPr lang="zh-TW" altLang="en-US" dirty="0"/>
              <a:t>以及</a:t>
            </a:r>
            <a:r>
              <a:rPr lang="zh-TW" altLang="en-US" dirty="0">
                <a:solidFill>
                  <a:srgbClr val="FF0000"/>
                </a:solidFill>
              </a:rPr>
              <a:t>自我激勵</a:t>
            </a:r>
            <a:r>
              <a:rPr lang="zh-TW" altLang="en-US" dirty="0"/>
              <a:t>。自我導向學習越高的人，自我學習的自律越高。</a:t>
            </a:r>
            <a:endParaRPr lang="en-US" altLang="zh-TW" dirty="0"/>
          </a:p>
        </p:txBody>
      </p:sp>
    </p:spTree>
    <p:extLst>
      <p:ext uri="{BB962C8B-B14F-4D97-AF65-F5344CB8AC3E}">
        <p14:creationId xmlns:p14="http://schemas.microsoft.com/office/powerpoint/2010/main" val="3064672694"/>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868</TotalTime>
  <Words>4022</Words>
  <Application>Microsoft Office PowerPoint</Application>
  <PresentationFormat>寬螢幕</PresentationFormat>
  <Paragraphs>248</Paragraphs>
  <Slides>31</Slides>
  <Notes>21</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31</vt:i4>
      </vt:variant>
    </vt:vector>
  </HeadingPairs>
  <TitlesOfParts>
    <vt:vector size="37" baseType="lpstr">
      <vt:lpstr>微軟正黑體</vt:lpstr>
      <vt:lpstr>新細明體</vt:lpstr>
      <vt:lpstr>Arial</vt:lpstr>
      <vt:lpstr>Calibri</vt:lpstr>
      <vt:lpstr>Wingdings</vt:lpstr>
      <vt:lpstr>Office 佈景主題</vt:lpstr>
      <vt:lpstr>教師自我學習與自身職涯發展：科學知識是萬靈丹！？ </vt:lpstr>
      <vt:lpstr>三項主題</vt:lpstr>
      <vt:lpstr>PowerPoint 簡報</vt:lpstr>
      <vt:lpstr>學生遇到問題時求助行為</vt:lpstr>
      <vt:lpstr>學生求助行為調查</vt:lpstr>
      <vt:lpstr>學生求助行為調查</vt:lpstr>
      <vt:lpstr>PowerPoint 簡報</vt:lpstr>
      <vt:lpstr>影響台灣教師專業發展的因素</vt:lpstr>
      <vt:lpstr>自我導向學習</vt:lpstr>
      <vt:lpstr>自我覺察</vt:lpstr>
      <vt:lpstr>支持性的組織氛圍</vt:lpstr>
      <vt:lpstr>提出藥方</vt:lpstr>
      <vt:lpstr>PowerPoint 簡報</vt:lpstr>
      <vt:lpstr>PowerPoint 簡報</vt:lpstr>
      <vt:lpstr>認清事實</vt:lpstr>
      <vt:lpstr>提出藥方</vt:lpstr>
      <vt:lpstr>獸醫的情境與老師的教學現場</vt:lpstr>
      <vt:lpstr>科學實境 VS. 實際實境</vt:lpstr>
      <vt:lpstr>PowerPoint 簡報</vt:lpstr>
      <vt:lpstr>訪談稿</vt:lpstr>
      <vt:lpstr>PowerPoint 簡報</vt:lpstr>
      <vt:lpstr>PowerPoint 簡報</vt:lpstr>
      <vt:lpstr>訪談稿</vt:lpstr>
      <vt:lpstr>訪談稿</vt:lpstr>
      <vt:lpstr>訪談稿</vt:lpstr>
      <vt:lpstr>PowerPoint 簡報</vt:lpstr>
      <vt:lpstr>PowerPoint 簡報</vt:lpstr>
      <vt:lpstr>訪談稿</vt:lpstr>
      <vt:lpstr>訪談稿</vt:lpstr>
      <vt:lpstr>建議與結論</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文忠 徐</dc:creator>
  <cp:lastModifiedBy>文忠 徐</cp:lastModifiedBy>
  <cp:revision>111</cp:revision>
  <dcterms:created xsi:type="dcterms:W3CDTF">2018-05-26T01:40:48Z</dcterms:created>
  <dcterms:modified xsi:type="dcterms:W3CDTF">2018-06-09T04:17:21Z</dcterms:modified>
</cp:coreProperties>
</file>