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8" r:id="rId1"/>
    <p:sldMasterId id="2147483770" r:id="rId2"/>
  </p:sldMasterIdLst>
  <p:notesMasterIdLst>
    <p:notesMasterId r:id="rId30"/>
  </p:notesMasterIdLst>
  <p:sldIdLst>
    <p:sldId id="470" r:id="rId3"/>
    <p:sldId id="476" r:id="rId4"/>
    <p:sldId id="477" r:id="rId5"/>
    <p:sldId id="481" r:id="rId6"/>
    <p:sldId id="482" r:id="rId7"/>
    <p:sldId id="478" r:id="rId8"/>
    <p:sldId id="479" r:id="rId9"/>
    <p:sldId id="480" r:id="rId10"/>
    <p:sldId id="454" r:id="rId11"/>
    <p:sldId id="453" r:id="rId12"/>
    <p:sldId id="455" r:id="rId13"/>
    <p:sldId id="459" r:id="rId14"/>
    <p:sldId id="456" r:id="rId15"/>
    <p:sldId id="457" r:id="rId16"/>
    <p:sldId id="462" r:id="rId17"/>
    <p:sldId id="460" r:id="rId18"/>
    <p:sldId id="461" r:id="rId19"/>
    <p:sldId id="464" r:id="rId20"/>
    <p:sldId id="463" r:id="rId21"/>
    <p:sldId id="466" r:id="rId22"/>
    <p:sldId id="467" r:id="rId23"/>
    <p:sldId id="468" r:id="rId24"/>
    <p:sldId id="465" r:id="rId25"/>
    <p:sldId id="472" r:id="rId26"/>
    <p:sldId id="473" r:id="rId27"/>
    <p:sldId id="474" r:id="rId28"/>
    <p:sldId id="475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99FF33"/>
    <a:srgbClr val="FF00FF"/>
    <a:srgbClr val="66FFFF"/>
    <a:srgbClr val="A6A6A6"/>
    <a:srgbClr val="BFBFBF"/>
    <a:srgbClr val="000000"/>
    <a:srgbClr val="99CC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4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54" y="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FD021-6A73-488C-8B51-F22DABB8A545}" type="datetimeFigureOut">
              <a:rPr lang="zh-CN" altLang="en-US" smtClean="0"/>
              <a:t>2018/6/9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A0EB4-A529-4335-9B3E-020BB0F9FF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2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單維彰，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國立中央大學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年國教數學領綱小組高中組召集人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11560-3026-4530-B218-C1E2A56B82C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54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王婷瑩，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國立臺灣師範大學數學系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專案助理教授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A0EB4-A529-4335-9B3E-020BB0F9FF7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44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張耀祖，義守大學數學系教授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A0EB4-A529-4335-9B3E-020BB0F9FF7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0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7088718" y="4132264"/>
            <a:ext cx="5005916" cy="2605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5" name="矩形 4"/>
          <p:cNvSpPr/>
          <p:nvPr/>
        </p:nvSpPr>
        <p:spPr>
          <a:xfrm>
            <a:off x="7662334" y="4137025"/>
            <a:ext cx="4440767" cy="2605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6" name="矩形 5"/>
          <p:cNvSpPr/>
          <p:nvPr/>
        </p:nvSpPr>
        <p:spPr>
          <a:xfrm>
            <a:off x="7088718" y="4159250"/>
            <a:ext cx="5022849" cy="2605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" y="13806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pic>
        <p:nvPicPr>
          <p:cNvPr id="8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885" y="6381751"/>
            <a:ext cx="864023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1" y="4137026"/>
            <a:ext cx="1200149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華康行楷體W5(P)" pitchFamily="66" charset="-120"/>
                <a:ea typeface="華康行楷體W5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9D00-CA75-439A-B86B-4139FB81AAB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D87A6-ABD0-4763-8E5E-4E0AAE08C9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59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963F-B4CC-4D3F-9233-3DCEC276FD0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1CA2-6DAC-492A-945C-9B8D143ADB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11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CD9D-41EE-40E6-A09A-51A9651AA0E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3DE31-5BAD-4E05-870B-837DF36310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15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7088719" y="4132274"/>
            <a:ext cx="5005916" cy="2605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5" name="矩形 4"/>
          <p:cNvSpPr/>
          <p:nvPr/>
        </p:nvSpPr>
        <p:spPr>
          <a:xfrm>
            <a:off x="7662341" y="4137025"/>
            <a:ext cx="4440767" cy="2605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6" name="矩形 5"/>
          <p:cNvSpPr/>
          <p:nvPr/>
        </p:nvSpPr>
        <p:spPr>
          <a:xfrm>
            <a:off x="7088725" y="4159250"/>
            <a:ext cx="5022849" cy="2605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" y="13806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pic>
        <p:nvPicPr>
          <p:cNvPr id="9" name="圖片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705" y="4778829"/>
            <a:ext cx="930296" cy="22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>
            <a:lvl1pPr>
              <a:defRPr>
                <a:latin typeface="華康行楷體W5(P)" pitchFamily="66" charset="-120"/>
                <a:ea typeface="華康行楷體W5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71A9B-AC66-45C0-BE13-3413B8186F5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B06F-9728-4768-A7A9-B54245B0FB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342A-F8D8-4F17-BD28-B504F20A976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393E-F859-485C-9063-6AAF2FF7C8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78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7763941" y="5003811"/>
            <a:ext cx="4561417" cy="1806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5" name="矩形 4"/>
          <p:cNvSpPr/>
          <p:nvPr/>
        </p:nvSpPr>
        <p:spPr>
          <a:xfrm>
            <a:off x="7643287" y="5003811"/>
            <a:ext cx="4559300" cy="1806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6" name="矩形 5"/>
          <p:cNvSpPr/>
          <p:nvPr/>
        </p:nvSpPr>
        <p:spPr>
          <a:xfrm>
            <a:off x="7630584" y="5053024"/>
            <a:ext cx="4561416" cy="1804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" y="13806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pic>
        <p:nvPicPr>
          <p:cNvPr id="8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2" y="4137036"/>
            <a:ext cx="1200149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597650"/>
            <a:ext cx="4320116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0" cap="all">
                <a:latin typeface="華康文徵明體W4(P)" pitchFamily="66" charset="-120"/>
                <a:ea typeface="華康文徵明體W4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334E8-BDEE-41BA-9389-583C26AB8B7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48DE-0630-4688-836E-14E5E76D79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024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CC08E-5386-4AE2-B00E-67C90E5A95E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9D6DC-D2FC-435E-88A2-FA70E2AF1A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762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523E-A11C-4A22-A4DF-3A73C0352D5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6713C-3CD2-49CF-A09D-FF49FD9E7C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445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616711"/>
            <a:ext cx="4320116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27033-3BC9-421C-A12A-9E538E93622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F632-F49D-4F6F-8747-03FBF54FA0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303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69E0-66DC-4698-82C0-2402FA0D914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E27F2-6F89-4C40-B0F8-4A0D7BC8DA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561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4234-4939-48A3-961B-2A98349DA84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25893-3C60-4CFD-8C50-8F551C8192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64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DDDE-156B-429C-B0DB-A45944942B1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3583-C425-4B85-AAB2-27B16DED9F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698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1755B-7D4D-4471-8938-89F856609BF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5B1BB-2B6B-400D-B0E1-6457130653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2741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4828-EA7D-4DE1-B749-3BAF077C5D0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8603D-8AA9-4025-96EE-516BA6BDB8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97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3EF5-38B9-4169-982A-E872559919E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DCBD-7AF9-4DFB-9E2E-29B5A24AEB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90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/>
          <p:cNvSpPr/>
          <p:nvPr/>
        </p:nvSpPr>
        <p:spPr>
          <a:xfrm>
            <a:off x="7763934" y="5003801"/>
            <a:ext cx="4561417" cy="1806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5" name="矩形 4"/>
          <p:cNvSpPr/>
          <p:nvPr/>
        </p:nvSpPr>
        <p:spPr>
          <a:xfrm>
            <a:off x="7643285" y="5003801"/>
            <a:ext cx="4559300" cy="1806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 useBgFill="1">
        <p:nvSpPr>
          <p:cNvPr id="6" name="矩形 5"/>
          <p:cNvSpPr/>
          <p:nvPr/>
        </p:nvSpPr>
        <p:spPr>
          <a:xfrm>
            <a:off x="7630584" y="5053014"/>
            <a:ext cx="4561416" cy="1804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" y="13806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pic>
        <p:nvPicPr>
          <p:cNvPr id="8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1" y="4137026"/>
            <a:ext cx="1200149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597650"/>
            <a:ext cx="4320116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all">
                <a:latin typeface="華康文徵明體W4(P)" pitchFamily="66" charset="-120"/>
                <a:ea typeface="華康文徵明體W4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66B69-7452-4D76-8C05-AE3F4409E7E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B63E-A6B3-4DEB-9B87-C19D20A4C4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51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44026-2D99-4ABC-BF43-568186947E5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6FFF-581F-4586-8558-4D571770E1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84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FC915-1EF8-437C-B980-08809E3419F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B3780-50C6-4056-BA35-90B06AC5B5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18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7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616701"/>
            <a:ext cx="4320116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90E66-6A41-4602-8597-544F5185BD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823AC-F273-437F-8B16-0CA7BF91F5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6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71F17-FAAA-4299-88F7-0B874C710CA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A3BDB-0472-428D-A365-F9784C345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29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066A-C2CA-422A-81FC-180B1F86B3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A2A6-BEFB-40E9-9780-93F9652517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27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E753-9ADC-4688-B8FA-11ADC726F22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1F16C-7BF8-4FB7-8A9D-CC1A3B3600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68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nhmath.com/NH-MATH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1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7" y="86374"/>
            <a:ext cx="3600703" cy="5040000"/>
          </a:xfrm>
          <a:prstGeom prst="rect">
            <a:avLst/>
          </a:prstGeom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3A185C-1B82-4B44-8CF3-8F2F18FA0E7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93F54C-7099-4A80-AE2F-59397728855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pic>
        <p:nvPicPr>
          <p:cNvPr id="1032" name="圖片 1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7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圖片 1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597650"/>
            <a:ext cx="4320116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7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華康行楷體W5" pitchFamily="65" charset="-120"/>
          <a:ea typeface="華康行楷體W5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hlinkClick r:id="rId14"/>
          </p:cNvPr>
          <p:cNvPicPr>
            <a:picLocks noChangeAspect="1"/>
          </p:cNvPicPr>
          <p:nvPr/>
        </p:nvPicPr>
        <p:blipFill>
          <a:blip r:embed="rId1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4" y="86374"/>
            <a:ext cx="3600703" cy="5040000"/>
          </a:xfrm>
          <a:prstGeom prst="rect">
            <a:avLst/>
          </a:prstGeom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B6ED216-43CF-4EF0-9F9E-0508ACE815D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4A3AEF-015E-4A14-80EB-4420189B79B1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pic>
        <p:nvPicPr>
          <p:cNvPr id="1032" name="圖片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圖片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597650"/>
            <a:ext cx="4320116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1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華康行楷體W5" pitchFamily="65" charset="-120"/>
          <a:ea typeface="華康行楷體W5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華康行楷體W5" panose="03000509000000000000" pitchFamily="65" charset="-120"/>
          <a:ea typeface="華康行楷體W5" panose="03000509000000000000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nhmath.com/NH-MATH/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openxmlformats.org/officeDocument/2006/relationships/hyperlink" Target="http://www.nhmath.com/NH-MATH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19.pn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nhmath.com/NH-MATH/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://www.nhmath.com/NH-MATH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hyperlink" Target="http://www.nhmath.com/NH-MATH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hmath.com/NH-MATH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jpeg"/><Relationship Id="rId20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hyperlink" Target="http://www.nhmath.com/NH-MATH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hyperlink" Target="http://www.nhmath.com/NH-MATH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hyperlink" Target="http://www.nhmath.com/NH-MATH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3.png"/><Relationship Id="rId21" Type="http://schemas.openxmlformats.org/officeDocument/2006/relationships/image" Target="../media/image19.png"/><Relationship Id="rId7" Type="http://schemas.openxmlformats.org/officeDocument/2006/relationships/image" Target="../media/image77.png"/><Relationship Id="rId12" Type="http://schemas.openxmlformats.org/officeDocument/2006/relationships/image" Target="../media/image3.png"/><Relationship Id="rId17" Type="http://schemas.openxmlformats.org/officeDocument/2006/relationships/image" Target="../media/image85.png"/><Relationship Id="rId2" Type="http://schemas.openxmlformats.org/officeDocument/2006/relationships/image" Target="../media/image72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hyperlink" Target="http://www.nhmath.com/NH-MATH/" TargetMode="External"/><Relationship Id="rId5" Type="http://schemas.openxmlformats.org/officeDocument/2006/relationships/image" Target="../media/image75.pn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19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nhmath.com/NH-MATH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7.png"/><Relationship Id="rId7" Type="http://schemas.openxmlformats.org/officeDocument/2006/relationships/image" Target="../media/image93.png"/><Relationship Id="rId12" Type="http://schemas.openxmlformats.org/officeDocument/2006/relationships/image" Target="../media/image3.png"/><Relationship Id="rId2" Type="http://schemas.openxmlformats.org/officeDocument/2006/relationships/hyperlink" Target="https://docs.google.com/spreadsheets/d/185vw_8WKCrAR45VqcDAaI9ATA7_V0Pu8WLfHLnht-aU/edit#gid=120940694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http://www.nhmath.com/NH-MATH/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96.png"/><Relationship Id="rId4" Type="http://schemas.openxmlformats.org/officeDocument/2006/relationships/image" Target="../media/image19.pn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圖像裡可能有31 個人、微笑的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603" y="957943"/>
            <a:ext cx="8397291" cy="455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C:\Users\User\Desktop\tru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922" flipV="1">
            <a:off x="1882198" y="4031470"/>
            <a:ext cx="11237794" cy="2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User\Desktop\1070709數學新世界\廖惠儀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2" y="4793920"/>
            <a:ext cx="2170443" cy="137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1756589" y="5781679"/>
            <a:ext cx="1487354" cy="1177904"/>
            <a:chOff x="1756589" y="5346239"/>
            <a:chExt cx="1487354" cy="1177904"/>
          </a:xfrm>
        </p:grpSpPr>
        <p:grpSp>
          <p:nvGrpSpPr>
            <p:cNvPr id="2" name="群組 1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" name="文字方塊 2"/>
            <p:cNvSpPr txBox="1"/>
            <p:nvPr/>
          </p:nvSpPr>
          <p:spPr>
            <a:xfrm>
              <a:off x="1756589" y="6000923"/>
              <a:ext cx="1487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103</a:t>
              </a:r>
              <a:r>
                <a:rPr lang="zh-TW" altLang="en-US" b="1"/>
                <a:t>育種期</a:t>
              </a:r>
              <a:endParaRPr lang="zh-TW" altLang="en-US" b="1" dirty="0"/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4195005" y="4793920"/>
            <a:ext cx="5627916" cy="1655455"/>
            <a:chOff x="4195005" y="4793920"/>
            <a:chExt cx="5627916" cy="1655455"/>
          </a:xfrm>
        </p:grpSpPr>
        <p:grpSp>
          <p:nvGrpSpPr>
            <p:cNvPr id="24" name="群組 23"/>
            <p:cNvGrpSpPr/>
            <p:nvPr/>
          </p:nvGrpSpPr>
          <p:grpSpPr>
            <a:xfrm>
              <a:off x="4195005" y="5271471"/>
              <a:ext cx="936171" cy="1177904"/>
              <a:chOff x="1756589" y="5346239"/>
              <a:chExt cx="936171" cy="1177904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7" name="橢圓 26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" name="文字方塊 25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6481007" y="5161775"/>
              <a:ext cx="936171" cy="1177904"/>
              <a:chOff x="1756589" y="5346239"/>
              <a:chExt cx="936171" cy="1177904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32" name="橢圓 3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1" name="文字方塊 30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105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8886750" y="4793920"/>
              <a:ext cx="936171" cy="1177904"/>
              <a:chOff x="1756589" y="5346239"/>
              <a:chExt cx="936171" cy="1177904"/>
            </a:xfrm>
          </p:grpSpPr>
          <p:grpSp>
            <p:nvGrpSpPr>
              <p:cNvPr id="41" name="群組 40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2" name="文字方塊 41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106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35" name="圖片 10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979" y="128587"/>
            <a:ext cx="3962400" cy="66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7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294138" y="1880840"/>
            <a:ext cx="5218495" cy="2876863"/>
            <a:chOff x="3392112" y="1880840"/>
            <a:chExt cx="5218495" cy="2876863"/>
          </a:xfrm>
        </p:grpSpPr>
        <p:pic>
          <p:nvPicPr>
            <p:cNvPr id="35" name="Picture 2" descr="C:\Users\user\Desktop\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112" y="1880840"/>
              <a:ext cx="5218495" cy="287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PA_文本框 1"/>
            <p:cNvSpPr txBox="1"/>
            <p:nvPr>
              <p:custDataLst>
                <p:tags r:id="rId1"/>
              </p:custDataLst>
            </p:nvPr>
          </p:nvSpPr>
          <p:spPr>
            <a:xfrm>
              <a:off x="5990474" y="2247389"/>
              <a:ext cx="16725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金梅浪漫海報字體" panose="02010509060101010101" pitchFamily="49" charset="-120"/>
                  <a:ea typeface="金梅浪漫海報字體" panose="02010509060101010101" pitchFamily="49" charset="-120"/>
                  <a:cs typeface="方正苏新诗柳楷简体-yolan" panose="02000000000000000000" pitchFamily="2" charset="-122"/>
                  <a:sym typeface="Arial"/>
                </a:rPr>
                <a:t>生了</a:t>
              </a:r>
              <a:r>
                <a:rPr lang="zh-TW" altLang="en-US" sz="3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金梅浪漫海報字體" panose="02010509060101010101" pitchFamily="49" charset="-120"/>
                  <a:ea typeface="金梅浪漫海報字體" panose="02010509060101010101" pitchFamily="49" charset="-120"/>
                  <a:cs typeface="方正苏新诗柳楷简体-yolan" panose="02000000000000000000" pitchFamily="2" charset="-122"/>
                  <a:sym typeface="Arial"/>
                </a:rPr>
                <a:t>根</a:t>
              </a:r>
              <a:endParaRPr lang="zh-CN" alt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金梅浪漫海報字體" panose="02010509060101010101" pitchFamily="49" charset="-120"/>
                <a:ea typeface="金梅浪漫海報字體" panose="02010509060101010101" pitchFamily="49" charset="-120"/>
                <a:cs typeface="方正苏新诗柳楷简体-yolan" panose="02000000000000000000" pitchFamily="2" charset="-122"/>
                <a:sym typeface="Arial"/>
              </a:endParaRPr>
            </a:p>
          </p:txBody>
        </p:sp>
      </p:grpSp>
      <p:pic>
        <p:nvPicPr>
          <p:cNvPr id="2050" name="Picture 2" descr="D:\生根(CA)\生根任務\1050319生根發表會相關\1版\1050319生根計畫發表會海報(定稿)\海報2\A教專手冊成果\A-3-2(假日研討數學本質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090" y="428747"/>
            <a:ext cx="3318195" cy="182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User\Desktop\tru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922" flipV="1">
            <a:off x="1772560" y="3536967"/>
            <a:ext cx="11237794" cy="2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1756589" y="5346239"/>
            <a:ext cx="936171" cy="1177904"/>
            <a:chOff x="1756589" y="5346239"/>
            <a:chExt cx="936171" cy="1177904"/>
          </a:xfrm>
        </p:grpSpPr>
        <p:grpSp>
          <p:nvGrpSpPr>
            <p:cNvPr id="2" name="群組 1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" name="文字方塊 2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103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195005" y="4836031"/>
            <a:ext cx="936171" cy="1177904"/>
            <a:chOff x="1756589" y="5346239"/>
            <a:chExt cx="936171" cy="1177904"/>
          </a:xfrm>
        </p:grpSpPr>
        <p:grpSp>
          <p:nvGrpSpPr>
            <p:cNvPr id="25" name="群組 24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文字方塊 25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104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481007" y="4726335"/>
            <a:ext cx="936171" cy="1177904"/>
            <a:chOff x="1756589" y="5346239"/>
            <a:chExt cx="936171" cy="1177904"/>
          </a:xfrm>
        </p:grpSpPr>
        <p:grpSp>
          <p:nvGrpSpPr>
            <p:cNvPr id="30" name="群組 29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32" name="橢圓 3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105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8886750" y="4358480"/>
            <a:ext cx="936171" cy="1177904"/>
            <a:chOff x="1756589" y="5346239"/>
            <a:chExt cx="936171" cy="1177904"/>
          </a:xfrm>
        </p:grpSpPr>
        <p:grpSp>
          <p:nvGrpSpPr>
            <p:cNvPr id="41" name="群組 40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106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052" name="Picture 4" descr="D:\生根(CA)\生根任務\1050319生根發表會相關\1版\1050319生根計畫發表會海報(定稿)\海報2\A教專手冊成果\A-3-8(小組討論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897" y="4675428"/>
            <a:ext cx="3588135" cy="2011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生根(CA)\生根任務\1050319生根發表會相關\1版\1050319生根計畫發表會海報(定稿)\海報2\A教專手冊成果\A-3-6假日研討數學本質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96" y="3472026"/>
            <a:ext cx="4699079" cy="272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生根(CA)\生根任務\1050319生根發表會相關\1版\1050319生根計畫發表會海報(定稿)\海報2\A教專手冊成果\A-3-11假日研討數學本質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6077">
            <a:off x="161304" y="4192676"/>
            <a:ext cx="4041526" cy="2376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生根(CA)\生根任務\1050319生根發表會相關\1版\1050319生根計畫發表會海報(定稿)\海報2\A教專手冊成果\A-3-3(假日研討數學本質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2" y="1830770"/>
            <a:ext cx="4565129" cy="267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生根(CA)\生根任務\1050319生根發表會相關\1版\1050319生根計畫發表會海報(定稿)\海報2\A教專手冊成果\A-3-9(小組討論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3882">
            <a:off x="7562334" y="1121807"/>
            <a:ext cx="4347344" cy="225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生根(CA)\生根任務\1050319生根發表會相關\1版\1050319生根計畫發表會海報(定稿)\海報2\A教專手冊成果\A-3-4(小組討論)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6007">
            <a:off x="330670" y="262990"/>
            <a:ext cx="4184010" cy="2073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10">
            <a:hlinkClick r:id="rId12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595" y="92729"/>
            <a:ext cx="3667125" cy="68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5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78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2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內容版面配置區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66" y="279779"/>
            <a:ext cx="9245905" cy="595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群組 7"/>
          <p:cNvGrpSpPr/>
          <p:nvPr/>
        </p:nvGrpSpPr>
        <p:grpSpPr>
          <a:xfrm>
            <a:off x="857034" y="3700367"/>
            <a:ext cx="12155875" cy="2950313"/>
            <a:chOff x="857034" y="3700367"/>
            <a:chExt cx="12155875" cy="2950313"/>
          </a:xfrm>
        </p:grpSpPr>
        <p:pic>
          <p:nvPicPr>
            <p:cNvPr id="19" name="Picture 4" descr="C:\Users\User\Desktop\true (2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03922" flipV="1">
              <a:off x="1034103" y="3700367"/>
              <a:ext cx="11978806" cy="280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群組 23"/>
            <p:cNvGrpSpPr/>
            <p:nvPr/>
          </p:nvGrpSpPr>
          <p:grpSpPr>
            <a:xfrm>
              <a:off x="3977285" y="4944891"/>
              <a:ext cx="936171" cy="1177904"/>
              <a:chOff x="1756589" y="5346239"/>
              <a:chExt cx="936171" cy="1177904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7" name="橢圓 26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" name="文字方塊 25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6393919" y="4835195"/>
              <a:ext cx="936171" cy="1177904"/>
              <a:chOff x="1756589" y="5346239"/>
              <a:chExt cx="936171" cy="1177904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32" name="橢圓 3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1" name="文字方塊 30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105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8745232" y="4380252"/>
              <a:ext cx="936171" cy="1177904"/>
              <a:chOff x="1756589" y="5346239"/>
              <a:chExt cx="936171" cy="1177904"/>
            </a:xfrm>
          </p:grpSpPr>
          <p:grpSp>
            <p:nvGrpSpPr>
              <p:cNvPr id="41" name="群組 40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2" name="文字方塊 41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106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7" name="群組 6"/>
            <p:cNvGrpSpPr/>
            <p:nvPr/>
          </p:nvGrpSpPr>
          <p:grpSpPr>
            <a:xfrm rot="21189165">
              <a:off x="857034" y="5221361"/>
              <a:ext cx="1592668" cy="1429319"/>
              <a:chOff x="1615407" y="5111514"/>
              <a:chExt cx="1592668" cy="1429319"/>
            </a:xfrm>
          </p:grpSpPr>
          <p:grpSp>
            <p:nvGrpSpPr>
              <p:cNvPr id="5" name="群組 4"/>
              <p:cNvGrpSpPr/>
              <p:nvPr/>
            </p:nvGrpSpPr>
            <p:grpSpPr>
              <a:xfrm>
                <a:off x="1903735" y="5111514"/>
                <a:ext cx="954726" cy="954726"/>
                <a:chOff x="1864674" y="5111514"/>
                <a:chExt cx="954726" cy="954726"/>
              </a:xfrm>
            </p:grpSpPr>
            <p:sp>
              <p:nvSpPr>
                <p:cNvPr id="22" name="橢圓 21"/>
                <p:cNvSpPr/>
                <p:nvPr/>
              </p:nvSpPr>
              <p:spPr>
                <a:xfrm>
                  <a:off x="2079487" y="5326327"/>
                  <a:ext cx="525100" cy="5251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橢圓 22"/>
                <p:cNvSpPr/>
                <p:nvPr/>
              </p:nvSpPr>
              <p:spPr>
                <a:xfrm>
                  <a:off x="1864674" y="5111514"/>
                  <a:ext cx="954726" cy="95472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" name="文字方塊 2"/>
              <p:cNvSpPr txBox="1"/>
              <p:nvPr/>
            </p:nvSpPr>
            <p:spPr>
              <a:xfrm rot="410835">
                <a:off x="1615407" y="6017613"/>
                <a:ext cx="15926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/>
                  <a:t>103</a:t>
                </a:r>
                <a:r>
                  <a:rPr lang="zh-TW" altLang="en-US" sz="2000" b="1"/>
                  <a:t>育種期</a:t>
                </a:r>
                <a:endParaRPr lang="zh-TW" altLang="en-US" sz="2000" dirty="0"/>
              </a:p>
            </p:txBody>
          </p:sp>
        </p:grpSp>
      </p:grpSp>
      <p:pic>
        <p:nvPicPr>
          <p:cNvPr id="36" name="Picture 3" descr="C:\Users\User\Desktop\1070709數學新世界\生根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9165">
            <a:off x="1265404" y="5033026"/>
            <a:ext cx="613273" cy="9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10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79" y="152023"/>
            <a:ext cx="3693859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User\Desktop\1070709數學新世界\原圖含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924" y="856182"/>
            <a:ext cx="5052015" cy="3658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User\Desktop\tru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922" flipV="1">
            <a:off x="1772560" y="3536967"/>
            <a:ext cx="11237794" cy="2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1646949" y="5346239"/>
            <a:ext cx="1499022" cy="1177904"/>
            <a:chOff x="1646949" y="5346239"/>
            <a:chExt cx="1499022" cy="1177904"/>
          </a:xfrm>
        </p:grpSpPr>
        <p:grpSp>
          <p:nvGrpSpPr>
            <p:cNvPr id="2" name="群組 1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" name="文字方塊 2"/>
            <p:cNvSpPr txBox="1"/>
            <p:nvPr/>
          </p:nvSpPr>
          <p:spPr>
            <a:xfrm>
              <a:off x="1646949" y="6000923"/>
              <a:ext cx="1499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103</a:t>
              </a:r>
              <a:r>
                <a:rPr lang="zh-TW" altLang="en-US" sz="2000" b="1"/>
                <a:t>育種期</a:t>
              </a:r>
              <a:endPara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195005" y="4836031"/>
            <a:ext cx="936171" cy="1177904"/>
            <a:chOff x="1756589" y="5346239"/>
            <a:chExt cx="936171" cy="1177904"/>
          </a:xfrm>
        </p:grpSpPr>
        <p:grpSp>
          <p:nvGrpSpPr>
            <p:cNvPr id="25" name="群組 24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文字方塊 25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104</a:t>
              </a:r>
              <a:endPara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481007" y="4726335"/>
            <a:ext cx="936171" cy="1177904"/>
            <a:chOff x="1756589" y="5346239"/>
            <a:chExt cx="936171" cy="1177904"/>
          </a:xfrm>
        </p:grpSpPr>
        <p:grpSp>
          <p:nvGrpSpPr>
            <p:cNvPr id="30" name="群組 29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32" name="橢圓 3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105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8886750" y="4358480"/>
            <a:ext cx="936171" cy="1177904"/>
            <a:chOff x="1756589" y="5346239"/>
            <a:chExt cx="936171" cy="1177904"/>
          </a:xfrm>
        </p:grpSpPr>
        <p:grpSp>
          <p:nvGrpSpPr>
            <p:cNvPr id="41" name="群組 40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106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199053" y="4837505"/>
            <a:ext cx="936171" cy="1454903"/>
            <a:chOff x="1756589" y="5346239"/>
            <a:chExt cx="936171" cy="1454903"/>
          </a:xfrm>
        </p:grpSpPr>
        <p:grpSp>
          <p:nvGrpSpPr>
            <p:cNvPr id="36" name="群組 35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38" name="橢圓 37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文字方塊 36"/>
            <p:cNvSpPr txBox="1"/>
            <p:nvPr/>
          </p:nvSpPr>
          <p:spPr>
            <a:xfrm>
              <a:off x="1756589" y="6000923"/>
              <a:ext cx="936171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104</a:t>
              </a:r>
              <a:r>
                <a:rPr lang="zh-TW" altLang="en-US" b="1"/>
                <a:t>插秧期</a:t>
              </a:r>
              <a:endParaRPr lang="zh-TW" altLang="en-US" b="1" dirty="0"/>
            </a:p>
          </p:txBody>
        </p:sp>
      </p:grpSp>
      <p:pic>
        <p:nvPicPr>
          <p:cNvPr id="45" name="圖片 10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59" y="154425"/>
            <a:ext cx="39795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7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499" y="517013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5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1070709數學新世界\台灣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4678">
            <a:off x="6076420" y="883824"/>
            <a:ext cx="2625071" cy="54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302565" y="1184509"/>
            <a:ext cx="7045292" cy="3303047"/>
            <a:chOff x="302565" y="1184509"/>
            <a:chExt cx="7045292" cy="3303047"/>
          </a:xfrm>
        </p:grpSpPr>
        <p:sp>
          <p:nvSpPr>
            <p:cNvPr id="9" name="手繪多邊形 8"/>
            <p:cNvSpPr/>
            <p:nvPr/>
          </p:nvSpPr>
          <p:spPr>
            <a:xfrm>
              <a:off x="4942114" y="2362200"/>
              <a:ext cx="2405743" cy="457200"/>
            </a:xfrm>
            <a:custGeom>
              <a:avLst/>
              <a:gdLst>
                <a:gd name="connsiteX0" fmla="*/ 2405743 w 2405743"/>
                <a:gd name="connsiteY0" fmla="*/ 206829 h 457200"/>
                <a:gd name="connsiteX1" fmla="*/ 2090057 w 2405743"/>
                <a:gd name="connsiteY1" fmla="*/ 0 h 457200"/>
                <a:gd name="connsiteX2" fmla="*/ 0 w 2405743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743" h="457200">
                  <a:moveTo>
                    <a:pt x="2405743" y="206829"/>
                  </a:moveTo>
                  <a:lnTo>
                    <a:pt x="2090057" y="0"/>
                  </a:lnTo>
                  <a:lnTo>
                    <a:pt x="0" y="4572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302565" y="1184509"/>
              <a:ext cx="4737835" cy="3303047"/>
              <a:chOff x="224063" y="993631"/>
              <a:chExt cx="4737835" cy="3303047"/>
            </a:xfrm>
          </p:grpSpPr>
          <p:pic>
            <p:nvPicPr>
              <p:cNvPr id="4" name="Picture 9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69047">
                <a:off x="574710" y="2722803"/>
                <a:ext cx="3507434" cy="15738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63" y="993631"/>
                <a:ext cx="4737835" cy="220676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文字方塊 19"/>
            <p:cNvSpPr txBox="1"/>
            <p:nvPr/>
          </p:nvSpPr>
          <p:spPr>
            <a:xfrm>
              <a:off x="5112495" y="2232143"/>
              <a:ext cx="894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中區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-276555" y="3671285"/>
            <a:ext cx="6884184" cy="2962917"/>
            <a:chOff x="-276555" y="3671285"/>
            <a:chExt cx="6884184" cy="2962917"/>
          </a:xfrm>
        </p:grpSpPr>
        <p:grpSp>
          <p:nvGrpSpPr>
            <p:cNvPr id="2" name="群組 1"/>
            <p:cNvGrpSpPr/>
            <p:nvPr/>
          </p:nvGrpSpPr>
          <p:grpSpPr>
            <a:xfrm>
              <a:off x="-276555" y="4279314"/>
              <a:ext cx="6283567" cy="2354888"/>
              <a:chOff x="-276555" y="4279314"/>
              <a:chExt cx="6283567" cy="2354888"/>
            </a:xfrm>
          </p:grpSpPr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7900" y="4416334"/>
                <a:ext cx="4779112" cy="2217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9946">
                <a:off x="-276555" y="4279314"/>
                <a:ext cx="3711575" cy="162754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文字方塊 23"/>
            <p:cNvSpPr txBox="1"/>
            <p:nvPr/>
          </p:nvSpPr>
          <p:spPr>
            <a:xfrm>
              <a:off x="4309796" y="3671285"/>
              <a:ext cx="894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南區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201886" y="3690257"/>
              <a:ext cx="2405743" cy="1066800"/>
            </a:xfrm>
            <a:custGeom>
              <a:avLst/>
              <a:gdLst>
                <a:gd name="connsiteX0" fmla="*/ 2405743 w 2405743"/>
                <a:gd name="connsiteY0" fmla="*/ 0 h 1066800"/>
                <a:gd name="connsiteX1" fmla="*/ 1132114 w 2405743"/>
                <a:gd name="connsiteY1" fmla="*/ 163286 h 1066800"/>
                <a:gd name="connsiteX2" fmla="*/ 0 w 2405743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5743" h="1066800">
                  <a:moveTo>
                    <a:pt x="2405743" y="0"/>
                  </a:moveTo>
                  <a:lnTo>
                    <a:pt x="1132114" y="163286"/>
                  </a:lnTo>
                  <a:lnTo>
                    <a:pt x="0" y="10668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227900" y="163069"/>
            <a:ext cx="7731043" cy="2042880"/>
            <a:chOff x="1227900" y="163069"/>
            <a:chExt cx="7731043" cy="2042880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900" y="203078"/>
              <a:ext cx="2706147" cy="1526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群組 13"/>
            <p:cNvGrpSpPr/>
            <p:nvPr/>
          </p:nvGrpSpPr>
          <p:grpSpPr>
            <a:xfrm>
              <a:off x="3222520" y="163069"/>
              <a:ext cx="5736423" cy="2042880"/>
              <a:chOff x="3222520" y="163069"/>
              <a:chExt cx="5736423" cy="2042880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3222520" y="163069"/>
                <a:ext cx="5716886" cy="2042880"/>
                <a:chOff x="3222520" y="163069"/>
                <a:chExt cx="5716886" cy="2042880"/>
              </a:xfrm>
            </p:grpSpPr>
            <p:pic>
              <p:nvPicPr>
                <p:cNvPr id="4107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22520" y="163069"/>
                  <a:ext cx="4746867" cy="204288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文字方塊 6"/>
                <p:cNvSpPr txBox="1"/>
                <p:nvPr/>
              </p:nvSpPr>
              <p:spPr>
                <a:xfrm>
                  <a:off x="7829063" y="966439"/>
                  <a:ext cx="11103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8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北區</a:t>
                  </a:r>
                </a:p>
              </p:txBody>
            </p:sp>
          </p:grpSp>
          <p:sp>
            <p:nvSpPr>
              <p:cNvPr id="13" name="手繪多邊形 12"/>
              <p:cNvSpPr/>
              <p:nvPr/>
            </p:nvSpPr>
            <p:spPr>
              <a:xfrm>
                <a:off x="7826829" y="1360714"/>
                <a:ext cx="1132114" cy="293915"/>
              </a:xfrm>
              <a:custGeom>
                <a:avLst/>
                <a:gdLst>
                  <a:gd name="connsiteX0" fmla="*/ 1132114 w 1132114"/>
                  <a:gd name="connsiteY0" fmla="*/ 293915 h 293915"/>
                  <a:gd name="connsiteX1" fmla="*/ 1001485 w 1132114"/>
                  <a:gd name="connsiteY1" fmla="*/ 0 h 293915"/>
                  <a:gd name="connsiteX2" fmla="*/ 0 w 1132114"/>
                  <a:gd name="connsiteY2" fmla="*/ 119743 h 29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2114" h="293915">
                    <a:moveTo>
                      <a:pt x="1132114" y="293915"/>
                    </a:moveTo>
                    <a:lnTo>
                      <a:pt x="1001485" y="0"/>
                    </a:lnTo>
                    <a:lnTo>
                      <a:pt x="0" y="11974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7270809" y="2813056"/>
            <a:ext cx="4921191" cy="3614271"/>
            <a:chOff x="7270809" y="2813056"/>
            <a:chExt cx="4921191" cy="3614271"/>
          </a:xfrm>
        </p:grpSpPr>
        <p:grpSp>
          <p:nvGrpSpPr>
            <p:cNvPr id="6" name="群組 5"/>
            <p:cNvGrpSpPr/>
            <p:nvPr/>
          </p:nvGrpSpPr>
          <p:grpSpPr>
            <a:xfrm>
              <a:off x="8208873" y="2813056"/>
              <a:ext cx="3983127" cy="3614271"/>
              <a:chOff x="8208873" y="2813056"/>
              <a:chExt cx="3983127" cy="3614271"/>
            </a:xfrm>
          </p:grpSpPr>
          <p:pic>
            <p:nvPicPr>
              <p:cNvPr id="4105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9102">
                <a:off x="8595619" y="4768446"/>
                <a:ext cx="2524510" cy="16588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873" y="2813056"/>
                <a:ext cx="3983127" cy="20542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文字方塊 30"/>
            <p:cNvSpPr txBox="1"/>
            <p:nvPr/>
          </p:nvSpPr>
          <p:spPr>
            <a:xfrm>
              <a:off x="7270809" y="5108380"/>
              <a:ext cx="894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東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區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7271657" y="4463143"/>
              <a:ext cx="2046514" cy="696686"/>
            </a:xfrm>
            <a:custGeom>
              <a:avLst/>
              <a:gdLst>
                <a:gd name="connsiteX0" fmla="*/ 0 w 2046514"/>
                <a:gd name="connsiteY0" fmla="*/ 0 h 696686"/>
                <a:gd name="connsiteX1" fmla="*/ 424543 w 2046514"/>
                <a:gd name="connsiteY1" fmla="*/ 696686 h 696686"/>
                <a:gd name="connsiteX2" fmla="*/ 2046514 w 2046514"/>
                <a:gd name="connsiteY2" fmla="*/ 326571 h 6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514" h="696686">
                  <a:moveTo>
                    <a:pt x="0" y="0"/>
                  </a:moveTo>
                  <a:lnTo>
                    <a:pt x="424543" y="696686"/>
                  </a:lnTo>
                  <a:lnTo>
                    <a:pt x="2046514" y="32657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6281057" y="2631865"/>
            <a:ext cx="211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分區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10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13" y="79584"/>
            <a:ext cx="4104000" cy="51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070709數學新世界\期末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52" y="724241"/>
            <a:ext cx="10485465" cy="4550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群組 28"/>
          <p:cNvGrpSpPr/>
          <p:nvPr/>
        </p:nvGrpSpPr>
        <p:grpSpPr>
          <a:xfrm>
            <a:off x="6481007" y="4726335"/>
            <a:ext cx="936171" cy="1177904"/>
            <a:chOff x="1756589" y="5346239"/>
            <a:chExt cx="936171" cy="1177904"/>
          </a:xfrm>
        </p:grpSpPr>
        <p:grpSp>
          <p:nvGrpSpPr>
            <p:cNvPr id="30" name="群組 29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32" name="橢圓 31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105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8886750" y="4358480"/>
            <a:ext cx="936171" cy="1177904"/>
            <a:chOff x="1756589" y="5346239"/>
            <a:chExt cx="936171" cy="1177904"/>
          </a:xfrm>
        </p:grpSpPr>
        <p:grpSp>
          <p:nvGrpSpPr>
            <p:cNvPr id="41" name="群組 40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/>
            <p:cNvSpPr txBox="1"/>
            <p:nvPr/>
          </p:nvSpPr>
          <p:spPr>
            <a:xfrm>
              <a:off x="1756589" y="6000923"/>
              <a:ext cx="936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106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756589" y="3536967"/>
            <a:ext cx="11253765" cy="2987176"/>
            <a:chOff x="1756589" y="3536967"/>
            <a:chExt cx="11253765" cy="2987176"/>
          </a:xfrm>
        </p:grpSpPr>
        <p:grpSp>
          <p:nvGrpSpPr>
            <p:cNvPr id="5" name="群組 4"/>
            <p:cNvGrpSpPr/>
            <p:nvPr/>
          </p:nvGrpSpPr>
          <p:grpSpPr>
            <a:xfrm>
              <a:off x="1756589" y="3536967"/>
              <a:ext cx="11253765" cy="2987176"/>
              <a:chOff x="1756589" y="3536967"/>
              <a:chExt cx="11253765" cy="2987176"/>
            </a:xfrm>
          </p:grpSpPr>
          <p:pic>
            <p:nvPicPr>
              <p:cNvPr id="19" name="Picture 4" descr="C:\Users\User\Desktop\true (2)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03922" flipV="1">
                <a:off x="1772560" y="3536967"/>
                <a:ext cx="11237794" cy="2804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群組 3"/>
              <p:cNvGrpSpPr/>
              <p:nvPr/>
            </p:nvGrpSpPr>
            <p:grpSpPr>
              <a:xfrm>
                <a:off x="1756589" y="5346239"/>
                <a:ext cx="1541782" cy="1177904"/>
                <a:chOff x="1756589" y="5346239"/>
                <a:chExt cx="1541782" cy="1177904"/>
              </a:xfrm>
            </p:grpSpPr>
            <p:grpSp>
              <p:nvGrpSpPr>
                <p:cNvPr id="6" name="群組 5"/>
                <p:cNvGrpSpPr/>
                <p:nvPr/>
              </p:nvGrpSpPr>
              <p:grpSpPr>
                <a:xfrm>
                  <a:off x="1756589" y="5346239"/>
                  <a:ext cx="1541782" cy="1177904"/>
                  <a:chOff x="1756589" y="5346239"/>
                  <a:chExt cx="1541782" cy="1177904"/>
                </a:xfrm>
              </p:grpSpPr>
              <p:grpSp>
                <p:nvGrpSpPr>
                  <p:cNvPr id="2" name="群組 1"/>
                  <p:cNvGrpSpPr/>
                  <p:nvPr/>
                </p:nvGrpSpPr>
                <p:grpSpPr>
                  <a:xfrm>
                    <a:off x="1864675" y="5346239"/>
                    <a:ext cx="720000" cy="720000"/>
                    <a:chOff x="1504675" y="1362068"/>
                    <a:chExt cx="720000" cy="720000"/>
                  </a:xfrm>
                </p:grpSpPr>
                <p:sp>
                  <p:nvSpPr>
                    <p:cNvPr id="22" name="橢圓 21"/>
                    <p:cNvSpPr/>
                    <p:nvPr/>
                  </p:nvSpPr>
                  <p:spPr>
                    <a:xfrm>
                      <a:off x="1666675" y="1524068"/>
                      <a:ext cx="396000" cy="39600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23" name="橢圓 22"/>
                    <p:cNvSpPr/>
                    <p:nvPr/>
                  </p:nvSpPr>
                  <p:spPr>
                    <a:xfrm>
                      <a:off x="1504675" y="1362068"/>
                      <a:ext cx="720000" cy="72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" name="文字方塊 2"/>
                  <p:cNvSpPr txBox="1"/>
                  <p:nvPr/>
                </p:nvSpPr>
                <p:spPr>
                  <a:xfrm>
                    <a:off x="1756589" y="6000923"/>
                    <a:ext cx="154178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2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103</a:t>
                    </a:r>
                    <a:r>
                      <a:rPr lang="zh-TW" altLang="en-US" b="1"/>
                      <a:t>育種期</a:t>
                    </a:r>
                    <a:endParaRPr lang="zh-TW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pic>
              <p:nvPicPr>
                <p:cNvPr id="35" name="Picture 3" descr="C:\Users\User\Desktop\1070709數學新世界\生根1.png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8793" y="5432833"/>
                  <a:ext cx="331766" cy="4195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" name="群組 6"/>
            <p:cNvGrpSpPr/>
            <p:nvPr/>
          </p:nvGrpSpPr>
          <p:grpSpPr>
            <a:xfrm>
              <a:off x="4071257" y="4727946"/>
              <a:ext cx="1513114" cy="1285989"/>
              <a:chOff x="4071257" y="4727946"/>
              <a:chExt cx="1513114" cy="1285989"/>
            </a:xfrm>
          </p:grpSpPr>
          <p:sp>
            <p:nvSpPr>
              <p:cNvPr id="26" name="文字方塊 25"/>
              <p:cNvSpPr txBox="1"/>
              <p:nvPr/>
            </p:nvSpPr>
            <p:spPr>
              <a:xfrm>
                <a:off x="4071257" y="5490715"/>
                <a:ext cx="151311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/>
                  <a:t>104</a:t>
                </a:r>
                <a:r>
                  <a:rPr lang="zh-TW" altLang="en-US" b="1"/>
                  <a:t>插秧</a:t>
                </a:r>
                <a:r>
                  <a:rPr lang="zh-TW" altLang="en-US" b="1" smtClean="0"/>
                  <a:t>期</a:t>
                </a:r>
                <a:endParaRPr lang="zh-TW" altLang="en-US" sz="2800" dirty="0"/>
              </a:p>
            </p:txBody>
          </p:sp>
          <p:sp>
            <p:nvSpPr>
              <p:cNvPr id="27" name="橢圓 26"/>
              <p:cNvSpPr/>
              <p:nvPr/>
            </p:nvSpPr>
            <p:spPr>
              <a:xfrm>
                <a:off x="4429090" y="4907988"/>
                <a:ext cx="468000" cy="468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4249048" y="4727946"/>
                <a:ext cx="828085" cy="82808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6147" name="Picture 3" descr="C:\Users\User\Desktop\1070709數學新世界\生根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976" y="4295169"/>
            <a:ext cx="762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10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13" y="79584"/>
            <a:ext cx="4104000" cy="51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0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Users\User\Desktop\1070709數學新世界\台灣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15173">
            <a:off x="4688028" y="350650"/>
            <a:ext cx="3071038" cy="63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User\Desktop\1070709數學新世界\教學現場\學校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96442">
            <a:off x="11481" y="276805"/>
            <a:ext cx="1917079" cy="255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User\Desktop\1070709數學新世界\教學現場\苗栗-苑裡國中-宣導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667" y="1550259"/>
            <a:ext cx="2608390" cy="1473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\Desktop\1070709數學新世界\教學現場\談重心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822" y="3286261"/>
            <a:ext cx="2647496" cy="1693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070709數學新世界\教學現場\台中大德國中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185" y="436966"/>
            <a:ext cx="3290388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615071" y="4149492"/>
            <a:ext cx="11245271" cy="2842749"/>
            <a:chOff x="1615071" y="3942658"/>
            <a:chExt cx="11245271" cy="2842749"/>
          </a:xfrm>
        </p:grpSpPr>
        <p:pic>
          <p:nvPicPr>
            <p:cNvPr id="19" name="Picture 4" descr="C:\Users\User\Desktop\true (2)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03922" flipV="1">
              <a:off x="1622548" y="3942658"/>
              <a:ext cx="11237794" cy="265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群組 5"/>
            <p:cNvGrpSpPr/>
            <p:nvPr/>
          </p:nvGrpSpPr>
          <p:grpSpPr>
            <a:xfrm>
              <a:off x="1615071" y="5607503"/>
              <a:ext cx="936171" cy="1177904"/>
              <a:chOff x="1756589" y="5346239"/>
              <a:chExt cx="936171" cy="1177904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2" name="橢圓 2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橢圓 2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" name="文字方塊 2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103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4053487" y="5097295"/>
              <a:ext cx="936171" cy="1177904"/>
              <a:chOff x="1756589" y="5346239"/>
              <a:chExt cx="936171" cy="1177904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7" name="橢圓 26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6" name="文字方塊 25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6339489" y="4987599"/>
              <a:ext cx="936171" cy="1177904"/>
              <a:chOff x="1756589" y="5346239"/>
              <a:chExt cx="936171" cy="1177904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32" name="橢圓 3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1" name="文字方塊 30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/>
                  <a:t>105</a:t>
                </a:r>
                <a:endParaRPr lang="zh-TW" altLang="en-US" sz="2800" dirty="0"/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8745232" y="4619744"/>
              <a:ext cx="936171" cy="1177904"/>
              <a:chOff x="1756589" y="5346239"/>
              <a:chExt cx="936171" cy="1177904"/>
            </a:xfrm>
          </p:grpSpPr>
          <p:grpSp>
            <p:nvGrpSpPr>
              <p:cNvPr id="41" name="群組 40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2" name="文字方塊 41"/>
              <p:cNvSpPr txBox="1"/>
              <p:nvPr/>
            </p:nvSpPr>
            <p:spPr>
              <a:xfrm>
                <a:off x="1756589" y="6000923"/>
                <a:ext cx="93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106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6148" name="Picture 4" descr="C:\Users\User\Desktop\1070709數學新世界\教學現場\台北-敦化國中-宣導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73" y="0"/>
            <a:ext cx="3224666" cy="1681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1070709數學新世界\教學現場\宜蘭-圓山國中-宣導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3771" y="310733"/>
            <a:ext cx="3340403" cy="186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1070709數學新世界\教學現場\屏東-東新國中-對談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5848">
            <a:off x="1780411" y="3059379"/>
            <a:ext cx="3352866" cy="1903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1070709數學新世界\教學現場\屏東-琉球國中-共備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1872">
            <a:off x="80952" y="4317665"/>
            <a:ext cx="2987272" cy="1663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1070709數學新世界\教學現場\雲林-虎尾國中-宣導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5006">
            <a:off x="7972381" y="1772603"/>
            <a:ext cx="3262107" cy="1779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生根(CA)\生根任務\1050319生根發表會相關\1版\海報資料(原始)\輔導團\20160105生根研習-彰化輔導團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0152">
            <a:off x="4649175" y="3907116"/>
            <a:ext cx="2384662" cy="1519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070709數學新世界\教學現場\台東-東師附小-說明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58064">
            <a:off x="605799" y="1780677"/>
            <a:ext cx="3386772" cy="1909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User\Desktop\1070709數學新世界\教學現場\學校4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7685">
            <a:off x="2551242" y="4923492"/>
            <a:ext cx="2418620" cy="181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A_文本框 1"/>
          <p:cNvSpPr txBox="1"/>
          <p:nvPr>
            <p:custDataLst>
              <p:tags r:id="rId1"/>
            </p:custDataLst>
          </p:nvPr>
        </p:nvSpPr>
        <p:spPr>
          <a:xfrm>
            <a:off x="7493380" y="16354"/>
            <a:ext cx="472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數學新世界第</a:t>
            </a:r>
            <a:r>
              <a:rPr lang="zh-TW" altLang="en-US" sz="4000" b="1" dirty="0" smtClean="0"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三</a:t>
            </a:r>
            <a:r>
              <a:rPr lang="zh-TW" alt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年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金梅浪漫漂亮字體" panose="02010509060101010101" pitchFamily="49" charset="-120"/>
              <a:ea typeface="金梅浪漫漂亮字體" panose="02010509060101010101" pitchFamily="49" charset="-120"/>
              <a:cs typeface="方正苏新诗柳楷简体-yolan" panose="02000000000000000000" pitchFamily="2" charset="-122"/>
              <a:sym typeface="Arial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4969862" y="2809207"/>
            <a:ext cx="2739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各學校專業成長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培養種子教師</a:t>
            </a:r>
          </a:p>
        </p:txBody>
      </p:sp>
      <p:pic>
        <p:nvPicPr>
          <p:cNvPr id="8194" name="Picture 2" descr="C:\Users\User\Desktop\1070709數學新世界\教學現場\學校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8947">
            <a:off x="8058309" y="4080051"/>
            <a:ext cx="1851000" cy="246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\Desktop\1070709數學新世界\教學現場\彰化-鹿鳴國中-備課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9850">
            <a:off x="9213318" y="3106623"/>
            <a:ext cx="2791389" cy="2093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6350166" y="5192727"/>
            <a:ext cx="936171" cy="1885790"/>
            <a:chOff x="6491889" y="5346833"/>
            <a:chExt cx="936171" cy="1885790"/>
          </a:xfrm>
        </p:grpSpPr>
        <p:sp>
          <p:nvSpPr>
            <p:cNvPr id="47" name="橢圓 46"/>
            <p:cNvSpPr/>
            <p:nvPr/>
          </p:nvSpPr>
          <p:spPr>
            <a:xfrm>
              <a:off x="6761975" y="5508833"/>
              <a:ext cx="396000" cy="396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6599975" y="5346833"/>
              <a:ext cx="720000" cy="72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6491889" y="6001517"/>
              <a:ext cx="93617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105</a:t>
              </a:r>
              <a:r>
                <a:rPr lang="zh-TW" altLang="en-US" b="1"/>
                <a:t>插秧期</a:t>
              </a:r>
              <a:endParaRPr lang="zh-TW" altLang="en-US"/>
            </a:p>
            <a:p>
              <a:pPr algn="ctr"/>
              <a:endParaRPr lang="zh-TW" altLang="en-US" sz="2800" dirty="0"/>
            </a:p>
          </p:txBody>
        </p:sp>
      </p:grpSp>
      <p:pic>
        <p:nvPicPr>
          <p:cNvPr id="50" name="圖片 10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0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7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50"/>
                            </p:stCondLst>
                            <p:childTnLst>
                              <p:par>
                                <p:cTn id="5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75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50"/>
                            </p:stCondLst>
                            <p:childTnLst>
                              <p:par>
                                <p:cTn id="6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9" dur="2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48" y="658141"/>
            <a:ext cx="12060271" cy="5049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1388221" y="4531670"/>
            <a:ext cx="11237794" cy="2584173"/>
            <a:chOff x="1618157" y="4430970"/>
            <a:chExt cx="11237794" cy="2584173"/>
          </a:xfrm>
        </p:grpSpPr>
        <p:grpSp>
          <p:nvGrpSpPr>
            <p:cNvPr id="5" name="群組 4"/>
            <p:cNvGrpSpPr/>
            <p:nvPr/>
          </p:nvGrpSpPr>
          <p:grpSpPr>
            <a:xfrm>
              <a:off x="1618157" y="4430970"/>
              <a:ext cx="11237794" cy="2584173"/>
              <a:chOff x="1618157" y="4017302"/>
              <a:chExt cx="11237794" cy="2584173"/>
            </a:xfrm>
          </p:grpSpPr>
          <p:grpSp>
            <p:nvGrpSpPr>
              <p:cNvPr id="4" name="群組 3"/>
              <p:cNvGrpSpPr/>
              <p:nvPr/>
            </p:nvGrpSpPr>
            <p:grpSpPr>
              <a:xfrm>
                <a:off x="1618157" y="4017302"/>
                <a:ext cx="11237794" cy="2584173"/>
                <a:chOff x="1618157" y="4017302"/>
                <a:chExt cx="11237794" cy="2584173"/>
              </a:xfrm>
            </p:grpSpPr>
            <p:pic>
              <p:nvPicPr>
                <p:cNvPr id="19" name="Picture 4" descr="C:\Users\User\Desktop\true (2)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03922" flipV="1">
                  <a:off x="1618157" y="4017302"/>
                  <a:ext cx="11237794" cy="2584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群組 5"/>
                <p:cNvGrpSpPr/>
                <p:nvPr/>
              </p:nvGrpSpPr>
              <p:grpSpPr>
                <a:xfrm>
                  <a:off x="1625957" y="5324467"/>
                  <a:ext cx="1499579" cy="1145246"/>
                  <a:chOff x="1767475" y="5063203"/>
                  <a:chExt cx="1499579" cy="1145246"/>
                </a:xfrm>
              </p:grpSpPr>
              <p:grpSp>
                <p:nvGrpSpPr>
                  <p:cNvPr id="2" name="群組 1"/>
                  <p:cNvGrpSpPr/>
                  <p:nvPr/>
                </p:nvGrpSpPr>
                <p:grpSpPr>
                  <a:xfrm>
                    <a:off x="1832017" y="5063203"/>
                    <a:ext cx="720000" cy="720000"/>
                    <a:chOff x="1472017" y="1079032"/>
                    <a:chExt cx="720000" cy="720000"/>
                  </a:xfrm>
                </p:grpSpPr>
                <p:sp>
                  <p:nvSpPr>
                    <p:cNvPr id="22" name="橢圓 21"/>
                    <p:cNvSpPr/>
                    <p:nvPr/>
                  </p:nvSpPr>
                  <p:spPr>
                    <a:xfrm>
                      <a:off x="1634017" y="1262804"/>
                      <a:ext cx="396000" cy="39600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23" name="橢圓 22"/>
                    <p:cNvSpPr/>
                    <p:nvPr/>
                  </p:nvSpPr>
                  <p:spPr>
                    <a:xfrm>
                      <a:off x="1472017" y="1079032"/>
                      <a:ext cx="720000" cy="72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" name="文字方塊 2"/>
                  <p:cNvSpPr txBox="1"/>
                  <p:nvPr/>
                </p:nvSpPr>
                <p:spPr>
                  <a:xfrm>
                    <a:off x="1767475" y="5685229"/>
                    <a:ext cx="149957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2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103</a:t>
                    </a:r>
                    <a:r>
                      <a:rPr lang="zh-TW" altLang="en-US" b="1"/>
                      <a:t>育種</a:t>
                    </a:r>
                    <a:r>
                      <a:rPr lang="zh-TW" altLang="en-US" b="1" smtClean="0"/>
                      <a:t>期</a:t>
                    </a:r>
                    <a:endParaRPr lang="zh-TW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" name="群組 23"/>
                <p:cNvGrpSpPr/>
                <p:nvPr/>
              </p:nvGrpSpPr>
              <p:grpSpPr>
                <a:xfrm>
                  <a:off x="4053487" y="5097295"/>
                  <a:ext cx="1510449" cy="1177904"/>
                  <a:chOff x="1756589" y="5346239"/>
                  <a:chExt cx="1510449" cy="1177904"/>
                </a:xfrm>
              </p:grpSpPr>
              <p:grpSp>
                <p:nvGrpSpPr>
                  <p:cNvPr id="25" name="群組 24"/>
                  <p:cNvGrpSpPr/>
                  <p:nvPr/>
                </p:nvGrpSpPr>
                <p:grpSpPr>
                  <a:xfrm>
                    <a:off x="1864675" y="5346239"/>
                    <a:ext cx="720000" cy="720000"/>
                    <a:chOff x="1504675" y="1362068"/>
                    <a:chExt cx="720000" cy="720000"/>
                  </a:xfrm>
                </p:grpSpPr>
                <p:sp>
                  <p:nvSpPr>
                    <p:cNvPr id="27" name="橢圓 26"/>
                    <p:cNvSpPr/>
                    <p:nvPr/>
                  </p:nvSpPr>
                  <p:spPr>
                    <a:xfrm>
                      <a:off x="1666675" y="1524068"/>
                      <a:ext cx="396000" cy="39600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" name="橢圓 27"/>
                    <p:cNvSpPr/>
                    <p:nvPr/>
                  </p:nvSpPr>
                  <p:spPr>
                    <a:xfrm>
                      <a:off x="1504675" y="1362068"/>
                      <a:ext cx="720000" cy="72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26" name="文字方塊 25"/>
                  <p:cNvSpPr txBox="1"/>
                  <p:nvPr/>
                </p:nvSpPr>
                <p:spPr>
                  <a:xfrm>
                    <a:off x="1756589" y="6000923"/>
                    <a:ext cx="1510449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2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104</a:t>
                    </a:r>
                    <a:r>
                      <a:rPr lang="zh-TW" altLang="en-US" b="1"/>
                      <a:t>插秧</a:t>
                    </a:r>
                    <a:r>
                      <a:rPr lang="zh-TW" altLang="en-US" b="1" smtClean="0"/>
                      <a:t>期</a:t>
                    </a:r>
                    <a:endParaRPr lang="zh-TW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9" name="群組 28"/>
                <p:cNvGrpSpPr/>
                <p:nvPr/>
              </p:nvGrpSpPr>
              <p:grpSpPr>
                <a:xfrm>
                  <a:off x="6169824" y="4987599"/>
                  <a:ext cx="1553492" cy="1177904"/>
                  <a:chOff x="1586924" y="5346239"/>
                  <a:chExt cx="1553492" cy="1177904"/>
                </a:xfrm>
              </p:grpSpPr>
              <p:grpSp>
                <p:nvGrpSpPr>
                  <p:cNvPr id="30" name="群組 29"/>
                  <p:cNvGrpSpPr/>
                  <p:nvPr/>
                </p:nvGrpSpPr>
                <p:grpSpPr>
                  <a:xfrm>
                    <a:off x="1864675" y="5346239"/>
                    <a:ext cx="720000" cy="720000"/>
                    <a:chOff x="1504675" y="1362068"/>
                    <a:chExt cx="720000" cy="720000"/>
                  </a:xfrm>
                </p:grpSpPr>
                <p:sp>
                  <p:nvSpPr>
                    <p:cNvPr id="32" name="橢圓 31"/>
                    <p:cNvSpPr/>
                    <p:nvPr/>
                  </p:nvSpPr>
                  <p:spPr>
                    <a:xfrm>
                      <a:off x="1666675" y="1524068"/>
                      <a:ext cx="396000" cy="39600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3" name="橢圓 32"/>
                    <p:cNvSpPr/>
                    <p:nvPr/>
                  </p:nvSpPr>
                  <p:spPr>
                    <a:xfrm>
                      <a:off x="1504675" y="1362068"/>
                      <a:ext cx="720000" cy="72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31" name="文字方塊 30"/>
                  <p:cNvSpPr txBox="1"/>
                  <p:nvPr/>
                </p:nvSpPr>
                <p:spPr>
                  <a:xfrm>
                    <a:off x="1586924" y="6000923"/>
                    <a:ext cx="155349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2800" smtClean="0"/>
                      <a:t>105</a:t>
                    </a:r>
                    <a:r>
                      <a:rPr lang="zh-TW" altLang="en-US" b="1"/>
                      <a:t>插秧</a:t>
                    </a:r>
                    <a:r>
                      <a:rPr lang="zh-TW" altLang="en-US" b="1" smtClean="0"/>
                      <a:t>期</a:t>
                    </a:r>
                    <a:endParaRPr lang="zh-TW" altLang="en-US" sz="2800" dirty="0"/>
                  </a:p>
                </p:txBody>
              </p:sp>
            </p:grpSp>
            <p:grpSp>
              <p:nvGrpSpPr>
                <p:cNvPr id="40" name="群組 39"/>
                <p:cNvGrpSpPr/>
                <p:nvPr/>
              </p:nvGrpSpPr>
              <p:grpSpPr>
                <a:xfrm>
                  <a:off x="8745232" y="4619744"/>
                  <a:ext cx="936171" cy="1177904"/>
                  <a:chOff x="1756589" y="5346239"/>
                  <a:chExt cx="936171" cy="1177904"/>
                </a:xfrm>
              </p:grpSpPr>
              <p:grpSp>
                <p:nvGrpSpPr>
                  <p:cNvPr id="41" name="群組 40"/>
                  <p:cNvGrpSpPr/>
                  <p:nvPr/>
                </p:nvGrpSpPr>
                <p:grpSpPr>
                  <a:xfrm>
                    <a:off x="1864675" y="5346239"/>
                    <a:ext cx="720000" cy="720000"/>
                    <a:chOff x="1504675" y="1362068"/>
                    <a:chExt cx="720000" cy="720000"/>
                  </a:xfrm>
                </p:grpSpPr>
                <p:sp>
                  <p:nvSpPr>
                    <p:cNvPr id="43" name="橢圓 42"/>
                    <p:cNvSpPr/>
                    <p:nvPr/>
                  </p:nvSpPr>
                  <p:spPr>
                    <a:xfrm>
                      <a:off x="1666675" y="1524068"/>
                      <a:ext cx="396000" cy="39600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44" name="橢圓 43"/>
                    <p:cNvSpPr/>
                    <p:nvPr/>
                  </p:nvSpPr>
                  <p:spPr>
                    <a:xfrm>
                      <a:off x="1504675" y="1362068"/>
                      <a:ext cx="720000" cy="72000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sp>
                <p:nvSpPr>
                  <p:cNvPr id="42" name="文字方塊 41"/>
                  <p:cNvSpPr txBox="1"/>
                  <p:nvPr/>
                </p:nvSpPr>
                <p:spPr>
                  <a:xfrm>
                    <a:off x="1756589" y="6000923"/>
                    <a:ext cx="93617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TW" sz="2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106</a:t>
                    </a:r>
                    <a:endParaRPr lang="zh-TW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  <p:pic>
            <p:nvPicPr>
              <p:cNvPr id="7170" name="Picture 2" descr="C:\Users\User\Desktop\1070709數學新世界\生根1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1516" y="5446335"/>
                <a:ext cx="437963" cy="403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3" descr="C:\Users\User\Desktop\1070709數學新世界\生根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573" y="4968038"/>
              <a:ext cx="762000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C:\Users\User\Desktop\1070709數學新世界\生根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888" y="4713781"/>
            <a:ext cx="1222857" cy="15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片 10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41" y="112919"/>
            <a:ext cx="4106667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55" y="2291091"/>
            <a:ext cx="38671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756589" y="3943546"/>
            <a:ext cx="11253766" cy="2983379"/>
            <a:chOff x="1756589" y="3943546"/>
            <a:chExt cx="11253766" cy="2983379"/>
          </a:xfrm>
        </p:grpSpPr>
        <p:pic>
          <p:nvPicPr>
            <p:cNvPr id="19" name="Picture 4" descr="C:\Users\User\Desktop\true (2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03922" flipV="1">
              <a:off x="1772561" y="3943546"/>
              <a:ext cx="11237794" cy="280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群組 5"/>
            <p:cNvGrpSpPr/>
            <p:nvPr/>
          </p:nvGrpSpPr>
          <p:grpSpPr>
            <a:xfrm>
              <a:off x="1756589" y="5749021"/>
              <a:ext cx="1432925" cy="1177904"/>
              <a:chOff x="1756589" y="5346239"/>
              <a:chExt cx="1432925" cy="1177904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2" name="橢圓 2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橢圓 2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" name="文字方塊 2"/>
              <p:cNvSpPr txBox="1"/>
              <p:nvPr/>
            </p:nvSpPr>
            <p:spPr>
              <a:xfrm>
                <a:off x="1756589" y="6000923"/>
                <a:ext cx="14329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103</a:t>
                </a:r>
                <a:r>
                  <a:rPr lang="zh-TW" altLang="en-US" b="1"/>
                  <a:t>育種</a:t>
                </a:r>
                <a:r>
                  <a:rPr lang="zh-TW" altLang="en-US" b="1" smtClean="0"/>
                  <a:t>期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4195005" y="5238813"/>
              <a:ext cx="1541766" cy="1177904"/>
              <a:chOff x="1756589" y="5346239"/>
              <a:chExt cx="1541766" cy="1177904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27" name="橢圓 26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6" name="文字方塊 25"/>
              <p:cNvSpPr txBox="1"/>
              <p:nvPr/>
            </p:nvSpPr>
            <p:spPr>
              <a:xfrm>
                <a:off x="1756589" y="6000923"/>
                <a:ext cx="15417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6481007" y="5129117"/>
              <a:ext cx="1661507" cy="1177904"/>
              <a:chOff x="1756589" y="5346239"/>
              <a:chExt cx="1661507" cy="1177904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32" name="橢圓 3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1" name="文字方塊 30"/>
              <p:cNvSpPr txBox="1"/>
              <p:nvPr/>
            </p:nvSpPr>
            <p:spPr>
              <a:xfrm>
                <a:off x="1756589" y="6000923"/>
                <a:ext cx="16615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105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40" name="群組 39"/>
          <p:cNvGrpSpPr/>
          <p:nvPr/>
        </p:nvGrpSpPr>
        <p:grpSpPr>
          <a:xfrm>
            <a:off x="8886750" y="4761262"/>
            <a:ext cx="1628850" cy="1177904"/>
            <a:chOff x="1756589" y="5346239"/>
            <a:chExt cx="1628850" cy="1177904"/>
          </a:xfrm>
        </p:grpSpPr>
        <p:grpSp>
          <p:nvGrpSpPr>
            <p:cNvPr id="41" name="群組 40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/>
            <p:cNvSpPr txBox="1"/>
            <p:nvPr/>
          </p:nvSpPr>
          <p:spPr>
            <a:xfrm>
              <a:off x="1756589" y="6000923"/>
              <a:ext cx="162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106</a:t>
              </a:r>
              <a:r>
                <a:rPr lang="zh-TW" altLang="en-US" b="1" smtClean="0"/>
                <a:t>成長期</a:t>
              </a:r>
              <a:endParaRPr lang="zh-TW" altLang="en-US" b="1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8059">
            <a:off x="4291948" y="2519362"/>
            <a:ext cx="2000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779" y="1181076"/>
            <a:ext cx="5411636" cy="29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User\Desktop\1070709數學新世界\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819" y="352329"/>
            <a:ext cx="4314204" cy="10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10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2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88825" cy="6554787"/>
          </a:xfrm>
        </p:spPr>
      </p:pic>
    </p:spTree>
    <p:extLst>
      <p:ext uri="{BB962C8B-B14F-4D97-AF65-F5344CB8AC3E}">
        <p14:creationId xmlns:p14="http://schemas.microsoft.com/office/powerpoint/2010/main" val="10394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13" y="73935"/>
            <a:ext cx="3996000" cy="50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89" y="4065931"/>
            <a:ext cx="4127308" cy="2337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848" y="1232075"/>
            <a:ext cx="5502778" cy="273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849">
            <a:off x="175543" y="2289141"/>
            <a:ext cx="3776246" cy="197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2518">
            <a:off x="53576" y="4440397"/>
            <a:ext cx="3543775" cy="2121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7944">
            <a:off x="4984755" y="3812536"/>
            <a:ext cx="3986318" cy="202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2729">
            <a:off x="3743336" y="196872"/>
            <a:ext cx="3437507" cy="199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8485">
            <a:off x="8378511" y="2470449"/>
            <a:ext cx="3735243" cy="2281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8409">
            <a:off x="211799" y="92737"/>
            <a:ext cx="3882098" cy="2054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0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5221">
            <a:off x="8095655" y="573247"/>
            <a:ext cx="3759797" cy="1995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1733">
            <a:off x="2099609" y="1808905"/>
            <a:ext cx="3707532" cy="232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3443385" y="1465312"/>
            <a:ext cx="6806939" cy="3389988"/>
            <a:chOff x="3702243" y="1757925"/>
            <a:chExt cx="6806939" cy="3389988"/>
          </a:xfrm>
        </p:grpSpPr>
        <p:pic>
          <p:nvPicPr>
            <p:cNvPr id="1037" name="Picture 13" descr="C:\Users\user\Desktop\1070709數學新世界\傳承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15" y="2423763"/>
              <a:ext cx="5695950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群組 6"/>
            <p:cNvGrpSpPr/>
            <p:nvPr/>
          </p:nvGrpSpPr>
          <p:grpSpPr>
            <a:xfrm>
              <a:off x="8559503" y="2242945"/>
              <a:ext cx="1949679" cy="1785167"/>
              <a:chOff x="8559503" y="2242945"/>
              <a:chExt cx="1949679" cy="1785167"/>
            </a:xfrm>
          </p:grpSpPr>
          <p:pic>
            <p:nvPicPr>
              <p:cNvPr id="1038" name="Picture 14" descr="K:\生根(CA)\生根分享報告\簡報用小插圖\其他\ㄚ仙2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9503" y="2685087"/>
                <a:ext cx="685800" cy="1343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15" descr="K:\生根(CA)\生根分享報告\簡報用小插圖\其他\ㄚ松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3165" y="2242945"/>
                <a:ext cx="746017" cy="11190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K:\生根(CA)\生根分享報告\簡報用小插圖\其他\ㄚ如.pn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2797" y="2367001"/>
                <a:ext cx="683532" cy="12568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17" descr="K:\生根(CA)\生根分享報告\簡報用小插圖\其他\靜鈴2.png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2403" y="2472975"/>
                <a:ext cx="853386" cy="1266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2" name="Picture 18" descr="K:\生根(CA)\生根分享報告\簡報用小插圖\其他\CA(s).pn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2243" y="1757925"/>
              <a:ext cx="1541061" cy="1865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5610153" y="2650624"/>
              <a:ext cx="193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棒棒薪傳</a:t>
              </a:r>
              <a:endPara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756589" y="3965318"/>
            <a:ext cx="11253766" cy="2983379"/>
            <a:chOff x="1756589" y="3943546"/>
            <a:chExt cx="11253766" cy="2983379"/>
          </a:xfrm>
        </p:grpSpPr>
        <p:pic>
          <p:nvPicPr>
            <p:cNvPr id="46" name="Picture 4" descr="C:\Users\User\Desktop\true (2)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03922" flipV="1">
              <a:off x="1772561" y="3943546"/>
              <a:ext cx="11237794" cy="280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群組 46"/>
            <p:cNvGrpSpPr/>
            <p:nvPr/>
          </p:nvGrpSpPr>
          <p:grpSpPr>
            <a:xfrm>
              <a:off x="1756589" y="5749021"/>
              <a:ext cx="1432925" cy="1177904"/>
              <a:chOff x="1756589" y="5346239"/>
              <a:chExt cx="1432925" cy="1177904"/>
            </a:xfrm>
          </p:grpSpPr>
          <p:grpSp>
            <p:nvGrpSpPr>
              <p:cNvPr id="58" name="群組 57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60" name="橢圓 59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1" name="橢圓 60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9" name="文字方塊 58"/>
              <p:cNvSpPr txBox="1"/>
              <p:nvPr/>
            </p:nvSpPr>
            <p:spPr>
              <a:xfrm>
                <a:off x="1756589" y="6000923"/>
                <a:ext cx="14329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103</a:t>
                </a:r>
                <a:r>
                  <a:rPr lang="zh-TW" altLang="en-US" b="1"/>
                  <a:t>育種</a:t>
                </a:r>
                <a:r>
                  <a:rPr lang="zh-TW" altLang="en-US" b="1" smtClean="0"/>
                  <a:t>期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4195005" y="5238813"/>
              <a:ext cx="1541766" cy="1177904"/>
              <a:chOff x="1756589" y="5346239"/>
              <a:chExt cx="1541766" cy="1177904"/>
            </a:xfrm>
          </p:grpSpPr>
          <p:grpSp>
            <p:nvGrpSpPr>
              <p:cNvPr id="54" name="群組 53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56" name="橢圓 55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7" name="橢圓 56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55" name="文字方塊 54"/>
              <p:cNvSpPr txBox="1"/>
              <p:nvPr/>
            </p:nvSpPr>
            <p:spPr>
              <a:xfrm>
                <a:off x="1756589" y="6000923"/>
                <a:ext cx="15417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6481007" y="5129117"/>
              <a:ext cx="1661507" cy="1177904"/>
              <a:chOff x="1756589" y="5346239"/>
              <a:chExt cx="1661507" cy="1177904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52" name="橢圓 5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3" name="橢圓 5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1" name="文字方塊 50"/>
              <p:cNvSpPr txBox="1"/>
              <p:nvPr/>
            </p:nvSpPr>
            <p:spPr>
              <a:xfrm>
                <a:off x="1756589" y="6000923"/>
                <a:ext cx="16615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105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62" name="群組 61"/>
          <p:cNvGrpSpPr/>
          <p:nvPr/>
        </p:nvGrpSpPr>
        <p:grpSpPr>
          <a:xfrm>
            <a:off x="8886750" y="4783034"/>
            <a:ext cx="1628850" cy="1177904"/>
            <a:chOff x="1756589" y="5346239"/>
            <a:chExt cx="1628850" cy="1177904"/>
          </a:xfrm>
        </p:grpSpPr>
        <p:grpSp>
          <p:nvGrpSpPr>
            <p:cNvPr id="63" name="群組 62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65" name="橢圓 64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5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4" name="文字方塊 63"/>
            <p:cNvSpPr txBox="1"/>
            <p:nvPr/>
          </p:nvSpPr>
          <p:spPr>
            <a:xfrm>
              <a:off x="1756589" y="6000923"/>
              <a:ext cx="162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106</a:t>
              </a:r>
              <a:r>
                <a:rPr lang="zh-TW" altLang="en-US" b="1" smtClean="0"/>
                <a:t>成長期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82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 descr="C:\Users\user\Pictures\其他研習相關\20180107南區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8"/>
          <a:stretch/>
        </p:blipFill>
        <p:spPr bwMode="auto">
          <a:xfrm>
            <a:off x="-91039" y="2656114"/>
            <a:ext cx="6980863" cy="3660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070709數學新世界\img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091" y="615383"/>
            <a:ext cx="7997766" cy="329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群組 35"/>
          <p:cNvGrpSpPr/>
          <p:nvPr/>
        </p:nvGrpSpPr>
        <p:grpSpPr>
          <a:xfrm>
            <a:off x="1756589" y="3965318"/>
            <a:ext cx="11253766" cy="2983379"/>
            <a:chOff x="1756589" y="3943546"/>
            <a:chExt cx="11253766" cy="2983379"/>
          </a:xfrm>
        </p:grpSpPr>
        <p:pic>
          <p:nvPicPr>
            <p:cNvPr id="37" name="Picture 4" descr="C:\Users\User\Desktop\true (2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03922" flipV="1">
              <a:off x="1772561" y="3943546"/>
              <a:ext cx="11237794" cy="280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群組 37"/>
            <p:cNvGrpSpPr/>
            <p:nvPr/>
          </p:nvGrpSpPr>
          <p:grpSpPr>
            <a:xfrm>
              <a:off x="1756589" y="5749021"/>
              <a:ext cx="1432925" cy="1177904"/>
              <a:chOff x="1756589" y="5346239"/>
              <a:chExt cx="1432925" cy="1177904"/>
            </a:xfrm>
          </p:grpSpPr>
          <p:grpSp>
            <p:nvGrpSpPr>
              <p:cNvPr id="54" name="群組 53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56" name="橢圓 55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7" name="橢圓 56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5" name="文字方塊 54"/>
              <p:cNvSpPr txBox="1"/>
              <p:nvPr/>
            </p:nvSpPr>
            <p:spPr>
              <a:xfrm>
                <a:off x="1756589" y="6000923"/>
                <a:ext cx="14329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103</a:t>
                </a:r>
                <a:r>
                  <a:rPr lang="zh-TW" altLang="en-US" b="1"/>
                  <a:t>育種</a:t>
                </a:r>
                <a:r>
                  <a:rPr lang="zh-TW" altLang="en-US" b="1" smtClean="0"/>
                  <a:t>期</a:t>
                </a:r>
                <a:endPara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4195005" y="5238813"/>
              <a:ext cx="1541766" cy="1177904"/>
              <a:chOff x="1756589" y="5346239"/>
              <a:chExt cx="1541766" cy="1177904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52" name="橢圓 51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3" name="橢圓 52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51" name="文字方塊 50"/>
              <p:cNvSpPr txBox="1"/>
              <p:nvPr/>
            </p:nvSpPr>
            <p:spPr>
              <a:xfrm>
                <a:off x="1756589" y="6000923"/>
                <a:ext cx="15417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104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6481007" y="5129117"/>
              <a:ext cx="1661507" cy="1177904"/>
              <a:chOff x="1756589" y="5346239"/>
              <a:chExt cx="1661507" cy="1177904"/>
            </a:xfrm>
          </p:grpSpPr>
          <p:grpSp>
            <p:nvGrpSpPr>
              <p:cNvPr id="46" name="群組 45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48" name="橢圓 47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9" name="橢圓 48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7" name="文字方塊 46"/>
              <p:cNvSpPr txBox="1"/>
              <p:nvPr/>
            </p:nvSpPr>
            <p:spPr>
              <a:xfrm>
                <a:off x="1756589" y="6000923"/>
                <a:ext cx="16615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105</a:t>
                </a:r>
                <a:r>
                  <a:rPr lang="zh-TW" altLang="en-US" b="1"/>
                  <a:t>插秧期</a:t>
                </a:r>
                <a:endPara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58" name="群組 57"/>
          <p:cNvGrpSpPr/>
          <p:nvPr/>
        </p:nvGrpSpPr>
        <p:grpSpPr>
          <a:xfrm>
            <a:off x="8886750" y="4783034"/>
            <a:ext cx="1628850" cy="1177904"/>
            <a:chOff x="1756589" y="5346239"/>
            <a:chExt cx="1628850" cy="1177904"/>
          </a:xfrm>
        </p:grpSpPr>
        <p:grpSp>
          <p:nvGrpSpPr>
            <p:cNvPr id="59" name="群組 58"/>
            <p:cNvGrpSpPr/>
            <p:nvPr/>
          </p:nvGrpSpPr>
          <p:grpSpPr>
            <a:xfrm>
              <a:off x="1864675" y="5346239"/>
              <a:ext cx="720000" cy="720000"/>
              <a:chOff x="1504675" y="1362068"/>
              <a:chExt cx="720000" cy="720000"/>
            </a:xfrm>
          </p:grpSpPr>
          <p:sp>
            <p:nvSpPr>
              <p:cNvPr id="61" name="橢圓 60"/>
              <p:cNvSpPr/>
              <p:nvPr/>
            </p:nvSpPr>
            <p:spPr>
              <a:xfrm>
                <a:off x="1666675" y="1524068"/>
                <a:ext cx="396000" cy="396000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橢圓 61"/>
              <p:cNvSpPr/>
              <p:nvPr/>
            </p:nvSpPr>
            <p:spPr>
              <a:xfrm>
                <a:off x="1504675" y="1362068"/>
                <a:ext cx="720000" cy="720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0" name="文字方塊 59"/>
            <p:cNvSpPr txBox="1"/>
            <p:nvPr/>
          </p:nvSpPr>
          <p:spPr>
            <a:xfrm>
              <a:off x="1756589" y="6000923"/>
              <a:ext cx="162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smtClean="0"/>
                <a:t>106</a:t>
              </a:r>
              <a:r>
                <a:rPr lang="zh-TW" altLang="en-US" b="1" smtClean="0"/>
                <a:t>成長期</a:t>
              </a:r>
              <a:endParaRPr lang="zh-TW" altLang="en-US" b="1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124486"/>
            <a:ext cx="4104000" cy="5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196" y="217713"/>
            <a:ext cx="9789962" cy="61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206724" y="86313"/>
            <a:ext cx="800219" cy="4381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數學新世界第</a:t>
            </a:r>
            <a:r>
              <a:rPr lang="zh-TW" altLang="en-US" sz="4000" b="1" dirty="0"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四</a:t>
            </a:r>
            <a:r>
              <a:rPr lang="zh-TW" alt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金梅浪漫漂亮字體" panose="02010509060101010101" pitchFamily="49" charset="-120"/>
                <a:ea typeface="金梅浪漫漂亮字體" panose="02010509060101010101" pitchFamily="49" charset="-120"/>
                <a:cs typeface="方正苏新诗柳楷简体-yolan" panose="02000000000000000000" pitchFamily="2" charset="-122"/>
                <a:sym typeface="Arial"/>
              </a:rPr>
              <a:t>年</a:t>
            </a:r>
            <a:endParaRPr lang="zh-TW" altLang="en-US" sz="4000" dirty="0"/>
          </a:p>
        </p:txBody>
      </p:sp>
      <p:pic>
        <p:nvPicPr>
          <p:cNvPr id="4098" name="Picture 2" descr="C:\Users\User\Desktop\1070709數學新世界\台灣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9199">
            <a:off x="4817155" y="1750025"/>
            <a:ext cx="1847581" cy="33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363902" y="2830287"/>
            <a:ext cx="2754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參加校數：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1730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人數：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4073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7" name="圖片 10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2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360" y="756545"/>
            <a:ext cx="36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grpSp>
        <p:nvGrpSpPr>
          <p:cNvPr id="7" name="群組 6"/>
          <p:cNvGrpSpPr/>
          <p:nvPr/>
        </p:nvGrpSpPr>
        <p:grpSpPr>
          <a:xfrm>
            <a:off x="1388221" y="4531670"/>
            <a:ext cx="11237794" cy="2584173"/>
            <a:chOff x="1388221" y="4531670"/>
            <a:chExt cx="11237794" cy="2584173"/>
          </a:xfrm>
        </p:grpSpPr>
        <p:grpSp>
          <p:nvGrpSpPr>
            <p:cNvPr id="39" name="群組 38"/>
            <p:cNvGrpSpPr/>
            <p:nvPr/>
          </p:nvGrpSpPr>
          <p:grpSpPr>
            <a:xfrm>
              <a:off x="1388221" y="4531670"/>
              <a:ext cx="11237794" cy="2584173"/>
              <a:chOff x="1618157" y="4430970"/>
              <a:chExt cx="11237794" cy="2584173"/>
            </a:xfrm>
          </p:grpSpPr>
          <p:grpSp>
            <p:nvGrpSpPr>
              <p:cNvPr id="45" name="群組 44"/>
              <p:cNvGrpSpPr/>
              <p:nvPr/>
            </p:nvGrpSpPr>
            <p:grpSpPr>
              <a:xfrm>
                <a:off x="1618157" y="4430970"/>
                <a:ext cx="11237794" cy="2584173"/>
                <a:chOff x="1618157" y="4017302"/>
                <a:chExt cx="11237794" cy="2584173"/>
              </a:xfrm>
            </p:grpSpPr>
            <p:grpSp>
              <p:nvGrpSpPr>
                <p:cNvPr id="47" name="群組 46"/>
                <p:cNvGrpSpPr/>
                <p:nvPr/>
              </p:nvGrpSpPr>
              <p:grpSpPr>
                <a:xfrm>
                  <a:off x="1618157" y="4017302"/>
                  <a:ext cx="11237794" cy="2584173"/>
                  <a:chOff x="1618157" y="4017302"/>
                  <a:chExt cx="11237794" cy="2584173"/>
                </a:xfrm>
              </p:grpSpPr>
              <p:pic>
                <p:nvPicPr>
                  <p:cNvPr id="49" name="Picture 4" descr="C:\Users\User\Desktop\true (2)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03922" flipV="1">
                    <a:off x="1618157" y="4017302"/>
                    <a:ext cx="11237794" cy="25841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0" name="群組 49"/>
                  <p:cNvGrpSpPr/>
                  <p:nvPr/>
                </p:nvGrpSpPr>
                <p:grpSpPr>
                  <a:xfrm>
                    <a:off x="1625956" y="5324467"/>
                    <a:ext cx="1662865" cy="1112588"/>
                    <a:chOff x="1767474" y="5063203"/>
                    <a:chExt cx="1662865" cy="1112588"/>
                  </a:xfrm>
                </p:grpSpPr>
                <p:grpSp>
                  <p:nvGrpSpPr>
                    <p:cNvPr id="66" name="群組 65"/>
                    <p:cNvGrpSpPr/>
                    <p:nvPr/>
                  </p:nvGrpSpPr>
                  <p:grpSpPr>
                    <a:xfrm>
                      <a:off x="1832017" y="5063203"/>
                      <a:ext cx="720000" cy="720000"/>
                      <a:chOff x="1472017" y="1079032"/>
                      <a:chExt cx="720000" cy="720000"/>
                    </a:xfrm>
                  </p:grpSpPr>
                  <p:sp>
                    <p:nvSpPr>
                      <p:cNvPr id="68" name="橢圓 67"/>
                      <p:cNvSpPr/>
                      <p:nvPr/>
                    </p:nvSpPr>
                    <p:spPr>
                      <a:xfrm>
                        <a:off x="1634017" y="1262804"/>
                        <a:ext cx="396000" cy="396000"/>
                      </a:xfrm>
                      <a:prstGeom prst="ellipse">
                        <a:avLst/>
                      </a:prstGeom>
                      <a:noFill/>
                      <a:ln w="762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/>
                      </a:p>
                    </p:txBody>
                  </p:sp>
                  <p:sp>
                    <p:nvSpPr>
                      <p:cNvPr id="69" name="橢圓 68"/>
                      <p:cNvSpPr/>
                      <p:nvPr/>
                    </p:nvSpPr>
                    <p:spPr>
                      <a:xfrm>
                        <a:off x="1472017" y="1079032"/>
                        <a:ext cx="720000" cy="72000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/>
                      </a:p>
                    </p:txBody>
                  </p:sp>
                </p:grpSp>
                <p:sp>
                  <p:nvSpPr>
                    <p:cNvPr id="67" name="文字方塊 66"/>
                    <p:cNvSpPr txBox="1"/>
                    <p:nvPr/>
                  </p:nvSpPr>
                  <p:spPr>
                    <a:xfrm>
                      <a:off x="1767474" y="5652571"/>
                      <a:ext cx="166286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TW" sz="28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103</a:t>
                      </a:r>
                      <a:r>
                        <a:rPr lang="zh-TW" altLang="en-US" b="1"/>
                        <a:t>育種期</a:t>
                      </a:r>
                      <a:endParaRPr lang="zh-TW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51" name="群組 50"/>
                  <p:cNvGrpSpPr/>
                  <p:nvPr/>
                </p:nvGrpSpPr>
                <p:grpSpPr>
                  <a:xfrm>
                    <a:off x="4053487" y="5097295"/>
                    <a:ext cx="1499563" cy="1177904"/>
                    <a:chOff x="1756589" y="5346239"/>
                    <a:chExt cx="1499563" cy="1177904"/>
                  </a:xfrm>
                </p:grpSpPr>
                <p:grpSp>
                  <p:nvGrpSpPr>
                    <p:cNvPr id="62" name="群組 61"/>
                    <p:cNvGrpSpPr/>
                    <p:nvPr/>
                  </p:nvGrpSpPr>
                  <p:grpSpPr>
                    <a:xfrm>
                      <a:off x="1864675" y="5346239"/>
                      <a:ext cx="720000" cy="720000"/>
                      <a:chOff x="1504675" y="1362068"/>
                      <a:chExt cx="720000" cy="720000"/>
                    </a:xfrm>
                  </p:grpSpPr>
                  <p:sp>
                    <p:nvSpPr>
                      <p:cNvPr id="64" name="橢圓 63"/>
                      <p:cNvSpPr/>
                      <p:nvPr/>
                    </p:nvSpPr>
                    <p:spPr>
                      <a:xfrm>
                        <a:off x="1666675" y="1524068"/>
                        <a:ext cx="396000" cy="396000"/>
                      </a:xfrm>
                      <a:prstGeom prst="ellipse">
                        <a:avLst/>
                      </a:prstGeom>
                      <a:noFill/>
                      <a:ln w="762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  <p:sp>
                    <p:nvSpPr>
                      <p:cNvPr id="65" name="橢圓 64"/>
                      <p:cNvSpPr/>
                      <p:nvPr/>
                    </p:nvSpPr>
                    <p:spPr>
                      <a:xfrm>
                        <a:off x="1504675" y="1362068"/>
                        <a:ext cx="720000" cy="72000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3" name="文字方塊 62"/>
                    <p:cNvSpPr txBox="1"/>
                    <p:nvPr/>
                  </p:nvSpPr>
                  <p:spPr>
                    <a:xfrm>
                      <a:off x="1756589" y="6000923"/>
                      <a:ext cx="1499563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TW" sz="28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104</a:t>
                      </a:r>
                      <a:r>
                        <a:rPr lang="zh-TW" altLang="en-US" b="1"/>
                        <a:t>插秧期</a:t>
                      </a:r>
                      <a:endParaRPr lang="zh-TW" altLang="en-US" b="1" dirty="0"/>
                    </a:p>
                  </p:txBody>
                </p:sp>
              </p:grpSp>
              <p:grpSp>
                <p:nvGrpSpPr>
                  <p:cNvPr id="52" name="群組 51"/>
                  <p:cNvGrpSpPr/>
                  <p:nvPr/>
                </p:nvGrpSpPr>
                <p:grpSpPr>
                  <a:xfrm>
                    <a:off x="6339489" y="4987599"/>
                    <a:ext cx="1521333" cy="1177904"/>
                    <a:chOff x="1756589" y="5346239"/>
                    <a:chExt cx="1521333" cy="1177904"/>
                  </a:xfrm>
                </p:grpSpPr>
                <p:grpSp>
                  <p:nvGrpSpPr>
                    <p:cNvPr id="58" name="群組 57"/>
                    <p:cNvGrpSpPr/>
                    <p:nvPr/>
                  </p:nvGrpSpPr>
                  <p:grpSpPr>
                    <a:xfrm>
                      <a:off x="1864675" y="5346239"/>
                      <a:ext cx="720000" cy="720000"/>
                      <a:chOff x="1504675" y="1362068"/>
                      <a:chExt cx="720000" cy="720000"/>
                    </a:xfrm>
                  </p:grpSpPr>
                  <p:sp>
                    <p:nvSpPr>
                      <p:cNvPr id="60" name="橢圓 59"/>
                      <p:cNvSpPr/>
                      <p:nvPr/>
                    </p:nvSpPr>
                    <p:spPr>
                      <a:xfrm>
                        <a:off x="1666675" y="1524068"/>
                        <a:ext cx="396000" cy="396000"/>
                      </a:xfrm>
                      <a:prstGeom prst="ellipse">
                        <a:avLst/>
                      </a:prstGeom>
                      <a:noFill/>
                      <a:ln w="76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/>
                      </a:p>
                    </p:txBody>
                  </p:sp>
                  <p:sp>
                    <p:nvSpPr>
                      <p:cNvPr id="61" name="橢圓 60"/>
                      <p:cNvSpPr/>
                      <p:nvPr/>
                    </p:nvSpPr>
                    <p:spPr>
                      <a:xfrm>
                        <a:off x="1504675" y="1362068"/>
                        <a:ext cx="720000" cy="72000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TW" altLang="en-US"/>
                      </a:p>
                    </p:txBody>
                  </p:sp>
                </p:grpSp>
                <p:sp>
                  <p:nvSpPr>
                    <p:cNvPr id="59" name="文字方塊 58"/>
                    <p:cNvSpPr txBox="1"/>
                    <p:nvPr/>
                  </p:nvSpPr>
                  <p:spPr>
                    <a:xfrm>
                      <a:off x="1756589" y="6000923"/>
                      <a:ext cx="152133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TW" sz="2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105</a:t>
                      </a:r>
                      <a:r>
                        <a:rPr lang="zh-TW" altLang="en-US" b="1">
                          <a:solidFill>
                            <a:prstClr val="black"/>
                          </a:solidFill>
                        </a:rPr>
                        <a:t>插秧期</a:t>
                      </a:r>
                      <a:endParaRPr lang="zh-TW" alt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p:grpSp>
            </p:grpSp>
            <p:pic>
              <p:nvPicPr>
                <p:cNvPr id="48" name="Picture 2" descr="C:\Users\User\Desktop\1070709數學新世界\生根1.pn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1516" y="5446335"/>
                  <a:ext cx="437963" cy="4037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6" name="Picture 3" descr="C:\Users\User\Desktop\1070709數學新世界\生根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9573" y="4968038"/>
                <a:ext cx="762000" cy="108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群組 39"/>
            <p:cNvGrpSpPr/>
            <p:nvPr/>
          </p:nvGrpSpPr>
          <p:grpSpPr>
            <a:xfrm>
              <a:off x="8399158" y="5305673"/>
              <a:ext cx="1615699" cy="1221448"/>
              <a:chOff x="1756589" y="5346239"/>
              <a:chExt cx="1615699" cy="1221448"/>
            </a:xfrm>
          </p:grpSpPr>
          <p:grpSp>
            <p:nvGrpSpPr>
              <p:cNvPr id="41" name="群組 40"/>
              <p:cNvGrpSpPr/>
              <p:nvPr/>
            </p:nvGrpSpPr>
            <p:grpSpPr>
              <a:xfrm>
                <a:off x="1864675" y="5346239"/>
                <a:ext cx="720000" cy="720000"/>
                <a:chOff x="1504675" y="1362068"/>
                <a:chExt cx="720000" cy="720000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1666675" y="1524068"/>
                  <a:ext cx="396000" cy="396000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1504675" y="1362068"/>
                  <a:ext cx="720000" cy="72000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2" name="文字方塊 41"/>
              <p:cNvSpPr txBox="1"/>
              <p:nvPr/>
            </p:nvSpPr>
            <p:spPr>
              <a:xfrm>
                <a:off x="1756589" y="6044467"/>
                <a:ext cx="16156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altLang="zh-TW" sz="2800" smtClean="0"/>
                  <a:t>106</a:t>
                </a:r>
                <a:r>
                  <a:rPr lang="zh-TW" altLang="en-US" b="1" smtClean="0">
                    <a:solidFill>
                      <a:prstClr val="black"/>
                    </a:solidFill>
                  </a:rPr>
                  <a:t>成長期</a:t>
                </a:r>
                <a:endParaRPr lang="zh-TW" altLang="en-US" sz="2800" dirty="0"/>
              </a:p>
            </p:txBody>
          </p:sp>
        </p:grpSp>
        <p:pic>
          <p:nvPicPr>
            <p:cNvPr id="70" name="Picture 4" descr="C:\Users\User\Desktop\1070709數學新世界\生根4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863" y="4626693"/>
              <a:ext cx="1067230" cy="156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8279651" y="4023922"/>
            <a:ext cx="1097856" cy="2109357"/>
            <a:chOff x="8350944" y="4060371"/>
            <a:chExt cx="1097856" cy="2109357"/>
          </a:xfrm>
        </p:grpSpPr>
        <p:pic>
          <p:nvPicPr>
            <p:cNvPr id="3075" name="Picture 3" descr="C:\Users\User\Desktop\1070709數學新世界\生根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944" y="4060371"/>
              <a:ext cx="1097856" cy="210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User\Desktop\1070709數學新世界\花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013" y="4942362"/>
              <a:ext cx="353048" cy="36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C:\Users\User\Desktop\1070709數學新世界\花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37341" flipH="1">
              <a:off x="8558037" y="4573685"/>
              <a:ext cx="314848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圖片 10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8468" y="5053013"/>
            <a:ext cx="7535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6" y="190472"/>
            <a:ext cx="4176000" cy="5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66" y="3085298"/>
            <a:ext cx="5400000" cy="6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4" y="0"/>
            <a:ext cx="11404121" cy="68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59"/>
            <a:ext cx="12192000" cy="6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4289"/>
            <a:ext cx="12199521" cy="63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27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" y="0"/>
            <a:ext cx="11102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098454"/>
          </a:xfrm>
        </p:spPr>
        <p:txBody>
          <a:bodyPr/>
          <a:lstStyle/>
          <a:p>
            <a:r>
              <a:rPr lang="zh-TW" altLang="en-US" dirty="0" smtClean="0"/>
              <a:t>黃永傳 教育部會計處</a:t>
            </a:r>
            <a:br>
              <a:rPr lang="zh-TW" altLang="en-US" dirty="0" smtClean="0"/>
            </a:b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許麗娟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教育部國教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署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 smtClean="0"/>
              <a:t>蕭奕志 </a:t>
            </a:r>
            <a:r>
              <a:rPr lang="zh-TW" altLang="en-US" dirty="0"/>
              <a:t>國中小及學前教育組</a:t>
            </a:r>
            <a:br>
              <a:rPr lang="zh-TW" altLang="en-US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林國松 國中小及學前教育組</a:t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/>
              <a:t>賴羿帆 教育部師資培育</a:t>
            </a:r>
            <a:r>
              <a:rPr lang="zh-TW" altLang="en-US" dirty="0" smtClean="0"/>
              <a:t>及藝術</a:t>
            </a:r>
            <a:r>
              <a:rPr lang="zh-TW" altLang="en-US" dirty="0"/>
              <a:t>教育</a:t>
            </a:r>
            <a:r>
              <a:rPr lang="zh-TW" altLang="en-US" dirty="0" smtClean="0"/>
              <a:t>司</a:t>
            </a:r>
            <a:br>
              <a:rPr lang="zh-TW" altLang="en-US" dirty="0" smtClean="0"/>
            </a:b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鐘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敏翠 屏東縣政府教育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處教學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發展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56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056889"/>
          </a:xfrm>
        </p:spPr>
        <p:txBody>
          <a:bodyPr/>
          <a:lstStyle/>
          <a:p>
            <a:r>
              <a:rPr lang="zh-TW" altLang="en-US" dirty="0"/>
              <a:t>邱守榕 國立彰化師範大學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鄭芳枝 國立臺灣師範大學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/>
              <a:t>張鎮華 國立臺灣大學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謝豐瑞 國立臺灣師範大學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林碧珍 國立清華大學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張耀祖 高雄義守大學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單維彰 國立中央大學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梁文敏 中國醫學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大學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059873"/>
            <a:ext cx="10972800" cy="4835236"/>
          </a:xfrm>
        </p:spPr>
        <p:txBody>
          <a:bodyPr/>
          <a:lstStyle/>
          <a:p>
            <a:r>
              <a:rPr lang="zh-TW" altLang="en-US" dirty="0"/>
              <a:t>鄭英豪 臺北市立大學</a:t>
            </a:r>
            <a:br>
              <a:rPr lang="zh-TW" altLang="en-US" dirty="0"/>
            </a:b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楊凱琳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國立臺灣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師範大學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謝佳叡 國立臺北教育大學</a:t>
            </a:r>
            <a:br>
              <a:rPr lang="zh-TW" altLang="en-US" dirty="0"/>
            </a:b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王婷瑩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國立臺灣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師範大學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/>
              <a:t>李秀妃 國立臺東大學</a:t>
            </a:r>
            <a:br>
              <a:rPr lang="zh-TW" altLang="en-US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李俊儀 國立臺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北大學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34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098454"/>
          </a:xfrm>
        </p:spPr>
        <p:txBody>
          <a:bodyPr/>
          <a:lstStyle/>
          <a:p>
            <a:r>
              <a:rPr lang="zh-TW" altLang="en-US" dirty="0" smtClean="0"/>
              <a:t>俞</a:t>
            </a:r>
            <a:r>
              <a:rPr lang="zh-TW" altLang="en-US" dirty="0"/>
              <a:t>讚城 紐約州立大學水牛城分校</a:t>
            </a:r>
            <a:br>
              <a:rPr lang="zh-TW" altLang="en-US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李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韶瀛 國立臺東專科學校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 smtClean="0"/>
              <a:t>朱啟台 </a:t>
            </a:r>
            <a:r>
              <a:rPr lang="zh-TW" altLang="en-US" dirty="0"/>
              <a:t>國立臺灣</a:t>
            </a:r>
            <a:r>
              <a:rPr lang="zh-TW" altLang="en-US" dirty="0" smtClean="0"/>
              <a:t>師範大學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陳欣民 國立嘉義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大學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7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098454"/>
          </a:xfrm>
        </p:spPr>
        <p:txBody>
          <a:bodyPr/>
          <a:lstStyle/>
          <a:p>
            <a:r>
              <a:rPr lang="zh-TW" altLang="en-US" dirty="0"/>
              <a:t>曾旭堯 </a:t>
            </a:r>
            <a:r>
              <a:rPr lang="zh-TW" altLang="en-US" dirty="0"/>
              <a:t>國立彰化</a:t>
            </a:r>
            <a:r>
              <a:rPr lang="zh-TW" altLang="en-US" dirty="0"/>
              <a:t>師範大學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蘇宣文 國立彰化師範大學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紀美智 國立彰化師範大學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袁志晃 國立彰化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師範大學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340907"/>
          </a:xfrm>
        </p:spPr>
        <p:txBody>
          <a:bodyPr/>
          <a:lstStyle/>
          <a:p>
            <a:r>
              <a:rPr lang="zh-TW" altLang="en-US" dirty="0" smtClean="0"/>
              <a:t>李佳芬 </a:t>
            </a:r>
            <a:r>
              <a:rPr lang="zh-TW" altLang="en-US" dirty="0"/>
              <a:t>雲林縣</a:t>
            </a:r>
            <a:r>
              <a:rPr lang="zh-TW" altLang="en-US" dirty="0" smtClean="0"/>
              <a:t>維多利亞實驗</a:t>
            </a:r>
            <a:r>
              <a:rPr lang="zh-TW" altLang="en-US" dirty="0"/>
              <a:t>高級中學</a:t>
            </a:r>
            <a:br>
              <a:rPr lang="zh-TW" altLang="en-US" dirty="0"/>
            </a:b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野町直史 日本數學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教學協議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會</a:t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dirty="0"/>
              <a:t>加藤久和 日本數學</a:t>
            </a:r>
            <a:r>
              <a:rPr lang="zh-TW" altLang="en-US" dirty="0" smtClean="0"/>
              <a:t>教學協議</a:t>
            </a:r>
            <a:r>
              <a:rPr lang="zh-TW" altLang="en-US" dirty="0"/>
              <a:t>會</a:t>
            </a:r>
          </a:p>
        </p:txBody>
      </p:sp>
    </p:spTree>
    <p:extLst>
      <p:ext uri="{BB962C8B-B14F-4D97-AF65-F5344CB8AC3E}">
        <p14:creationId xmlns:p14="http://schemas.microsoft.com/office/powerpoint/2010/main" val="4007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_文本框 2"/>
          <p:cNvSpPr txBox="1"/>
          <p:nvPr>
            <p:custDataLst>
              <p:tags r:id="rId1"/>
            </p:custDataLst>
          </p:nvPr>
        </p:nvSpPr>
        <p:spPr>
          <a:xfrm>
            <a:off x="8198164" y="5249545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方正苏新诗柳楷简体-yolan" panose="02000000000000000000" pitchFamily="2" charset="-122"/>
                <a:sym typeface="Arial"/>
              </a:rPr>
              <a:t>分 享 者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方正苏新诗柳楷简体-yolan" panose="02000000000000000000" pitchFamily="2" charset="-122"/>
                <a:sym typeface="Arial"/>
              </a:rPr>
              <a:t>： 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方正苏新诗柳楷简体-yolan" panose="02000000000000000000" pitchFamily="2" charset="-122"/>
                <a:sym typeface="Arial"/>
              </a:rPr>
              <a:t>施皓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方正苏新诗柳楷简体-yolan" panose="02000000000000000000" pitchFamily="2" charset="-122"/>
                <a:sym typeface="Arial"/>
              </a:rPr>
              <a:t>耀</a:t>
            </a:r>
            <a:endParaRPr lang="zh-TW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方正苏新诗柳楷简体-yolan" panose="02000000000000000000" pitchFamily="2" charset="-122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715" y="2909648"/>
            <a:ext cx="6455242" cy="7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A_文本框 2"/>
          <p:cNvSpPr txBox="1"/>
          <p:nvPr>
            <p:custDataLst>
              <p:tags r:id="rId2"/>
            </p:custDataLst>
          </p:nvPr>
        </p:nvSpPr>
        <p:spPr>
          <a:xfrm>
            <a:off x="8198164" y="5893782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方正苏新诗柳楷简体-yolan" panose="02000000000000000000" pitchFamily="2" charset="-122"/>
                <a:sym typeface="Arial"/>
              </a:rPr>
              <a:t>製 作 者： 洪賢松</a:t>
            </a:r>
            <a:endParaRPr lang="zh-TW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方正苏新诗柳楷简体-yolan" panose="02000000000000000000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4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3FE3C99-2218-4003-8976-8FFEF26117B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IQ0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PiEN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E+IQ0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T4hD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T4hD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T4hD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T4hD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PiEN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BPiEN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T4hDSpXukX5LAAAAawAAABsAAAB1bml2ZXJzYWwvdW5pdmVyc2FsLnBuZy54bWyzsa/IzVEoSy0qzszPs1Uy1DNQsrfj5bIpKEoty0wtV6gAigEFIUBJoRLINUJwyzNTSjKAQgbmZgjBjNTM9IwSWyULA3O4oD7QTABQSwECAAAUAAIACABPiENKFQ6tKGQEAAAHEQAAHQAAAAAAAAABAAAAAAAAAAAAdW5pdmVyc2FsL2NvbW1vbl9tZXNzYWdlcy5sbmdQSwECAAAUAAIACABPiENKCH4LIykDAACGDAAAJwAAAAAAAAABAAAAAACfBAAAdW5pdmVyc2FsL2ZsYXNoX3B1Ymxpc2hpbmdfc2V0dGluZ3MueG1sUEsBAgAAFAACAAgAT4hDSrX8CWS6AgAAVQoAACEAAAAAAAAAAQAAAAAADQgAAHVuaXZlcnNhbC9mbGFzaF9za2luX3NldHRpbmdzLnhtbFBLAQIAABQAAgAIAE+IQ0oqlg9n/gIAAJcLAAAmAAAAAAAAAAEAAAAAAAYLAAB1bml2ZXJzYWwvaHRtbF9wdWJsaXNoaW5nX3NldHRpbmdzLnhtbFBLAQIAABQAAgAIAE+IQ0pocVKRmgEAAB8GAAAfAAAAAAAAAAEAAAAAAEgOAAB1bml2ZXJzYWwvaHRtbF9za2luX3NldHRpbmdzLmpzUEsBAgAAFAACAAgAT4hDSj08L9HBAAAA5QEAABoAAAAAAAAAAQAAAAAAHxAAAHVuaXZlcnNhbC9pMThuX3ByZXNldHMueG1sUEsBAgAAFAACAAgAT4hDSnL80YFnAAAAawAAABwAAAAAAAAAAQAAAAAAGBEAAHVuaXZlcnNhbC9sb2NhbF9zZXR0aW5ncy54bWxQSwECAAAUAAIACABElFdHI7RO+/sCAACwCAAAFAAAAAAAAAABAAAAAAC5EQAAdW5pdmVyc2FsL3BsYXllci54bWxQSwECAAAUAAIACABPiENKsIcj9GwBAAD3AgAAKQAAAAAAAAABAAAAAADmFAAAdW5pdmVyc2FsL3NraW5fY3VzdG9taXphdGlvbl9zZXR0aW5ncy54bWxQSwECAAAUAAIACABPiENKKoo35ocRAADwYQAAFwAAAAAAAAAAAAAAAACZFgAAdW5pdmVyc2FsL3VuaXZlcnNhbC5wbmdQSwECAAAUAAIACABPiENKle6RfksAAABrAAAAGwAAAAAAAAABAAAAAABVKAAAdW5pdmVyc2FsL3VuaXZlcnNhbC5wbmcueG1sUEsFBgAAAAALAAsASQMAANkoAAAAAA=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2_數學新世界專用簡報母片(new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數學新世界專用簡報母片(new)" id="{41894B60-F2A0-6147-9F4D-AABD86F22DD9}" vid="{F4D36A4C-ABFE-8E48-83B8-E099DCFFBF31}"/>
    </a:ext>
  </a:extLst>
</a:theme>
</file>

<file path=ppt/theme/theme2.xml><?xml version="1.0" encoding="utf-8"?>
<a:theme xmlns:a="http://schemas.openxmlformats.org/drawingml/2006/main" name="4_數學新世界專用簡報母片(new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數學新世界專用簡報母片(new)" id="{41894B60-F2A0-6147-9F4D-AABD86F22DD9}" vid="{F4D36A4C-ABFE-8E48-83B8-E099DCFFBF31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寬螢幕</PresentationFormat>
  <Paragraphs>74</Paragraphs>
  <Slides>27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27</vt:i4>
      </vt:variant>
    </vt:vector>
  </HeadingPairs>
  <TitlesOfParts>
    <vt:vector size="41" baseType="lpstr">
      <vt:lpstr>宋体</vt:lpstr>
      <vt:lpstr>方正苏新诗柳楷简体-yolan</vt:lpstr>
      <vt:lpstr>金梅浪漫海報字體</vt:lpstr>
      <vt:lpstr>金梅浪漫漂亮字體</vt:lpstr>
      <vt:lpstr>華康文徵明體W4(P)</vt:lpstr>
      <vt:lpstr>華康行楷體W5</vt:lpstr>
      <vt:lpstr>華康行楷體W5(P)</vt:lpstr>
      <vt:lpstr>超研澤中鋼筆行楷</vt:lpstr>
      <vt:lpstr>微軟正黑體</vt:lpstr>
      <vt:lpstr>新細明體</vt:lpstr>
      <vt:lpstr>Arial</vt:lpstr>
      <vt:lpstr>Calibri</vt:lpstr>
      <vt:lpstr>2_數學新世界專用簡報母片(new)</vt:lpstr>
      <vt:lpstr>4_數學新世界專用簡報母片(new)</vt:lpstr>
      <vt:lpstr>PowerPoint 簡報</vt:lpstr>
      <vt:lpstr>PowerPoint 簡報</vt:lpstr>
      <vt:lpstr>黃永傳 教育部會計處 許麗娟 教育部國教署 蕭奕志 國中小及學前教育組 林國松 國中小及學前教育組 賴羿帆 教育部師資培育及藝術教育司 鐘敏翠 屏東縣政府教育處教學發展科</vt:lpstr>
      <vt:lpstr>邱守榕 國立彰化師範大學 鄭芳枝 國立臺灣師範大學 張鎮華 國立臺灣大學 謝豐瑞 國立臺灣師範大學 林碧珍 國立清華大學 張耀祖 高雄義守大學 單維彰 國立中央大學 梁文敏 中國醫學大學</vt:lpstr>
      <vt:lpstr>鄭英豪 臺北市立大學 楊凱琳 國立臺灣師範大學 謝佳叡 國立臺北教育大學 王婷瑩 國立臺灣師範大學 李秀妃 國立臺東大學 李俊儀 國立臺北大學</vt:lpstr>
      <vt:lpstr>俞讚城 紐約州立大學水牛城分校 李韶瀛 國立臺東專科學校 朱啟台 國立臺灣師範大學 陳欣民 國立嘉義大學</vt:lpstr>
      <vt:lpstr>曾旭堯 國立彰化師範大學 蘇宣文 國立彰化師範大學 紀美智 國立彰化師範大學 袁志晃 國立彰化師範大學</vt:lpstr>
      <vt:lpstr>李佳芬 雲林縣維多利亞實驗高級中學 野町直史 日本數學教學協議會 加藤久和 日本數學教學協議會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http:/www.ypppt.com</cp:keywords>
  <cp:lastModifiedBy/>
  <cp:revision>1</cp:revision>
  <dcterms:created xsi:type="dcterms:W3CDTF">2017-10-20T03:31:41Z</dcterms:created>
  <dcterms:modified xsi:type="dcterms:W3CDTF">2018-06-08T23:57:28Z</dcterms:modified>
</cp:coreProperties>
</file>