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30" r:id="rId2"/>
    <p:sldId id="442" r:id="rId3"/>
    <p:sldId id="447" r:id="rId4"/>
    <p:sldId id="448" r:id="rId5"/>
    <p:sldId id="458" r:id="rId6"/>
    <p:sldId id="459" r:id="rId7"/>
    <p:sldId id="460" r:id="rId8"/>
    <p:sldId id="461" r:id="rId9"/>
    <p:sldId id="462" r:id="rId10"/>
    <p:sldId id="463" r:id="rId11"/>
    <p:sldId id="464" r:id="rId12"/>
    <p:sldId id="465" r:id="rId13"/>
    <p:sldId id="466" r:id="rId14"/>
    <p:sldId id="467" r:id="rId15"/>
    <p:sldId id="469" r:id="rId16"/>
    <p:sldId id="444" r:id="rId17"/>
    <p:sldId id="451" r:id="rId18"/>
    <p:sldId id="457" r:id="rId19"/>
    <p:sldId id="454" r:id="rId20"/>
    <p:sldId id="452" r:id="rId21"/>
    <p:sldId id="455" r:id="rId22"/>
    <p:sldId id="468" r:id="rId23"/>
    <p:sldId id="445" r:id="rId24"/>
    <p:sldId id="449" r:id="rId25"/>
    <p:sldId id="450" r:id="rId26"/>
    <p:sldId id="446" r:id="rId27"/>
    <p:sldId id="431" r:id="rId28"/>
    <p:sldId id="435" r:id="rId29"/>
    <p:sldId id="470" r:id="rId3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800"/>
    <a:srgbClr val="CC0066"/>
    <a:srgbClr val="FF5050"/>
    <a:srgbClr val="3399FF"/>
    <a:srgbClr val="FF0066"/>
    <a:srgbClr val="FFA16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43" autoAdjust="0"/>
  </p:normalViewPr>
  <p:slideViewPr>
    <p:cSldViewPr>
      <p:cViewPr varScale="1">
        <p:scale>
          <a:sx n="59" d="100"/>
          <a:sy n="59" d="100"/>
        </p:scale>
        <p:origin x="-8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DCC3B170-A2CA-4BF2-9460-50089C6660D2}" type="datetimeFigureOut">
              <a:rPr lang="zh-TW" altLang="en-US"/>
              <a:pPr>
                <a:defRPr/>
              </a:pPr>
              <a:t>2018/6/9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062CB482-C319-46CF-B49A-A468469CB557}" type="slidenum">
              <a:rPr lang="zh-TW" altLang="en-US"/>
              <a:pPr>
                <a:defRPr/>
              </a:pPr>
              <a:t>‹#›</a:t>
            </a:fld>
            <a:endParaRPr lang="zh-TW" altLang="en-US"/>
          </a:p>
        </p:txBody>
      </p:sp>
    </p:spTree>
    <p:extLst>
      <p:ext uri="{BB962C8B-B14F-4D97-AF65-F5344CB8AC3E}">
        <p14:creationId xmlns:p14="http://schemas.microsoft.com/office/powerpoint/2010/main" val="3739818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zh-TW" altLang="en-US" smtClean="0"/>
              <a:t>準備扣條、圓規、三角板</a:t>
            </a:r>
          </a:p>
          <a:p>
            <a:pPr eaLnBrk="1" hangingPunct="1"/>
            <a:r>
              <a:rPr lang="zh-TW" altLang="en-US" smtClean="0"/>
              <a:t>親愛的夥伴，大家午安，很榮幸能在期中分享後，還有這個機會和大家持續更新兩班三組和生根在蘆洲國中所產生的火花</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Shape 161"/>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32770" name="Shape 162"/>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Shape 168"/>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34818" name="Shape 16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Shape 175"/>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36866" name="Shape 176"/>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182"/>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38914" name="Shape 183"/>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Shape 191"/>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40962" name="Shape 192"/>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Shape 19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43010" name="Shape 192"/>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1)</a:t>
            </a:r>
            <a:r>
              <a:rPr lang="zh-TW" altLang="en-US" smtClean="0"/>
              <a:t>如何使用學習單，實際操作或教學內容</a:t>
            </a:r>
          </a:p>
          <a:p>
            <a:r>
              <a:rPr lang="en-US" altLang="zh-TW" smtClean="0"/>
              <a:t>2)</a:t>
            </a:r>
            <a:r>
              <a:rPr lang="zh-TW" altLang="en-US" smtClean="0"/>
              <a:t>學生的反應與心得</a:t>
            </a:r>
            <a:r>
              <a:rPr lang="en-US" altLang="zh-TW" smtClean="0"/>
              <a:t>(</a:t>
            </a:r>
            <a:r>
              <a:rPr lang="zh-TW" altLang="en-US" smtClean="0"/>
              <a:t>文字、影片</a:t>
            </a:r>
            <a:r>
              <a:rPr lang="en-US" altLang="zh-TW" smtClean="0"/>
              <a:t>….)</a:t>
            </a:r>
          </a:p>
          <a:p>
            <a:r>
              <a:rPr lang="en-US" altLang="zh-TW" smtClean="0"/>
              <a:t>3)</a:t>
            </a:r>
            <a:r>
              <a:rPr lang="zh-TW" altLang="en-US" smtClean="0"/>
              <a:t>老師的使用心得與收穫</a:t>
            </a:r>
            <a:endParaRPr lang="en-US" altLang="zh-TW" smtClean="0"/>
          </a:p>
          <a:p>
            <a:r>
              <a:rPr lang="en-US" altLang="zh-TW" smtClean="0"/>
              <a:t>4)</a:t>
            </a:r>
            <a:r>
              <a:rPr lang="zh-TW" altLang="en-US" smtClean="0"/>
              <a:t>學生學習單分享</a:t>
            </a:r>
            <a:r>
              <a:rPr lang="en-US" altLang="zh-TW" smtClean="0"/>
              <a:t>(</a:t>
            </a:r>
            <a:r>
              <a:rPr lang="zh-TW" altLang="en-US" smtClean="0"/>
              <a:t>紙本、照片</a:t>
            </a:r>
            <a:r>
              <a:rPr lang="en-US" altLang="zh-TW" smtClean="0"/>
              <a:t>)</a:t>
            </a:r>
          </a:p>
          <a:p>
            <a:r>
              <a:rPr lang="en-US" altLang="zh-TW" smtClean="0"/>
              <a:t>5)</a:t>
            </a:r>
            <a:r>
              <a:rPr lang="zh-TW" altLang="en-US" smtClean="0"/>
              <a:t>學生上課狀況</a:t>
            </a:r>
            <a:r>
              <a:rPr lang="en-US" altLang="zh-TW" smtClean="0"/>
              <a:t>(</a:t>
            </a:r>
            <a:r>
              <a:rPr lang="zh-TW" altLang="en-US" smtClean="0"/>
              <a:t>拍照、影片</a:t>
            </a:r>
            <a:r>
              <a:rPr lang="en-US" altLang="zh-TW" smtClean="0"/>
              <a:t>)</a:t>
            </a:r>
          </a:p>
          <a:p>
            <a:r>
              <a:rPr lang="en-US" altLang="zh-TW" smtClean="0"/>
              <a:t>6)</a:t>
            </a:r>
            <a:r>
              <a:rPr lang="zh-TW" altLang="en-US" smtClean="0"/>
              <a:t>成績表現</a:t>
            </a:r>
          </a:p>
          <a:p>
            <a:r>
              <a:rPr lang="en-US" altLang="zh-TW" smtClean="0"/>
              <a:t>7)</a:t>
            </a:r>
            <a:r>
              <a:rPr lang="zh-TW" altLang="en-US" smtClean="0"/>
              <a:t>如何定義分組班的成功：孩子能夠根據自己的能力，進行有意義的學習，孩子不排斥數學，甚至喜歡數學、找到學習上的自信與樂趣，成績只是附加價值</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17</a:t>
            </a:fld>
            <a:endParaRPr lang="zh-TW" altLang="en-US"/>
          </a:p>
        </p:txBody>
      </p:sp>
    </p:spTree>
    <p:extLst>
      <p:ext uri="{BB962C8B-B14F-4D97-AF65-F5344CB8AC3E}">
        <p14:creationId xmlns:p14="http://schemas.microsoft.com/office/powerpoint/2010/main" val="3724862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18</a:t>
            </a:fld>
            <a:endParaRPr lang="zh-TW" altLang="en-US"/>
          </a:p>
        </p:txBody>
      </p:sp>
    </p:spTree>
    <p:extLst>
      <p:ext uri="{BB962C8B-B14F-4D97-AF65-F5344CB8AC3E}">
        <p14:creationId xmlns:p14="http://schemas.microsoft.com/office/powerpoint/2010/main" val="347068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19</a:t>
            </a:fld>
            <a:endParaRPr lang="zh-TW" altLang="en-US"/>
          </a:p>
        </p:txBody>
      </p:sp>
    </p:spTree>
    <p:extLst>
      <p:ext uri="{BB962C8B-B14F-4D97-AF65-F5344CB8AC3E}">
        <p14:creationId xmlns:p14="http://schemas.microsoft.com/office/powerpoint/2010/main" val="383036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386"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387"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F0CFDA6-F5BE-4619-8799-95F41A290B68}" type="slidenum">
              <a:rPr kumimoji="0" lang="zh-TW" altLang="en-US" sz="1200">
                <a:latin typeface="Calibri" pitchFamily="34" charset="0"/>
              </a:rPr>
              <a:pPr algn="r"/>
              <a:t>2</a:t>
            </a:fld>
            <a:endParaRPr kumimoji="0" lang="en-US" altLang="zh-TW"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20</a:t>
            </a:fld>
            <a:endParaRPr lang="zh-TW" altLang="en-US"/>
          </a:p>
        </p:txBody>
      </p:sp>
    </p:spTree>
    <p:extLst>
      <p:ext uri="{BB962C8B-B14F-4D97-AF65-F5344CB8AC3E}">
        <p14:creationId xmlns:p14="http://schemas.microsoft.com/office/powerpoint/2010/main" val="2838452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21</a:t>
            </a:fld>
            <a:endParaRPr lang="zh-TW" altLang="en-US"/>
          </a:p>
        </p:txBody>
      </p:sp>
    </p:spTree>
    <p:extLst>
      <p:ext uri="{BB962C8B-B14F-4D97-AF65-F5344CB8AC3E}">
        <p14:creationId xmlns:p14="http://schemas.microsoft.com/office/powerpoint/2010/main" val="299087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Shape 206"/>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52226" name="Shape 207"/>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6)</a:t>
            </a:r>
            <a:r>
              <a:rPr lang="en-US" smtClean="0">
                <a:ea typeface="新細明體" charset="-120"/>
              </a:rPr>
              <a:t>成績表現</a:t>
            </a:r>
            <a:endParaRPr lang="zh-TW"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altLang="zh-TW" smtClean="0"/>
              <a:t>1)</a:t>
            </a:r>
            <a:r>
              <a:rPr lang="zh-TW" altLang="en-US" smtClean="0"/>
              <a:t>生根越來越進步：網站改版，影片容易搜尋觀賞</a:t>
            </a:r>
            <a:r>
              <a:rPr lang="en-US" altLang="zh-TW" smtClean="0"/>
              <a:t>(</a:t>
            </a:r>
            <a:r>
              <a:rPr lang="zh-TW" altLang="en-US" smtClean="0"/>
              <a:t>關鍵字搜尋</a:t>
            </a:r>
            <a:r>
              <a:rPr lang="en-US" altLang="zh-TW" smtClean="0"/>
              <a:t>)</a:t>
            </a:r>
            <a:r>
              <a:rPr lang="zh-TW" altLang="en-US" smtClean="0"/>
              <a:t>，每次段考的講義集結成冊，便於下載</a:t>
            </a:r>
          </a:p>
          <a:p>
            <a:pPr marL="228600" indent="-228600"/>
            <a:r>
              <a:rPr lang="en-US" altLang="zh-TW" smtClean="0"/>
              <a:t>2)</a:t>
            </a:r>
            <a:r>
              <a:rPr lang="zh-TW" altLang="en-US" smtClean="0"/>
              <a:t>梅仙老師的有求必應，是仙女無誤</a:t>
            </a:r>
          </a:p>
          <a:p>
            <a:pPr marL="228600" indent="-228600"/>
            <a:r>
              <a:rPr lang="en-US" altLang="zh-TW" smtClean="0"/>
              <a:t>3)</a:t>
            </a:r>
            <a:r>
              <a:rPr lang="zh-TW" altLang="en-US" smtClean="0"/>
              <a:t>生根的運用</a:t>
            </a:r>
          </a:p>
          <a:p>
            <a:pPr marL="228600" indent="-228600"/>
            <a:r>
              <a:rPr lang="zh-TW" altLang="en-US" smtClean="0"/>
              <a:t>	*第八節</a:t>
            </a:r>
            <a:r>
              <a:rPr lang="en-US" altLang="zh-TW" smtClean="0"/>
              <a:t>(</a:t>
            </a:r>
            <a:r>
              <a:rPr lang="zh-TW" altLang="en-US" smtClean="0"/>
              <a:t>混合</a:t>
            </a:r>
            <a:r>
              <a:rPr lang="en-US" altLang="zh-TW" smtClean="0"/>
              <a:t>)</a:t>
            </a:r>
            <a:r>
              <a:rPr lang="zh-TW" altLang="en-US" smtClean="0"/>
              <a:t>：增加分組班的自信</a:t>
            </a:r>
            <a:r>
              <a:rPr lang="en-US" altLang="zh-TW" smtClean="0"/>
              <a:t>(</a:t>
            </a:r>
            <a:r>
              <a:rPr lang="zh-TW" altLang="en-US" smtClean="0"/>
              <a:t>我有學過喔，我抓得住這個概念</a:t>
            </a:r>
            <a:r>
              <a:rPr lang="en-US" altLang="zh-TW" smtClean="0"/>
              <a:t>)</a:t>
            </a:r>
          </a:p>
          <a:p>
            <a:pPr marL="228600" indent="-228600"/>
            <a:r>
              <a:rPr lang="zh-TW" altLang="en-US" smtClean="0"/>
              <a:t>	*一般課堂</a:t>
            </a:r>
            <a:r>
              <a:rPr lang="en-US" altLang="zh-TW" smtClean="0"/>
              <a:t>(</a:t>
            </a:r>
            <a:r>
              <a:rPr lang="zh-TW" altLang="en-US" smtClean="0"/>
              <a:t>原班</a:t>
            </a:r>
            <a:r>
              <a:rPr lang="en-US" altLang="zh-TW" smtClean="0"/>
              <a:t>)</a:t>
            </a:r>
            <a:r>
              <a:rPr lang="zh-TW" altLang="en-US" smtClean="0"/>
              <a:t>：課程內容可以加深加廣，基本運算可以省略，進行更深入的探討</a:t>
            </a:r>
          </a:p>
          <a:p>
            <a:pPr marL="228600" indent="-228600"/>
            <a:r>
              <a:rPr lang="en-US" altLang="zh-TW" smtClean="0"/>
              <a:t>4)</a:t>
            </a:r>
            <a:r>
              <a:rPr lang="zh-TW" altLang="en-US" smtClean="0"/>
              <a:t>使用扣條說明：</a:t>
            </a:r>
          </a:p>
          <a:p>
            <a:pPr marL="228600" indent="-228600"/>
            <a:r>
              <a:rPr lang="en-US" altLang="zh-TW" smtClean="0"/>
              <a:t>	*</a:t>
            </a:r>
            <a:r>
              <a:rPr lang="zh-TW" altLang="en-US" smtClean="0"/>
              <a:t>三角形邊長關係：第三邊介於另兩邊和、另兩邊差</a:t>
            </a:r>
          </a:p>
          <a:p>
            <a:pPr marL="228600" indent="-228600"/>
            <a:r>
              <a:rPr lang="zh-TW" altLang="en-US" smtClean="0"/>
              <a:t>	*樞紐定理</a:t>
            </a:r>
            <a:r>
              <a:rPr lang="en-US" altLang="zh-TW" smtClean="0"/>
              <a:t>&amp;</a:t>
            </a:r>
            <a:r>
              <a:rPr lang="zh-TW" altLang="en-US" smtClean="0"/>
              <a:t>逆樞紐定理</a:t>
            </a:r>
          </a:p>
          <a:p>
            <a:pPr marL="228600" indent="-228600"/>
            <a:r>
              <a:rPr lang="en-US" altLang="zh-TW" smtClean="0"/>
              <a:t>5)</a:t>
            </a:r>
            <a:r>
              <a:rPr lang="zh-TW" altLang="en-US" smtClean="0"/>
              <a:t>橡皮筋</a:t>
            </a:r>
            <a:r>
              <a:rPr lang="en-US" altLang="zh-TW" smtClean="0"/>
              <a:t>&amp;</a:t>
            </a:r>
            <a:r>
              <a:rPr lang="zh-TW" altLang="en-US" smtClean="0"/>
              <a:t>免洗筷</a:t>
            </a:r>
          </a:p>
          <a:p>
            <a:pPr marL="228600" indent="-228600"/>
            <a:r>
              <a:rPr lang="zh-TW" altLang="en-US" smtClean="0"/>
              <a:t>	*對角線改變，四邊形的形狀也跟著改變，藉由探討對角線的變化定義四邊形</a:t>
            </a:r>
            <a:r>
              <a:rPr lang="en-US" altLang="zh-TW" smtClean="0"/>
              <a:t>(</a:t>
            </a:r>
            <a:r>
              <a:rPr lang="zh-TW" altLang="en-US" smtClean="0"/>
              <a:t>橡皮筋</a:t>
            </a:r>
            <a:r>
              <a:rPr lang="en-US" altLang="zh-TW" smtClean="0"/>
              <a:t>&amp;</a:t>
            </a:r>
            <a:r>
              <a:rPr lang="zh-TW" altLang="en-US" smtClean="0"/>
              <a:t>免洗筷</a:t>
            </a:r>
            <a:r>
              <a:rPr lang="en-US" altLang="zh-TW" smtClean="0"/>
              <a:t>)</a:t>
            </a:r>
            <a:endParaRPr lang="zh-TW" altLang="en-US" smtClean="0"/>
          </a:p>
          <a:p>
            <a:pPr marL="228600" indent="-228600"/>
            <a:r>
              <a:rPr lang="en-US" altLang="zh-TW" smtClean="0"/>
              <a:t>6)</a:t>
            </a:r>
            <a:r>
              <a:rPr lang="zh-TW" altLang="en-US" smtClean="0"/>
              <a:t>一堆書</a:t>
            </a:r>
            <a:r>
              <a:rPr lang="en-US" altLang="zh-TW" smtClean="0"/>
              <a:t>(</a:t>
            </a:r>
            <a:r>
              <a:rPr lang="zh-TW" altLang="en-US" smtClean="0"/>
              <a:t>同底等高四邊形，同底等高三角形亦是，面積不變</a:t>
            </a:r>
            <a:r>
              <a:rPr lang="en-US" altLang="zh-TW" smtClean="0"/>
              <a:t>)&amp;</a:t>
            </a:r>
            <a:r>
              <a:rPr lang="zh-TW" altLang="en-US" smtClean="0"/>
              <a:t>扣條</a:t>
            </a:r>
            <a:r>
              <a:rPr lang="en-US" altLang="zh-TW" smtClean="0"/>
              <a:t>(</a:t>
            </a:r>
            <a:r>
              <a:rPr lang="zh-TW" altLang="en-US" smtClean="0"/>
              <a:t>周長不變，從矩形</a:t>
            </a:r>
            <a:r>
              <a:rPr lang="en-US" altLang="zh-TW" smtClean="0">
                <a:sym typeface="Wingdings" pitchFamily="2" charset="2"/>
              </a:rPr>
              <a:t></a:t>
            </a:r>
            <a:r>
              <a:rPr lang="zh-TW" altLang="en-US" smtClean="0">
                <a:sym typeface="Wingdings" pitchFamily="2" charset="2"/>
              </a:rPr>
              <a:t>平行四邊形，面積改變了</a:t>
            </a:r>
            <a:r>
              <a:rPr lang="en-US" altLang="zh-TW" smtClean="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altLang="zh-TW" smtClean="0"/>
              <a:t>1)</a:t>
            </a:r>
            <a:r>
              <a:rPr lang="zh-TW" altLang="en-US" smtClean="0"/>
              <a:t>拿出一堆扣條，一副給學生，一副給自己，請學生扣出一個三角形，我該如何扣出和學生一樣的三角形呢？</a:t>
            </a:r>
            <a:r>
              <a:rPr lang="en-US" altLang="zh-TW" smtClean="0"/>
              <a:t> </a:t>
            </a:r>
          </a:p>
          <a:p>
            <a:pPr marL="228600" indent="-228600"/>
            <a:r>
              <a:rPr lang="en-US" altLang="zh-TW" smtClean="0"/>
              <a:t>2)</a:t>
            </a:r>
            <a:r>
              <a:rPr lang="zh-TW" altLang="en-US" smtClean="0"/>
              <a:t>夾角和對邊可以互相取代</a:t>
            </a:r>
          </a:p>
          <a:p>
            <a:pPr marL="228600" indent="-228600"/>
            <a:r>
              <a:rPr lang="en-US" altLang="zh-TW" smtClean="0"/>
              <a:t>3)</a:t>
            </a:r>
            <a:r>
              <a:rPr lang="zh-TW" altLang="en-US" smtClean="0"/>
              <a:t>畢氏定理，直角三角形已知兩邊，得第三邊</a:t>
            </a:r>
          </a:p>
          <a:p>
            <a:pPr marL="228600" indent="-228600"/>
            <a:r>
              <a:rPr lang="en-US" altLang="zh-TW" smtClean="0"/>
              <a:t>4) A</a:t>
            </a:r>
            <a:r>
              <a:rPr lang="zh-TW" altLang="en-US" smtClean="0"/>
              <a:t>是銳角， </a:t>
            </a:r>
            <a:r>
              <a:rPr lang="en-US" altLang="zh-TW" smtClean="0"/>
              <a:t>SSA</a:t>
            </a:r>
            <a:r>
              <a:rPr lang="zh-TW" altLang="en-US" smtClean="0"/>
              <a:t>成立</a:t>
            </a:r>
            <a:r>
              <a:rPr lang="en-US" altLang="zh-TW" smtClean="0"/>
              <a:t>(</a:t>
            </a:r>
            <a:r>
              <a:rPr lang="zh-TW" altLang="en-US" smtClean="0"/>
              <a:t>對邊</a:t>
            </a:r>
            <a:r>
              <a:rPr lang="en-US" altLang="zh-TW" smtClean="0"/>
              <a:t>&gt;</a:t>
            </a:r>
            <a:r>
              <a:rPr lang="zh-TW" altLang="en-US" smtClean="0"/>
              <a:t>鄰邊</a:t>
            </a:r>
            <a:r>
              <a:rPr lang="en-US" altLang="zh-TW" smtClean="0"/>
              <a:t>)</a:t>
            </a:r>
            <a:r>
              <a:rPr lang="zh-TW" altLang="en-US" smtClean="0"/>
              <a:t>，</a:t>
            </a:r>
            <a:r>
              <a:rPr lang="en-US" altLang="zh-TW" smtClean="0"/>
              <a:t>SSA</a:t>
            </a:r>
            <a:r>
              <a:rPr lang="zh-TW" altLang="en-US" smtClean="0"/>
              <a:t>不成立</a:t>
            </a:r>
            <a:r>
              <a:rPr lang="en-US" altLang="zh-TW" smtClean="0"/>
              <a:t>(</a:t>
            </a:r>
            <a:r>
              <a:rPr lang="zh-TW" altLang="en-US" smtClean="0"/>
              <a:t>鄰邊</a:t>
            </a:r>
            <a:r>
              <a:rPr lang="en-US" altLang="zh-TW" smtClean="0"/>
              <a:t>&gt;</a:t>
            </a:r>
            <a:r>
              <a:rPr lang="zh-TW" altLang="en-US" smtClean="0"/>
              <a:t>對邊</a:t>
            </a:r>
            <a:r>
              <a:rPr lang="en-US" altLang="zh-TW" smtClean="0"/>
              <a:t>)</a:t>
            </a:r>
          </a:p>
          <a:p>
            <a:pPr marL="685800" lvl="1" indent="-228600" eaLnBrk="1" hangingPunct="1"/>
            <a:r>
              <a:rPr lang="en-US" altLang="zh-TW" smtClean="0"/>
              <a:t>A</a:t>
            </a:r>
            <a:r>
              <a:rPr lang="zh-TW" altLang="en-US" smtClean="0"/>
              <a:t>是直角或鈍角，</a:t>
            </a:r>
            <a:r>
              <a:rPr lang="en-US" altLang="zh-TW" smtClean="0"/>
              <a:t>SSA</a:t>
            </a:r>
            <a:r>
              <a:rPr lang="zh-TW" altLang="en-US" smtClean="0"/>
              <a:t>成立</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marL="685800" lvl="1" indent="-228600" eaLnBrk="1" hangingPunct="1"/>
            <a:r>
              <a:rPr lang="en-US" altLang="zh-TW" smtClean="0"/>
              <a:t>CA</a:t>
            </a:r>
            <a:r>
              <a:rPr lang="zh-TW" altLang="en-US" smtClean="0"/>
              <a:t>：</a:t>
            </a:r>
            <a:r>
              <a:rPr lang="en-US" altLang="zh-TW" smtClean="0"/>
              <a:t>B</a:t>
            </a:r>
            <a:r>
              <a:rPr lang="zh-TW" altLang="en-US" smtClean="0"/>
              <a:t>和</a:t>
            </a:r>
            <a:r>
              <a:rPr lang="en-US" altLang="zh-TW" smtClean="0"/>
              <a:t>C</a:t>
            </a:r>
            <a:r>
              <a:rPr lang="zh-TW" altLang="en-US" smtClean="0"/>
              <a:t>都是在複製角，最大的差別在哪裡？</a:t>
            </a:r>
          </a:p>
          <a:p>
            <a:pPr marL="685800" lvl="1" indent="-228600" eaLnBrk="1" hangingPunct="1"/>
            <a:r>
              <a:rPr lang="zh-TW" altLang="en-US" smtClean="0"/>
              <a:t>生：連起來的三角形不同</a:t>
            </a:r>
          </a:p>
          <a:p>
            <a:pPr marL="685800" lvl="1" indent="-228600" eaLnBrk="1" hangingPunct="1"/>
            <a:r>
              <a:rPr lang="en-US" altLang="zh-TW" smtClean="0"/>
              <a:t>CA</a:t>
            </a:r>
            <a:r>
              <a:rPr lang="zh-TW" altLang="en-US" smtClean="0"/>
              <a:t>：使用什麼性質來證明等角作圖？</a:t>
            </a:r>
          </a:p>
          <a:p>
            <a:pPr marL="685800" lvl="1" indent="-228600" eaLnBrk="1" hangingPunct="1"/>
            <a:r>
              <a:rPr lang="en-US" altLang="zh-TW" smtClean="0"/>
              <a:t>CA</a:t>
            </a:r>
            <a:r>
              <a:rPr lang="zh-TW" altLang="en-US" smtClean="0"/>
              <a:t>：</a:t>
            </a:r>
            <a:r>
              <a:rPr lang="en-US" altLang="zh-TW" smtClean="0"/>
              <a:t> SSS</a:t>
            </a:r>
          </a:p>
          <a:p>
            <a:pPr marL="685800" lvl="1" indent="-228600" eaLnBrk="1" hangingPunct="1"/>
            <a:r>
              <a:rPr lang="en-US" altLang="zh-TW" smtClean="0"/>
              <a:t>CA</a:t>
            </a:r>
            <a:r>
              <a:rPr lang="zh-TW" altLang="en-US" smtClean="0"/>
              <a:t>：等角作圖在複製三角形</a:t>
            </a:r>
            <a:endParaRPr lang="en-US"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1)</a:t>
            </a:r>
            <a:r>
              <a:rPr lang="zh-TW" altLang="en-US" smtClean="0"/>
              <a:t>希望更多新北的夥伴，能夠加入蘆中的生根工作坊，大家就像一家人，時間到了，就會聚在一起交流、精進</a:t>
            </a:r>
          </a:p>
          <a:p>
            <a:r>
              <a:rPr lang="en-US" altLang="zh-TW" smtClean="0"/>
              <a:t>2)</a:t>
            </a:r>
            <a:r>
              <a:rPr lang="zh-TW" altLang="en-US" smtClean="0"/>
              <a:t>最近的瓶頸：分組合作學習、加分的機制、多樣化的教學活動</a:t>
            </a:r>
            <a:r>
              <a:rPr lang="en-US" altLang="zh-TW" smtClean="0"/>
              <a:t>(</a:t>
            </a:r>
            <a:r>
              <a:rPr lang="zh-TW" altLang="en-US" smtClean="0"/>
              <a:t>摺紙、魔術、桌遊、解謎</a:t>
            </a:r>
            <a:r>
              <a:rPr lang="en-US" altLang="zh-TW" smtClean="0"/>
              <a:t>….)</a:t>
            </a:r>
            <a:r>
              <a:rPr lang="zh-TW" altLang="en-US" smtClean="0"/>
              <a:t>，的確有助於提升學生的學習動機，但數學的本質必須緊扣，如何透過數學的內涵來吸引學生，讓學生是為了想要探究數學的本質和內涵而學習數學，是我現在想要嘗試突破的。但首先我必須夠強大，更具有數學的涵養，我才能帶領學生突破。所以，這也是我一直鼓起勇氣辦理工作坊和嘗試分享的原因，因為我想要逼著自己成長，而這是我現在想要做的事情</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27</a:t>
            </a:fld>
            <a:endParaRPr lang="zh-TW" altLang="en-US"/>
          </a:p>
        </p:txBody>
      </p:sp>
    </p:spTree>
    <p:extLst>
      <p:ext uri="{BB962C8B-B14F-4D97-AF65-F5344CB8AC3E}">
        <p14:creationId xmlns:p14="http://schemas.microsoft.com/office/powerpoint/2010/main" val="308576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28</a:t>
            </a:fld>
            <a:endParaRPr lang="zh-TW" altLang="en-US"/>
          </a:p>
        </p:txBody>
      </p:sp>
    </p:spTree>
    <p:extLst>
      <p:ext uri="{BB962C8B-B14F-4D97-AF65-F5344CB8AC3E}">
        <p14:creationId xmlns:p14="http://schemas.microsoft.com/office/powerpoint/2010/main" val="159675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062CB482-C319-46CF-B49A-A468469CB557}" type="slidenum">
              <a:rPr lang="zh-TW" altLang="en-US" smtClean="0"/>
              <a:pPr>
                <a:defRPr/>
              </a:pPr>
              <a:t>29</a:t>
            </a:fld>
            <a:endParaRPr lang="zh-TW" altLang="en-US"/>
          </a:p>
        </p:txBody>
      </p:sp>
    </p:spTree>
    <p:extLst>
      <p:ext uri="{BB962C8B-B14F-4D97-AF65-F5344CB8AC3E}">
        <p14:creationId xmlns:p14="http://schemas.microsoft.com/office/powerpoint/2010/main" val="227206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zh-TW" smtClean="0"/>
              <a:t>1)</a:t>
            </a:r>
            <a:r>
              <a:rPr lang="zh-TW" altLang="en-US" smtClean="0"/>
              <a:t>針對學習成就較低的孩子進行「課中補救」，獲得數學領域老師的支持，同時也得到許多導師們的支持</a:t>
            </a:r>
          </a:p>
          <a:p>
            <a:pPr eaLnBrk="1" hangingPunct="1"/>
            <a:r>
              <a:rPr lang="en-US" altLang="zh-TW" smtClean="0"/>
              <a:t>2)</a:t>
            </a:r>
            <a:r>
              <a:rPr lang="zh-TW" altLang="en-US" smtClean="0"/>
              <a:t>七升八共</a:t>
            </a:r>
            <a:r>
              <a:rPr lang="en-US" altLang="zh-TW" smtClean="0"/>
              <a:t>26</a:t>
            </a:r>
            <a:r>
              <a:rPr lang="zh-TW" altLang="en-US" smtClean="0"/>
              <a:t>個班，全數參與這個計畫，我們依照七年級下學期三次段考平均成績，篩選後</a:t>
            </a:r>
            <a:r>
              <a:rPr lang="en-US" altLang="zh-TW" smtClean="0"/>
              <a:t>35%</a:t>
            </a:r>
            <a:r>
              <a:rPr lang="zh-TW" altLang="en-US" smtClean="0"/>
              <a:t>，並具有良好學習態度及學習動機之學生編為分組班，其餘為原班</a:t>
            </a:r>
          </a:p>
          <a:p>
            <a:pPr eaLnBrk="1" hangingPunct="1"/>
            <a:r>
              <a:rPr lang="en-US" altLang="zh-TW" smtClean="0"/>
              <a:t>3)</a:t>
            </a:r>
            <a:r>
              <a:rPr lang="zh-TW" altLang="en-US" smtClean="0"/>
              <a:t>本校以二班分三組方式進行；原兩班學生適性分組後，分別組成</a:t>
            </a:r>
            <a:r>
              <a:rPr lang="en-US" altLang="zh-TW" smtClean="0"/>
              <a:t>B</a:t>
            </a:r>
            <a:r>
              <a:rPr lang="zh-TW" altLang="en-US" smtClean="0"/>
              <a:t>、</a:t>
            </a:r>
            <a:r>
              <a:rPr lang="en-US" altLang="zh-TW" smtClean="0"/>
              <a:t>B</a:t>
            </a:r>
            <a:r>
              <a:rPr lang="zh-TW" altLang="en-US" smtClean="0"/>
              <a:t>、</a:t>
            </a:r>
            <a:r>
              <a:rPr lang="en-US" altLang="zh-TW" smtClean="0"/>
              <a:t>C</a:t>
            </a:r>
            <a:r>
              <a:rPr lang="zh-TW" altLang="en-US" smtClean="0"/>
              <a:t>適性分組模式；</a:t>
            </a:r>
            <a:r>
              <a:rPr lang="en-US" altLang="zh-TW" smtClean="0"/>
              <a:t>C</a:t>
            </a:r>
            <a:r>
              <a:rPr lang="zh-TW" altLang="en-US" smtClean="0"/>
              <a:t>組學生數以</a:t>
            </a:r>
            <a:r>
              <a:rPr lang="en-US" altLang="zh-TW" smtClean="0"/>
              <a:t>6</a:t>
            </a:r>
            <a:r>
              <a:rPr lang="zh-TW" altLang="en-US" smtClean="0"/>
              <a:t>至</a:t>
            </a:r>
            <a:r>
              <a:rPr lang="en-US" altLang="zh-TW" smtClean="0"/>
              <a:t>10</a:t>
            </a:r>
            <a:r>
              <a:rPr lang="zh-TW" altLang="en-US" smtClean="0"/>
              <a:t>人為原則，至多不得超過</a:t>
            </a:r>
            <a:r>
              <a:rPr lang="en-US" altLang="zh-TW" smtClean="0"/>
              <a:t>12</a:t>
            </a:r>
            <a:r>
              <a:rPr lang="zh-TW" altLang="en-US" smtClean="0"/>
              <a:t>人</a:t>
            </a:r>
          </a:p>
          <a:p>
            <a:pPr eaLnBrk="1" hangingPunct="1"/>
            <a:r>
              <a:rPr lang="en-US" altLang="zh-TW" smtClean="0"/>
              <a:t>4)</a:t>
            </a:r>
            <a:r>
              <a:rPr lang="zh-TW" altLang="en-US" smtClean="0"/>
              <a:t>總共有</a:t>
            </a:r>
            <a:r>
              <a:rPr lang="en-US" altLang="zh-TW" smtClean="0"/>
              <a:t>26</a:t>
            </a:r>
            <a:r>
              <a:rPr lang="zh-TW" altLang="en-US" smtClean="0"/>
              <a:t>個</a:t>
            </a:r>
            <a:r>
              <a:rPr lang="en-US" altLang="zh-TW" smtClean="0"/>
              <a:t>B</a:t>
            </a:r>
            <a:r>
              <a:rPr lang="zh-TW" altLang="en-US" smtClean="0"/>
              <a:t>組，</a:t>
            </a:r>
            <a:r>
              <a:rPr lang="en-US" altLang="zh-TW" smtClean="0"/>
              <a:t>13</a:t>
            </a:r>
            <a:r>
              <a:rPr lang="zh-TW" altLang="en-US" smtClean="0"/>
              <a:t>個</a:t>
            </a:r>
            <a:r>
              <a:rPr lang="en-US" altLang="zh-TW" smtClean="0"/>
              <a:t>C</a:t>
            </a:r>
            <a:r>
              <a:rPr lang="zh-TW" altLang="en-US" smtClean="0"/>
              <a:t>組，芳夙老師為分組班授課老師，我是原班授課老師</a:t>
            </a:r>
          </a:p>
          <a:p>
            <a:pPr eaLnBrk="1" hangingPunct="1"/>
            <a:r>
              <a:rPr lang="en-US" altLang="zh-TW" smtClean="0"/>
              <a:t>5)</a:t>
            </a:r>
            <a:r>
              <a:rPr lang="zh-TW" altLang="en-US" smtClean="0"/>
              <a:t>詳細作法省略：家長同意書、辦理</a:t>
            </a:r>
            <a:r>
              <a:rPr lang="en-US" altLang="zh-TW" smtClean="0"/>
              <a:t>9/1</a:t>
            </a:r>
            <a:r>
              <a:rPr lang="zh-TW" altLang="en-US" smtClean="0"/>
              <a:t>家長說明會、入班觀課、段考考卷、作業抽查、建立</a:t>
            </a:r>
            <a:r>
              <a:rPr lang="en-US" altLang="zh-TW" smtClean="0"/>
              <a:t>B</a:t>
            </a:r>
            <a:r>
              <a:rPr lang="zh-TW" altLang="en-US" smtClean="0"/>
              <a:t>、</a:t>
            </a:r>
            <a:r>
              <a:rPr lang="en-US" altLang="zh-TW" smtClean="0"/>
              <a:t>C</a:t>
            </a:r>
            <a:r>
              <a:rPr lang="zh-TW" altLang="en-US" smtClean="0"/>
              <a:t>組流動機制</a:t>
            </a:r>
          </a:p>
          <a:p>
            <a:pPr eaLnBrk="1" hangingPunct="1"/>
            <a:r>
              <a:rPr lang="en-US" altLang="zh-TW" smtClean="0"/>
              <a:t>6)</a:t>
            </a:r>
            <a:r>
              <a:rPr lang="zh-TW" altLang="en-US" smtClean="0"/>
              <a:t>上學期辦理</a:t>
            </a:r>
            <a:r>
              <a:rPr lang="en-US" altLang="zh-TW" smtClean="0"/>
              <a:t>8</a:t>
            </a:r>
            <a:r>
              <a:rPr lang="zh-TW" altLang="en-US" smtClean="0"/>
              <a:t>次工作坊、下學期辦理</a:t>
            </a:r>
            <a:r>
              <a:rPr lang="en-US" altLang="zh-TW" smtClean="0"/>
              <a:t>4</a:t>
            </a:r>
            <a:r>
              <a:rPr lang="zh-TW" altLang="en-US" smtClean="0"/>
              <a:t>次工作坊，暑假共備</a:t>
            </a:r>
            <a:r>
              <a:rPr lang="en-US" altLang="zh-TW" smtClean="0"/>
              <a:t>11</a:t>
            </a:r>
            <a:r>
              <a:rPr lang="zh-TW" altLang="en-US" smtClean="0"/>
              <a:t>次， 成立</a:t>
            </a:r>
            <a:r>
              <a:rPr lang="en-US" altLang="zh-TW" smtClean="0"/>
              <a:t>LINE</a:t>
            </a:r>
            <a:r>
              <a:rPr lang="zh-TW" altLang="en-US" smtClean="0"/>
              <a:t>群組</a:t>
            </a:r>
            <a:r>
              <a:rPr lang="zh-TW" altLang="en-US" b="1" smtClean="0"/>
              <a:t>，</a:t>
            </a:r>
            <a:r>
              <a:rPr lang="zh-TW" altLang="en-US" smtClean="0"/>
              <a:t>新莊、蘆洲、鷺江都在期末進行分享，也是另類成就</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zh-TW" smtClean="0"/>
              <a:t>1)</a:t>
            </a:r>
            <a:r>
              <a:rPr lang="zh-TW" altLang="en-US" smtClean="0"/>
              <a:t>新莊、蘆洲、鷺江都在期末進行分享，也是另類成就</a:t>
            </a:r>
          </a:p>
          <a:p>
            <a:pPr eaLnBrk="1" hangingPunct="1"/>
            <a:r>
              <a:rPr lang="en-US" altLang="zh-TW" smtClean="0"/>
              <a:t>2) 4/12</a:t>
            </a:r>
            <a:r>
              <a:rPr lang="zh-TW" altLang="en-US" smtClean="0"/>
              <a:t>工作坊，芳夙和我擔任隨行講師，講不下去就請</a:t>
            </a:r>
            <a:r>
              <a:rPr lang="en-US" altLang="zh-TW" smtClean="0"/>
              <a:t>CA</a:t>
            </a:r>
            <a:r>
              <a:rPr lang="zh-TW" altLang="en-US" smtClean="0"/>
              <a:t>講，所以，就答應了，</a:t>
            </a:r>
            <a:r>
              <a:rPr lang="en-US" altLang="zh-TW" smtClean="0"/>
              <a:t>3/8</a:t>
            </a:r>
            <a:r>
              <a:rPr lang="zh-TW" altLang="en-US" smtClean="0"/>
              <a:t>的分享，如皓、昕儀撐全場，嚇死寶寶了，先看</a:t>
            </a:r>
            <a:r>
              <a:rPr lang="en-US" altLang="zh-TW" smtClean="0"/>
              <a:t>CA</a:t>
            </a:r>
            <a:r>
              <a:rPr lang="zh-TW" altLang="en-US" smtClean="0"/>
              <a:t>的影片，幫大家節錄重點，當作導讀。</a:t>
            </a:r>
          </a:p>
          <a:p>
            <a:pPr eaLnBrk="1" hangingPunct="1"/>
            <a:r>
              <a:rPr lang="en-US" altLang="zh-TW" smtClean="0"/>
              <a:t>3)</a:t>
            </a:r>
            <a:r>
              <a:rPr lang="zh-TW" altLang="en-US" smtClean="0"/>
              <a:t>分享的好處：成就他人、成就自己</a:t>
            </a:r>
            <a:r>
              <a:rPr lang="en-US" altLang="zh-TW" smtClean="0"/>
              <a:t>(</a:t>
            </a:r>
            <a:r>
              <a:rPr lang="zh-TW" altLang="en-US" smtClean="0"/>
              <a:t>逼自己看影片、使用學習單</a:t>
            </a:r>
            <a:r>
              <a:rPr lang="en-US" altLang="zh-TW" smtClean="0"/>
              <a:t>)</a:t>
            </a:r>
            <a:r>
              <a:rPr lang="zh-TW" altLang="en-US" smtClean="0"/>
              <a:t>，為了讓自己更具有分享的資格，所以精進自己，讓自己能夠更豐富</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Shape 128"/>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22530" name="Shape 12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1)</a:t>
            </a:r>
            <a:r>
              <a:rPr lang="en-US" smtClean="0">
                <a:ea typeface="新細明體" charset="-120"/>
              </a:rPr>
              <a:t>如何使用學習單，實際操作或教學內容</a:t>
            </a:r>
            <a:endParaRPr lang="zh-TW" altLang="en-US" smtClean="0"/>
          </a:p>
          <a:p>
            <a:pPr>
              <a:spcBef>
                <a:spcPct val="0"/>
              </a:spcBef>
              <a:buSzPts val="1800"/>
            </a:pPr>
            <a:r>
              <a:rPr lang="en-US" altLang="zh-TW" smtClean="0">
                <a:latin typeface="Arial" charset="0"/>
                <a:cs typeface="Arial" charset="0"/>
                <a:sym typeface="Arial" charset="0"/>
              </a:rPr>
              <a:t>1.</a:t>
            </a:r>
            <a:r>
              <a:rPr lang="en-US" smtClean="0">
                <a:latin typeface="Arial" charset="0"/>
                <a:ea typeface="新細明體" charset="-120"/>
                <a:cs typeface="Arial" charset="0"/>
                <a:sym typeface="Arial" charset="0"/>
              </a:rPr>
              <a:t>先到數學新世界生根計畫的網站，進入資源申請及下載，就有梅仙老師的學習單，</a:t>
            </a:r>
            <a:r>
              <a:rPr lang="en-US" b="1" smtClean="0">
                <a:latin typeface="Arial" charset="0"/>
                <a:ea typeface="新細明體" charset="-120"/>
                <a:cs typeface="Arial" charset="0"/>
                <a:sym typeface="Arial" charset="0"/>
              </a:rPr>
              <a:t>引用時請務必註明出處</a:t>
            </a:r>
            <a:endParaRPr lang="zh-TW" altLang="en-US" smtClean="0"/>
          </a:p>
          <a:p>
            <a:pPr>
              <a:spcBef>
                <a:spcPct val="0"/>
              </a:spcBef>
              <a:buSzPts val="1800"/>
            </a:pPr>
            <a:r>
              <a:rPr lang="en-US" altLang="zh-TW" b="1" smtClean="0">
                <a:latin typeface="Arial" charset="0"/>
                <a:cs typeface="Arial" charset="0"/>
                <a:sym typeface="Arial" charset="0"/>
              </a:rPr>
              <a:t>2.</a:t>
            </a:r>
            <a:r>
              <a:rPr lang="en-US" smtClean="0">
                <a:latin typeface="Arial" charset="0"/>
                <a:ea typeface="新細明體" charset="-120"/>
                <a:cs typeface="Arial" charset="0"/>
                <a:sym typeface="Arial" charset="0"/>
              </a:rPr>
              <a:t>先寫過一遍，再和其他老師討論，並進行編修，讓自己更容易詮釋，有更清楚的說明及圖形呈現。</a:t>
            </a:r>
            <a:r>
              <a:rPr lang="en-US" smtClean="0">
                <a:ea typeface="新細明體" charset="-120"/>
              </a:rPr>
              <a:t> </a:t>
            </a:r>
            <a:endParaRPr lang="zh-TW" altLang="en-US" smtClean="0"/>
          </a:p>
          <a:p>
            <a:pPr>
              <a:spcBef>
                <a:spcPct val="0"/>
              </a:spcBef>
              <a:buSzPts val="1800"/>
            </a:pPr>
            <a:endParaRPr lang="zh-TW" altLang="en-US" smtClean="0"/>
          </a:p>
          <a:p>
            <a:pPr>
              <a:spcBef>
                <a:spcPct val="0"/>
              </a:spcBef>
              <a:buSzPts val="1800"/>
            </a:pPr>
            <a:r>
              <a:rPr lang="en-US" altLang="zh-TW" smtClean="0"/>
              <a:t>1)</a:t>
            </a:r>
            <a:r>
              <a:rPr lang="en-US" smtClean="0">
                <a:ea typeface="新細明體" charset="-120"/>
              </a:rPr>
              <a:t>如何使用學習單，實際操作或教學內容</a:t>
            </a:r>
            <a:endParaRPr lang="zh-TW" altLang="en-US" smtClean="0"/>
          </a:p>
          <a:p>
            <a:pPr>
              <a:spcBef>
                <a:spcPct val="0"/>
              </a:spcBef>
              <a:buSzPts val="1800"/>
            </a:pPr>
            <a:r>
              <a:rPr lang="en-US" altLang="zh-TW" smtClean="0">
                <a:latin typeface="Arial" charset="0"/>
                <a:cs typeface="Arial" charset="0"/>
                <a:sym typeface="Arial" charset="0"/>
              </a:rPr>
              <a:t>1.</a:t>
            </a:r>
            <a:r>
              <a:rPr lang="en-US" smtClean="0">
                <a:latin typeface="Arial" charset="0"/>
                <a:ea typeface="新細明體" charset="-120"/>
                <a:cs typeface="Arial" charset="0"/>
                <a:sym typeface="Arial" charset="0"/>
              </a:rPr>
              <a:t>課堂上一定要請學生安靜閱讀</a:t>
            </a:r>
            <a:r>
              <a:rPr lang="en-US" altLang="zh-TW" smtClean="0">
                <a:latin typeface="Arial" charset="0"/>
                <a:cs typeface="Arial" charset="0"/>
                <a:sym typeface="Arial" charset="0"/>
              </a:rPr>
              <a:t>2</a:t>
            </a:r>
            <a:r>
              <a:rPr lang="en-US" smtClean="0">
                <a:latin typeface="Arial" charset="0"/>
                <a:ea typeface="新細明體" charset="-120"/>
                <a:cs typeface="Arial" charset="0"/>
                <a:sym typeface="Arial" charset="0"/>
              </a:rPr>
              <a:t>～</a:t>
            </a:r>
            <a:r>
              <a:rPr lang="en-US" altLang="zh-TW" smtClean="0">
                <a:latin typeface="Arial" charset="0"/>
                <a:cs typeface="Arial" charset="0"/>
                <a:sym typeface="Arial" charset="0"/>
              </a:rPr>
              <a:t>3</a:t>
            </a:r>
            <a:r>
              <a:rPr lang="en-US" smtClean="0">
                <a:latin typeface="Arial" charset="0"/>
                <a:ea typeface="新細明體" charset="-120"/>
                <a:cs typeface="Arial" charset="0"/>
                <a:sym typeface="Arial" charset="0"/>
              </a:rPr>
              <a:t>分鐘，想想看，再舉手回答老師的提問。</a:t>
            </a:r>
            <a:endParaRPr lang="zh-TW" altLang="en-US" smtClean="0"/>
          </a:p>
          <a:p>
            <a:pPr>
              <a:spcBef>
                <a:spcPct val="0"/>
              </a:spcBef>
              <a:buSzPts val="1800"/>
            </a:pPr>
            <a:r>
              <a:rPr lang="en-US" altLang="zh-TW" smtClean="0">
                <a:latin typeface="Arial" charset="0"/>
                <a:cs typeface="Arial" charset="0"/>
                <a:sym typeface="Arial" charset="0"/>
              </a:rPr>
              <a:t>2.</a:t>
            </a:r>
            <a:r>
              <a:rPr lang="en-US" smtClean="0">
                <a:latin typeface="Arial" charset="0"/>
                <a:ea typeface="新細明體" charset="-120"/>
                <a:cs typeface="Arial" charset="0"/>
                <a:sym typeface="Arial" charset="0"/>
              </a:rPr>
              <a:t>提示，再想想看。答對了，非常好，加分。發現錯誤了，加分。</a:t>
            </a:r>
            <a:endParaRPr lang="zh-TW" altLang="en-US" smtClean="0"/>
          </a:p>
          <a:p>
            <a:pPr>
              <a:spcBef>
                <a:spcPct val="0"/>
              </a:spcBef>
            </a:pPr>
            <a:endParaRPr lang="zh-TW" altLang="zh-TW" smtClean="0">
              <a:latin typeface="Arial" charset="0"/>
              <a:cs typeface="Arial" charset="0"/>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Shape 134"/>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24578" name="Shape 135"/>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2)</a:t>
            </a:r>
            <a:r>
              <a:rPr lang="en-US" smtClean="0">
                <a:ea typeface="新細明體" charset="-120"/>
              </a:rPr>
              <a:t>學生的反應與心得</a:t>
            </a:r>
            <a:r>
              <a:rPr lang="en-US" altLang="zh-TW" smtClean="0"/>
              <a:t>(</a:t>
            </a:r>
            <a:r>
              <a:rPr lang="en-US" smtClean="0">
                <a:ea typeface="新細明體" charset="-120"/>
              </a:rPr>
              <a:t>文字、影片</a:t>
            </a:r>
            <a:r>
              <a:rPr lang="en-US" altLang="zh-TW" smtClean="0"/>
              <a:t>….)</a:t>
            </a:r>
            <a:endParaRPr lang="zh-TW" altLang="zh-TW" smtClean="0"/>
          </a:p>
          <a:p>
            <a:pPr>
              <a:spcBef>
                <a:spcPct val="0"/>
              </a:spcBef>
              <a:buSzPts val="1800"/>
            </a:pPr>
            <a:r>
              <a:rPr lang="en-US" altLang="zh-TW" smtClean="0">
                <a:latin typeface="Arial" charset="0"/>
                <a:cs typeface="Arial" charset="0"/>
                <a:sym typeface="Arial" charset="0"/>
              </a:rPr>
              <a:t>1. 1070413(</a:t>
            </a:r>
            <a:r>
              <a:rPr lang="en-US" smtClean="0">
                <a:latin typeface="Arial" charset="0"/>
                <a:ea typeface="新細明體" charset="-120"/>
                <a:cs typeface="Arial" charset="0"/>
                <a:sym typeface="Arial" charset="0"/>
              </a:rPr>
              <a:t>五</a:t>
            </a:r>
            <a:r>
              <a:rPr lang="en-US" altLang="zh-TW" smtClean="0">
                <a:latin typeface="Arial" charset="0"/>
                <a:cs typeface="Arial" charset="0"/>
                <a:sym typeface="Arial" charset="0"/>
              </a:rPr>
              <a:t>) 2-3</a:t>
            </a:r>
            <a:r>
              <a:rPr lang="en-US" smtClean="0">
                <a:latin typeface="Arial" charset="0"/>
                <a:ea typeface="新細明體" charset="-120"/>
                <a:cs typeface="Arial" charset="0"/>
                <a:sym typeface="Arial" charset="0"/>
              </a:rPr>
              <a:t>尺規作圖的第</a:t>
            </a:r>
            <a:r>
              <a:rPr lang="en-US" altLang="zh-TW" smtClean="0">
                <a:latin typeface="Arial" charset="0"/>
                <a:cs typeface="Arial" charset="0"/>
                <a:sym typeface="Arial" charset="0"/>
              </a:rPr>
              <a:t>11</a:t>
            </a:r>
            <a:r>
              <a:rPr lang="en-US" smtClean="0">
                <a:latin typeface="Arial" charset="0"/>
                <a:ea typeface="新細明體" charset="-120"/>
                <a:cs typeface="Arial" charset="0"/>
                <a:sym typeface="Arial" charset="0"/>
              </a:rPr>
              <a:t>題，</a:t>
            </a:r>
            <a:r>
              <a:rPr lang="en-US" altLang="zh-TW" smtClean="0">
                <a:latin typeface="Arial" charset="0"/>
                <a:cs typeface="Arial" charset="0"/>
                <a:sym typeface="Arial" charset="0"/>
              </a:rPr>
              <a:t>『</a:t>
            </a:r>
            <a:r>
              <a:rPr lang="en-US" smtClean="0">
                <a:latin typeface="Arial" charset="0"/>
                <a:ea typeface="新細明體" charset="-120"/>
                <a:cs typeface="Arial" charset="0"/>
                <a:sym typeface="Arial" charset="0"/>
              </a:rPr>
              <a:t>有幾種等腰三角形的畫法？</a:t>
            </a:r>
            <a:r>
              <a:rPr lang="en-US" altLang="zh-TW" smtClean="0">
                <a:latin typeface="Arial" charset="0"/>
                <a:cs typeface="Arial" charset="0"/>
                <a:sym typeface="Arial" charset="0"/>
              </a:rPr>
              <a:t>』</a:t>
            </a:r>
            <a:r>
              <a:rPr lang="en-US" smtClean="0">
                <a:latin typeface="Arial" charset="0"/>
                <a:ea typeface="新細明體" charset="-120"/>
                <a:cs typeface="Arial" charset="0"/>
                <a:sym typeface="Arial" charset="0"/>
              </a:rPr>
              <a:t>其實我只想到兩種，沒想到學生說</a:t>
            </a:r>
            <a:r>
              <a:rPr lang="en-US" b="1" u="sng" smtClean="0">
                <a:latin typeface="Arial" charset="0"/>
                <a:ea typeface="新細明體" charset="-120"/>
                <a:cs typeface="Arial" charset="0"/>
                <a:sym typeface="Arial" charset="0"/>
              </a:rPr>
              <a:t>「正三角形」也可以</a:t>
            </a:r>
            <a:r>
              <a:rPr lang="en-US" smtClean="0">
                <a:latin typeface="Arial" charset="0"/>
                <a:ea typeface="新細明體" charset="-120"/>
                <a:cs typeface="Arial" charset="0"/>
                <a:sym typeface="Arial" charset="0"/>
              </a:rPr>
              <a:t>。經過老師的提問，刺激學生和老師思考，教學相長，受益良多。</a:t>
            </a:r>
            <a:endParaRPr lang="zh-TW" altLang="en-US" smtClean="0"/>
          </a:p>
          <a:p>
            <a:pPr>
              <a:spcBef>
                <a:spcPct val="0"/>
              </a:spcBef>
              <a:buSzPts val="1800"/>
            </a:pPr>
            <a:r>
              <a:rPr lang="en-US" altLang="zh-TW" smtClean="0">
                <a:latin typeface="Arial" charset="0"/>
                <a:cs typeface="Arial" charset="0"/>
                <a:sym typeface="Arial" charset="0"/>
              </a:rPr>
              <a:t>2. 1070416(</a:t>
            </a:r>
            <a:r>
              <a:rPr lang="en-US" smtClean="0">
                <a:latin typeface="Arial" charset="0"/>
                <a:ea typeface="新細明體" charset="-120"/>
                <a:cs typeface="Arial" charset="0"/>
                <a:sym typeface="Arial" charset="0"/>
              </a:rPr>
              <a:t>一</a:t>
            </a:r>
            <a:r>
              <a:rPr lang="en-US" altLang="zh-TW" smtClean="0">
                <a:latin typeface="Arial" charset="0"/>
                <a:cs typeface="Arial" charset="0"/>
                <a:sym typeface="Arial" charset="0"/>
              </a:rPr>
              <a:t>) </a:t>
            </a:r>
            <a:r>
              <a:rPr lang="en-US" smtClean="0">
                <a:latin typeface="Arial" charset="0"/>
                <a:ea typeface="新細明體" charset="-120"/>
                <a:cs typeface="Arial" charset="0"/>
                <a:sym typeface="Arial" charset="0"/>
              </a:rPr>
              <a:t>學習單尺規作圖的第</a:t>
            </a:r>
            <a:r>
              <a:rPr lang="en-US" altLang="zh-TW" smtClean="0">
                <a:latin typeface="Arial" charset="0"/>
                <a:cs typeface="Arial" charset="0"/>
                <a:sym typeface="Arial" charset="0"/>
              </a:rPr>
              <a:t>17</a:t>
            </a:r>
            <a:r>
              <a:rPr lang="en-US" smtClean="0">
                <a:latin typeface="Arial" charset="0"/>
                <a:ea typeface="新細明體" charset="-120"/>
                <a:cs typeface="Arial" charset="0"/>
                <a:sym typeface="Arial" charset="0"/>
              </a:rPr>
              <a:t>題，要畫出</a:t>
            </a:r>
            <a:r>
              <a:rPr lang="en-US" altLang="zh-TW" smtClean="0">
                <a:latin typeface="Arial" charset="0"/>
                <a:cs typeface="Arial" charset="0"/>
                <a:sym typeface="Arial" charset="0"/>
              </a:rPr>
              <a:t>90°</a:t>
            </a:r>
            <a:r>
              <a:rPr lang="en-US" smtClean="0">
                <a:latin typeface="Arial" charset="0"/>
                <a:ea typeface="新細明體" charset="-120"/>
                <a:cs typeface="Arial" charset="0"/>
                <a:sym typeface="Arial" charset="0"/>
              </a:rPr>
              <a:t>角。</a:t>
            </a:r>
            <a:r>
              <a:rPr lang="en-US" altLang="zh-TW" smtClean="0">
                <a:latin typeface="Arial" charset="0"/>
                <a:cs typeface="Arial" charset="0"/>
                <a:sym typeface="Arial" charset="0"/>
              </a:rPr>
              <a:t>810</a:t>
            </a:r>
            <a:r>
              <a:rPr lang="en-US" smtClean="0">
                <a:latin typeface="Arial" charset="0"/>
                <a:ea typeface="新細明體" charset="-120"/>
                <a:cs typeface="Arial" charset="0"/>
                <a:sym typeface="Arial" charset="0"/>
              </a:rPr>
              <a:t>的學生問：</a:t>
            </a:r>
            <a:r>
              <a:rPr lang="en-US" b="1" u="sng" smtClean="0">
                <a:latin typeface="Arial" charset="0"/>
                <a:ea typeface="新細明體" charset="-120"/>
                <a:cs typeface="Arial" charset="0"/>
                <a:sym typeface="Arial" charset="0"/>
              </a:rPr>
              <a:t>老師只有一種畫法嗎？畫中垂線也可以嗎？</a:t>
            </a:r>
            <a:r>
              <a:rPr lang="en-US" smtClean="0">
                <a:latin typeface="Arial" charset="0"/>
                <a:ea typeface="新細明體" charset="-120"/>
                <a:cs typeface="Arial" charset="0"/>
                <a:sym typeface="Arial" charset="0"/>
              </a:rPr>
              <a:t>是的，可以。老師畫了兩種畫法在黑板。</a:t>
            </a:r>
            <a:endParaRPr lang="zh-TW" altLang="en-US" smtClean="0"/>
          </a:p>
          <a:p>
            <a:pPr>
              <a:spcBef>
                <a:spcPct val="0"/>
              </a:spcBef>
              <a:buSzPts val="1800"/>
            </a:pPr>
            <a:r>
              <a:rPr lang="en-US" altLang="zh-TW" smtClean="0">
                <a:latin typeface="Arial" charset="0"/>
                <a:cs typeface="Arial" charset="0"/>
                <a:sym typeface="Arial" charset="0"/>
              </a:rPr>
              <a:t>3. 1070423(</a:t>
            </a:r>
            <a:r>
              <a:rPr lang="en-US" smtClean="0">
                <a:latin typeface="Arial" charset="0"/>
                <a:ea typeface="新細明體" charset="-120"/>
                <a:cs typeface="Arial" charset="0"/>
                <a:sym typeface="Arial" charset="0"/>
              </a:rPr>
              <a:t>一</a:t>
            </a:r>
            <a:r>
              <a:rPr lang="en-US" altLang="zh-TW" smtClean="0">
                <a:latin typeface="Arial" charset="0"/>
                <a:cs typeface="Arial" charset="0"/>
                <a:sym typeface="Arial" charset="0"/>
              </a:rPr>
              <a:t>) </a:t>
            </a:r>
            <a:r>
              <a:rPr lang="en-US" smtClean="0">
                <a:latin typeface="Arial" charset="0"/>
                <a:ea typeface="新細明體" charset="-120"/>
                <a:cs typeface="Arial" charset="0"/>
                <a:sym typeface="Arial" charset="0"/>
              </a:rPr>
              <a:t>雖然</a:t>
            </a:r>
            <a:r>
              <a:rPr lang="en-US" altLang="zh-TW" smtClean="0">
                <a:latin typeface="Arial" charset="0"/>
                <a:cs typeface="Arial" charset="0"/>
                <a:sym typeface="Arial" charset="0"/>
              </a:rPr>
              <a:t>811</a:t>
            </a:r>
            <a:r>
              <a:rPr lang="en-US" smtClean="0">
                <a:latin typeface="Arial" charset="0"/>
                <a:ea typeface="新細明體" charset="-120"/>
                <a:cs typeface="Arial" charset="0"/>
                <a:sym typeface="Arial" charset="0"/>
              </a:rPr>
              <a:t>的某位學生學習態度不佳，常趴著上課。但其實他都有在聽，尺規作圖都畫對了，還會問之前的步驟</a:t>
            </a:r>
            <a:r>
              <a:rPr lang="en-US" b="1" u="sng" smtClean="0">
                <a:latin typeface="Arial" charset="0"/>
                <a:ea typeface="新細明體" charset="-120"/>
                <a:cs typeface="Arial" charset="0"/>
                <a:sym typeface="Arial" charset="0"/>
              </a:rPr>
              <a:t>「是用一單位長為半徑嗎？」</a:t>
            </a:r>
            <a:r>
              <a:rPr lang="en-US" smtClean="0">
                <a:latin typeface="Arial" charset="0"/>
                <a:ea typeface="新細明體" charset="-120"/>
                <a:cs typeface="Arial" charset="0"/>
                <a:sym typeface="Arial" charset="0"/>
              </a:rPr>
              <a:t>他是有學習意願的。</a:t>
            </a:r>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Shape 141"/>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26626" name="Shape 142"/>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2)</a:t>
            </a:r>
            <a:r>
              <a:rPr lang="en-US" smtClean="0">
                <a:ea typeface="新細明體" charset="-120"/>
              </a:rPr>
              <a:t>學生的反應與心得</a:t>
            </a:r>
            <a:r>
              <a:rPr lang="en-US" altLang="zh-TW" smtClean="0"/>
              <a:t>(</a:t>
            </a:r>
            <a:r>
              <a:rPr lang="en-US" smtClean="0">
                <a:ea typeface="新細明體" charset="-120"/>
              </a:rPr>
              <a:t>文字、影片</a:t>
            </a:r>
            <a:r>
              <a:rPr lang="en-US" altLang="zh-TW" smtClean="0"/>
              <a:t>….)</a:t>
            </a:r>
            <a:endParaRPr lang="zh-TW" altLang="zh-TW" smtClean="0"/>
          </a:p>
          <a:p>
            <a:pPr>
              <a:spcBef>
                <a:spcPct val="0"/>
              </a:spcBef>
              <a:buSzPts val="1800"/>
            </a:pPr>
            <a:r>
              <a:rPr lang="en-US" altLang="zh-TW" smtClean="0">
                <a:latin typeface="Arial" charset="0"/>
                <a:cs typeface="Arial" charset="0"/>
                <a:sym typeface="Arial" charset="0"/>
              </a:rPr>
              <a:t>1. 1070413(</a:t>
            </a:r>
            <a:r>
              <a:rPr lang="en-US" smtClean="0">
                <a:latin typeface="Arial" charset="0"/>
                <a:ea typeface="新細明體" charset="-120"/>
                <a:cs typeface="Arial" charset="0"/>
                <a:sym typeface="Arial" charset="0"/>
              </a:rPr>
              <a:t>五</a:t>
            </a:r>
            <a:r>
              <a:rPr lang="en-US" altLang="zh-TW" smtClean="0">
                <a:latin typeface="Arial" charset="0"/>
                <a:cs typeface="Arial" charset="0"/>
                <a:sym typeface="Arial" charset="0"/>
              </a:rPr>
              <a:t>) 2-3</a:t>
            </a:r>
            <a:r>
              <a:rPr lang="en-US" smtClean="0">
                <a:latin typeface="Arial" charset="0"/>
                <a:ea typeface="新細明體" charset="-120"/>
                <a:cs typeface="Arial" charset="0"/>
                <a:sym typeface="Arial" charset="0"/>
              </a:rPr>
              <a:t>尺規作圖的第</a:t>
            </a:r>
            <a:r>
              <a:rPr lang="en-US" altLang="zh-TW" smtClean="0">
                <a:latin typeface="Arial" charset="0"/>
                <a:cs typeface="Arial" charset="0"/>
                <a:sym typeface="Arial" charset="0"/>
              </a:rPr>
              <a:t>11</a:t>
            </a:r>
            <a:r>
              <a:rPr lang="en-US" smtClean="0">
                <a:latin typeface="Arial" charset="0"/>
                <a:ea typeface="新細明體" charset="-120"/>
                <a:cs typeface="Arial" charset="0"/>
                <a:sym typeface="Arial" charset="0"/>
              </a:rPr>
              <a:t>題，</a:t>
            </a:r>
            <a:r>
              <a:rPr lang="en-US" altLang="zh-TW" smtClean="0">
                <a:latin typeface="Arial" charset="0"/>
                <a:cs typeface="Arial" charset="0"/>
                <a:sym typeface="Arial" charset="0"/>
              </a:rPr>
              <a:t>『</a:t>
            </a:r>
            <a:r>
              <a:rPr lang="en-US" smtClean="0">
                <a:latin typeface="Arial" charset="0"/>
                <a:ea typeface="新細明體" charset="-120"/>
                <a:cs typeface="Arial" charset="0"/>
                <a:sym typeface="Arial" charset="0"/>
              </a:rPr>
              <a:t>有幾種等腰三角形的畫法？</a:t>
            </a:r>
            <a:r>
              <a:rPr lang="en-US" altLang="zh-TW" smtClean="0">
                <a:latin typeface="Arial" charset="0"/>
                <a:cs typeface="Arial" charset="0"/>
                <a:sym typeface="Arial" charset="0"/>
              </a:rPr>
              <a:t>』</a:t>
            </a:r>
            <a:r>
              <a:rPr lang="en-US" smtClean="0">
                <a:latin typeface="Arial" charset="0"/>
                <a:ea typeface="新細明體" charset="-120"/>
                <a:cs typeface="Arial" charset="0"/>
                <a:sym typeface="Arial" charset="0"/>
              </a:rPr>
              <a:t>其實我只想到兩種，沒想到學生說</a:t>
            </a:r>
            <a:r>
              <a:rPr lang="en-US" b="1" u="sng" smtClean="0">
                <a:latin typeface="Arial" charset="0"/>
                <a:ea typeface="新細明體" charset="-120"/>
                <a:cs typeface="Arial" charset="0"/>
                <a:sym typeface="Arial" charset="0"/>
              </a:rPr>
              <a:t>「正三角形」也可以</a:t>
            </a:r>
            <a:r>
              <a:rPr lang="en-US" smtClean="0">
                <a:latin typeface="Arial" charset="0"/>
                <a:ea typeface="新細明體" charset="-120"/>
                <a:cs typeface="Arial" charset="0"/>
                <a:sym typeface="Arial" charset="0"/>
              </a:rPr>
              <a:t>。經過老師的提問，刺激學生和老師思考，教學相長，受益良多。</a:t>
            </a:r>
            <a:endParaRPr lang="zh-TW" altLang="en-US" smtClean="0"/>
          </a:p>
          <a:p>
            <a:pPr>
              <a:spcBef>
                <a:spcPct val="0"/>
              </a:spcBef>
              <a:buSzPts val="1800"/>
            </a:pPr>
            <a:r>
              <a:rPr lang="en-US" altLang="zh-TW" smtClean="0">
                <a:latin typeface="Arial" charset="0"/>
                <a:cs typeface="Arial" charset="0"/>
                <a:sym typeface="Arial" charset="0"/>
              </a:rPr>
              <a:t>2. 1070416(</a:t>
            </a:r>
            <a:r>
              <a:rPr lang="en-US" smtClean="0">
                <a:latin typeface="Arial" charset="0"/>
                <a:ea typeface="新細明體" charset="-120"/>
                <a:cs typeface="Arial" charset="0"/>
                <a:sym typeface="Arial" charset="0"/>
              </a:rPr>
              <a:t>一</a:t>
            </a:r>
            <a:r>
              <a:rPr lang="en-US" altLang="zh-TW" smtClean="0">
                <a:latin typeface="Arial" charset="0"/>
                <a:cs typeface="Arial" charset="0"/>
                <a:sym typeface="Arial" charset="0"/>
              </a:rPr>
              <a:t>) </a:t>
            </a:r>
            <a:r>
              <a:rPr lang="en-US" smtClean="0">
                <a:latin typeface="Arial" charset="0"/>
                <a:ea typeface="新細明體" charset="-120"/>
                <a:cs typeface="Arial" charset="0"/>
                <a:sym typeface="Arial" charset="0"/>
              </a:rPr>
              <a:t>學習單尺規作圖的第</a:t>
            </a:r>
            <a:r>
              <a:rPr lang="en-US" altLang="zh-TW" smtClean="0">
                <a:latin typeface="Arial" charset="0"/>
                <a:cs typeface="Arial" charset="0"/>
                <a:sym typeface="Arial" charset="0"/>
              </a:rPr>
              <a:t>17</a:t>
            </a:r>
            <a:r>
              <a:rPr lang="en-US" smtClean="0">
                <a:latin typeface="Arial" charset="0"/>
                <a:ea typeface="新細明體" charset="-120"/>
                <a:cs typeface="Arial" charset="0"/>
                <a:sym typeface="Arial" charset="0"/>
              </a:rPr>
              <a:t>題，要畫出</a:t>
            </a:r>
            <a:r>
              <a:rPr lang="en-US" altLang="zh-TW" smtClean="0">
                <a:latin typeface="Arial" charset="0"/>
                <a:cs typeface="Arial" charset="0"/>
                <a:sym typeface="Arial" charset="0"/>
              </a:rPr>
              <a:t>90°</a:t>
            </a:r>
            <a:r>
              <a:rPr lang="en-US" smtClean="0">
                <a:latin typeface="Arial" charset="0"/>
                <a:ea typeface="新細明體" charset="-120"/>
                <a:cs typeface="Arial" charset="0"/>
                <a:sym typeface="Arial" charset="0"/>
              </a:rPr>
              <a:t>角。</a:t>
            </a:r>
            <a:r>
              <a:rPr lang="en-US" altLang="zh-TW" smtClean="0">
                <a:latin typeface="Arial" charset="0"/>
                <a:cs typeface="Arial" charset="0"/>
                <a:sym typeface="Arial" charset="0"/>
              </a:rPr>
              <a:t>810</a:t>
            </a:r>
            <a:r>
              <a:rPr lang="en-US" smtClean="0">
                <a:latin typeface="Arial" charset="0"/>
                <a:ea typeface="新細明體" charset="-120"/>
                <a:cs typeface="Arial" charset="0"/>
                <a:sym typeface="Arial" charset="0"/>
              </a:rPr>
              <a:t>的學生問：</a:t>
            </a:r>
            <a:r>
              <a:rPr lang="en-US" b="1" u="sng" smtClean="0">
                <a:latin typeface="Arial" charset="0"/>
                <a:ea typeface="新細明體" charset="-120"/>
                <a:cs typeface="Arial" charset="0"/>
                <a:sym typeface="Arial" charset="0"/>
              </a:rPr>
              <a:t>老師只有一種畫法嗎？畫中垂線也可以嗎？</a:t>
            </a:r>
            <a:r>
              <a:rPr lang="en-US" smtClean="0">
                <a:latin typeface="Arial" charset="0"/>
                <a:ea typeface="新細明體" charset="-120"/>
                <a:cs typeface="Arial" charset="0"/>
                <a:sym typeface="Arial" charset="0"/>
              </a:rPr>
              <a:t>是的，可以。老師畫了兩種畫法在黑板。</a:t>
            </a:r>
            <a:endParaRPr lang="zh-TW" altLang="en-US" smtClean="0"/>
          </a:p>
          <a:p>
            <a:pPr>
              <a:spcBef>
                <a:spcPct val="0"/>
              </a:spcBef>
              <a:buSzPts val="1800"/>
            </a:pPr>
            <a:r>
              <a:rPr lang="en-US" altLang="zh-TW" smtClean="0">
                <a:latin typeface="Arial" charset="0"/>
                <a:cs typeface="Arial" charset="0"/>
                <a:sym typeface="Arial" charset="0"/>
              </a:rPr>
              <a:t>3. 1070423(</a:t>
            </a:r>
            <a:r>
              <a:rPr lang="en-US" smtClean="0">
                <a:latin typeface="Arial" charset="0"/>
                <a:ea typeface="新細明體" charset="-120"/>
                <a:cs typeface="Arial" charset="0"/>
                <a:sym typeface="Arial" charset="0"/>
              </a:rPr>
              <a:t>一</a:t>
            </a:r>
            <a:r>
              <a:rPr lang="en-US" altLang="zh-TW" smtClean="0">
                <a:latin typeface="Arial" charset="0"/>
                <a:cs typeface="Arial" charset="0"/>
                <a:sym typeface="Arial" charset="0"/>
              </a:rPr>
              <a:t>) </a:t>
            </a:r>
            <a:r>
              <a:rPr lang="en-US" smtClean="0">
                <a:latin typeface="Arial" charset="0"/>
                <a:ea typeface="新細明體" charset="-120"/>
                <a:cs typeface="Arial" charset="0"/>
                <a:sym typeface="Arial" charset="0"/>
              </a:rPr>
              <a:t>雖然</a:t>
            </a:r>
            <a:r>
              <a:rPr lang="en-US" altLang="zh-TW" smtClean="0">
                <a:latin typeface="Arial" charset="0"/>
                <a:cs typeface="Arial" charset="0"/>
                <a:sym typeface="Arial" charset="0"/>
              </a:rPr>
              <a:t>811</a:t>
            </a:r>
            <a:r>
              <a:rPr lang="en-US" smtClean="0">
                <a:latin typeface="Arial" charset="0"/>
                <a:ea typeface="新細明體" charset="-120"/>
                <a:cs typeface="Arial" charset="0"/>
                <a:sym typeface="Arial" charset="0"/>
              </a:rPr>
              <a:t>的某位學生學習態度不佳，常趴著上課。但其實他都有在聽，尺規作圖都畫對了，還會問之前的步驟</a:t>
            </a:r>
            <a:r>
              <a:rPr lang="en-US" b="1" u="sng" smtClean="0">
                <a:latin typeface="Arial" charset="0"/>
                <a:ea typeface="新細明體" charset="-120"/>
                <a:cs typeface="Arial" charset="0"/>
                <a:sym typeface="Arial" charset="0"/>
              </a:rPr>
              <a:t>「是用一單位長為半徑嗎？」</a:t>
            </a:r>
            <a:r>
              <a:rPr lang="en-US" smtClean="0">
                <a:latin typeface="Arial" charset="0"/>
                <a:ea typeface="新細明體" charset="-120"/>
                <a:cs typeface="Arial" charset="0"/>
                <a:sym typeface="Arial" charset="0"/>
              </a:rPr>
              <a:t>他是有學習意願的。</a:t>
            </a:r>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Shape 148"/>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28674" name="Shape 149"/>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3)</a:t>
            </a:r>
            <a:r>
              <a:rPr lang="en-US" smtClean="0">
                <a:ea typeface="新細明體" charset="-120"/>
              </a:rPr>
              <a:t>老師的使用心得與收穫</a:t>
            </a:r>
            <a:endParaRPr lang="zh-TW" altLang="en-US" smtClean="0"/>
          </a:p>
          <a:p>
            <a:pPr>
              <a:spcBef>
                <a:spcPct val="0"/>
              </a:spcBef>
              <a:buSzPts val="1800"/>
            </a:pPr>
            <a:r>
              <a:rPr lang="en-US" altLang="zh-TW" smtClean="0"/>
              <a:t>1.</a:t>
            </a:r>
            <a:r>
              <a:rPr lang="en-US" smtClean="0">
                <a:ea typeface="新細明體" charset="-120"/>
              </a:rPr>
              <a:t>感謝梅仙老師無私的分享學習單，這是很好的引起動機題材，透過提問及操作教具觀察，讓學生去思考日常生活的題型，讓學生知道如何運用數學知識。寫完學習單，再看課本複習重點，進而精熟練習。</a:t>
            </a:r>
            <a:endParaRPr lang="zh-TW" altLang="en-US" smtClean="0"/>
          </a:p>
          <a:p>
            <a:pPr>
              <a:spcBef>
                <a:spcPct val="0"/>
              </a:spcBef>
              <a:buSzPts val="1800"/>
            </a:pPr>
            <a:r>
              <a:rPr lang="en-US" altLang="zh-TW" smtClean="0"/>
              <a:t>2.</a:t>
            </a:r>
            <a:r>
              <a:rPr lang="en-US" smtClean="0">
                <a:ea typeface="新細明體" charset="-120"/>
              </a:rPr>
              <a:t>慧燕：一直在考慮這些孩子是否需要精熟練習</a:t>
            </a:r>
            <a:r>
              <a:rPr lang="en-US" altLang="zh-TW" smtClean="0"/>
              <a:t>?</a:t>
            </a:r>
            <a:r>
              <a:rPr lang="en-US" smtClean="0">
                <a:ea typeface="新細明體" charset="-120"/>
              </a:rPr>
              <a:t>經過將近一年的觀察，其實他們不是程度很弱，只是以前在原班跟不上進度，所以成績差。當我們用生根的學習單及講法讓他們懂了，要他們多做題目精熟練習，是可以自己算出來的。</a:t>
            </a:r>
            <a:endParaRPr lang="zh-TW" altLang="en-US" smtClean="0"/>
          </a:p>
          <a:p>
            <a:pPr>
              <a:spcBef>
                <a:spcPct val="0"/>
              </a:spcBef>
              <a:buSzPts val="1800"/>
            </a:pPr>
            <a:r>
              <a:rPr lang="en-US" altLang="zh-TW" smtClean="0"/>
              <a:t>3.</a:t>
            </a:r>
            <a:r>
              <a:rPr lang="en-US" smtClean="0">
                <a:ea typeface="新細明體" charset="-120"/>
              </a:rPr>
              <a:t>學習單沒有答案：這才是挑戰，才會自己先寫一遍，再與旁邊的慧燕老師討論，逼自己共備，收穫更多。</a:t>
            </a:r>
            <a:endParaRPr lang="zh-TW" altLang="en-US" smtClean="0"/>
          </a:p>
          <a:p>
            <a:pPr>
              <a:spcBef>
                <a:spcPct val="0"/>
              </a:spcBef>
              <a:buSzPts val="1800"/>
            </a:pPr>
            <a:r>
              <a:rPr lang="en-US" altLang="zh-TW" smtClean="0"/>
              <a:t>4.</a:t>
            </a:r>
            <a:r>
              <a:rPr lang="en-US" smtClean="0">
                <a:ea typeface="新細明體" charset="-120"/>
              </a:rPr>
              <a:t>請大家盡量選擇較新版本的學習單，因為梅仙老師不停研究尋求進步，例如尺規作圖，以</a:t>
            </a:r>
            <a:r>
              <a:rPr lang="en-US" altLang="zh-TW" smtClean="0"/>
              <a:t>20170403</a:t>
            </a:r>
            <a:r>
              <a:rPr lang="en-US" smtClean="0">
                <a:ea typeface="新細明體" charset="-120"/>
              </a:rPr>
              <a:t>的版本較有趣，更清楚說明直尺不需要刻度的原因。</a:t>
            </a:r>
            <a:endParaRPr lang="zh-TW" altLang="en-US" smtClean="0"/>
          </a:p>
          <a:p>
            <a:pPr>
              <a:spcBef>
                <a:spcPct val="0"/>
              </a:spcBef>
              <a:buSzPts val="1800"/>
            </a:pPr>
            <a:r>
              <a:rPr lang="en-US" altLang="zh-TW" smtClean="0"/>
              <a:t>5.</a:t>
            </a:r>
            <a:r>
              <a:rPr lang="en-US" smtClean="0">
                <a:ea typeface="新細明體" charset="-120"/>
              </a:rPr>
              <a:t>也讓老師們可以領受各種概念的引起動機，除了再次享受學習數學的充實感，並能透過生活實例解釋數學觀念。下一步如果大家不嫌棄，也願意把兩班三組編修過的學習單，放在雲端，提供大家參考。就像雁婷老師在第八節時使用。</a:t>
            </a:r>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Shape 154"/>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a:solidFill>
              <a:srgbClr val="000000"/>
            </a:solidFill>
            <a:miter lim="524287"/>
            <a:headEnd type="none" w="sm" len="sm"/>
            <a:tailEnd type="none" w="sm" len="sm"/>
          </a:ln>
        </p:spPr>
      </p:sp>
      <p:sp>
        <p:nvSpPr>
          <p:cNvPr id="30722" name="Shape 155"/>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buSzPts val="1800"/>
            </a:pPr>
            <a:r>
              <a:rPr lang="en-US" altLang="zh-TW" smtClean="0"/>
              <a:t>4)</a:t>
            </a:r>
            <a:r>
              <a:rPr lang="en-US" smtClean="0">
                <a:ea typeface="新細明體" charset="-120"/>
              </a:rPr>
              <a:t>學生學習單分享</a:t>
            </a:r>
            <a:r>
              <a:rPr lang="en-US" altLang="zh-TW" smtClean="0"/>
              <a:t>(</a:t>
            </a:r>
            <a:r>
              <a:rPr lang="en-US" smtClean="0">
                <a:ea typeface="新細明體" charset="-120"/>
              </a:rPr>
              <a:t>紙本、照片</a:t>
            </a:r>
            <a:r>
              <a:rPr lang="en-US" altLang="zh-TW" smtClean="0"/>
              <a:t>)</a:t>
            </a:r>
            <a:endParaRPr lang="zh-TW" altLang="zh-TW" smtClean="0"/>
          </a:p>
          <a:p>
            <a:pPr>
              <a:spcBef>
                <a:spcPct val="0"/>
              </a:spcBef>
            </a:pPr>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圖片 8"/>
          <p:cNvPicPr>
            <a:picLocks noChangeAspect="1"/>
          </p:cNvPicPr>
          <p:nvPr/>
        </p:nvPicPr>
        <p:blipFill>
          <a:blip r:embed="rId2" cstate="print">
            <a:duotone>
              <a:schemeClr val="bg2">
                <a:shade val="45000"/>
                <a:satMod val="135000"/>
              </a:schemeClr>
              <a:prstClr val="white"/>
            </a:duotone>
            <a:extLst/>
          </a:blip>
          <a:stretch>
            <a:fillRect/>
          </a:stretch>
        </p:blipFill>
        <p:spPr>
          <a:xfrm>
            <a:off x="63035" y="86374"/>
            <a:ext cx="2700527" cy="5040000"/>
          </a:xfrm>
          <a:prstGeom prst="rect">
            <a:avLst/>
          </a:prstGeom>
        </p:spPr>
      </p:pic>
      <p:pic>
        <p:nvPicPr>
          <p:cNvPr id="5" name="圖片 10"/>
          <p:cNvPicPr>
            <a:picLocks noChangeAspect="1"/>
          </p:cNvPicPr>
          <p:nvPr/>
        </p:nvPicPr>
        <p:blipFill>
          <a:blip r:embed="rId3"/>
          <a:srcRect l="27846" t="17581" r="27846" b="17581"/>
          <a:stretch>
            <a:fillRect/>
          </a:stretch>
        </p:blipFill>
        <p:spPr bwMode="auto">
          <a:xfrm>
            <a:off x="8578850" y="5053013"/>
            <a:ext cx="565150" cy="1790700"/>
          </a:xfrm>
          <a:prstGeom prst="rect">
            <a:avLst/>
          </a:prstGeom>
          <a:noFill/>
          <a:ln w="9525">
            <a:noFill/>
            <a:miter lim="800000"/>
            <a:headEnd/>
            <a:tailEnd/>
          </a:ln>
        </p:spPr>
      </p:pic>
      <p:pic>
        <p:nvPicPr>
          <p:cNvPr id="6" name="圖片 11"/>
          <p:cNvPicPr>
            <a:picLocks noChangeAspect="1"/>
          </p:cNvPicPr>
          <p:nvPr/>
        </p:nvPicPr>
        <p:blipFill>
          <a:blip r:embed="rId4"/>
          <a:srcRect/>
          <a:stretch>
            <a:fillRect/>
          </a:stretch>
        </p:blipFill>
        <p:spPr bwMode="auto">
          <a:xfrm>
            <a:off x="5795963" y="6597650"/>
            <a:ext cx="3240087" cy="179388"/>
          </a:xfrm>
          <a:prstGeom prst="rect">
            <a:avLst/>
          </a:prstGeom>
          <a:noFill/>
          <a:ln w="9525">
            <a:noFill/>
            <a:miter lim="800000"/>
            <a:headEnd/>
            <a:tailEnd/>
          </a:ln>
        </p:spPr>
      </p:pic>
      <p:sp useBgFill="1">
        <p:nvSpPr>
          <p:cNvPr id="7" name="矩形 10"/>
          <p:cNvSpPr/>
          <p:nvPr/>
        </p:nvSpPr>
        <p:spPr>
          <a:xfrm>
            <a:off x="5316538" y="4132263"/>
            <a:ext cx="3754437" cy="260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useBgFill="1">
        <p:nvSpPr>
          <p:cNvPr id="8" name="矩形 9"/>
          <p:cNvSpPr/>
          <p:nvPr/>
        </p:nvSpPr>
        <p:spPr>
          <a:xfrm>
            <a:off x="5746750" y="4137025"/>
            <a:ext cx="3330575" cy="2605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sp useBgFill="1">
        <p:nvSpPr>
          <p:cNvPr id="9" name="矩形 11"/>
          <p:cNvSpPr/>
          <p:nvPr/>
        </p:nvSpPr>
        <p:spPr>
          <a:xfrm>
            <a:off x="5316538" y="4159250"/>
            <a:ext cx="3767137" cy="2605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a:p>
        </p:txBody>
      </p:sp>
      <p:pic>
        <p:nvPicPr>
          <p:cNvPr id="10" name="圖片 6"/>
          <p:cNvPicPr>
            <a:picLocks noChangeAspect="1"/>
          </p:cNvPicPr>
          <p:nvPr/>
        </p:nvPicPr>
        <p:blipFill>
          <a:blip r:embed="rId5" cstate="print">
            <a:duotone>
              <a:schemeClr val="bg2">
                <a:shade val="45000"/>
                <a:satMod val="135000"/>
              </a:schemeClr>
              <a:prstClr val="white"/>
            </a:duotone>
            <a:extLst/>
          </a:blip>
          <a:stretch>
            <a:fillRect/>
          </a:stretch>
        </p:blipFill>
        <p:spPr>
          <a:xfrm>
            <a:off x="19020" y="13806"/>
            <a:ext cx="2700000" cy="5039018"/>
          </a:xfrm>
          <a:prstGeom prst="rect">
            <a:avLst/>
          </a:prstGeom>
          <a:noFill/>
          <a:effectLst>
            <a:outerShdw dist="38100" dir="5400000" algn="ctr" rotWithShape="0">
              <a:schemeClr val="tx1">
                <a:lumMod val="85000"/>
                <a:lumOff val="15000"/>
                <a:alpha val="10000"/>
              </a:schemeClr>
            </a:outerShdw>
          </a:effectLst>
        </p:spPr>
      </p:pic>
      <p:pic>
        <p:nvPicPr>
          <p:cNvPr id="11" name="圖片 8"/>
          <p:cNvPicPr>
            <a:picLocks noChangeAspect="1"/>
          </p:cNvPicPr>
          <p:nvPr/>
        </p:nvPicPr>
        <p:blipFill>
          <a:blip r:embed="rId4"/>
          <a:srcRect/>
          <a:stretch>
            <a:fillRect/>
          </a:stretch>
        </p:blipFill>
        <p:spPr bwMode="auto">
          <a:xfrm>
            <a:off x="1331913" y="6381750"/>
            <a:ext cx="6480175" cy="360363"/>
          </a:xfrm>
          <a:prstGeom prst="rect">
            <a:avLst/>
          </a:prstGeom>
          <a:noFill/>
          <a:ln w="9525">
            <a:noFill/>
            <a:miter lim="800000"/>
            <a:headEnd/>
            <a:tailEnd/>
          </a:ln>
        </p:spPr>
      </p:pic>
      <p:pic>
        <p:nvPicPr>
          <p:cNvPr id="12" name="圖片 7"/>
          <p:cNvPicPr>
            <a:picLocks noChangeAspect="1"/>
          </p:cNvPicPr>
          <p:nvPr/>
        </p:nvPicPr>
        <p:blipFill>
          <a:blip r:embed="rId3"/>
          <a:srcRect l="27846" t="17581" r="27846" b="17581"/>
          <a:stretch>
            <a:fillRect/>
          </a:stretch>
        </p:blipFill>
        <p:spPr bwMode="auto">
          <a:xfrm>
            <a:off x="8243888" y="4137025"/>
            <a:ext cx="900112" cy="2854325"/>
          </a:xfrm>
          <a:prstGeom prst="rect">
            <a:avLst/>
          </a:prstGeom>
          <a:noFill/>
          <a:ln w="9525">
            <a:noFill/>
            <a:miter lim="800000"/>
            <a:headEnd/>
            <a:tailEnd/>
          </a:ln>
        </p:spPr>
      </p:pic>
      <p:sp>
        <p:nvSpPr>
          <p:cNvPr id="2" name="標題 1"/>
          <p:cNvSpPr>
            <a:spLocks noGrp="1"/>
          </p:cNvSpPr>
          <p:nvPr>
            <p:ph type="ctrTitle"/>
          </p:nvPr>
        </p:nvSpPr>
        <p:spPr>
          <a:xfrm>
            <a:off x="685800" y="2130425"/>
            <a:ext cx="7772400" cy="1470025"/>
          </a:xfrm>
        </p:spPr>
        <p:txBody>
          <a:bodyPr/>
          <a:lstStyle>
            <a:lvl1pPr>
              <a:defRPr>
                <a:latin typeface="華康行楷體W5(P)" pitchFamily="66" charset="-120"/>
                <a:ea typeface="華康行楷體W5(P)" pitchFamily="66"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latin typeface="超研澤中鋼筆行楷" pitchFamily="49" charset="-120"/>
                <a:ea typeface="超研澤中鋼筆行楷" pitchFamily="49" charset="-120"/>
                <a:cs typeface="超研澤中鋼筆行楷" pitchFamily="49"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13" name="日期版面配置區 3"/>
          <p:cNvSpPr>
            <a:spLocks noGrp="1"/>
          </p:cNvSpPr>
          <p:nvPr>
            <p:ph type="dt" sz="half" idx="10"/>
          </p:nvPr>
        </p:nvSpPr>
        <p:spPr/>
        <p:txBody>
          <a:bodyPr/>
          <a:lstStyle>
            <a:lvl1pPr>
              <a:defRPr/>
            </a:lvl1pPr>
          </a:lstStyle>
          <a:p>
            <a:pPr>
              <a:defRPr/>
            </a:pPr>
            <a:fld id="{D7213340-D31D-40E9-814F-7B43345D9A33}" type="datetimeFigureOut">
              <a:rPr lang="zh-TW" altLang="en-US"/>
              <a:pPr>
                <a:defRPr/>
              </a:pPr>
              <a:t>2018/6/9</a:t>
            </a:fld>
            <a:endParaRPr lang="zh-TW" altLang="en-US"/>
          </a:p>
        </p:txBody>
      </p:sp>
      <p:sp>
        <p:nvSpPr>
          <p:cNvPr id="14" name="頁尾版面配置區 4"/>
          <p:cNvSpPr>
            <a:spLocks noGrp="1"/>
          </p:cNvSpPr>
          <p:nvPr>
            <p:ph type="ftr" sz="quarter" idx="11"/>
          </p:nvPr>
        </p:nvSpPr>
        <p:spPr/>
        <p:txBody>
          <a:bodyPr/>
          <a:lstStyle>
            <a:lvl1pPr>
              <a:defRPr/>
            </a:lvl1pPr>
          </a:lstStyle>
          <a:p>
            <a:pPr>
              <a:defRPr/>
            </a:pPr>
            <a:endParaRPr lang="zh-TW" altLang="en-US"/>
          </a:p>
        </p:txBody>
      </p:sp>
      <p:sp>
        <p:nvSpPr>
          <p:cNvPr id="15" name="投影片編號版面配置區 5"/>
          <p:cNvSpPr>
            <a:spLocks noGrp="1"/>
          </p:cNvSpPr>
          <p:nvPr>
            <p:ph type="sldNum" sz="quarter" idx="12"/>
          </p:nvPr>
        </p:nvSpPr>
        <p:spPr/>
        <p:txBody>
          <a:bodyPr/>
          <a:lstStyle>
            <a:lvl1pPr>
              <a:defRPr/>
            </a:lvl1pPr>
          </a:lstStyle>
          <a:p>
            <a:pPr>
              <a:defRPr/>
            </a:pPr>
            <a:fld id="{66DD0F07-AC44-4FE8-AFAE-8AD28FD3F434}"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37EB5BB-8046-43E4-827D-66771416B2EB}" type="datetimeFigureOut">
              <a:rPr lang="zh-TW" altLang="en-US"/>
              <a:pPr>
                <a:defRPr/>
              </a:pPr>
              <a:t>2018/6/9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0D3FEEA-46FA-47F9-9293-6C757C0525F4}"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marL="342900" indent="-342900">
              <a:buFontTx/>
              <a:buBlip>
                <a:blip r:embed="rId2"/>
              </a:buBlip>
              <a:defRPr/>
            </a:lvl1pPr>
            <a:lvl2pPr marL="742950" indent="-285750">
              <a:buFontTx/>
              <a:buBlip>
                <a:blip r:embed="rId3"/>
              </a:buBlip>
              <a:defRPr/>
            </a:lvl2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F055F0-4AF7-46AF-B3EC-DB11E598D63F}" type="datetimeFigureOut">
              <a:rPr lang="zh-TW" altLang="en-US"/>
              <a:pPr>
                <a:defRPr/>
              </a:pPr>
              <a:t>2018/6/9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290CDB2-FF0F-4B61-8AB7-E59562706301}"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marL="342900" indent="-342900">
              <a:buFontTx/>
              <a:buBlip>
                <a:blip r:embed="rId2"/>
              </a:buBlip>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600200"/>
            <a:ext cx="4038600" cy="4525963"/>
          </a:xfrm>
        </p:spPr>
        <p:txBody>
          <a:bodyPr/>
          <a:lstStyle>
            <a:lvl1pPr marL="342900" indent="-342900">
              <a:buFontTx/>
              <a:buBlip>
                <a:blip r:embed="rId2"/>
              </a:buBlip>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C902521C-8213-4777-A357-098B3A28FCED}" type="datetimeFigureOut">
              <a:rPr lang="zh-TW" altLang="en-US"/>
              <a:pPr>
                <a:defRPr/>
              </a:pPr>
              <a:t>2018/6/9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CBC108B-781B-43F1-B07D-811EEDC4C9A8}"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marL="342900" indent="-342900">
              <a:buFontTx/>
              <a:buBlip>
                <a:blip r:embed="rId2"/>
              </a:buBlip>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marL="342900" indent="-342900">
              <a:buFontTx/>
              <a:buBlip>
                <a:blip r:embed="rId2"/>
              </a:buBlip>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7" name="日期版面配置區 3"/>
          <p:cNvSpPr>
            <a:spLocks noGrp="1"/>
          </p:cNvSpPr>
          <p:nvPr>
            <p:ph type="dt" sz="half" idx="10"/>
          </p:nvPr>
        </p:nvSpPr>
        <p:spPr/>
        <p:txBody>
          <a:bodyPr/>
          <a:lstStyle>
            <a:lvl1pPr>
              <a:defRPr/>
            </a:lvl1pPr>
          </a:lstStyle>
          <a:p>
            <a:pPr>
              <a:defRPr/>
            </a:pPr>
            <a:fld id="{46D28E7C-C970-4D88-8CD2-25E9B4F4DB6E}" type="datetimeFigureOut">
              <a:rPr lang="zh-TW" altLang="en-US"/>
              <a:pPr>
                <a:defRPr/>
              </a:pPr>
              <a:t>2018/6/9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5BDA0DDB-8817-4675-81B6-42DD23F9E4A2}"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9691B8E-17B2-4A3E-B3B1-1F22798AC5CF}" type="datetimeFigureOut">
              <a:rPr lang="zh-TW" altLang="en-US"/>
              <a:pPr>
                <a:defRPr/>
              </a:pPr>
              <a:t>2018/6/9</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3064667A-4FAB-4B86-9F62-72C0A6F14BEC}"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marL="342900" indent="-342900">
              <a:buFontTx/>
              <a:buBlip>
                <a:blip r:embed="rId2"/>
              </a:buBlip>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8F46DA3-24F1-4872-B76E-610EA67E2B89}" type="datetimeFigureOut">
              <a:rPr lang="zh-TW" altLang="en-US"/>
              <a:pPr>
                <a:defRPr/>
              </a:pPr>
              <a:t>2018/6/9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7151FBA-E282-4403-9D92-614051B06688}"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0CDEE25-477F-419D-9FC9-7203CFE25A25}" type="datetimeFigureOut">
              <a:rPr lang="zh-TW" altLang="en-US"/>
              <a:pPr>
                <a:defRPr/>
              </a:pPr>
              <a:t>2018/6/9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45D243B-EF0C-4FA0-A048-2BB68D814A1F}"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lvl1pPr marL="342900" indent="-342900">
              <a:buFontTx/>
              <a:buBlip>
                <a:blip r:embed="rId2"/>
              </a:buBlip>
              <a:defRPr/>
            </a:lvl1pPr>
            <a:lvl2pPr marL="742950" indent="-285750">
              <a:buFontTx/>
              <a:buBlip>
                <a:blip r:embed="rId3"/>
              </a:buBlip>
              <a:defRPr/>
            </a:lvl2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F8C8305C-6C55-4059-BB40-FA50874E92AD}" type="datetimeFigureOut">
              <a:rPr lang="zh-TW" altLang="en-US"/>
              <a:pPr>
                <a:defRPr/>
              </a:pPr>
              <a:t>2018/6/9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19941D3-D0EC-4EFF-8F75-5D36833C2AB1}"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lvl1pPr marL="342900" indent="-342900">
              <a:buFontTx/>
              <a:buBlip>
                <a:blip r:embed="rId2"/>
              </a:buBlip>
              <a:defRPr/>
            </a:lvl1pPr>
            <a:lvl2pPr marL="742950" indent="-285750">
              <a:buFontTx/>
              <a:buBlip>
                <a:blip r:embed="rId3"/>
              </a:buBlip>
              <a:defRPr/>
            </a:lvl2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8FEEC1A7-4CDC-4CCD-BAB6-44C1C22A9482}" type="datetimeFigureOut">
              <a:rPr lang="zh-TW" altLang="en-US"/>
              <a:pPr>
                <a:defRPr/>
              </a:pPr>
              <a:t>2018/6/9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3CB0514-38E7-478D-AA0D-6322362E3FE6}"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70000"/>
            <a:lum/>
            <a:extLst/>
          </a:blip>
          <a:srcRect/>
          <a:stretch>
            <a:fillRect t="-5000" b="-83000"/>
          </a:stretch>
        </a:blipFill>
        <a:effectLst/>
      </p:bgPr>
    </p:bg>
    <p:spTree>
      <p:nvGrpSpPr>
        <p:cNvPr id="1" name=""/>
        <p:cNvGrpSpPr/>
        <p:nvPr/>
      </p:nvGrpSpPr>
      <p:grpSpPr>
        <a:xfrm>
          <a:off x="0" y="0"/>
          <a:ext cx="0" cy="0"/>
          <a:chOff x="0" y="0"/>
          <a:chExt cx="0" cy="0"/>
        </a:xfrm>
      </p:grpSpPr>
      <p:pic>
        <p:nvPicPr>
          <p:cNvPr id="9" name="圖片 8"/>
          <p:cNvPicPr>
            <a:picLocks noChangeAspect="1"/>
          </p:cNvPicPr>
          <p:nvPr/>
        </p:nvPicPr>
        <p:blipFill>
          <a:blip r:embed="rId13" cstate="print">
            <a:duotone>
              <a:schemeClr val="bg2">
                <a:shade val="45000"/>
                <a:satMod val="135000"/>
              </a:schemeClr>
              <a:prstClr val="white"/>
            </a:duotone>
            <a:extLst/>
          </a:blip>
          <a:stretch>
            <a:fillRect/>
          </a:stretch>
        </p:blipFill>
        <p:spPr>
          <a:xfrm>
            <a:off x="7472" y="6999"/>
            <a:ext cx="2700527" cy="5040000"/>
          </a:xfrm>
          <a:prstGeom prst="rect">
            <a:avLst/>
          </a:prstGeom>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941644F7-88E0-4B15-AED0-85E479B094AC}" type="datetimeFigureOut">
              <a:rPr lang="zh-TW" altLang="en-US"/>
              <a:pPr>
                <a:defRPr/>
              </a:pPr>
              <a:t>2018/6/9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78EBBF17-AE8F-4677-9F33-48019BACB543}" type="slidenum">
              <a:rPr lang="zh-TW" altLang="en-US"/>
              <a:pPr>
                <a:defRPr/>
              </a:pPr>
              <a:t>‹#›</a:t>
            </a:fld>
            <a:endParaRPr lang="zh-TW" altLang="en-US"/>
          </a:p>
        </p:txBody>
      </p:sp>
      <p:pic>
        <p:nvPicPr>
          <p:cNvPr id="1032" name="圖片 10"/>
          <p:cNvPicPr>
            <a:picLocks noChangeAspect="1"/>
          </p:cNvPicPr>
          <p:nvPr/>
        </p:nvPicPr>
        <p:blipFill>
          <a:blip r:embed="rId14"/>
          <a:srcRect l="27846" t="17581" r="27846" b="17581"/>
          <a:stretch>
            <a:fillRect/>
          </a:stretch>
        </p:blipFill>
        <p:spPr bwMode="auto">
          <a:xfrm>
            <a:off x="8578850" y="5053013"/>
            <a:ext cx="565150" cy="1790700"/>
          </a:xfrm>
          <a:prstGeom prst="rect">
            <a:avLst/>
          </a:prstGeom>
          <a:noFill/>
          <a:ln w="9525">
            <a:noFill/>
            <a:miter lim="800000"/>
            <a:headEnd/>
            <a:tailEnd/>
          </a:ln>
        </p:spPr>
      </p:pic>
      <p:pic>
        <p:nvPicPr>
          <p:cNvPr id="1033" name="圖片 11"/>
          <p:cNvPicPr>
            <a:picLocks noChangeAspect="1"/>
          </p:cNvPicPr>
          <p:nvPr/>
        </p:nvPicPr>
        <p:blipFill>
          <a:blip r:embed="rId15"/>
          <a:srcRect/>
          <a:stretch>
            <a:fillRect/>
          </a:stretch>
        </p:blipFill>
        <p:spPr bwMode="auto">
          <a:xfrm>
            <a:off x="5795963" y="6597650"/>
            <a:ext cx="3240087" cy="179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rgbClr val="DA5800"/>
          </a:solidFill>
          <a:latin typeface="微軟正黑體" pitchFamily="34" charset="-120"/>
          <a:ea typeface="微軟正黑體" pitchFamily="34" charset="-120"/>
          <a:cs typeface="華康行楷體W5"/>
        </a:defRPr>
      </a:lvl1pPr>
      <a:lvl2pPr algn="ctr" rtl="0" eaLnBrk="0" fontAlgn="base" hangingPunct="0">
        <a:spcBef>
          <a:spcPct val="0"/>
        </a:spcBef>
        <a:spcAft>
          <a:spcPct val="0"/>
        </a:spcAft>
        <a:defRPr sz="4400" b="1">
          <a:solidFill>
            <a:srgbClr val="DA5800"/>
          </a:solidFill>
          <a:latin typeface="微軟正黑體" pitchFamily="34" charset="-120"/>
          <a:ea typeface="微軟正黑體" pitchFamily="34" charset="-120"/>
          <a:cs typeface="華康行楷體W5"/>
        </a:defRPr>
      </a:lvl2pPr>
      <a:lvl3pPr algn="ctr" rtl="0" eaLnBrk="0" fontAlgn="base" hangingPunct="0">
        <a:spcBef>
          <a:spcPct val="0"/>
        </a:spcBef>
        <a:spcAft>
          <a:spcPct val="0"/>
        </a:spcAft>
        <a:defRPr sz="4400" b="1">
          <a:solidFill>
            <a:srgbClr val="DA5800"/>
          </a:solidFill>
          <a:latin typeface="微軟正黑體" pitchFamily="34" charset="-120"/>
          <a:ea typeface="微軟正黑體" pitchFamily="34" charset="-120"/>
          <a:cs typeface="華康行楷體W5"/>
        </a:defRPr>
      </a:lvl3pPr>
      <a:lvl4pPr algn="ctr" rtl="0" eaLnBrk="0" fontAlgn="base" hangingPunct="0">
        <a:spcBef>
          <a:spcPct val="0"/>
        </a:spcBef>
        <a:spcAft>
          <a:spcPct val="0"/>
        </a:spcAft>
        <a:defRPr sz="4400" b="1">
          <a:solidFill>
            <a:srgbClr val="DA5800"/>
          </a:solidFill>
          <a:latin typeface="微軟正黑體" pitchFamily="34" charset="-120"/>
          <a:ea typeface="微軟正黑體" pitchFamily="34" charset="-120"/>
          <a:cs typeface="華康行楷體W5"/>
        </a:defRPr>
      </a:lvl4pPr>
      <a:lvl5pPr algn="ctr" rtl="0" eaLnBrk="0" fontAlgn="base" hangingPunct="0">
        <a:spcBef>
          <a:spcPct val="0"/>
        </a:spcBef>
        <a:spcAft>
          <a:spcPct val="0"/>
        </a:spcAft>
        <a:defRPr sz="4400" b="1">
          <a:solidFill>
            <a:srgbClr val="DA5800"/>
          </a:solidFill>
          <a:latin typeface="微軟正黑體" pitchFamily="34" charset="-120"/>
          <a:ea typeface="微軟正黑體" pitchFamily="34" charset="-120"/>
          <a:cs typeface="華康行楷體W5"/>
        </a:defRPr>
      </a:lvl5pPr>
      <a:lvl6pPr marL="457200" algn="ctr" rtl="0" fontAlgn="base">
        <a:spcBef>
          <a:spcPct val="0"/>
        </a:spcBef>
        <a:spcAft>
          <a:spcPct val="0"/>
        </a:spcAft>
        <a:defRPr sz="4400" b="1">
          <a:solidFill>
            <a:srgbClr val="FF5050"/>
          </a:solidFill>
          <a:latin typeface="微軟正黑體" pitchFamily="34" charset="-120"/>
          <a:ea typeface="微軟正黑體" pitchFamily="34" charset="-120"/>
          <a:cs typeface="華康行楷體W5"/>
        </a:defRPr>
      </a:lvl6pPr>
      <a:lvl7pPr marL="914400" algn="ctr" rtl="0" fontAlgn="base">
        <a:spcBef>
          <a:spcPct val="0"/>
        </a:spcBef>
        <a:spcAft>
          <a:spcPct val="0"/>
        </a:spcAft>
        <a:defRPr sz="4400" b="1">
          <a:solidFill>
            <a:srgbClr val="FF5050"/>
          </a:solidFill>
          <a:latin typeface="微軟正黑體" pitchFamily="34" charset="-120"/>
          <a:ea typeface="微軟正黑體" pitchFamily="34" charset="-120"/>
          <a:cs typeface="華康行楷體W5"/>
        </a:defRPr>
      </a:lvl7pPr>
      <a:lvl8pPr marL="1371600" algn="ctr" rtl="0" fontAlgn="base">
        <a:spcBef>
          <a:spcPct val="0"/>
        </a:spcBef>
        <a:spcAft>
          <a:spcPct val="0"/>
        </a:spcAft>
        <a:defRPr sz="4400" b="1">
          <a:solidFill>
            <a:srgbClr val="FF5050"/>
          </a:solidFill>
          <a:latin typeface="微軟正黑體" pitchFamily="34" charset="-120"/>
          <a:ea typeface="微軟正黑體" pitchFamily="34" charset="-120"/>
          <a:cs typeface="華康行楷體W5"/>
        </a:defRPr>
      </a:lvl8pPr>
      <a:lvl9pPr marL="1828800" algn="ctr" rtl="0" fontAlgn="base">
        <a:spcBef>
          <a:spcPct val="0"/>
        </a:spcBef>
        <a:spcAft>
          <a:spcPct val="0"/>
        </a:spcAft>
        <a:defRPr sz="4400" b="1">
          <a:solidFill>
            <a:srgbClr val="FF5050"/>
          </a:solidFill>
          <a:latin typeface="微軟正黑體" pitchFamily="34" charset="-120"/>
          <a:ea typeface="微軟正黑體" pitchFamily="34" charset="-120"/>
          <a:cs typeface="華康行楷體W5"/>
        </a:defRPr>
      </a:lvl9pPr>
    </p:titleStyle>
    <p:bodyStyle>
      <a:lvl1pPr marL="342900" indent="-342900" algn="l" rtl="0" eaLnBrk="0" fontAlgn="base" hangingPunct="0">
        <a:lnSpc>
          <a:spcPct val="120000"/>
        </a:lnSpc>
        <a:spcBef>
          <a:spcPct val="20000"/>
        </a:spcBef>
        <a:spcAft>
          <a:spcPct val="30000"/>
        </a:spcAft>
        <a:buSzPct val="100000"/>
        <a:buBlip>
          <a:blip r:embed="rId16"/>
        </a:buBlip>
        <a:defRPr sz="3200" b="1" kern="1200">
          <a:solidFill>
            <a:srgbClr val="DA5800"/>
          </a:solidFill>
          <a:latin typeface="+mn-lt"/>
          <a:ea typeface="微軟正黑體" pitchFamily="34" charset="-120"/>
          <a:cs typeface="+mn-cs"/>
        </a:defRPr>
      </a:lvl1pPr>
      <a:lvl2pPr marL="742950" indent="-285750" algn="l" rtl="0" eaLnBrk="0" fontAlgn="base" hangingPunct="0">
        <a:lnSpc>
          <a:spcPct val="120000"/>
        </a:lnSpc>
        <a:spcBef>
          <a:spcPct val="20000"/>
        </a:spcBef>
        <a:spcAft>
          <a:spcPct val="30000"/>
        </a:spcAft>
        <a:buSzPct val="100000"/>
        <a:buBlip>
          <a:blip r:embed="rId17"/>
        </a:buBlip>
        <a:defRPr sz="2800" kern="1200">
          <a:solidFill>
            <a:srgbClr val="DA5800"/>
          </a:solidFill>
          <a:latin typeface="+mn-lt"/>
          <a:ea typeface="微軟正黑體" pitchFamily="34" charset="-120"/>
          <a:cs typeface="+mn-cs"/>
        </a:defRPr>
      </a:lvl2pPr>
      <a:lvl3pPr marL="1143000" indent="-228600" algn="l" rtl="0" eaLnBrk="0" fontAlgn="base" hangingPunct="0">
        <a:lnSpc>
          <a:spcPct val="120000"/>
        </a:lnSpc>
        <a:spcBef>
          <a:spcPct val="20000"/>
        </a:spcBef>
        <a:spcAft>
          <a:spcPct val="30000"/>
        </a:spcAft>
        <a:buFont typeface="Arial" charset="0"/>
        <a:buChar char="•"/>
        <a:defRPr sz="2400" kern="1200">
          <a:solidFill>
            <a:srgbClr val="DA5800"/>
          </a:solidFill>
          <a:latin typeface="+mn-lt"/>
          <a:ea typeface="微軟正黑體" pitchFamily="34" charset="-120"/>
          <a:cs typeface="+mn-cs"/>
        </a:defRPr>
      </a:lvl3pPr>
      <a:lvl4pPr marL="1600200" indent="-228600" algn="l" rtl="0" eaLnBrk="0" fontAlgn="base" hangingPunct="0">
        <a:lnSpc>
          <a:spcPct val="120000"/>
        </a:lnSpc>
        <a:spcBef>
          <a:spcPct val="20000"/>
        </a:spcBef>
        <a:spcAft>
          <a:spcPct val="30000"/>
        </a:spcAft>
        <a:buFont typeface="Arial" charset="0"/>
        <a:buChar char="–"/>
        <a:defRPr sz="2000" kern="1200">
          <a:solidFill>
            <a:srgbClr val="DA5800"/>
          </a:solidFill>
          <a:latin typeface="+mn-lt"/>
          <a:ea typeface="微軟正黑體" pitchFamily="34" charset="-120"/>
          <a:cs typeface="+mn-cs"/>
        </a:defRPr>
      </a:lvl4pPr>
      <a:lvl5pPr marL="2057400" indent="-228600" algn="l" rtl="0" eaLnBrk="0" fontAlgn="base" hangingPunct="0">
        <a:lnSpc>
          <a:spcPct val="120000"/>
        </a:lnSpc>
        <a:spcBef>
          <a:spcPct val="20000"/>
        </a:spcBef>
        <a:spcAft>
          <a:spcPct val="30000"/>
        </a:spcAft>
        <a:buFont typeface="Arial" charset="0"/>
        <a:buChar char="»"/>
        <a:defRPr sz="2000" kern="1200">
          <a:solidFill>
            <a:srgbClr val="DA5800"/>
          </a:solidFill>
          <a:latin typeface="+mn-lt"/>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6"/>
          <p:cNvSpPr>
            <a:spLocks noGrp="1"/>
          </p:cNvSpPr>
          <p:nvPr>
            <p:ph type="ctrTitle" idx="4294967295"/>
          </p:nvPr>
        </p:nvSpPr>
        <p:spPr>
          <a:xfrm>
            <a:off x="323850" y="2133600"/>
            <a:ext cx="8424863" cy="1470025"/>
          </a:xfrm>
        </p:spPr>
        <p:txBody>
          <a:bodyPr/>
          <a:lstStyle/>
          <a:p>
            <a:pPr eaLnBrk="1" hangingPunct="1"/>
            <a:r>
              <a:rPr lang="zh-TW" altLang="en-US" sz="7200" smtClean="0"/>
              <a:t>當生根遇上兩班三組</a:t>
            </a:r>
            <a:r>
              <a:rPr lang="zh-TW" altLang="en-US" sz="4000" smtClean="0"/>
              <a:t> </a:t>
            </a:r>
          </a:p>
        </p:txBody>
      </p:sp>
      <p:sp>
        <p:nvSpPr>
          <p:cNvPr id="13314" name="Rectangle 7"/>
          <p:cNvSpPr>
            <a:spLocks noGrp="1"/>
          </p:cNvSpPr>
          <p:nvPr>
            <p:ph type="subTitle" idx="4294967295"/>
          </p:nvPr>
        </p:nvSpPr>
        <p:spPr>
          <a:xfrm>
            <a:off x="1371600" y="3886200"/>
            <a:ext cx="6400800" cy="2135188"/>
          </a:xfrm>
        </p:spPr>
        <p:txBody>
          <a:bodyPr/>
          <a:lstStyle/>
          <a:p>
            <a:pPr marL="0" indent="0" algn="ctr" eaLnBrk="1" hangingPunct="1">
              <a:lnSpc>
                <a:spcPct val="110000"/>
              </a:lnSpc>
              <a:spcAft>
                <a:spcPct val="0"/>
              </a:spcAft>
              <a:buFontTx/>
              <a:buNone/>
            </a:pPr>
            <a:r>
              <a:rPr lang="zh-TW" altLang="en-US" sz="2800" smtClean="0"/>
              <a:t>新北市立蘆洲國中 楊雁婷</a:t>
            </a:r>
          </a:p>
          <a:p>
            <a:pPr marL="0" indent="0" algn="ctr" eaLnBrk="1" hangingPunct="1">
              <a:lnSpc>
                <a:spcPct val="110000"/>
              </a:lnSpc>
              <a:spcAft>
                <a:spcPct val="0"/>
              </a:spcAft>
              <a:buFontTx/>
              <a:buNone/>
            </a:pPr>
            <a:r>
              <a:rPr lang="zh-TW" altLang="en-US" sz="2800" smtClean="0"/>
              <a:t>新北市立蘆洲國中 林芳夙</a:t>
            </a:r>
          </a:p>
          <a:p>
            <a:pPr marL="0" indent="0" algn="ctr" eaLnBrk="1" hangingPunct="1">
              <a:lnSpc>
                <a:spcPct val="110000"/>
              </a:lnSpc>
              <a:spcAft>
                <a:spcPct val="0"/>
              </a:spcAft>
              <a:buFontTx/>
              <a:buNone/>
            </a:pPr>
            <a:endParaRPr lang="zh-TW" altLang="en-US" sz="2800" smtClean="0"/>
          </a:p>
          <a:p>
            <a:pPr marL="0" indent="0" algn="ctr" eaLnBrk="1" hangingPunct="1">
              <a:lnSpc>
                <a:spcPct val="110000"/>
              </a:lnSpc>
              <a:spcAft>
                <a:spcPct val="0"/>
              </a:spcAft>
              <a:buFontTx/>
              <a:buNone/>
            </a:pPr>
            <a:r>
              <a:rPr lang="en-US" altLang="zh-TW" sz="2000" smtClean="0"/>
              <a:t>2018/6/9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hape 164"/>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31746" name="Shape 165"/>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學生學習單分享</a:t>
            </a:r>
            <a:endParaRPr lang="zh-TW" altLang="en-US" smtClean="0">
              <a:latin typeface="微軟正黑體" pitchFamily="34" charset="-120"/>
            </a:endParaRPr>
          </a:p>
          <a:p>
            <a:pPr>
              <a:spcBef>
                <a:spcPts val="1600"/>
              </a:spcBef>
              <a:spcAft>
                <a:spcPct val="0"/>
              </a:spcAft>
              <a:buClr>
                <a:srgbClr val="DA5800"/>
              </a:buClr>
              <a:buSzPts val="3200"/>
              <a:buFont typeface="Calibri" pitchFamily="34" charset="0"/>
              <a:buNone/>
            </a:pPr>
            <a:endParaRPr lang="zh-TW" altLang="en-US" smtClean="0">
              <a:cs typeface="Calibri" pitchFamily="34" charset="0"/>
              <a:sym typeface="Calibri" pitchFamily="34" charset="0"/>
            </a:endParaRPr>
          </a:p>
        </p:txBody>
      </p:sp>
      <p:pic>
        <p:nvPicPr>
          <p:cNvPr id="31747" name="Shape 166"/>
          <p:cNvPicPr preferRelativeResize="0">
            <a:picLocks noChangeAspect="1" noChangeArrowheads="1"/>
          </p:cNvPicPr>
          <p:nvPr/>
        </p:nvPicPr>
        <p:blipFill>
          <a:blip r:embed="rId3">
            <a:lum bright="24000"/>
          </a:blip>
          <a:srcRect/>
          <a:stretch>
            <a:fillRect/>
          </a:stretch>
        </p:blipFill>
        <p:spPr bwMode="auto">
          <a:xfrm>
            <a:off x="107504" y="2349500"/>
            <a:ext cx="8277671" cy="404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71"/>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33794" name="Shape 172"/>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學生學習單分享</a:t>
            </a:r>
            <a:endParaRPr lang="zh-TW" altLang="en-US" smtClean="0">
              <a:latin typeface="微軟正黑體" pitchFamily="34" charset="-120"/>
            </a:endParaRPr>
          </a:p>
        </p:txBody>
      </p:sp>
      <p:pic>
        <p:nvPicPr>
          <p:cNvPr id="33795" name="Shape 173"/>
          <p:cNvPicPr preferRelativeResize="0">
            <a:picLocks noChangeAspect="1" noChangeArrowheads="1"/>
          </p:cNvPicPr>
          <p:nvPr/>
        </p:nvPicPr>
        <p:blipFill>
          <a:blip r:embed="rId3">
            <a:lum bright="24000"/>
          </a:blip>
          <a:srcRect/>
          <a:stretch>
            <a:fillRect/>
          </a:stretch>
        </p:blipFill>
        <p:spPr bwMode="auto">
          <a:xfrm>
            <a:off x="611188" y="2349500"/>
            <a:ext cx="7561262"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hape 178"/>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35842" name="Shape 179"/>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學生學習單分享</a:t>
            </a:r>
            <a:endParaRPr lang="zh-TW" altLang="en-US" smtClean="0">
              <a:latin typeface="微軟正黑體" pitchFamily="34" charset="-120"/>
            </a:endParaRPr>
          </a:p>
        </p:txBody>
      </p:sp>
      <p:pic>
        <p:nvPicPr>
          <p:cNvPr id="35843" name="Shape 180"/>
          <p:cNvPicPr preferRelativeResize="0">
            <a:picLocks noChangeAspect="1" noChangeArrowheads="1"/>
          </p:cNvPicPr>
          <p:nvPr/>
        </p:nvPicPr>
        <p:blipFill>
          <a:blip r:embed="rId3">
            <a:lum bright="24000"/>
          </a:blip>
          <a:srcRect/>
          <a:stretch>
            <a:fillRect/>
          </a:stretch>
        </p:blipFill>
        <p:spPr bwMode="auto">
          <a:xfrm>
            <a:off x="179512" y="2276872"/>
            <a:ext cx="8353301"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hape 185"/>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37890" name="Shape 186"/>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學生回饋</a:t>
            </a:r>
            <a:endParaRPr lang="zh-TW" altLang="en-US" smtClean="0">
              <a:latin typeface="微軟正黑體" pitchFamily="34" charset="-120"/>
            </a:endParaRPr>
          </a:p>
        </p:txBody>
      </p:sp>
      <p:pic>
        <p:nvPicPr>
          <p:cNvPr id="37891" name="Shape 189"/>
          <p:cNvPicPr preferRelativeResize="0">
            <a:picLocks noChangeAspect="1" noChangeArrowheads="1"/>
          </p:cNvPicPr>
          <p:nvPr/>
        </p:nvPicPr>
        <p:blipFill>
          <a:blip r:embed="rId3">
            <a:lum bright="24000"/>
          </a:blip>
          <a:srcRect/>
          <a:stretch>
            <a:fillRect/>
          </a:stretch>
        </p:blipFill>
        <p:spPr bwMode="auto">
          <a:xfrm>
            <a:off x="971550" y="5013325"/>
            <a:ext cx="7197725" cy="1231900"/>
          </a:xfrm>
          <a:prstGeom prst="rect">
            <a:avLst/>
          </a:prstGeom>
          <a:noFill/>
          <a:ln w="9525">
            <a:noFill/>
            <a:miter lim="800000"/>
            <a:headEnd/>
            <a:tailEnd/>
          </a:ln>
        </p:spPr>
      </p:pic>
      <p:pic>
        <p:nvPicPr>
          <p:cNvPr id="37892" name="Shape 188"/>
          <p:cNvPicPr preferRelativeResize="0">
            <a:picLocks noChangeAspect="1" noChangeArrowheads="1"/>
          </p:cNvPicPr>
          <p:nvPr/>
        </p:nvPicPr>
        <p:blipFill>
          <a:blip r:embed="rId4">
            <a:lum bright="24000"/>
          </a:blip>
          <a:srcRect/>
          <a:stretch>
            <a:fillRect/>
          </a:stretch>
        </p:blipFill>
        <p:spPr bwMode="auto">
          <a:xfrm>
            <a:off x="971550" y="3644900"/>
            <a:ext cx="7197725" cy="1271588"/>
          </a:xfrm>
          <a:prstGeom prst="rect">
            <a:avLst/>
          </a:prstGeom>
          <a:noFill/>
          <a:ln w="9525">
            <a:noFill/>
            <a:miter lim="800000"/>
            <a:headEnd/>
            <a:tailEnd/>
          </a:ln>
        </p:spPr>
      </p:pic>
      <p:pic>
        <p:nvPicPr>
          <p:cNvPr id="37893" name="Shape 187"/>
          <p:cNvPicPr preferRelativeResize="0">
            <a:picLocks noChangeAspect="1" noChangeArrowheads="1"/>
          </p:cNvPicPr>
          <p:nvPr/>
        </p:nvPicPr>
        <p:blipFill>
          <a:blip r:embed="rId5">
            <a:lum bright="24000"/>
          </a:blip>
          <a:srcRect/>
          <a:stretch>
            <a:fillRect/>
          </a:stretch>
        </p:blipFill>
        <p:spPr bwMode="auto">
          <a:xfrm>
            <a:off x="971550" y="2276475"/>
            <a:ext cx="7848600" cy="1296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hape 194"/>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39938" name="Shape 195"/>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學生回饋</a:t>
            </a:r>
            <a:endParaRPr lang="zh-TW" altLang="en-US" smtClean="0">
              <a:latin typeface="微軟正黑體" pitchFamily="34" charset="-120"/>
            </a:endParaRPr>
          </a:p>
        </p:txBody>
      </p:sp>
      <p:pic>
        <p:nvPicPr>
          <p:cNvPr id="39939" name="Shape 197"/>
          <p:cNvPicPr preferRelativeResize="0">
            <a:picLocks noChangeAspect="1" noChangeArrowheads="1"/>
          </p:cNvPicPr>
          <p:nvPr/>
        </p:nvPicPr>
        <p:blipFill>
          <a:blip r:embed="rId3">
            <a:lum bright="24000"/>
          </a:blip>
          <a:srcRect/>
          <a:stretch>
            <a:fillRect/>
          </a:stretch>
        </p:blipFill>
        <p:spPr bwMode="auto">
          <a:xfrm>
            <a:off x="755650" y="4941888"/>
            <a:ext cx="7561263" cy="1441450"/>
          </a:xfrm>
          <a:prstGeom prst="rect">
            <a:avLst/>
          </a:prstGeom>
          <a:noFill/>
          <a:ln w="9525">
            <a:noFill/>
            <a:miter lim="800000"/>
            <a:headEnd/>
            <a:tailEnd/>
          </a:ln>
        </p:spPr>
      </p:pic>
      <p:pic>
        <p:nvPicPr>
          <p:cNvPr id="39940" name="Shape 196"/>
          <p:cNvPicPr preferRelativeResize="0">
            <a:picLocks noChangeAspect="1" noChangeArrowheads="1"/>
          </p:cNvPicPr>
          <p:nvPr/>
        </p:nvPicPr>
        <p:blipFill>
          <a:blip r:embed="rId4">
            <a:lum bright="24000"/>
          </a:blip>
          <a:srcRect/>
          <a:stretch>
            <a:fillRect/>
          </a:stretch>
        </p:blipFill>
        <p:spPr bwMode="auto">
          <a:xfrm>
            <a:off x="755650" y="3500438"/>
            <a:ext cx="7561263" cy="1320800"/>
          </a:xfrm>
          <a:prstGeom prst="rect">
            <a:avLst/>
          </a:prstGeom>
          <a:noFill/>
          <a:ln w="9525">
            <a:noFill/>
            <a:miter lim="800000"/>
            <a:headEnd/>
            <a:tailEnd/>
          </a:ln>
        </p:spPr>
      </p:pic>
      <p:pic>
        <p:nvPicPr>
          <p:cNvPr id="39941" name="Shape 198"/>
          <p:cNvPicPr preferRelativeResize="0">
            <a:picLocks noChangeAspect="1" noChangeArrowheads="1"/>
          </p:cNvPicPr>
          <p:nvPr/>
        </p:nvPicPr>
        <p:blipFill>
          <a:blip r:embed="rId5">
            <a:lum bright="24000"/>
          </a:blip>
          <a:srcRect/>
          <a:stretch>
            <a:fillRect/>
          </a:stretch>
        </p:blipFill>
        <p:spPr bwMode="auto">
          <a:xfrm>
            <a:off x="755650" y="2276475"/>
            <a:ext cx="7559675" cy="113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hape 194"/>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41986" name="Shape 195"/>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zh-TW" altLang="en-US" smtClean="0">
                <a:latin typeface="微軟正黑體" pitchFamily="34" charset="-120"/>
                <a:sym typeface="Calibri" pitchFamily="34" charset="0"/>
              </a:rPr>
              <a:t>學生回饋</a:t>
            </a:r>
            <a:endParaRPr lang="zh-TW" altLang="en-US" smtClean="0">
              <a:latin typeface="微軟正黑體" pitchFamily="34" charset="-120"/>
            </a:endParaRPr>
          </a:p>
        </p:txBody>
      </p:sp>
      <p:pic>
        <p:nvPicPr>
          <p:cNvPr id="41987" name="Picture 22" descr="137250"/>
          <p:cNvPicPr>
            <a:picLocks noChangeAspect="1" noChangeArrowheads="1"/>
          </p:cNvPicPr>
          <p:nvPr/>
        </p:nvPicPr>
        <p:blipFill>
          <a:blip r:embed="rId3"/>
          <a:srcRect l="17952" t="38985" r="26875" b="39740"/>
          <a:stretch>
            <a:fillRect/>
          </a:stretch>
        </p:blipFill>
        <p:spPr bwMode="auto">
          <a:xfrm>
            <a:off x="684213" y="2276475"/>
            <a:ext cx="5976937" cy="1296988"/>
          </a:xfrm>
          <a:prstGeom prst="rect">
            <a:avLst/>
          </a:prstGeom>
          <a:noFill/>
          <a:ln w="9525">
            <a:noFill/>
            <a:miter lim="800000"/>
            <a:headEnd/>
            <a:tailEnd/>
          </a:ln>
        </p:spPr>
      </p:pic>
      <p:pic>
        <p:nvPicPr>
          <p:cNvPr id="41988" name="Picture 23" descr="137255"/>
          <p:cNvPicPr>
            <a:picLocks noChangeAspect="1" noChangeArrowheads="1"/>
          </p:cNvPicPr>
          <p:nvPr/>
        </p:nvPicPr>
        <p:blipFill>
          <a:blip r:embed="rId4"/>
          <a:srcRect l="14626" t="34245" r="38188" b="49219"/>
          <a:stretch>
            <a:fillRect/>
          </a:stretch>
        </p:blipFill>
        <p:spPr bwMode="auto">
          <a:xfrm>
            <a:off x="684213" y="3789363"/>
            <a:ext cx="5111750" cy="1008062"/>
          </a:xfrm>
          <a:prstGeom prst="rect">
            <a:avLst/>
          </a:prstGeom>
          <a:noFill/>
          <a:ln w="9525">
            <a:noFill/>
            <a:miter lim="800000"/>
            <a:headEnd/>
            <a:tailEnd/>
          </a:ln>
        </p:spPr>
      </p:pic>
      <p:pic>
        <p:nvPicPr>
          <p:cNvPr id="41989" name="Picture 24" descr="137256"/>
          <p:cNvPicPr>
            <a:picLocks noChangeAspect="1" noChangeArrowheads="1"/>
          </p:cNvPicPr>
          <p:nvPr/>
        </p:nvPicPr>
        <p:blipFill>
          <a:blip r:embed="rId5"/>
          <a:srcRect l="9966" t="38985" r="11592" b="36224"/>
          <a:stretch>
            <a:fillRect/>
          </a:stretch>
        </p:blipFill>
        <p:spPr bwMode="auto">
          <a:xfrm>
            <a:off x="646113" y="5013325"/>
            <a:ext cx="8497887" cy="1511300"/>
          </a:xfrm>
          <a:prstGeom prst="rect">
            <a:avLst/>
          </a:prstGeom>
          <a:noFill/>
          <a:ln w="9525">
            <a:noFill/>
            <a:miter lim="800000"/>
            <a:headEnd/>
            <a:tailEnd/>
          </a:ln>
        </p:spPr>
      </p:pic>
      <p:pic>
        <p:nvPicPr>
          <p:cNvPr id="41990" name="Picture 25" descr="137250"/>
          <p:cNvPicPr>
            <a:picLocks noChangeAspect="1" noChangeArrowheads="1"/>
          </p:cNvPicPr>
          <p:nvPr/>
        </p:nvPicPr>
        <p:blipFill>
          <a:blip r:embed="rId3"/>
          <a:srcRect l="17952" t="38985" r="26875" b="39740"/>
          <a:stretch>
            <a:fillRect/>
          </a:stretch>
        </p:blipFill>
        <p:spPr bwMode="auto">
          <a:xfrm>
            <a:off x="684213" y="2276475"/>
            <a:ext cx="5976937" cy="1296988"/>
          </a:xfrm>
          <a:prstGeom prst="rect">
            <a:avLst/>
          </a:prstGeom>
          <a:noFill/>
          <a:ln w="9525">
            <a:noFill/>
            <a:miter lim="800000"/>
            <a:headEnd/>
            <a:tailEnd/>
          </a:ln>
        </p:spPr>
      </p:pic>
      <p:pic>
        <p:nvPicPr>
          <p:cNvPr id="41991" name="Picture 26" descr="137255"/>
          <p:cNvPicPr>
            <a:picLocks noChangeAspect="1" noChangeArrowheads="1"/>
          </p:cNvPicPr>
          <p:nvPr/>
        </p:nvPicPr>
        <p:blipFill>
          <a:blip r:embed="rId4"/>
          <a:srcRect l="14626" t="34245" r="38188" b="49219"/>
          <a:stretch>
            <a:fillRect/>
          </a:stretch>
        </p:blipFill>
        <p:spPr bwMode="auto">
          <a:xfrm>
            <a:off x="684213" y="3789363"/>
            <a:ext cx="5111750" cy="1008062"/>
          </a:xfrm>
          <a:prstGeom prst="rect">
            <a:avLst/>
          </a:prstGeom>
          <a:noFill/>
          <a:ln w="9525">
            <a:noFill/>
            <a:miter lim="800000"/>
            <a:headEnd/>
            <a:tailEnd/>
          </a:ln>
        </p:spPr>
      </p:pic>
      <p:pic>
        <p:nvPicPr>
          <p:cNvPr id="41992" name="Picture 27" descr="137250"/>
          <p:cNvPicPr>
            <a:picLocks noChangeAspect="1" noChangeArrowheads="1"/>
          </p:cNvPicPr>
          <p:nvPr/>
        </p:nvPicPr>
        <p:blipFill>
          <a:blip r:embed="rId3"/>
          <a:srcRect l="17952" t="38985" r="26875" b="39740"/>
          <a:stretch>
            <a:fillRect/>
          </a:stretch>
        </p:blipFill>
        <p:spPr bwMode="auto">
          <a:xfrm>
            <a:off x="684213" y="2276475"/>
            <a:ext cx="5976937" cy="1296988"/>
          </a:xfrm>
          <a:prstGeom prst="rect">
            <a:avLst/>
          </a:prstGeom>
          <a:noFill/>
          <a:ln w="9525">
            <a:noFill/>
            <a:miter lim="800000"/>
            <a:headEnd/>
            <a:tailEnd/>
          </a:ln>
        </p:spPr>
      </p:pic>
      <p:pic>
        <p:nvPicPr>
          <p:cNvPr id="41993" name="Picture 28" descr="137256"/>
          <p:cNvPicPr>
            <a:picLocks noChangeAspect="1" noChangeArrowheads="1"/>
          </p:cNvPicPr>
          <p:nvPr/>
        </p:nvPicPr>
        <p:blipFill>
          <a:blip r:embed="rId5">
            <a:lum bright="12000"/>
          </a:blip>
          <a:srcRect l="9966" t="38985" r="11592" b="36224"/>
          <a:stretch>
            <a:fillRect/>
          </a:stretch>
        </p:blipFill>
        <p:spPr bwMode="auto">
          <a:xfrm>
            <a:off x="646113" y="5013325"/>
            <a:ext cx="8497887" cy="1511300"/>
          </a:xfrm>
          <a:prstGeom prst="rect">
            <a:avLst/>
          </a:prstGeom>
          <a:noFill/>
          <a:ln w="9525">
            <a:noFill/>
            <a:miter lim="800000"/>
            <a:headEnd/>
            <a:tailEnd/>
          </a:ln>
        </p:spPr>
      </p:pic>
      <p:pic>
        <p:nvPicPr>
          <p:cNvPr id="41994" name="Picture 29" descr="137255"/>
          <p:cNvPicPr>
            <a:picLocks noChangeAspect="1" noChangeArrowheads="1"/>
          </p:cNvPicPr>
          <p:nvPr/>
        </p:nvPicPr>
        <p:blipFill>
          <a:blip r:embed="rId4">
            <a:lum bright="12000"/>
          </a:blip>
          <a:srcRect l="14626" t="34245" r="38188" b="49219"/>
          <a:stretch>
            <a:fillRect/>
          </a:stretch>
        </p:blipFill>
        <p:spPr bwMode="auto">
          <a:xfrm>
            <a:off x="684213" y="3789363"/>
            <a:ext cx="5111750" cy="1008062"/>
          </a:xfrm>
          <a:prstGeom prst="rect">
            <a:avLst/>
          </a:prstGeom>
          <a:noFill/>
          <a:ln w="9525">
            <a:noFill/>
            <a:miter lim="800000"/>
            <a:headEnd/>
            <a:tailEnd/>
          </a:ln>
        </p:spPr>
      </p:pic>
      <p:pic>
        <p:nvPicPr>
          <p:cNvPr id="41995" name="Picture 30" descr="137250"/>
          <p:cNvPicPr>
            <a:picLocks noChangeAspect="1" noChangeArrowheads="1"/>
          </p:cNvPicPr>
          <p:nvPr/>
        </p:nvPicPr>
        <p:blipFill>
          <a:blip r:embed="rId3">
            <a:lum bright="12000"/>
          </a:blip>
          <a:srcRect l="17952" t="38985" r="26875" b="39740"/>
          <a:stretch>
            <a:fillRect/>
          </a:stretch>
        </p:blipFill>
        <p:spPr bwMode="auto">
          <a:xfrm>
            <a:off x="684213" y="2276475"/>
            <a:ext cx="5976937" cy="1296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p:txBody>
          <a:bodyPr/>
          <a:lstStyle/>
          <a:p>
            <a:r>
              <a:rPr lang="zh-TW" altLang="en-US" sz="6000" smtClean="0"/>
              <a:t>當生根遇上分組班</a:t>
            </a:r>
          </a:p>
        </p:txBody>
      </p:sp>
      <p:sp>
        <p:nvSpPr>
          <p:cNvPr id="44034" name="Rectangle 3"/>
          <p:cNvSpPr>
            <a:spLocks noGrp="1"/>
          </p:cNvSpPr>
          <p:nvPr>
            <p:ph type="body" idx="4294967295"/>
          </p:nvPr>
        </p:nvSpPr>
        <p:spPr>
          <a:xfrm>
            <a:off x="468313" y="1628775"/>
            <a:ext cx="8229600" cy="4525963"/>
          </a:xfrm>
        </p:spPr>
        <p:txBody>
          <a:bodyPr/>
          <a:lstStyle/>
          <a:p>
            <a:endParaRPr lang="zh-TW" altLang="en-US" smtClean="0"/>
          </a:p>
        </p:txBody>
      </p:sp>
      <p:pic>
        <p:nvPicPr>
          <p:cNvPr id="44035" name="Picture 4" descr="20180530慧燕觀課_180530_0054"/>
          <p:cNvPicPr>
            <a:picLocks noChangeAspect="1" noChangeArrowheads="1"/>
          </p:cNvPicPr>
          <p:nvPr/>
        </p:nvPicPr>
        <p:blipFill>
          <a:blip r:embed="rId3">
            <a:lum bright="18000"/>
          </a:blip>
          <a:srcRect/>
          <a:stretch>
            <a:fillRect/>
          </a:stretch>
        </p:blipFill>
        <p:spPr bwMode="auto">
          <a:xfrm>
            <a:off x="0" y="-171450"/>
            <a:ext cx="9591675" cy="719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p:txBody>
          <a:bodyPr/>
          <a:lstStyle/>
          <a:p>
            <a:endParaRPr lang="zh-TW" altLang="en-US" smtClean="0"/>
          </a:p>
        </p:txBody>
      </p:sp>
      <p:sp>
        <p:nvSpPr>
          <p:cNvPr id="46082" name="Rectangle 3"/>
          <p:cNvSpPr>
            <a:spLocks noGrp="1"/>
          </p:cNvSpPr>
          <p:nvPr>
            <p:ph type="body" idx="4294967295"/>
          </p:nvPr>
        </p:nvSpPr>
        <p:spPr/>
        <p:txBody>
          <a:bodyPr/>
          <a:lstStyle/>
          <a:p>
            <a:endParaRPr lang="zh-TW" altLang="en-US" smtClean="0"/>
          </a:p>
        </p:txBody>
      </p:sp>
      <p:pic>
        <p:nvPicPr>
          <p:cNvPr id="46083" name="Picture 5" descr="20180530慧燕觀課_180530_0025"/>
          <p:cNvPicPr>
            <a:picLocks noChangeAspect="1" noChangeArrowheads="1"/>
          </p:cNvPicPr>
          <p:nvPr/>
        </p:nvPicPr>
        <p:blipFill>
          <a:blip r:embed="rId3">
            <a:lum bright="18000"/>
          </a:blip>
          <a:srcRect/>
          <a:stretch>
            <a:fillRect/>
          </a:stretch>
        </p:blipFill>
        <p:spPr bwMode="auto">
          <a:xfrm>
            <a:off x="0" y="0"/>
            <a:ext cx="91440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idx="4294967295"/>
          </p:nvPr>
        </p:nvSpPr>
        <p:spPr/>
        <p:txBody>
          <a:bodyPr/>
          <a:lstStyle/>
          <a:p>
            <a:endParaRPr lang="zh-TW" altLang="en-US" smtClean="0"/>
          </a:p>
        </p:txBody>
      </p:sp>
      <p:sp>
        <p:nvSpPr>
          <p:cNvPr id="47106" name="Rectangle 3"/>
          <p:cNvSpPr>
            <a:spLocks noGrp="1"/>
          </p:cNvSpPr>
          <p:nvPr>
            <p:ph type="body" idx="4294967295"/>
          </p:nvPr>
        </p:nvSpPr>
        <p:spPr/>
        <p:txBody>
          <a:bodyPr/>
          <a:lstStyle/>
          <a:p>
            <a:endParaRPr lang="zh-TW" altLang="en-US" smtClean="0"/>
          </a:p>
        </p:txBody>
      </p:sp>
      <p:pic>
        <p:nvPicPr>
          <p:cNvPr id="47107" name="Picture 4" descr="20180530慧燕觀課_180530_0019"/>
          <p:cNvPicPr>
            <a:picLocks noChangeAspect="1" noChangeArrowheads="1"/>
          </p:cNvPicPr>
          <p:nvPr/>
        </p:nvPicPr>
        <p:blipFill>
          <a:blip r:embed="rId3">
            <a:lum bright="18000"/>
          </a:blip>
          <a:srcRect/>
          <a:stretch>
            <a:fillRect/>
          </a:stretch>
        </p:blipFill>
        <p:spPr bwMode="auto">
          <a:xfrm>
            <a:off x="36513" y="22225"/>
            <a:ext cx="91440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p:txBody>
          <a:bodyPr/>
          <a:lstStyle/>
          <a:p>
            <a:endParaRPr lang="zh-TW" altLang="en-US" smtClean="0"/>
          </a:p>
        </p:txBody>
      </p:sp>
      <p:sp>
        <p:nvSpPr>
          <p:cNvPr id="48130" name="Rectangle 3"/>
          <p:cNvSpPr>
            <a:spLocks noGrp="1"/>
          </p:cNvSpPr>
          <p:nvPr>
            <p:ph type="body" idx="4294967295"/>
          </p:nvPr>
        </p:nvSpPr>
        <p:spPr/>
        <p:txBody>
          <a:bodyPr/>
          <a:lstStyle/>
          <a:p>
            <a:endParaRPr lang="zh-TW" altLang="en-US" smtClean="0"/>
          </a:p>
        </p:txBody>
      </p:sp>
      <p:pic>
        <p:nvPicPr>
          <p:cNvPr id="48131" name="Picture 4" descr="20180530慧燕觀課_180530_0039"/>
          <p:cNvPicPr>
            <a:picLocks noChangeAspect="1" noChangeArrowheads="1"/>
          </p:cNvPicPr>
          <p:nvPr/>
        </p:nvPicPr>
        <p:blipFill>
          <a:blip r:embed="rId3">
            <a:lum bright="18000"/>
          </a:blip>
          <a:srcRect/>
          <a:stretch>
            <a:fillRect/>
          </a:stretch>
        </p:blipFill>
        <p:spPr bwMode="auto">
          <a:xfrm>
            <a:off x="0" y="-4763"/>
            <a:ext cx="91440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標題 1"/>
          <p:cNvSpPr>
            <a:spLocks noGrp="1"/>
          </p:cNvSpPr>
          <p:nvPr>
            <p:ph type="title" idx="4294967295"/>
          </p:nvPr>
        </p:nvSpPr>
        <p:spPr>
          <a:xfrm>
            <a:off x="468313" y="260350"/>
            <a:ext cx="8229600" cy="1143000"/>
          </a:xfrm>
        </p:spPr>
        <p:txBody>
          <a:bodyPr/>
          <a:lstStyle/>
          <a:p>
            <a:pPr eaLnBrk="1" hangingPunct="1"/>
            <a:r>
              <a:rPr lang="zh-TW" altLang="en-US" sz="7200" smtClean="0"/>
              <a:t>大綱</a:t>
            </a:r>
          </a:p>
        </p:txBody>
      </p:sp>
      <p:sp>
        <p:nvSpPr>
          <p:cNvPr id="22530" name="Rectangle 3"/>
          <p:cNvSpPr>
            <a:spLocks noGrp="1"/>
          </p:cNvSpPr>
          <p:nvPr>
            <p:ph type="body" idx="4294967295"/>
          </p:nvPr>
        </p:nvSpPr>
        <p:spPr>
          <a:xfrm>
            <a:off x="468313" y="1628775"/>
            <a:ext cx="8229600" cy="4968875"/>
          </a:xfrm>
        </p:spPr>
        <p:txBody>
          <a:bodyPr/>
          <a:lstStyle/>
          <a:p>
            <a:pPr eaLnBrk="1" hangingPunct="1">
              <a:spcAft>
                <a:spcPct val="20000"/>
              </a:spcAft>
            </a:pPr>
            <a:r>
              <a:rPr lang="zh-TW" altLang="en-US" sz="4400" smtClean="0"/>
              <a:t>緣起</a:t>
            </a:r>
          </a:p>
          <a:p>
            <a:pPr eaLnBrk="1" hangingPunct="1">
              <a:spcAft>
                <a:spcPct val="20000"/>
              </a:spcAft>
            </a:pPr>
            <a:r>
              <a:rPr lang="zh-TW" altLang="en-US" sz="4400" smtClean="0"/>
              <a:t>當生根遇上分組班</a:t>
            </a:r>
          </a:p>
          <a:p>
            <a:pPr eaLnBrk="1" hangingPunct="1">
              <a:spcAft>
                <a:spcPct val="20000"/>
              </a:spcAft>
            </a:pPr>
            <a:r>
              <a:rPr lang="zh-TW" altLang="en-US" sz="4400" smtClean="0"/>
              <a:t>當生根遇上一般班</a:t>
            </a:r>
          </a:p>
          <a:p>
            <a:pPr eaLnBrk="1" hangingPunct="1">
              <a:spcAft>
                <a:spcPct val="20000"/>
              </a:spcAft>
            </a:pPr>
            <a:r>
              <a:rPr lang="zh-TW" altLang="en-US" sz="4400" smtClean="0"/>
              <a:t>未來展望</a:t>
            </a:r>
          </a:p>
        </p:txBody>
      </p:sp>
      <p:sp>
        <p:nvSpPr>
          <p:cNvPr id="15363" name="標題 1"/>
          <p:cNvSpPr>
            <a:spLocks/>
          </p:cNvSpPr>
          <p:nvPr/>
        </p:nvSpPr>
        <p:spPr bwMode="auto">
          <a:xfrm>
            <a:off x="539750" y="5229225"/>
            <a:ext cx="3455988" cy="215900"/>
          </a:xfrm>
          <a:prstGeom prst="rect">
            <a:avLst/>
          </a:prstGeom>
          <a:noFill/>
          <a:ln w="9525">
            <a:noFill/>
            <a:miter lim="800000"/>
            <a:headEnd/>
            <a:tailEnd/>
          </a:ln>
        </p:spPr>
        <p:txBody>
          <a:bodyPr anchor="ctr"/>
          <a:lstStyle/>
          <a:p>
            <a:pPr algn="ctr"/>
            <a:endParaRPr kumimoji="0" lang="en-US" altLang="zh-TW" sz="2000">
              <a:solidFill>
                <a:srgbClr val="FF5050"/>
              </a:solidFill>
              <a:latin typeface="微軟正黑體" pitchFamily="34" charset="-120"/>
              <a:ea typeface="微軟正黑體" pitchFamily="34" charset="-120"/>
              <a:cs typeface="華康行楷體W5"/>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idx="4294967295"/>
          </p:nvPr>
        </p:nvSpPr>
        <p:spPr/>
        <p:txBody>
          <a:bodyPr/>
          <a:lstStyle/>
          <a:p>
            <a:endParaRPr lang="zh-TW" altLang="en-US" smtClean="0"/>
          </a:p>
        </p:txBody>
      </p:sp>
      <p:sp>
        <p:nvSpPr>
          <p:cNvPr id="49154" name="Rectangle 3"/>
          <p:cNvSpPr>
            <a:spLocks noGrp="1"/>
          </p:cNvSpPr>
          <p:nvPr>
            <p:ph type="body" idx="4294967295"/>
          </p:nvPr>
        </p:nvSpPr>
        <p:spPr/>
        <p:txBody>
          <a:bodyPr/>
          <a:lstStyle/>
          <a:p>
            <a:endParaRPr lang="zh-TW" altLang="en-US" smtClean="0"/>
          </a:p>
        </p:txBody>
      </p:sp>
      <p:pic>
        <p:nvPicPr>
          <p:cNvPr id="49155" name="Picture 4" descr="20180530慧燕觀課_180530_0010"/>
          <p:cNvPicPr>
            <a:picLocks noChangeAspect="1" noChangeArrowheads="1"/>
          </p:cNvPicPr>
          <p:nvPr/>
        </p:nvPicPr>
        <p:blipFill>
          <a:blip r:embed="rId3">
            <a:lum bright="18000"/>
          </a:blip>
          <a:srcRect/>
          <a:stretch>
            <a:fillRect/>
          </a:stretch>
        </p:blipFill>
        <p:spPr bwMode="auto">
          <a:xfrm>
            <a:off x="-180975" y="549275"/>
            <a:ext cx="9540875" cy="536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p:txBody>
          <a:bodyPr/>
          <a:lstStyle/>
          <a:p>
            <a:endParaRPr lang="zh-TW" altLang="en-US" smtClean="0"/>
          </a:p>
        </p:txBody>
      </p:sp>
      <p:sp>
        <p:nvSpPr>
          <p:cNvPr id="50178" name="Rectangle 3"/>
          <p:cNvSpPr>
            <a:spLocks noGrp="1"/>
          </p:cNvSpPr>
          <p:nvPr>
            <p:ph type="body" idx="4294967295"/>
          </p:nvPr>
        </p:nvSpPr>
        <p:spPr/>
        <p:txBody>
          <a:bodyPr/>
          <a:lstStyle/>
          <a:p>
            <a:endParaRPr lang="zh-TW" altLang="en-US" smtClean="0"/>
          </a:p>
        </p:txBody>
      </p:sp>
      <p:pic>
        <p:nvPicPr>
          <p:cNvPr id="50179" name="Picture 6" descr="20180530慧燕觀課_180530_0032"/>
          <p:cNvPicPr>
            <a:picLocks noChangeAspect="1" noChangeArrowheads="1"/>
          </p:cNvPicPr>
          <p:nvPr/>
        </p:nvPicPr>
        <p:blipFill>
          <a:blip r:embed="rId3">
            <a:lum bright="18000"/>
          </a:blip>
          <a:srcRect/>
          <a:stretch>
            <a:fillRect/>
          </a:stretch>
        </p:blipFill>
        <p:spPr bwMode="auto">
          <a:xfrm>
            <a:off x="0" y="-4763"/>
            <a:ext cx="9144000"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209"/>
          <p:cNvSpPr>
            <a:spLocks noGrp="1"/>
          </p:cNvSpPr>
          <p:nvPr>
            <p:ph type="title" idx="4294967295"/>
          </p:nvPr>
        </p:nvSpPr>
        <p:spPr/>
        <p:txBody>
          <a:bodyPr lIns="91425" tIns="45700" rIns="91425" bIns="45700"/>
          <a:lstStyle/>
          <a:p>
            <a:pPr>
              <a:buClr>
                <a:srgbClr val="DA5800"/>
              </a:buClr>
              <a:buSzPts val="6000"/>
            </a:pPr>
            <a:r>
              <a:rPr lang="en-US" sz="6000" smtClean="0">
                <a:sym typeface="Arial" charset="0"/>
              </a:rPr>
              <a:t>當生根遇上分組班</a:t>
            </a:r>
            <a:endParaRPr lang="zh-TW" altLang="en-US" sz="6000" smtClean="0"/>
          </a:p>
        </p:txBody>
      </p:sp>
      <p:sp>
        <p:nvSpPr>
          <p:cNvPr id="51202" name="Shape 210"/>
          <p:cNvSpPr>
            <a:spLocks noGrp="1"/>
          </p:cNvSpPr>
          <p:nvPr>
            <p:ph type="body" idx="4294967295"/>
          </p:nvPr>
        </p:nvSpPr>
        <p:spPr>
          <a:xfrm>
            <a:off x="468313" y="1628775"/>
            <a:ext cx="8229600" cy="4525963"/>
          </a:xfrm>
        </p:spPr>
        <p:txBody>
          <a:bodyPr lIns="91425" tIns="45700" rIns="91425" bIns="45700"/>
          <a:lstStyle/>
          <a:p>
            <a:pPr>
              <a:lnSpc>
                <a:spcPct val="110000"/>
              </a:lnSpc>
            </a:pPr>
            <a:r>
              <a:rPr lang="zh-TW" altLang="en-US" smtClean="0"/>
              <a:t>成績表現</a:t>
            </a:r>
          </a:p>
        </p:txBody>
      </p:sp>
      <p:pic>
        <p:nvPicPr>
          <p:cNvPr id="51203" name="Shape 211"/>
          <p:cNvPicPr preferRelativeResize="0">
            <a:picLocks noChangeAspect="1" noChangeArrowheads="1"/>
          </p:cNvPicPr>
          <p:nvPr/>
        </p:nvPicPr>
        <p:blipFill>
          <a:blip r:embed="rId3"/>
          <a:srcRect/>
          <a:stretch>
            <a:fillRect/>
          </a:stretch>
        </p:blipFill>
        <p:spPr bwMode="auto">
          <a:xfrm>
            <a:off x="755650" y="2708275"/>
            <a:ext cx="7632700"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p:txBody>
          <a:bodyPr/>
          <a:lstStyle/>
          <a:p>
            <a:r>
              <a:rPr lang="zh-TW" altLang="en-US" sz="6000" smtClean="0"/>
              <a:t>當生根遇上一般班</a:t>
            </a:r>
          </a:p>
        </p:txBody>
      </p:sp>
      <p:sp>
        <p:nvSpPr>
          <p:cNvPr id="53250" name="Rectangle 3"/>
          <p:cNvSpPr>
            <a:spLocks noGrp="1"/>
          </p:cNvSpPr>
          <p:nvPr>
            <p:ph type="body" idx="4294967295"/>
          </p:nvPr>
        </p:nvSpPr>
        <p:spPr/>
        <p:txBody>
          <a:bodyPr/>
          <a:lstStyle/>
          <a:p>
            <a:pPr>
              <a:lnSpc>
                <a:spcPct val="110000"/>
              </a:lnSpc>
              <a:spcAft>
                <a:spcPts val="600"/>
              </a:spcAft>
            </a:pPr>
            <a:r>
              <a:rPr lang="zh-TW" altLang="en-US" sz="3600" smtClean="0"/>
              <a:t>三角形的全等</a:t>
            </a:r>
          </a:p>
          <a:p>
            <a:pPr lvl="1">
              <a:lnSpc>
                <a:spcPct val="110000"/>
              </a:lnSpc>
              <a:spcAft>
                <a:spcPts val="600"/>
              </a:spcAft>
            </a:pPr>
            <a:r>
              <a:rPr lang="zh-TW" altLang="en-US" b="1" smtClean="0"/>
              <a:t>扣條</a:t>
            </a:r>
          </a:p>
          <a:p>
            <a:pPr lvl="2">
              <a:lnSpc>
                <a:spcPct val="110000"/>
              </a:lnSpc>
              <a:spcAft>
                <a:spcPts val="600"/>
              </a:spcAft>
            </a:pPr>
            <a:r>
              <a:rPr lang="zh-TW" altLang="en-US" sz="2000" b="1" smtClean="0"/>
              <a:t>如何才能將四邊形的形狀固定</a:t>
            </a:r>
          </a:p>
          <a:p>
            <a:pPr lvl="2">
              <a:lnSpc>
                <a:spcPct val="110000"/>
              </a:lnSpc>
              <a:spcAft>
                <a:spcPts val="600"/>
              </a:spcAft>
            </a:pPr>
            <a:r>
              <a:rPr lang="zh-TW" altLang="en-US" sz="2000" b="1" smtClean="0"/>
              <a:t>三角形邊長關係</a:t>
            </a:r>
          </a:p>
          <a:p>
            <a:pPr lvl="2">
              <a:lnSpc>
                <a:spcPct val="110000"/>
              </a:lnSpc>
              <a:spcAft>
                <a:spcPts val="600"/>
              </a:spcAft>
            </a:pPr>
            <a:r>
              <a:rPr lang="zh-TW" altLang="en-US" sz="2000" b="1" smtClean="0"/>
              <a:t>樞紐定理</a:t>
            </a:r>
            <a:r>
              <a:rPr lang="en-US" altLang="zh-TW" sz="2000" b="1" smtClean="0"/>
              <a:t>&amp;</a:t>
            </a:r>
            <a:r>
              <a:rPr lang="zh-TW" altLang="en-US" sz="2000" b="1" smtClean="0"/>
              <a:t>逆樞紐定理</a:t>
            </a:r>
          </a:p>
          <a:p>
            <a:pPr lvl="1">
              <a:lnSpc>
                <a:spcPct val="110000"/>
              </a:lnSpc>
              <a:spcAft>
                <a:spcPts val="600"/>
              </a:spcAft>
            </a:pPr>
            <a:r>
              <a:rPr lang="zh-TW" altLang="en-US" b="1" smtClean="0"/>
              <a:t>橡皮筋</a:t>
            </a:r>
            <a:r>
              <a:rPr lang="en-US" altLang="zh-TW" b="1" smtClean="0"/>
              <a:t>&amp;</a:t>
            </a:r>
            <a:r>
              <a:rPr lang="zh-TW" altLang="en-US" b="1" smtClean="0"/>
              <a:t>免洗筷</a:t>
            </a:r>
          </a:p>
          <a:p>
            <a:pPr lvl="2">
              <a:lnSpc>
                <a:spcPct val="110000"/>
              </a:lnSpc>
              <a:spcAft>
                <a:spcPts val="600"/>
              </a:spcAft>
            </a:pPr>
            <a:r>
              <a:rPr lang="zh-TW" altLang="en-US" sz="2000" b="1" smtClean="0"/>
              <a:t>藉由探討對角線的變化定義四邊形</a:t>
            </a:r>
          </a:p>
          <a:p>
            <a:pPr lvl="1">
              <a:lnSpc>
                <a:spcPct val="110000"/>
              </a:lnSpc>
              <a:spcAft>
                <a:spcPts val="600"/>
              </a:spcAft>
            </a:pPr>
            <a:r>
              <a:rPr lang="zh-TW" altLang="en-US" b="1" smtClean="0"/>
              <a:t>一堆書</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p:txBody>
          <a:bodyPr/>
          <a:lstStyle/>
          <a:p>
            <a:r>
              <a:rPr lang="zh-TW" altLang="en-US" sz="6000" smtClean="0"/>
              <a:t>當生根遇上一般班</a:t>
            </a:r>
          </a:p>
        </p:txBody>
      </p:sp>
      <p:sp>
        <p:nvSpPr>
          <p:cNvPr id="55298" name="Rectangle 3"/>
          <p:cNvSpPr>
            <a:spLocks noGrp="1"/>
          </p:cNvSpPr>
          <p:nvPr>
            <p:ph type="body" idx="4294967295"/>
          </p:nvPr>
        </p:nvSpPr>
        <p:spPr/>
        <p:txBody>
          <a:bodyPr/>
          <a:lstStyle/>
          <a:p>
            <a:r>
              <a:rPr lang="zh-TW" altLang="en-US" smtClean="0"/>
              <a:t>三角形的全等</a:t>
            </a:r>
          </a:p>
          <a:p>
            <a:pPr lvl="1"/>
            <a:r>
              <a:rPr lang="en-US" altLang="zh-TW" b="1" smtClean="0"/>
              <a:t>SSS</a:t>
            </a:r>
          </a:p>
          <a:p>
            <a:pPr lvl="1"/>
            <a:r>
              <a:rPr lang="en-US" altLang="zh-TW" b="1" smtClean="0"/>
              <a:t>SAS</a:t>
            </a:r>
          </a:p>
          <a:p>
            <a:pPr lvl="1"/>
            <a:r>
              <a:rPr lang="en-US" altLang="zh-TW" b="1" smtClean="0"/>
              <a:t>RHS</a:t>
            </a:r>
            <a:r>
              <a:rPr lang="zh-TW" altLang="en-US" b="1" smtClean="0"/>
              <a:t>？</a:t>
            </a:r>
            <a:r>
              <a:rPr lang="en-US" altLang="zh-TW" b="1" smtClean="0"/>
              <a:t>RSS</a:t>
            </a:r>
            <a:r>
              <a:rPr lang="zh-TW" altLang="en-US" b="1" smtClean="0"/>
              <a:t>？</a:t>
            </a:r>
            <a:r>
              <a:rPr lang="en-US" altLang="zh-TW" b="1" smtClean="0"/>
              <a:t>SSS</a:t>
            </a:r>
            <a:r>
              <a:rPr lang="zh-TW" altLang="en-US" b="1" smtClean="0"/>
              <a:t>？</a:t>
            </a:r>
          </a:p>
          <a:p>
            <a:pPr lvl="1"/>
            <a:r>
              <a:rPr lang="en-US" altLang="zh-TW" b="1" smtClean="0"/>
              <a:t>SSA</a:t>
            </a:r>
            <a:r>
              <a:rPr lang="zh-TW" altLang="en-US" b="1" smtClean="0"/>
              <a:t>的探討</a:t>
            </a:r>
            <a:r>
              <a:rPr lang="en-US" altLang="zh-TW" b="1" smtClean="0"/>
              <a:t>(</a:t>
            </a:r>
            <a:r>
              <a:rPr lang="zh-TW" altLang="en-US" b="1" smtClean="0"/>
              <a:t>圖</a:t>
            </a:r>
            <a:r>
              <a:rPr lang="en-US" altLang="zh-TW" b="1"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p:cNvSpPr>
          <p:nvPr>
            <p:ph type="title" idx="4294967295"/>
          </p:nvPr>
        </p:nvSpPr>
        <p:spPr/>
        <p:txBody>
          <a:bodyPr/>
          <a:lstStyle/>
          <a:p>
            <a:r>
              <a:rPr lang="zh-TW" altLang="en-US" sz="6000" smtClean="0"/>
              <a:t>當生根遇上一般班</a:t>
            </a:r>
          </a:p>
        </p:txBody>
      </p:sp>
      <p:sp>
        <p:nvSpPr>
          <p:cNvPr id="57346" name="Rectangle 3"/>
          <p:cNvSpPr>
            <a:spLocks noGrp="1"/>
          </p:cNvSpPr>
          <p:nvPr>
            <p:ph type="body" idx="4294967295"/>
          </p:nvPr>
        </p:nvSpPr>
        <p:spPr/>
        <p:txBody>
          <a:bodyPr/>
          <a:lstStyle/>
          <a:p>
            <a:r>
              <a:rPr lang="zh-TW" altLang="en-US" smtClean="0"/>
              <a:t>等角作圖的探討</a:t>
            </a:r>
          </a:p>
          <a:p>
            <a:r>
              <a:rPr lang="zh-TW" altLang="en-US" smtClean="0"/>
              <a:t>平行</a:t>
            </a:r>
          </a:p>
          <a:p>
            <a:pPr lvl="1"/>
            <a:r>
              <a:rPr lang="zh-TW" altLang="en-US" b="1" smtClean="0"/>
              <a:t>截線與截角</a:t>
            </a:r>
            <a:endParaRPr lang="en-US" altLang="zh-TW" b="1" smtClean="0"/>
          </a:p>
        </p:txBody>
      </p:sp>
      <p:pic>
        <p:nvPicPr>
          <p:cNvPr id="57347" name="Picture 4"/>
          <p:cNvPicPr>
            <a:picLocks noChangeAspect="1" noChangeArrowheads="1"/>
          </p:cNvPicPr>
          <p:nvPr/>
        </p:nvPicPr>
        <p:blipFill>
          <a:blip r:embed="rId3"/>
          <a:srcRect l="14763" t="43356" r="49037" b="38170"/>
          <a:stretch>
            <a:fillRect/>
          </a:stretch>
        </p:blipFill>
        <p:spPr bwMode="auto">
          <a:xfrm>
            <a:off x="4716463" y="1628775"/>
            <a:ext cx="4070350" cy="1662113"/>
          </a:xfrm>
          <a:prstGeom prst="rect">
            <a:avLst/>
          </a:prstGeom>
          <a:noFill/>
          <a:ln w="9525">
            <a:noFill/>
            <a:miter lim="800000"/>
            <a:headEnd/>
            <a:tailEnd/>
          </a:ln>
        </p:spPr>
      </p:pic>
      <p:pic>
        <p:nvPicPr>
          <p:cNvPr id="57348" name="Picture 6"/>
          <p:cNvPicPr>
            <a:picLocks noChangeAspect="1" noChangeArrowheads="1"/>
          </p:cNvPicPr>
          <p:nvPr/>
        </p:nvPicPr>
        <p:blipFill>
          <a:blip r:embed="rId4"/>
          <a:srcRect l="17351" t="39694" r="17693" b="37233"/>
          <a:stretch>
            <a:fillRect/>
          </a:stretch>
        </p:blipFill>
        <p:spPr bwMode="auto">
          <a:xfrm>
            <a:off x="1187450" y="4076700"/>
            <a:ext cx="7956550" cy="226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idx="4294967295"/>
          </p:nvPr>
        </p:nvSpPr>
        <p:spPr/>
        <p:txBody>
          <a:bodyPr/>
          <a:lstStyle/>
          <a:p>
            <a:r>
              <a:rPr lang="zh-TW" altLang="en-US" sz="6000" smtClean="0"/>
              <a:t>未來展望</a:t>
            </a:r>
          </a:p>
        </p:txBody>
      </p:sp>
      <p:sp>
        <p:nvSpPr>
          <p:cNvPr id="59394" name="Rectangle 3"/>
          <p:cNvSpPr>
            <a:spLocks noGrp="1"/>
          </p:cNvSpPr>
          <p:nvPr>
            <p:ph type="body" idx="4294967295"/>
          </p:nvPr>
        </p:nvSpPr>
        <p:spPr/>
        <p:txBody>
          <a:bodyPr/>
          <a:lstStyle/>
          <a:p>
            <a:r>
              <a:rPr lang="zh-TW" altLang="en-US" smtClean="0"/>
              <a:t>持續辦理生根工作坊</a:t>
            </a:r>
          </a:p>
          <a:p>
            <a:r>
              <a:rPr lang="zh-TW" altLang="en-US" smtClean="0"/>
              <a:t>持續辦理兩班三組</a:t>
            </a:r>
          </a:p>
          <a:p>
            <a:pPr lvl="1"/>
            <a:r>
              <a:rPr lang="zh-TW" altLang="en-US" smtClean="0"/>
              <a:t>八、九年級共</a:t>
            </a:r>
            <a:r>
              <a:rPr lang="en-US" altLang="zh-TW" smtClean="0"/>
              <a:t>50</a:t>
            </a:r>
            <a:r>
              <a:rPr lang="zh-TW" altLang="en-US" smtClean="0"/>
              <a:t>個原班、</a:t>
            </a:r>
            <a:r>
              <a:rPr lang="en-US" altLang="zh-TW" smtClean="0"/>
              <a:t>25</a:t>
            </a:r>
            <a:r>
              <a:rPr lang="zh-TW" altLang="en-US" smtClean="0"/>
              <a:t>個分組班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9"/>
          <p:cNvSpPr>
            <a:spLocks noGrp="1"/>
          </p:cNvSpPr>
          <p:nvPr>
            <p:ph type="ctrTitle"/>
          </p:nvPr>
        </p:nvSpPr>
        <p:spPr>
          <a:xfrm>
            <a:off x="323850" y="765175"/>
            <a:ext cx="8569325" cy="4752975"/>
          </a:xfrm>
        </p:spPr>
        <p:txBody>
          <a:bodyPr/>
          <a:lstStyle/>
          <a:p>
            <a:pPr eaLnBrk="1" hangingPunct="1">
              <a:lnSpc>
                <a:spcPct val="130000"/>
              </a:lnSpc>
              <a:spcAft>
                <a:spcPct val="40000"/>
              </a:spcAft>
            </a:pPr>
            <a:r>
              <a:rPr lang="zh-TW" altLang="en-US" sz="5400" smtClean="0"/>
              <a:t>多想一點，</a:t>
            </a:r>
            <a:br>
              <a:rPr lang="zh-TW" altLang="en-US" sz="5400" smtClean="0"/>
            </a:br>
            <a:r>
              <a:rPr lang="zh-TW" altLang="en-US" sz="5400" smtClean="0"/>
              <a:t>就會失去做的勇氣，</a:t>
            </a:r>
            <a:br>
              <a:rPr lang="zh-TW" altLang="en-US" sz="5400" smtClean="0"/>
            </a:br>
            <a:r>
              <a:rPr lang="zh-TW" altLang="en-US" sz="5400" smtClean="0"/>
              <a:t>所以，</a:t>
            </a:r>
            <a:br>
              <a:rPr lang="zh-TW" altLang="en-US" sz="5400" smtClean="0"/>
            </a:br>
            <a:r>
              <a:rPr lang="zh-TW" altLang="en-US" sz="5400" smtClean="0"/>
              <a:t>做就對了！</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p:txBody>
          <a:bodyPr/>
          <a:lstStyle/>
          <a:p>
            <a:endParaRPr lang="zh-TW" altLang="en-US" smtClean="0"/>
          </a:p>
        </p:txBody>
      </p:sp>
      <p:sp>
        <p:nvSpPr>
          <p:cNvPr id="62466" name="Rectangle 3"/>
          <p:cNvSpPr>
            <a:spLocks noGrp="1"/>
          </p:cNvSpPr>
          <p:nvPr>
            <p:ph type="body" idx="1"/>
          </p:nvPr>
        </p:nvSpPr>
        <p:spPr/>
        <p:txBody>
          <a:bodyPr/>
          <a:lstStyle/>
          <a:p>
            <a:endParaRPr lang="zh-TW" altLang="en-US" smtClean="0"/>
          </a:p>
        </p:txBody>
      </p:sp>
      <p:pic>
        <p:nvPicPr>
          <p:cNvPr id="62467" name="Picture 4" descr="P_20180317_164048"/>
          <p:cNvPicPr>
            <a:picLocks noChangeAspect="1" noChangeArrowheads="1"/>
          </p:cNvPicPr>
          <p:nvPr/>
        </p:nvPicPr>
        <p:blipFill>
          <a:blip r:embed="rId3">
            <a:lum bright="18000"/>
          </a:blip>
          <a:srcRect/>
          <a:stretch>
            <a:fillRect/>
          </a:stretch>
        </p:blipFill>
        <p:spPr bwMode="auto">
          <a:xfrm>
            <a:off x="-973138" y="404813"/>
            <a:ext cx="10796588" cy="607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zh-TW" altLang="en-US" sz="4800" smtClean="0"/>
              <a:t>感謝一路相伴的夥伴們</a:t>
            </a:r>
            <a:r>
              <a:rPr lang="en-US" altLang="zh-TW" sz="4800" smtClean="0"/>
              <a:t>~~</a:t>
            </a:r>
          </a:p>
        </p:txBody>
      </p:sp>
      <p:sp>
        <p:nvSpPr>
          <p:cNvPr id="66563" name="Rectangle 3"/>
          <p:cNvSpPr>
            <a:spLocks noGrp="1"/>
          </p:cNvSpPr>
          <p:nvPr>
            <p:ph type="body" idx="1"/>
          </p:nvPr>
        </p:nvSpPr>
        <p:spPr/>
        <p:txBody>
          <a:bodyPr/>
          <a:lstStyle/>
          <a:p>
            <a:endParaRPr lang="zh-TW" altLang="en-US" smtClean="0"/>
          </a:p>
        </p:txBody>
      </p:sp>
      <p:pic>
        <p:nvPicPr>
          <p:cNvPr id="66564" name="Picture 4" descr="1070607蘆洲生根研討_180607_0008"/>
          <p:cNvPicPr>
            <a:picLocks noChangeAspect="1" noChangeArrowheads="1"/>
          </p:cNvPicPr>
          <p:nvPr/>
        </p:nvPicPr>
        <p:blipFill>
          <a:blip r:embed="rId3"/>
          <a:srcRect/>
          <a:stretch>
            <a:fillRect/>
          </a:stretch>
        </p:blipFill>
        <p:spPr bwMode="auto">
          <a:xfrm>
            <a:off x="23813" y="1268413"/>
            <a:ext cx="9120187" cy="68389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p:txBody>
          <a:bodyPr/>
          <a:lstStyle/>
          <a:p>
            <a:r>
              <a:rPr lang="zh-TW" altLang="en-US" sz="7200" smtClean="0"/>
              <a:t>緣起</a:t>
            </a:r>
          </a:p>
        </p:txBody>
      </p:sp>
      <p:sp>
        <p:nvSpPr>
          <p:cNvPr id="17410" name="Rectangle 3"/>
          <p:cNvSpPr>
            <a:spLocks noGrp="1"/>
          </p:cNvSpPr>
          <p:nvPr>
            <p:ph type="body" idx="4294967295"/>
          </p:nvPr>
        </p:nvSpPr>
        <p:spPr/>
        <p:txBody>
          <a:bodyPr/>
          <a:lstStyle/>
          <a:p>
            <a:r>
              <a:rPr lang="zh-TW" altLang="en-US" smtClean="0"/>
              <a:t>教育部適性分組教學試辦計畫</a:t>
            </a:r>
          </a:p>
          <a:p>
            <a:r>
              <a:rPr lang="zh-TW" altLang="en-US" smtClean="0"/>
              <a:t>篩選機制</a:t>
            </a:r>
          </a:p>
          <a:p>
            <a:pPr lvl="1"/>
            <a:r>
              <a:rPr lang="zh-TW" altLang="en-US" b="1" smtClean="0"/>
              <a:t>學習動機與學習策略需要協助之授課組別</a:t>
            </a:r>
            <a:r>
              <a:rPr lang="en-US" altLang="zh-TW" b="1" smtClean="0"/>
              <a:t>(C</a:t>
            </a:r>
            <a:r>
              <a:rPr lang="zh-TW" altLang="en-US" b="1" smtClean="0"/>
              <a:t>組</a:t>
            </a:r>
            <a:r>
              <a:rPr lang="en-US" altLang="zh-TW" b="1" smtClean="0"/>
              <a:t>)</a:t>
            </a:r>
          </a:p>
          <a:p>
            <a:pPr lvl="1"/>
            <a:r>
              <a:rPr lang="zh-TW" altLang="en-US" b="1" smtClean="0"/>
              <a:t>一般授課組</a:t>
            </a:r>
            <a:r>
              <a:rPr lang="en-US" altLang="zh-TW" b="1" smtClean="0"/>
              <a:t>(B</a:t>
            </a:r>
            <a:r>
              <a:rPr lang="zh-TW" altLang="en-US" b="1" smtClean="0"/>
              <a:t>組</a:t>
            </a:r>
            <a:r>
              <a:rPr lang="en-US" altLang="zh-TW" b="1" smtClean="0"/>
              <a:t>)</a:t>
            </a:r>
          </a:p>
          <a:p>
            <a:pPr lvl="1"/>
            <a:r>
              <a:rPr lang="zh-TW" altLang="en-US" b="1" smtClean="0"/>
              <a:t>二班三組： </a:t>
            </a:r>
            <a:r>
              <a:rPr lang="en-US" altLang="zh-TW" b="1" smtClean="0"/>
              <a:t>B</a:t>
            </a:r>
            <a:r>
              <a:rPr lang="zh-TW" altLang="en-US" b="1" smtClean="0"/>
              <a:t>、</a:t>
            </a:r>
            <a:r>
              <a:rPr lang="en-US" altLang="zh-TW" b="1" smtClean="0"/>
              <a:t>B</a:t>
            </a:r>
            <a:r>
              <a:rPr lang="zh-TW" altLang="en-US" b="1" smtClean="0"/>
              <a:t>、</a:t>
            </a:r>
            <a:r>
              <a:rPr lang="en-US" altLang="zh-TW" b="1" smtClean="0"/>
              <a:t>C(</a:t>
            </a:r>
            <a:r>
              <a:rPr lang="zh-TW" altLang="en-US" b="1" smtClean="0"/>
              <a:t>至多</a:t>
            </a:r>
            <a:r>
              <a:rPr lang="en-US" altLang="zh-TW" b="1" smtClean="0"/>
              <a:t>12</a:t>
            </a:r>
            <a:r>
              <a:rPr lang="zh-TW" altLang="en-US" b="1" smtClean="0"/>
              <a:t>人</a:t>
            </a:r>
            <a:r>
              <a:rPr lang="en-US" altLang="zh-TW" b="1" smtClean="0"/>
              <a:t>)</a:t>
            </a:r>
          </a:p>
          <a:p>
            <a:r>
              <a:rPr lang="zh-TW" altLang="en-US" smtClean="0"/>
              <a:t>辦理生根工作坊、分組班使用生根學習單</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idx="4294967295"/>
          </p:nvPr>
        </p:nvSpPr>
        <p:spPr/>
        <p:txBody>
          <a:bodyPr/>
          <a:lstStyle/>
          <a:p>
            <a:r>
              <a:rPr lang="zh-TW" altLang="en-US" sz="7200" smtClean="0"/>
              <a:t>緣起</a:t>
            </a:r>
          </a:p>
        </p:txBody>
      </p:sp>
      <p:sp>
        <p:nvSpPr>
          <p:cNvPr id="19458" name="Rectangle 3"/>
          <p:cNvSpPr>
            <a:spLocks noGrp="1"/>
          </p:cNvSpPr>
          <p:nvPr>
            <p:ph type="body" idx="4294967295"/>
          </p:nvPr>
        </p:nvSpPr>
        <p:spPr>
          <a:xfrm>
            <a:off x="250825" y="1600200"/>
            <a:ext cx="8435975" cy="4525963"/>
          </a:xfrm>
        </p:spPr>
        <p:txBody>
          <a:bodyPr/>
          <a:lstStyle/>
          <a:p>
            <a:r>
              <a:rPr lang="zh-TW" altLang="en-US" smtClean="0"/>
              <a:t>生根期中分享</a:t>
            </a:r>
          </a:p>
          <a:p>
            <a:r>
              <a:rPr lang="en-US" altLang="zh-TW" smtClean="0"/>
              <a:t>4/12</a:t>
            </a:r>
            <a:r>
              <a:rPr lang="zh-TW" altLang="en-US" smtClean="0"/>
              <a:t>工作坊，隨行講師</a:t>
            </a:r>
          </a:p>
          <a:p>
            <a:pPr lvl="1"/>
            <a:r>
              <a:rPr lang="zh-TW" altLang="en-US" b="1" smtClean="0"/>
              <a:t>分享的好處：成就他人、成就自己</a:t>
            </a:r>
            <a:endParaRPr lang="en-US" altLang="zh-TW" b="1" smtClean="0"/>
          </a:p>
          <a:p>
            <a:pPr lvl="1" eaLnBrk="1" hangingPunct="1">
              <a:spcBef>
                <a:spcPct val="0"/>
              </a:spcBef>
            </a:pPr>
            <a:r>
              <a:rPr lang="zh-TW" altLang="en-US" b="1" smtClean="0"/>
              <a:t>接受挑戰，也就被逼著成長</a:t>
            </a:r>
          </a:p>
          <a:p>
            <a:pPr lvl="1" eaLnBrk="1" hangingPunct="1">
              <a:spcBef>
                <a:spcPct val="0"/>
              </a:spcBef>
            </a:pPr>
            <a:r>
              <a:rPr lang="zh-TW" altLang="en-US" b="1" smtClean="0"/>
              <a:t>為了成長，才接受這些挑戰</a:t>
            </a:r>
          </a:p>
          <a:p>
            <a:pPr eaLnBrk="1" hangingPunct="1">
              <a:spcBef>
                <a:spcPct val="0"/>
              </a:spcBef>
            </a:pPr>
            <a:r>
              <a:rPr lang="zh-TW" altLang="en-US" sz="2800" smtClean="0"/>
              <a:t>你不需要很厲害才開始，但你需要開始才會很厲害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131"/>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21506" name="Shape 132"/>
          <p:cNvSpPr>
            <a:spLocks noGrp="1"/>
          </p:cNvSpPr>
          <p:nvPr>
            <p:ph type="body" idx="4294967295"/>
          </p:nvPr>
        </p:nvSpPr>
        <p:spPr>
          <a:xfrm>
            <a:off x="468313" y="1628775"/>
            <a:ext cx="8229600" cy="4525963"/>
          </a:xfrm>
        </p:spPr>
        <p:txBody>
          <a:bodyPr lIns="91425" tIns="45700" rIns="91425" bIns="45700"/>
          <a:lstStyle/>
          <a:p>
            <a:pPr>
              <a:spcAft>
                <a:spcPts val="600"/>
              </a:spcAft>
              <a:buClr>
                <a:srgbClr val="DA5800"/>
              </a:buClr>
            </a:pPr>
            <a:r>
              <a:rPr lang="en-US" sz="4000" smtClean="0">
                <a:sym typeface="Calibri" pitchFamily="34" charset="0"/>
              </a:rPr>
              <a:t>如何使用學習單</a:t>
            </a:r>
            <a:endParaRPr lang="zh-TW" altLang="en-US" sz="4000" smtClean="0"/>
          </a:p>
          <a:p>
            <a:pPr marL="742950" lvl="2" indent="-342900">
              <a:spcAft>
                <a:spcPts val="600"/>
              </a:spcAft>
              <a:buClr>
                <a:srgbClr val="DA5800"/>
              </a:buClr>
              <a:buFont typeface="Arial" charset="0"/>
              <a:buBlip>
                <a:blip r:embed="rId3"/>
              </a:buBlip>
            </a:pPr>
            <a:r>
              <a:rPr lang="en-US" sz="2800" b="1" smtClean="0">
                <a:sym typeface="Calibri" pitchFamily="34" charset="0"/>
              </a:rPr>
              <a:t>數學新世界生根計畫的網站─資源申請及下載</a:t>
            </a:r>
            <a:endParaRPr lang="zh-TW" altLang="en-US" sz="2800" b="1" smtClean="0">
              <a:sym typeface="Calibri" pitchFamily="34" charset="0"/>
            </a:endParaRPr>
          </a:p>
          <a:p>
            <a:pPr marL="742950" lvl="2" indent="-342900">
              <a:spcAft>
                <a:spcPts val="600"/>
              </a:spcAft>
              <a:buClr>
                <a:srgbClr val="DA5800"/>
              </a:buClr>
              <a:buFont typeface="Arial" charset="0"/>
              <a:buBlip>
                <a:blip r:embed="rId3"/>
              </a:buBlip>
            </a:pPr>
            <a:r>
              <a:rPr lang="en-US" sz="2800" b="1" smtClean="0">
                <a:sym typeface="Calibri" pitchFamily="34" charset="0"/>
              </a:rPr>
              <a:t>準備</a:t>
            </a:r>
            <a:endParaRPr lang="zh-TW" altLang="en-US" sz="2800" b="1" smtClean="0"/>
          </a:p>
          <a:p>
            <a:pPr marL="1257300" lvl="4" indent="-342900">
              <a:spcAft>
                <a:spcPts val="600"/>
              </a:spcAft>
              <a:buClr>
                <a:srgbClr val="DA5800"/>
              </a:buClr>
              <a:buFont typeface="Arial" charset="0"/>
              <a:buBlip>
                <a:blip r:embed="rId3"/>
              </a:buBlip>
            </a:pPr>
            <a:r>
              <a:rPr lang="en-US" sz="2400" b="1" smtClean="0">
                <a:sym typeface="Calibri" pitchFamily="34" charset="0"/>
              </a:rPr>
              <a:t>先寫過一遍→討論→編修 </a:t>
            </a:r>
            <a:endParaRPr lang="zh-TW" altLang="en-US" sz="2400" b="1" smtClean="0"/>
          </a:p>
          <a:p>
            <a:pPr marL="742950" lvl="2" indent="-342900">
              <a:spcAft>
                <a:spcPts val="600"/>
              </a:spcAft>
              <a:buClr>
                <a:srgbClr val="DA5800"/>
              </a:buClr>
              <a:buFont typeface="Arial" charset="0"/>
              <a:buBlip>
                <a:blip r:embed="rId3"/>
              </a:buBlip>
            </a:pPr>
            <a:r>
              <a:rPr lang="en-US" sz="2800" b="1" smtClean="0">
                <a:sym typeface="Calibri" pitchFamily="34" charset="0"/>
              </a:rPr>
              <a:t>使用</a:t>
            </a:r>
            <a:endParaRPr lang="zh-TW" altLang="en-US" sz="2800" b="1" smtClean="0"/>
          </a:p>
          <a:p>
            <a:pPr marL="1257300" lvl="4" indent="-342900">
              <a:spcAft>
                <a:spcPts val="600"/>
              </a:spcAft>
              <a:buClr>
                <a:srgbClr val="DA5800"/>
              </a:buClr>
              <a:buFont typeface="Arial" charset="0"/>
              <a:buBlip>
                <a:blip r:embed="rId3"/>
              </a:buBlip>
            </a:pPr>
            <a:r>
              <a:rPr lang="en-US" sz="2400" b="1" smtClean="0">
                <a:sym typeface="Calibri" pitchFamily="34" charset="0"/>
              </a:rPr>
              <a:t>老師講解→學生寫→學生思考</a:t>
            </a:r>
            <a:r>
              <a:rPr lang="en-US" altLang="zh-TW" sz="2400" b="1" smtClean="0">
                <a:sym typeface="Calibri" pitchFamily="34" charset="0"/>
              </a:rPr>
              <a:t>&amp;</a:t>
            </a:r>
            <a:r>
              <a:rPr lang="en-US" sz="2400" b="1" smtClean="0">
                <a:sym typeface="Calibri" pitchFamily="34" charset="0"/>
              </a:rPr>
              <a:t>討論→老師提問</a:t>
            </a:r>
            <a:r>
              <a:rPr lang="en-US" altLang="zh-TW" sz="2400" b="1" smtClean="0">
                <a:sym typeface="Calibri" pitchFamily="34" charset="0"/>
              </a:rPr>
              <a:t>&amp;</a:t>
            </a:r>
            <a:r>
              <a:rPr lang="en-US" sz="2400" b="1" smtClean="0">
                <a:sym typeface="Calibri" pitchFamily="34" charset="0"/>
              </a:rPr>
              <a:t>學生答</a:t>
            </a:r>
            <a:r>
              <a:rPr lang="en-US" altLang="zh-TW" sz="2400" b="1" smtClean="0">
                <a:sym typeface="Calibri" pitchFamily="34" charset="0"/>
              </a:rPr>
              <a:t>(</a:t>
            </a:r>
            <a:r>
              <a:rPr lang="en-US" sz="2400" b="1" smtClean="0">
                <a:sym typeface="Calibri" pitchFamily="34" charset="0"/>
              </a:rPr>
              <a:t>舉手、寫黑板</a:t>
            </a:r>
            <a:r>
              <a:rPr lang="en-US" altLang="zh-TW" sz="2400" b="1" smtClean="0">
                <a:sym typeface="Calibri" pitchFamily="34" charset="0"/>
              </a:rPr>
              <a:t>)</a:t>
            </a:r>
            <a:endParaRPr lang="zh-TW" altLang="zh-TW" sz="2400" b="1"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137"/>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23554" name="Shape 138"/>
          <p:cNvSpPr>
            <a:spLocks noGrp="1"/>
          </p:cNvSpPr>
          <p:nvPr>
            <p:ph type="body" idx="4294967295"/>
          </p:nvPr>
        </p:nvSpPr>
        <p:spPr>
          <a:xfrm>
            <a:off x="468313" y="1628775"/>
            <a:ext cx="8229600" cy="4525963"/>
          </a:xfrm>
        </p:spPr>
        <p:txBody>
          <a:bodyPr lIns="91425" tIns="45700" rIns="91425" bIns="45700"/>
          <a:lstStyle/>
          <a:p>
            <a:pPr>
              <a:spcAft>
                <a:spcPct val="0"/>
              </a:spcAft>
              <a:buClr>
                <a:srgbClr val="DA5800"/>
              </a:buClr>
            </a:pPr>
            <a:r>
              <a:rPr lang="en-US" sz="4000" smtClean="0">
                <a:sym typeface="Calibri" pitchFamily="34" charset="0"/>
              </a:rPr>
              <a:t>心得與收穫</a:t>
            </a:r>
          </a:p>
          <a:p>
            <a:pPr lvl="1">
              <a:spcAft>
                <a:spcPct val="0"/>
              </a:spcAft>
              <a:buClr>
                <a:srgbClr val="DA5800"/>
              </a:buClr>
            </a:pPr>
            <a:r>
              <a:rPr lang="en-US" b="1" smtClean="0">
                <a:latin typeface="微軟正黑體" pitchFamily="34" charset="-120"/>
                <a:cs typeface="Calibri" pitchFamily="34" charset="0"/>
                <a:sym typeface="Calibri" pitchFamily="34" charset="0"/>
              </a:rPr>
              <a:t>老師：有幾種等腰三角形的畫法？</a:t>
            </a:r>
            <a:endParaRPr lang="en-US" b="1" smtClean="0">
              <a:latin typeface="微軟正黑體" pitchFamily="34" charset="-120"/>
              <a:sym typeface="Calibri" pitchFamily="34" charset="0"/>
            </a:endParaRPr>
          </a:p>
          <a:p>
            <a:pPr lvl="1">
              <a:spcAft>
                <a:spcPct val="0"/>
              </a:spcAft>
              <a:buClr>
                <a:srgbClr val="DA5800"/>
              </a:buClr>
            </a:pPr>
            <a:r>
              <a:rPr lang="en-US" b="1" smtClean="0">
                <a:latin typeface="微軟正黑體" pitchFamily="34" charset="-120"/>
                <a:cs typeface="Calibri" pitchFamily="34" charset="0"/>
                <a:sym typeface="Calibri" pitchFamily="34" charset="0"/>
              </a:rPr>
              <a:t>學生：「正三角形」也可以</a:t>
            </a:r>
            <a:endParaRPr lang="zh-TW" altLang="en-US" b="1" smtClean="0">
              <a:latin typeface="微軟正黑體" pitchFamily="34" charset="-120"/>
            </a:endParaRPr>
          </a:p>
        </p:txBody>
      </p:sp>
      <p:pic>
        <p:nvPicPr>
          <p:cNvPr id="23555" name="Shape 139"/>
          <p:cNvPicPr preferRelativeResize="0">
            <a:picLocks noChangeAspect="1" noChangeArrowheads="1"/>
          </p:cNvPicPr>
          <p:nvPr/>
        </p:nvPicPr>
        <p:blipFill>
          <a:blip r:embed="rId3">
            <a:lum bright="18000"/>
          </a:blip>
          <a:srcRect/>
          <a:stretch>
            <a:fillRect/>
          </a:stretch>
        </p:blipFill>
        <p:spPr bwMode="auto">
          <a:xfrm>
            <a:off x="-1" y="3669065"/>
            <a:ext cx="8316913" cy="2136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144"/>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25602" name="Shape 145"/>
          <p:cNvSpPr>
            <a:spLocks noGrp="1"/>
          </p:cNvSpPr>
          <p:nvPr>
            <p:ph type="body" idx="4294967295"/>
          </p:nvPr>
        </p:nvSpPr>
        <p:spPr>
          <a:xfrm>
            <a:off x="468313" y="1628775"/>
            <a:ext cx="8229600" cy="4525963"/>
          </a:xfrm>
        </p:spPr>
        <p:txBody>
          <a:bodyPr lIns="91425" tIns="45700" rIns="91425" bIns="45700"/>
          <a:lstStyle/>
          <a:p>
            <a:pPr>
              <a:spcBef>
                <a:spcPct val="0"/>
              </a:spcBef>
              <a:spcAft>
                <a:spcPct val="0"/>
              </a:spcAft>
              <a:buClr>
                <a:srgbClr val="DA5800"/>
              </a:buClr>
            </a:pPr>
            <a:r>
              <a:rPr lang="en-US" altLang="zh-TW" sz="4000" smtClean="0">
                <a:sym typeface="Calibri" pitchFamily="34" charset="0"/>
              </a:rPr>
              <a:t>心得與收穫</a:t>
            </a:r>
          </a:p>
          <a:p>
            <a:pPr lvl="1">
              <a:spcAft>
                <a:spcPct val="0"/>
              </a:spcAft>
              <a:buClr>
                <a:srgbClr val="DA5800"/>
              </a:buClr>
            </a:pPr>
            <a:r>
              <a:rPr lang="en-US" b="1" smtClean="0">
                <a:latin typeface="微軟正黑體" pitchFamily="34" charset="-120"/>
                <a:cs typeface="Calibri" pitchFamily="34" charset="0"/>
                <a:sym typeface="Calibri" pitchFamily="34" charset="0"/>
              </a:rPr>
              <a:t>要畫出</a:t>
            </a:r>
            <a:r>
              <a:rPr lang="en-US" altLang="zh-TW" b="1" smtClean="0">
                <a:latin typeface="微軟正黑體" pitchFamily="34" charset="-120"/>
                <a:cs typeface="Calibri" pitchFamily="34" charset="0"/>
                <a:sym typeface="Calibri" pitchFamily="34" charset="0"/>
              </a:rPr>
              <a:t>90°</a:t>
            </a:r>
            <a:r>
              <a:rPr lang="en-US" b="1" smtClean="0">
                <a:latin typeface="微軟正黑體" pitchFamily="34" charset="-120"/>
                <a:cs typeface="Calibri" pitchFamily="34" charset="0"/>
                <a:sym typeface="Calibri" pitchFamily="34" charset="0"/>
              </a:rPr>
              <a:t>角</a:t>
            </a:r>
          </a:p>
          <a:p>
            <a:pPr lvl="1">
              <a:spcAft>
                <a:spcPct val="0"/>
              </a:spcAft>
              <a:buClr>
                <a:srgbClr val="DA5800"/>
              </a:buClr>
            </a:pPr>
            <a:r>
              <a:rPr lang="en-US" sz="2400" b="1" smtClean="0">
                <a:latin typeface="微軟正黑體" pitchFamily="34" charset="-120"/>
                <a:cs typeface="Calibri" pitchFamily="34" charset="0"/>
                <a:sym typeface="Calibri" pitchFamily="34" charset="0"/>
              </a:rPr>
              <a:t>學生：老師只有一種畫法嗎？畫中垂線也可以嗎？</a:t>
            </a:r>
            <a:endParaRPr lang="en-US" b="1" smtClean="0">
              <a:latin typeface="微軟正黑體" pitchFamily="34" charset="-120"/>
              <a:sym typeface="Calibri" pitchFamily="34" charset="0"/>
            </a:endParaRPr>
          </a:p>
          <a:p>
            <a:pPr lvl="1">
              <a:spcAft>
                <a:spcPct val="0"/>
              </a:spcAft>
              <a:buClr>
                <a:srgbClr val="DA5800"/>
              </a:buClr>
            </a:pPr>
            <a:r>
              <a:rPr lang="en-US" sz="2400" b="1" smtClean="0">
                <a:latin typeface="微軟正黑體" pitchFamily="34" charset="-120"/>
                <a:cs typeface="Calibri" pitchFamily="34" charset="0"/>
                <a:sym typeface="Calibri" pitchFamily="34" charset="0"/>
              </a:rPr>
              <a:t>老師：是的，可以。</a:t>
            </a:r>
            <a:endParaRPr lang="zh-TW" altLang="en-US" b="1" smtClean="0">
              <a:latin typeface="微軟正黑體" pitchFamily="34" charset="-120"/>
            </a:endParaRPr>
          </a:p>
        </p:txBody>
      </p:sp>
      <p:pic>
        <p:nvPicPr>
          <p:cNvPr id="25603" name="Shape 146"/>
          <p:cNvPicPr preferRelativeResize="0">
            <a:picLocks noChangeAspect="1" noChangeArrowheads="1"/>
          </p:cNvPicPr>
          <p:nvPr/>
        </p:nvPicPr>
        <p:blipFill>
          <a:blip r:embed="rId3">
            <a:lum bright="18000"/>
          </a:blip>
          <a:srcRect/>
          <a:stretch>
            <a:fillRect/>
          </a:stretch>
        </p:blipFill>
        <p:spPr bwMode="auto">
          <a:xfrm>
            <a:off x="827584" y="3978231"/>
            <a:ext cx="7125791" cy="2763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hape 151"/>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27650" name="Shape 152"/>
          <p:cNvSpPr>
            <a:spLocks noGrp="1"/>
          </p:cNvSpPr>
          <p:nvPr>
            <p:ph type="body" idx="4294967295"/>
          </p:nvPr>
        </p:nvSpPr>
        <p:spPr>
          <a:xfrm>
            <a:off x="468313" y="1341438"/>
            <a:ext cx="8229600" cy="4813300"/>
          </a:xfrm>
        </p:spPr>
        <p:txBody>
          <a:bodyPr lIns="91425" tIns="45700" rIns="91425" bIns="45700"/>
          <a:lstStyle/>
          <a:p>
            <a:pPr>
              <a:spcBef>
                <a:spcPct val="0"/>
              </a:spcBef>
              <a:spcAft>
                <a:spcPts val="1200"/>
              </a:spcAft>
              <a:buClr>
                <a:srgbClr val="DA5800"/>
              </a:buClr>
            </a:pPr>
            <a:r>
              <a:rPr lang="en-US" sz="4000" smtClean="0">
                <a:latin typeface="微軟正黑體" pitchFamily="34" charset="-120"/>
                <a:sym typeface="Calibri" pitchFamily="34" charset="0"/>
              </a:rPr>
              <a:t>心得與收穫</a:t>
            </a:r>
          </a:p>
          <a:p>
            <a:pPr lvl="1">
              <a:spcBef>
                <a:spcPct val="0"/>
              </a:spcBef>
              <a:spcAft>
                <a:spcPts val="1200"/>
              </a:spcAft>
              <a:buClr>
                <a:srgbClr val="DA5800"/>
              </a:buClr>
            </a:pPr>
            <a:r>
              <a:rPr lang="en-US" b="1" smtClean="0">
                <a:latin typeface="微軟正黑體" pitchFamily="34" charset="-120"/>
                <a:cs typeface="Calibri" pitchFamily="34" charset="0"/>
                <a:sym typeface="Calibri" pitchFamily="34" charset="0"/>
              </a:rPr>
              <a:t>感謝梅仙老師無私的分享學習單</a:t>
            </a:r>
            <a:endParaRPr lang="en-US" b="1" smtClean="0">
              <a:latin typeface="微軟正黑體" pitchFamily="34" charset="-120"/>
              <a:sym typeface="Calibri" pitchFamily="34" charset="0"/>
            </a:endParaRPr>
          </a:p>
          <a:p>
            <a:pPr lvl="1">
              <a:spcBef>
                <a:spcPct val="0"/>
              </a:spcBef>
              <a:spcAft>
                <a:spcPts val="1200"/>
              </a:spcAft>
              <a:buClr>
                <a:srgbClr val="DA5800"/>
              </a:buClr>
            </a:pPr>
            <a:r>
              <a:rPr lang="en-US" b="1" smtClean="0">
                <a:latin typeface="微軟正黑體" pitchFamily="34" charset="-120"/>
                <a:cs typeface="Calibri" pitchFamily="34" charset="0"/>
                <a:sym typeface="Calibri" pitchFamily="34" charset="0"/>
              </a:rPr>
              <a:t>選擇較新版本的學習單</a:t>
            </a:r>
            <a:endParaRPr lang="en-US" b="1" smtClean="0">
              <a:latin typeface="微軟正黑體" pitchFamily="34" charset="-120"/>
              <a:sym typeface="Calibri" pitchFamily="34" charset="0"/>
            </a:endParaRPr>
          </a:p>
          <a:p>
            <a:pPr lvl="1">
              <a:spcBef>
                <a:spcPct val="0"/>
              </a:spcBef>
              <a:spcAft>
                <a:spcPts val="1200"/>
              </a:spcAft>
              <a:buClr>
                <a:srgbClr val="DA5800"/>
              </a:buClr>
            </a:pPr>
            <a:r>
              <a:rPr lang="en-US" b="1" smtClean="0">
                <a:latin typeface="微軟正黑體" pitchFamily="34" charset="-120"/>
                <a:cs typeface="Calibri" pitchFamily="34" charset="0"/>
                <a:sym typeface="Calibri" pitchFamily="34" charset="0"/>
              </a:rPr>
              <a:t>老師透過學習單，重新思考數學的內涵</a:t>
            </a:r>
            <a:endParaRPr lang="en-US" b="1" smtClean="0">
              <a:latin typeface="微軟正黑體" pitchFamily="34" charset="-120"/>
              <a:sym typeface="Calibri" pitchFamily="34" charset="0"/>
            </a:endParaRPr>
          </a:p>
          <a:p>
            <a:pPr lvl="2">
              <a:spcBef>
                <a:spcPct val="0"/>
              </a:spcBef>
              <a:spcAft>
                <a:spcPts val="1200"/>
              </a:spcAft>
              <a:buClr>
                <a:srgbClr val="DA5800"/>
              </a:buClr>
            </a:pPr>
            <a:r>
              <a:rPr lang="en-US" b="1" smtClean="0">
                <a:latin typeface="微軟正黑體" pitchFamily="34" charset="-120"/>
                <a:cs typeface="Calibri" pitchFamily="34" charset="0"/>
                <a:sym typeface="Calibri" pitchFamily="34" charset="0"/>
              </a:rPr>
              <a:t>學習單沒有答案，這才是挑戰</a:t>
            </a:r>
            <a:endParaRPr lang="en-US" b="1" smtClean="0">
              <a:latin typeface="微軟正黑體" pitchFamily="34" charset="-120"/>
              <a:sym typeface="Calibri" pitchFamily="34" charset="0"/>
            </a:endParaRPr>
          </a:p>
          <a:p>
            <a:pPr lvl="1">
              <a:spcBef>
                <a:spcPct val="0"/>
              </a:spcBef>
              <a:spcAft>
                <a:spcPts val="1200"/>
              </a:spcAft>
              <a:buClr>
                <a:srgbClr val="DA5800"/>
              </a:buClr>
            </a:pPr>
            <a:r>
              <a:rPr lang="en-US" b="1" smtClean="0">
                <a:latin typeface="微軟正黑體" pitchFamily="34" charset="-120"/>
                <a:cs typeface="Calibri" pitchFamily="34" charset="0"/>
                <a:sym typeface="Calibri" pitchFamily="34" charset="0"/>
              </a:rPr>
              <a:t>學生透過學習單，更加理解數學的概念</a:t>
            </a:r>
            <a:endParaRPr lang="zh-TW" altLang="en-US" b="1" smtClean="0">
              <a:latin typeface="微軟正黑體" pitchFamily="34" charset="-120"/>
              <a:cs typeface="Calibri" pitchFamily="34" charset="0"/>
            </a:endParaRPr>
          </a:p>
          <a:p>
            <a:pPr lvl="2">
              <a:lnSpc>
                <a:spcPct val="100000"/>
              </a:lnSpc>
              <a:spcBef>
                <a:spcPts val="1325"/>
              </a:spcBef>
              <a:spcAft>
                <a:spcPts val="1200"/>
              </a:spcAft>
              <a:buClr>
                <a:srgbClr val="DA5800"/>
              </a:buClr>
              <a:buSzPts val="2400"/>
            </a:pPr>
            <a:r>
              <a:rPr lang="en-US" b="1" smtClean="0">
                <a:latin typeface="微軟正黑體" pitchFamily="34" charset="-120"/>
                <a:cs typeface="Calibri" pitchFamily="34" charset="0"/>
                <a:sym typeface="Calibri" pitchFamily="34" charset="0"/>
              </a:rPr>
              <a:t>學生可以自己寫出答案</a:t>
            </a:r>
            <a:endParaRPr lang="zh-TW" altLang="en-US" b="1" smtClean="0">
              <a:latin typeface="微軟正黑體" pitchFamily="34" charset="-120"/>
            </a:endParaRPr>
          </a:p>
          <a:p>
            <a:pPr>
              <a:spcBef>
                <a:spcPts val="1200"/>
              </a:spcBef>
              <a:spcAft>
                <a:spcPct val="0"/>
              </a:spcAft>
              <a:buClr>
                <a:srgbClr val="DA5800"/>
              </a:buClr>
              <a:buSzPts val="2400"/>
              <a:buFont typeface="Calibri" pitchFamily="34" charset="0"/>
              <a:buNone/>
            </a:pPr>
            <a:endParaRPr lang="zh-TW" altLang="zh-TW" sz="2400" b="0" smtClean="0">
              <a:cs typeface="Calibri" pitchFamily="34" charset="0"/>
              <a:sym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hape 157"/>
          <p:cNvSpPr>
            <a:spLocks noGrp="1"/>
          </p:cNvSpPr>
          <p:nvPr>
            <p:ph type="title" idx="4294967295"/>
          </p:nvPr>
        </p:nvSpPr>
        <p:spPr/>
        <p:txBody>
          <a:bodyPr lIns="91425" tIns="45700" rIns="91425" bIns="45700"/>
          <a:lstStyle/>
          <a:p>
            <a:pPr>
              <a:buClr>
                <a:srgbClr val="DA5800"/>
              </a:buClr>
              <a:buSzPts val="6000"/>
            </a:pPr>
            <a:r>
              <a:rPr lang="en-US" altLang="zh-TW" sz="6000" smtClean="0">
                <a:sym typeface="Arial" charset="0"/>
              </a:rPr>
              <a:t>當生根遇上分組班</a:t>
            </a:r>
            <a:endParaRPr lang="zh-TW" altLang="en-US" smtClean="0"/>
          </a:p>
        </p:txBody>
      </p:sp>
      <p:sp>
        <p:nvSpPr>
          <p:cNvPr id="29698" name="Shape 158"/>
          <p:cNvSpPr>
            <a:spLocks noGrp="1"/>
          </p:cNvSpPr>
          <p:nvPr>
            <p:ph type="body" idx="4294967295"/>
          </p:nvPr>
        </p:nvSpPr>
        <p:spPr>
          <a:xfrm>
            <a:off x="468313" y="1628775"/>
            <a:ext cx="8229600" cy="4525963"/>
          </a:xfrm>
        </p:spPr>
        <p:txBody>
          <a:bodyPr lIns="91425" tIns="45700" rIns="91425" bIns="45700"/>
          <a:lstStyle/>
          <a:p>
            <a:pPr>
              <a:spcBef>
                <a:spcPct val="0"/>
              </a:spcBef>
              <a:spcAft>
                <a:spcPts val="1200"/>
              </a:spcAft>
              <a:buClr>
                <a:srgbClr val="DA5800"/>
              </a:buClr>
            </a:pPr>
            <a:r>
              <a:rPr lang="en-US" sz="3600" smtClean="0">
                <a:latin typeface="微軟正黑體" pitchFamily="34" charset="-120"/>
                <a:sym typeface="Calibri" pitchFamily="34" charset="0"/>
              </a:rPr>
              <a:t>學生學習單分享</a:t>
            </a:r>
            <a:endParaRPr lang="zh-TW" altLang="en-US" sz="3600" smtClean="0">
              <a:latin typeface="微軟正黑體" pitchFamily="34" charset="-120"/>
            </a:endParaRPr>
          </a:p>
        </p:txBody>
      </p:sp>
      <p:pic>
        <p:nvPicPr>
          <p:cNvPr id="29699" name="Shape 159"/>
          <p:cNvPicPr preferRelativeResize="0">
            <a:picLocks noChangeAspect="1" noChangeArrowheads="1"/>
          </p:cNvPicPr>
          <p:nvPr/>
        </p:nvPicPr>
        <p:blipFill>
          <a:blip r:embed="rId3">
            <a:lum bright="24000"/>
          </a:blip>
          <a:srcRect/>
          <a:stretch>
            <a:fillRect/>
          </a:stretch>
        </p:blipFill>
        <p:spPr bwMode="auto">
          <a:xfrm>
            <a:off x="323528" y="2349500"/>
            <a:ext cx="7917185" cy="404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數學新世界專用簡報母片(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數學新世界專用簡報母片(new)" id="{41894B60-F2A0-6147-9F4D-AABD86F22DD9}" vid="{F4D36A4C-ABFE-8E48-83B8-E099DCFFBF3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數學新世界專用簡報母片(new)</Template>
  <TotalTime>1564</TotalTime>
  <Words>1610</Words>
  <Application>Microsoft Office PowerPoint</Application>
  <PresentationFormat>如螢幕大小 (4:3)</PresentationFormat>
  <Paragraphs>169</Paragraphs>
  <Slides>29</Slides>
  <Notes>29</Notes>
  <HiddenSlides>0</HiddenSlides>
  <MMClips>0</MMClips>
  <ScaleCrop>false</ScaleCrop>
  <HeadingPairs>
    <vt:vector size="4" baseType="variant">
      <vt:variant>
        <vt:lpstr>佈景主題</vt:lpstr>
      </vt:variant>
      <vt:variant>
        <vt:i4>1</vt:i4>
      </vt:variant>
      <vt:variant>
        <vt:lpstr>投影片標題</vt:lpstr>
      </vt:variant>
      <vt:variant>
        <vt:i4>29</vt:i4>
      </vt:variant>
    </vt:vector>
  </HeadingPairs>
  <TitlesOfParts>
    <vt:vector size="30" baseType="lpstr">
      <vt:lpstr>數學新世界專用簡報母片(new)</vt:lpstr>
      <vt:lpstr>當生根遇上兩班三組 </vt:lpstr>
      <vt:lpstr>大綱</vt:lpstr>
      <vt:lpstr>緣起</vt:lpstr>
      <vt:lpstr>緣起</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當生根遇上分組班</vt:lpstr>
      <vt:lpstr>PowerPoint 簡報</vt:lpstr>
      <vt:lpstr>PowerPoint 簡報</vt:lpstr>
      <vt:lpstr>PowerPoint 簡報</vt:lpstr>
      <vt:lpstr>PowerPoint 簡報</vt:lpstr>
      <vt:lpstr>PowerPoint 簡報</vt:lpstr>
      <vt:lpstr>當生根遇上分組班</vt:lpstr>
      <vt:lpstr>當生根遇上一般班</vt:lpstr>
      <vt:lpstr>當生根遇上一般班</vt:lpstr>
      <vt:lpstr>當生根遇上一般班</vt:lpstr>
      <vt:lpstr>未來展望</vt:lpstr>
      <vt:lpstr>多想一點， 就會失去做的勇氣， 所以， 做就對了！</vt:lpstr>
      <vt:lpstr>PowerPoint 簡報</vt:lpstr>
      <vt:lpstr>感謝一路相伴的夥伴們~~</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shin-yi</dc:creator>
  <cp:lastModifiedBy>user</cp:lastModifiedBy>
  <cp:revision>255</cp:revision>
  <cp:lastPrinted>2018-06-08T07:50:40Z</cp:lastPrinted>
  <dcterms:created xsi:type="dcterms:W3CDTF">2017-11-09T08:27:21Z</dcterms:created>
  <dcterms:modified xsi:type="dcterms:W3CDTF">2018-06-09T07:09:04Z</dcterms:modified>
</cp:coreProperties>
</file>