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video/unknow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301" r:id="rId5"/>
    <p:sldId id="268" r:id="rId6"/>
    <p:sldId id="261" r:id="rId7"/>
    <p:sldId id="262" r:id="rId8"/>
    <p:sldId id="265" r:id="rId9"/>
    <p:sldId id="264" r:id="rId10"/>
    <p:sldId id="303" r:id="rId11"/>
    <p:sldId id="271" r:id="rId12"/>
    <p:sldId id="281" r:id="rId13"/>
    <p:sldId id="272" r:id="rId14"/>
    <p:sldId id="280" r:id="rId15"/>
    <p:sldId id="282" r:id="rId16"/>
    <p:sldId id="283" r:id="rId17"/>
    <p:sldId id="270" r:id="rId18"/>
    <p:sldId id="277" r:id="rId19"/>
    <p:sldId id="299" r:id="rId20"/>
    <p:sldId id="284" r:id="rId21"/>
    <p:sldId id="285" r:id="rId22"/>
    <p:sldId id="304" r:id="rId23"/>
    <p:sldId id="287" r:id="rId24"/>
    <p:sldId id="291" r:id="rId25"/>
    <p:sldId id="288" r:id="rId26"/>
    <p:sldId id="292" r:id="rId27"/>
    <p:sldId id="289" r:id="rId28"/>
    <p:sldId id="293" r:id="rId29"/>
    <p:sldId id="294" r:id="rId30"/>
    <p:sldId id="295" r:id="rId31"/>
    <p:sldId id="286" r:id="rId32"/>
    <p:sldId id="296" r:id="rId33"/>
    <p:sldId id="297" r:id="rId34"/>
    <p:sldId id="298" r:id="rId35"/>
    <p:sldId id="278" r:id="rId36"/>
    <p:sldId id="302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008000"/>
    <a:srgbClr val="FFFF66"/>
    <a:srgbClr val="FF0066"/>
    <a:srgbClr val="660033"/>
    <a:srgbClr val="CCFF99"/>
    <a:srgbClr val="3399FF"/>
    <a:srgbClr val="FF33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A145-D782-4E16-BD5E-48E2CF781A5F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6336-CB7F-4729-9FB8-A70514A1CA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09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A145-D782-4E16-BD5E-48E2CF781A5F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6336-CB7F-4729-9FB8-A70514A1CA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53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A145-D782-4E16-BD5E-48E2CF781A5F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6336-CB7F-4729-9FB8-A70514A1CA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216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A145-D782-4E16-BD5E-48E2CF781A5F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6336-CB7F-4729-9FB8-A70514A1CA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46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A145-D782-4E16-BD5E-48E2CF781A5F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6336-CB7F-4729-9FB8-A70514A1CA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229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A145-D782-4E16-BD5E-48E2CF781A5F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6336-CB7F-4729-9FB8-A70514A1CA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10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A145-D782-4E16-BD5E-48E2CF781A5F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6336-CB7F-4729-9FB8-A70514A1CA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A145-D782-4E16-BD5E-48E2CF781A5F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6336-CB7F-4729-9FB8-A70514A1CA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749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A145-D782-4E16-BD5E-48E2CF781A5F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6336-CB7F-4729-9FB8-A70514A1CA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550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A145-D782-4E16-BD5E-48E2CF781A5F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6336-CB7F-4729-9FB8-A70514A1CA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60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A145-D782-4E16-BD5E-48E2CF781A5F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6336-CB7F-4729-9FB8-A70514A1CA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970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A145-D782-4E16-BD5E-48E2CF781A5F}" type="datetimeFigureOut">
              <a:rPr lang="zh-TW" altLang="en-US" smtClean="0"/>
              <a:pPr/>
              <a:t>2018/6/9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6336-CB7F-4729-9FB8-A70514A1CA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088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Thesis(桌機)\06. 影像紀錄\20160912數學課\相片\IMG_166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73" y="1898560"/>
            <a:ext cx="5616624" cy="42122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41841" y="2492896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en-US" altLang="zh-TW" sz="6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6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說課好聽、動手開心</a:t>
            </a:r>
            <a:r>
              <a:rPr lang="en-US" altLang="zh-TW" sz="60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en-US" altLang="zh-TW" sz="5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       教學心得分享</a:t>
            </a:r>
            <a:endParaRPr lang="zh-TW" altLang="en-US" sz="50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0415" y="5068702"/>
            <a:ext cx="6400800" cy="792088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花蓮縣立壽豐國中教師盧怡伶</a:t>
            </a:r>
            <a:endParaRPr lang="zh-TW" altLang="en-US" sz="36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0831" y1="16649" x2="50831" y2="16649"/>
                        <a14:foregroundMark x1="67289" y1="27021" x2="67289" y2="2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733" y="4603368"/>
            <a:ext cx="1018237" cy="125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381981" y="1268760"/>
            <a:ext cx="39638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b="1" dirty="0" smtClean="0"/>
              <a:t>第四屆期末分享會</a:t>
            </a:r>
            <a:endParaRPr lang="zh-TW" altLang="en-US" sz="2600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1" y="548681"/>
            <a:ext cx="4166340" cy="8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圓角矩形 47"/>
          <p:cNvSpPr/>
          <p:nvPr/>
        </p:nvSpPr>
        <p:spPr>
          <a:xfrm>
            <a:off x="719572" y="1275474"/>
            <a:ext cx="7704856" cy="510585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03547" y="171379"/>
            <a:ext cx="65527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平行</a:t>
            </a:r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同位角相等的說法</a:t>
            </a:r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endParaRPr lang="zh-TW" altLang="en-US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3" name="直線接點 2"/>
          <p:cNvCxnSpPr/>
          <p:nvPr/>
        </p:nvCxnSpPr>
        <p:spPr>
          <a:xfrm>
            <a:off x="3456894" y="1411568"/>
            <a:ext cx="18453" cy="483366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 flipH="1">
            <a:off x="1763688" y="1761765"/>
            <a:ext cx="2808312" cy="40434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弧形箭號 (左彎) 9"/>
          <p:cNvSpPr/>
          <p:nvPr/>
        </p:nvSpPr>
        <p:spPr>
          <a:xfrm rot="6968334">
            <a:off x="2672535" y="4509599"/>
            <a:ext cx="444658" cy="935605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5" name="直線接點 14"/>
          <p:cNvCxnSpPr/>
          <p:nvPr/>
        </p:nvCxnSpPr>
        <p:spPr>
          <a:xfrm flipV="1">
            <a:off x="971600" y="3356992"/>
            <a:ext cx="5616624" cy="7200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971600" y="4653135"/>
            <a:ext cx="5616624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接點 22"/>
          <p:cNvCxnSpPr/>
          <p:nvPr/>
        </p:nvCxnSpPr>
        <p:spPr>
          <a:xfrm>
            <a:off x="3491880" y="2996952"/>
            <a:ext cx="720080" cy="396044"/>
          </a:xfrm>
          <a:prstGeom prst="bentConnector3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接點 23"/>
          <p:cNvCxnSpPr/>
          <p:nvPr/>
        </p:nvCxnSpPr>
        <p:spPr>
          <a:xfrm>
            <a:off x="3518560" y="4287767"/>
            <a:ext cx="720080" cy="360040"/>
          </a:xfrm>
          <a:prstGeom prst="bentConnector3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4215016" y="1275474"/>
            <a:ext cx="1728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solidFill>
                  <a:srgbClr val="0070C0"/>
                </a:solidFill>
              </a:rPr>
              <a:t>旋轉</a:t>
            </a:r>
            <a:r>
              <a:rPr lang="en-US" altLang="zh-TW" sz="2600" dirty="0" smtClean="0">
                <a:solidFill>
                  <a:srgbClr val="0070C0"/>
                </a:solidFill>
              </a:rPr>
              <a:t>X</a:t>
            </a:r>
            <a:r>
              <a:rPr lang="en-US" altLang="zh-TW" sz="2600" dirty="0" smtClean="0">
                <a:solidFill>
                  <a:srgbClr val="0070C0"/>
                </a:solidFill>
                <a:latin typeface="細明體"/>
                <a:ea typeface="細明體"/>
              </a:rPr>
              <a:t>∘</a:t>
            </a:r>
            <a:endParaRPr lang="zh-TW" altLang="en-US" sz="2600" dirty="0">
              <a:solidFill>
                <a:srgbClr val="0070C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347519" y="5312821"/>
            <a:ext cx="14872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solidFill>
                  <a:srgbClr val="0070C0"/>
                </a:solidFill>
              </a:rPr>
              <a:t>旋轉</a:t>
            </a:r>
            <a:r>
              <a:rPr lang="en-US" altLang="zh-TW" sz="2600" dirty="0" smtClean="0">
                <a:solidFill>
                  <a:srgbClr val="0070C0"/>
                </a:solidFill>
              </a:rPr>
              <a:t>X</a:t>
            </a:r>
            <a:r>
              <a:rPr lang="en-US" altLang="zh-TW" sz="2600" dirty="0" smtClean="0">
                <a:solidFill>
                  <a:srgbClr val="0070C0"/>
                </a:solidFill>
                <a:latin typeface="細明體"/>
                <a:ea typeface="細明體"/>
              </a:rPr>
              <a:t>∘</a:t>
            </a:r>
            <a:endParaRPr lang="zh-TW" altLang="en-US" sz="2600" dirty="0">
              <a:solidFill>
                <a:srgbClr val="0070C0"/>
              </a:solidFill>
            </a:endParaRPr>
          </a:p>
        </p:txBody>
      </p:sp>
      <p:sp>
        <p:nvSpPr>
          <p:cNvPr id="36" name="弧形箭號 (左彎) 35"/>
          <p:cNvSpPr/>
          <p:nvPr/>
        </p:nvSpPr>
        <p:spPr>
          <a:xfrm rot="18222512">
            <a:off x="3842854" y="1252237"/>
            <a:ext cx="444658" cy="935605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876256" y="307136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L</a:t>
            </a:r>
            <a:r>
              <a:rPr lang="zh-TW" altLang="en-US" sz="2800" dirty="0" smtClean="0"/>
              <a:t> </a:t>
            </a:r>
            <a:r>
              <a:rPr lang="en-US" altLang="zh-TW" sz="2800" baseline="-25000" dirty="0" smtClean="0"/>
              <a:t>1</a:t>
            </a:r>
            <a:endParaRPr lang="zh-TW" altLang="en-US" sz="2800" baseline="-250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6876256" y="4386197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L</a:t>
            </a:r>
            <a:r>
              <a:rPr lang="zh-TW" altLang="en-US" sz="2800" dirty="0" smtClean="0"/>
              <a:t> </a:t>
            </a:r>
            <a:r>
              <a:rPr lang="en-US" altLang="zh-TW" sz="2800" baseline="-25000" dirty="0" smtClean="0"/>
              <a:t>2</a:t>
            </a:r>
            <a:endParaRPr lang="zh-TW" altLang="en-US" sz="2800" baseline="-25000" dirty="0"/>
          </a:p>
        </p:txBody>
      </p:sp>
      <p:grpSp>
        <p:nvGrpSpPr>
          <p:cNvPr id="41" name="群組 40"/>
          <p:cNvGrpSpPr/>
          <p:nvPr/>
        </p:nvGrpSpPr>
        <p:grpSpPr>
          <a:xfrm>
            <a:off x="5079112" y="5312821"/>
            <a:ext cx="1665664" cy="535537"/>
            <a:chOff x="5079112" y="5312821"/>
            <a:chExt cx="1665664" cy="535537"/>
          </a:xfrm>
        </p:grpSpPr>
        <p:sp>
          <p:nvSpPr>
            <p:cNvPr id="39" name="文字方塊 38"/>
            <p:cNvSpPr txBox="1"/>
            <p:nvPr/>
          </p:nvSpPr>
          <p:spPr>
            <a:xfrm>
              <a:off x="5079112" y="5312821"/>
              <a:ext cx="1005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L</a:t>
              </a:r>
              <a:r>
                <a:rPr lang="zh-TW" altLang="en-US" sz="2800" dirty="0" smtClean="0"/>
                <a:t> </a:t>
              </a:r>
              <a:r>
                <a:rPr lang="en-US" altLang="zh-TW" sz="2800" baseline="-25000" dirty="0" smtClean="0"/>
                <a:t>1</a:t>
              </a:r>
              <a:r>
                <a:rPr lang="en-US" altLang="zh-TW" sz="2800" dirty="0" smtClean="0">
                  <a:latin typeface="細明體"/>
                  <a:ea typeface="細明體"/>
                </a:rPr>
                <a:t>∥</a:t>
              </a:r>
              <a:r>
                <a:rPr lang="zh-TW" altLang="en-US" sz="2800" baseline="-25000" dirty="0" smtClean="0">
                  <a:latin typeface="細明體"/>
                  <a:ea typeface="細明體"/>
                </a:rPr>
                <a:t>   </a:t>
              </a:r>
              <a:endParaRPr lang="zh-TW" altLang="en-US" sz="2800" baseline="-25000" dirty="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5880680" y="5325138"/>
              <a:ext cx="864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L</a:t>
              </a:r>
              <a:r>
                <a:rPr lang="zh-TW" altLang="en-US" sz="2800" dirty="0" smtClean="0"/>
                <a:t> </a:t>
              </a:r>
              <a:r>
                <a:rPr lang="en-US" altLang="zh-TW" sz="2800" baseline="-25000" dirty="0" smtClean="0"/>
                <a:t>2</a:t>
              </a:r>
              <a:r>
                <a:rPr lang="zh-TW" altLang="en-US" sz="2800" baseline="-25000" dirty="0" smtClean="0"/>
                <a:t>                                                   </a:t>
              </a:r>
              <a:endParaRPr lang="zh-TW" altLang="en-US" sz="2800" baseline="-25000" dirty="0"/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3196796" y="2276872"/>
            <a:ext cx="3391428" cy="1364098"/>
            <a:chOff x="3191373" y="2276872"/>
            <a:chExt cx="3391428" cy="1364098"/>
          </a:xfrm>
        </p:grpSpPr>
        <p:sp>
          <p:nvSpPr>
            <p:cNvPr id="42" name="圓角矩形圖說文字 41"/>
            <p:cNvSpPr/>
            <p:nvPr/>
          </p:nvSpPr>
          <p:spPr>
            <a:xfrm>
              <a:off x="4215015" y="2276872"/>
              <a:ext cx="2367786" cy="720080"/>
            </a:xfrm>
            <a:prstGeom prst="wedgeRoundRectCallout">
              <a:avLst>
                <a:gd name="adj1" fmla="val -74418"/>
                <a:gd name="adj2" fmla="val 85781"/>
                <a:gd name="adj3" fmla="val 16667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/>
                <a:t>（</a:t>
              </a:r>
              <a:r>
                <a:rPr lang="en-US" altLang="zh-TW" sz="2800" dirty="0" smtClean="0"/>
                <a:t>90</a:t>
              </a:r>
              <a:r>
                <a:rPr lang="zh-TW" altLang="en-US" sz="2800" dirty="0" smtClean="0">
                  <a:latin typeface="細明體"/>
                  <a:ea typeface="細明體"/>
                </a:rPr>
                <a:t>－</a:t>
              </a:r>
              <a:r>
                <a:rPr lang="en-US" altLang="zh-TW" sz="2800" dirty="0" smtClean="0">
                  <a:latin typeface="細明體"/>
                  <a:ea typeface="細明體"/>
                </a:rPr>
                <a:t>x</a:t>
              </a:r>
              <a:r>
                <a:rPr lang="zh-TW" altLang="en-US" sz="2800" dirty="0" smtClean="0">
                  <a:latin typeface="細明體"/>
                  <a:ea typeface="細明體"/>
                </a:rPr>
                <a:t>）</a:t>
              </a:r>
              <a:r>
                <a:rPr lang="en-US" altLang="zh-TW" sz="2800" dirty="0" smtClean="0">
                  <a:latin typeface="細明體"/>
                  <a:ea typeface="細明體"/>
                </a:rPr>
                <a:t>∘</a:t>
              </a:r>
              <a:endParaRPr lang="zh-TW" altLang="en-US" sz="2800" dirty="0"/>
            </a:p>
          </p:txBody>
        </p:sp>
        <p:sp>
          <p:nvSpPr>
            <p:cNvPr id="43" name="圓形圖 42"/>
            <p:cNvSpPr/>
            <p:nvPr/>
          </p:nvSpPr>
          <p:spPr>
            <a:xfrm rot="5400000">
              <a:off x="3180319" y="3156075"/>
              <a:ext cx="495949" cy="473841"/>
            </a:xfrm>
            <a:prstGeom prst="pie">
              <a:avLst>
                <a:gd name="adj1" fmla="val 13238133"/>
                <a:gd name="adj2" fmla="val 16200000"/>
              </a:avLst>
            </a:prstGeom>
            <a:solidFill>
              <a:srgbClr val="FF33CC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2274469" y="4013935"/>
            <a:ext cx="3665201" cy="895482"/>
            <a:chOff x="3232016" y="2745488"/>
            <a:chExt cx="3088517" cy="895482"/>
          </a:xfrm>
        </p:grpSpPr>
        <p:sp>
          <p:nvSpPr>
            <p:cNvPr id="46" name="圓角矩形圖說文字 45"/>
            <p:cNvSpPr/>
            <p:nvPr/>
          </p:nvSpPr>
          <p:spPr>
            <a:xfrm>
              <a:off x="4451381" y="2745488"/>
              <a:ext cx="1869152" cy="720080"/>
            </a:xfrm>
            <a:prstGeom prst="wedgeRoundRectCallout">
              <a:avLst>
                <a:gd name="adj1" fmla="val -81329"/>
                <a:gd name="adj2" fmla="val 21280"/>
                <a:gd name="adj3" fmla="val 16667"/>
              </a:avLst>
            </a:prstGeom>
            <a:ln>
              <a:solidFill>
                <a:srgbClr val="00CC6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/>
            </a:p>
            <a:p>
              <a:pPr algn="ctr"/>
              <a:endParaRPr lang="en-US" altLang="zh-TW" sz="2800" dirty="0"/>
            </a:p>
            <a:p>
              <a:pPr algn="ctr"/>
              <a:r>
                <a:rPr lang="zh-TW" altLang="en-US" sz="2800" dirty="0" smtClean="0"/>
                <a:t>（</a:t>
              </a:r>
              <a:r>
                <a:rPr lang="en-US" altLang="zh-TW" sz="2800" dirty="0"/>
                <a:t>90</a:t>
              </a:r>
              <a:r>
                <a:rPr lang="zh-TW" altLang="en-US" sz="2800" dirty="0">
                  <a:latin typeface="細明體"/>
                  <a:ea typeface="細明體"/>
                </a:rPr>
                <a:t>－</a:t>
              </a:r>
              <a:r>
                <a:rPr lang="en-US" altLang="zh-TW" sz="2800" dirty="0">
                  <a:latin typeface="細明體"/>
                  <a:ea typeface="細明體"/>
                </a:rPr>
                <a:t>x</a:t>
              </a:r>
              <a:r>
                <a:rPr lang="zh-TW" altLang="en-US" sz="2800" dirty="0">
                  <a:latin typeface="細明體"/>
                  <a:ea typeface="細明體"/>
                </a:rPr>
                <a:t>）</a:t>
              </a:r>
              <a:r>
                <a:rPr lang="en-US" altLang="zh-TW" sz="2800" dirty="0">
                  <a:latin typeface="細明體"/>
                  <a:ea typeface="細明體"/>
                </a:rPr>
                <a:t>∘</a:t>
              </a:r>
              <a:endParaRPr lang="zh-TW" altLang="en-US" sz="2800" dirty="0"/>
            </a:p>
            <a:p>
              <a:pPr algn="ctr"/>
              <a:endParaRPr lang="zh-TW" altLang="en-US" sz="2800" dirty="0"/>
            </a:p>
            <a:p>
              <a:pPr algn="ctr"/>
              <a:endParaRPr lang="zh-TW" altLang="en-US" sz="2800" dirty="0"/>
            </a:p>
          </p:txBody>
        </p:sp>
        <p:sp>
          <p:nvSpPr>
            <p:cNvPr id="47" name="圓形圖 46"/>
            <p:cNvSpPr/>
            <p:nvPr/>
          </p:nvSpPr>
          <p:spPr>
            <a:xfrm rot="5400000">
              <a:off x="3220962" y="3156075"/>
              <a:ext cx="495949" cy="473841"/>
            </a:xfrm>
            <a:prstGeom prst="pie">
              <a:avLst>
                <a:gd name="adj1" fmla="val 13238133"/>
                <a:gd name="adj2" fmla="val 16200000"/>
              </a:avLst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3500430" y="2428868"/>
            <a:ext cx="7858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0070C0"/>
                </a:solidFill>
              </a:rPr>
              <a:t>X</a:t>
            </a:r>
            <a:r>
              <a:rPr lang="en-US" altLang="zh-TW" sz="2600" dirty="0" smtClean="0">
                <a:solidFill>
                  <a:srgbClr val="0070C0"/>
                </a:solidFill>
                <a:latin typeface="細明體"/>
                <a:ea typeface="細明體"/>
              </a:rPr>
              <a:t>∘</a:t>
            </a:r>
            <a:endParaRPr lang="zh-TW" altLang="en-US" sz="2600" dirty="0">
              <a:solidFill>
                <a:srgbClr val="0070C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071802" y="3714752"/>
            <a:ext cx="7858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0070C0"/>
                </a:solidFill>
              </a:rPr>
              <a:t>X</a:t>
            </a:r>
            <a:r>
              <a:rPr lang="en-US" altLang="zh-TW" sz="2600" dirty="0" smtClean="0">
                <a:solidFill>
                  <a:srgbClr val="0070C0"/>
                </a:solidFill>
                <a:latin typeface="細明體"/>
                <a:ea typeface="細明體"/>
              </a:rPr>
              <a:t>∘</a:t>
            </a:r>
            <a:endParaRPr lang="zh-TW" alt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9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" grpId="0"/>
      <p:bldP spid="10" grpId="0" animBg="1"/>
      <p:bldP spid="30" grpId="0"/>
      <p:bldP spid="31" grpId="0"/>
      <p:bldP spid="36" grpId="0" animBg="1"/>
      <p:bldP spid="37" grpId="0"/>
      <p:bldP spid="38" grpId="0"/>
      <p:bldP spid="25" grpId="0"/>
      <p:bldP spid="25" grpId="1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/>
        </p:nvSpPr>
        <p:spPr>
          <a:xfrm>
            <a:off x="683568" y="2204864"/>
            <a:ext cx="8064896" cy="30963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83568" y="314792"/>
            <a:ext cx="6336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函數</a:t>
            </a:r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對應關係的說法</a:t>
            </a:r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endParaRPr lang="zh-TW" altLang="en-US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14480" y="2721983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500" b="1" dirty="0">
                <a:solidFill>
                  <a:srgbClr val="0070C0"/>
                </a:solidFill>
              </a:rPr>
              <a:t>【函數的意義】</a:t>
            </a:r>
          </a:p>
          <a:p>
            <a:r>
              <a:rPr lang="zh-TW" altLang="zh-TW" sz="3500" dirty="0">
                <a:latin typeface="標楷體" pitchFamily="65" charset="-120"/>
                <a:ea typeface="標楷體" pitchFamily="65" charset="-120"/>
              </a:rPr>
              <a:t>給定一個自變數</a:t>
            </a:r>
            <a:r>
              <a:rPr lang="en-US" altLang="zh-TW" sz="3500" i="1" dirty="0">
                <a:latin typeface="標楷體" pitchFamily="65" charset="-120"/>
                <a:ea typeface="標楷體" pitchFamily="65" charset="-120"/>
              </a:rPr>
              <a:t>x</a:t>
            </a:r>
            <a:r>
              <a:rPr lang="zh-TW" altLang="zh-TW" sz="3500" dirty="0">
                <a:latin typeface="標楷體" pitchFamily="65" charset="-120"/>
                <a:ea typeface="標楷體" pitchFamily="65" charset="-120"/>
              </a:rPr>
              <a:t>的值時，就</a:t>
            </a:r>
            <a:r>
              <a:rPr lang="zh-TW" altLang="zh-TW" sz="3500" u="sng" dirty="0">
                <a:latin typeface="標楷體" pitchFamily="65" charset="-120"/>
                <a:ea typeface="標楷體" pitchFamily="65" charset="-120"/>
              </a:rPr>
              <a:t>恰好只有一個對應的</a:t>
            </a:r>
            <a:r>
              <a:rPr lang="en-US" altLang="zh-TW" sz="3500" i="1" u="sng" dirty="0">
                <a:latin typeface="標楷體" pitchFamily="65" charset="-120"/>
                <a:ea typeface="標楷體" pitchFamily="65" charset="-120"/>
              </a:rPr>
              <a:t>y</a:t>
            </a:r>
            <a:r>
              <a:rPr lang="zh-TW" altLang="zh-TW" sz="3500" u="sng" dirty="0">
                <a:latin typeface="標楷體" pitchFamily="65" charset="-120"/>
                <a:ea typeface="標楷體" pitchFamily="65" charset="-120"/>
              </a:rPr>
              <a:t>值</a:t>
            </a:r>
            <a:r>
              <a:rPr lang="zh-TW" altLang="zh-TW" sz="3500" dirty="0">
                <a:latin typeface="標楷體" pitchFamily="65" charset="-120"/>
                <a:ea typeface="標楷體" pitchFamily="65" charset="-120"/>
              </a:rPr>
              <a:t>，這種對應關係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稱為</a:t>
            </a:r>
            <a:endParaRPr lang="en-US" altLang="zh-TW" sz="3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500" b="1" i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y</a:t>
            </a:r>
            <a:r>
              <a:rPr lang="zh-TW" altLang="zh-TW" sz="3500" b="1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lang="en-US" altLang="zh-TW" sz="3500" b="1" i="1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x</a:t>
            </a:r>
            <a:r>
              <a:rPr lang="zh-TW" altLang="zh-TW" sz="3500" b="1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的函數</a:t>
            </a:r>
            <a:r>
              <a:rPr lang="zh-TW" altLang="zh-TW" sz="3500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500" i="1" dirty="0">
                <a:latin typeface="標楷體" pitchFamily="65" charset="-120"/>
                <a:ea typeface="標楷體" pitchFamily="65" charset="-120"/>
              </a:rPr>
              <a:t>f</a:t>
            </a:r>
            <a:r>
              <a:rPr lang="en-US" altLang="zh-TW" sz="3500" dirty="0">
                <a:latin typeface="標楷體" pitchFamily="65" charset="-120"/>
                <a:ea typeface="標楷體" pitchFamily="65" charset="-120"/>
              </a:rPr>
              <a:t>unction</a:t>
            </a:r>
            <a:r>
              <a:rPr lang="zh-TW" altLang="zh-TW" sz="3500" dirty="0">
                <a:latin typeface="標楷體" pitchFamily="65" charset="-120"/>
                <a:ea typeface="標楷體" pitchFamily="65" charset="-120"/>
              </a:rPr>
              <a:t>）。</a:t>
            </a:r>
            <a:endParaRPr lang="zh-TW" altLang="en-US" sz="35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8927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51520" y="2008638"/>
            <a:ext cx="8712968" cy="3140961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83568" y="314792"/>
            <a:ext cx="6336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函數</a:t>
            </a:r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對應關係的說法</a:t>
            </a:r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endParaRPr lang="zh-TW" altLang="en-US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2416" r="7792" b="38792"/>
          <a:stretch/>
        </p:blipFill>
        <p:spPr bwMode="auto">
          <a:xfrm>
            <a:off x="571475" y="2401941"/>
            <a:ext cx="807305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向左箭號 9"/>
          <p:cNvSpPr/>
          <p:nvPr/>
        </p:nvSpPr>
        <p:spPr>
          <a:xfrm rot="984390">
            <a:off x="6372815" y="4661872"/>
            <a:ext cx="2178307" cy="97545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答對率</a:t>
            </a: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66%</a:t>
            </a:r>
            <a:endParaRPr lang="zh-TW" altLang="en-US" sz="30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993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251520" y="2069902"/>
            <a:ext cx="8424936" cy="337465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755576" y="404664"/>
            <a:ext cx="5777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函數</a:t>
            </a:r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對應關係的說法</a:t>
            </a:r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endParaRPr lang="zh-TW" altLang="en-US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t="23870" r="13247" b="38065"/>
          <a:stretch/>
        </p:blipFill>
        <p:spPr bwMode="auto">
          <a:xfrm>
            <a:off x="726088" y="2600580"/>
            <a:ext cx="7475799" cy="231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向左箭號 3"/>
          <p:cNvSpPr/>
          <p:nvPr/>
        </p:nvSpPr>
        <p:spPr>
          <a:xfrm rot="1055283">
            <a:off x="5927117" y="4956830"/>
            <a:ext cx="2178307" cy="97545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答對率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24%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29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755576" y="404664"/>
            <a:ext cx="5777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函數</a:t>
            </a:r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對應關係的說法</a:t>
            </a:r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endParaRPr lang="zh-TW" altLang="en-US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014960" y="3284984"/>
            <a:ext cx="451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600" dirty="0" smtClean="0"/>
              <a:t>      </a:t>
            </a:r>
            <a:r>
              <a:rPr lang="en-US" altLang="zh-TW" sz="5600" b="1" dirty="0" smtClean="0">
                <a:solidFill>
                  <a:srgbClr val="008080"/>
                </a:solidFill>
              </a:rPr>
              <a:t>1</a:t>
            </a:r>
            <a:r>
              <a:rPr lang="zh-TW" altLang="en-US" sz="5600" b="1" dirty="0" smtClean="0">
                <a:solidFill>
                  <a:srgbClr val="008080"/>
                </a:solidFill>
              </a:rPr>
              <a:t>    －　</a:t>
            </a:r>
            <a:r>
              <a:rPr lang="en-US" altLang="zh-TW" sz="5600" b="1" dirty="0" smtClean="0">
                <a:solidFill>
                  <a:srgbClr val="008080"/>
                </a:solidFill>
              </a:rPr>
              <a:t>1</a:t>
            </a:r>
            <a:endParaRPr lang="zh-TW" altLang="en-US" sz="5600" b="1" dirty="0">
              <a:solidFill>
                <a:srgbClr val="008080"/>
              </a:solidFill>
            </a:endParaRPr>
          </a:p>
        </p:txBody>
      </p:sp>
      <p:grpSp>
        <p:nvGrpSpPr>
          <p:cNvPr id="2048" name="群組 2047"/>
          <p:cNvGrpSpPr/>
          <p:nvPr/>
        </p:nvGrpSpPr>
        <p:grpSpPr>
          <a:xfrm>
            <a:off x="1492748" y="1700808"/>
            <a:ext cx="6192688" cy="1223621"/>
            <a:chOff x="1475656" y="1916832"/>
            <a:chExt cx="6192688" cy="1223621"/>
          </a:xfrm>
        </p:grpSpPr>
        <p:sp>
          <p:nvSpPr>
            <p:cNvPr id="2" name="圓角矩形 1"/>
            <p:cNvSpPr/>
            <p:nvPr/>
          </p:nvSpPr>
          <p:spPr>
            <a:xfrm>
              <a:off x="1475656" y="1916832"/>
              <a:ext cx="6192688" cy="122362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2" name="群組 21"/>
            <p:cNvGrpSpPr/>
            <p:nvPr/>
          </p:nvGrpSpPr>
          <p:grpSpPr>
            <a:xfrm>
              <a:off x="1649104" y="1932047"/>
              <a:ext cx="5854864" cy="1107996"/>
              <a:chOff x="1649104" y="1932047"/>
              <a:chExt cx="5854864" cy="1107996"/>
            </a:xfrm>
          </p:grpSpPr>
          <p:sp>
            <p:nvSpPr>
              <p:cNvPr id="3" name="文字方塊 2"/>
              <p:cNvSpPr txBox="1"/>
              <p:nvPr/>
            </p:nvSpPr>
            <p:spPr>
              <a:xfrm>
                <a:off x="1649104" y="1932047"/>
                <a:ext cx="585486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5600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altLang="zh-TW" sz="6600" dirty="0" smtClean="0">
                    <a:solidFill>
                      <a:schemeClr val="bg1"/>
                    </a:solidFill>
                  </a:rPr>
                  <a:t>x </a:t>
                </a:r>
                <a:r>
                  <a:rPr lang="en-US" altLang="zh-TW" sz="4800" dirty="0" smtClean="0">
                    <a:solidFill>
                      <a:srgbClr val="FFFF00"/>
                    </a:solidFill>
                  </a:rPr>
                  <a:t>(</a:t>
                </a:r>
                <a:r>
                  <a:rPr lang="zh-TW" altLang="en-US" sz="4800" dirty="0" smtClean="0">
                    <a:solidFill>
                      <a:srgbClr val="FFFF00"/>
                    </a:solidFill>
                    <a:latin typeface="標楷體" pitchFamily="65" charset="-120"/>
                    <a:ea typeface="標楷體" pitchFamily="65" charset="-120"/>
                  </a:rPr>
                  <a:t>子</a:t>
                </a:r>
                <a:r>
                  <a:rPr lang="en-US" altLang="zh-TW" sz="4800" dirty="0" smtClean="0">
                    <a:solidFill>
                      <a:srgbClr val="FFFF00"/>
                    </a:solidFill>
                  </a:rPr>
                  <a:t>)</a:t>
                </a:r>
                <a:r>
                  <a:rPr lang="en-US" altLang="zh-TW" sz="5600" dirty="0" smtClean="0">
                    <a:solidFill>
                      <a:schemeClr val="bg1"/>
                    </a:solidFill>
                  </a:rPr>
                  <a:t>        </a:t>
                </a:r>
                <a:r>
                  <a:rPr lang="zh-TW" altLang="en-US" sz="5600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altLang="zh-TW" sz="6000" dirty="0" smtClean="0">
                    <a:solidFill>
                      <a:schemeClr val="bg1"/>
                    </a:solidFill>
                  </a:rPr>
                  <a:t>y</a:t>
                </a:r>
                <a:r>
                  <a:rPr lang="zh-TW" altLang="en-US" sz="6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altLang="zh-TW" sz="4800" dirty="0" smtClean="0">
                    <a:solidFill>
                      <a:srgbClr val="FFCCCC"/>
                    </a:solidFill>
                  </a:rPr>
                  <a:t>(</a:t>
                </a:r>
                <a:r>
                  <a:rPr lang="zh-TW" altLang="en-US" sz="4800" dirty="0" smtClean="0">
                    <a:solidFill>
                      <a:srgbClr val="FFCCCC"/>
                    </a:solidFill>
                    <a:latin typeface="標楷體" pitchFamily="65" charset="-120"/>
                    <a:ea typeface="標楷體" pitchFamily="65" charset="-120"/>
                  </a:rPr>
                  <a:t>生母</a:t>
                </a:r>
                <a:r>
                  <a:rPr lang="en-US" altLang="zh-TW" sz="4800" dirty="0" smtClean="0">
                    <a:solidFill>
                      <a:srgbClr val="FFCCCC"/>
                    </a:solidFill>
                  </a:rPr>
                  <a:t>)</a:t>
                </a:r>
                <a:endParaRPr lang="zh-TW" altLang="en-US" sz="4800" dirty="0">
                  <a:solidFill>
                    <a:srgbClr val="FFCCCC"/>
                  </a:solidFill>
                </a:endParaRPr>
              </a:p>
            </p:txBody>
          </p:sp>
          <p:sp>
            <p:nvSpPr>
              <p:cNvPr id="11" name="流程圖: 程序 10"/>
              <p:cNvSpPr/>
              <p:nvPr/>
            </p:nvSpPr>
            <p:spPr>
              <a:xfrm>
                <a:off x="4139196" y="2528642"/>
                <a:ext cx="648072" cy="108270"/>
              </a:xfrm>
              <a:prstGeom prst="flowChartProcess">
                <a:avLst/>
              </a:prstGeom>
              <a:solidFill>
                <a:srgbClr val="CC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3" name="文字方塊 12"/>
          <p:cNvSpPr txBox="1"/>
          <p:nvPr/>
        </p:nvSpPr>
        <p:spPr>
          <a:xfrm>
            <a:off x="2014960" y="4077072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600" dirty="0" smtClean="0"/>
              <a:t>     </a:t>
            </a:r>
            <a:r>
              <a:rPr lang="zh-TW" altLang="en-US" sz="5600" b="1" dirty="0" smtClean="0">
                <a:solidFill>
                  <a:srgbClr val="008080"/>
                </a:solidFill>
                <a:latin typeface="標楷體" pitchFamily="65" charset="-120"/>
                <a:ea typeface="標楷體" pitchFamily="65" charset="-120"/>
              </a:rPr>
              <a:t>多</a:t>
            </a:r>
            <a:r>
              <a:rPr lang="zh-TW" altLang="en-US" sz="5600" b="1" dirty="0" smtClean="0">
                <a:solidFill>
                  <a:srgbClr val="008080"/>
                </a:solidFill>
              </a:rPr>
              <a:t>   －　</a:t>
            </a:r>
            <a:r>
              <a:rPr lang="en-US" altLang="zh-TW" sz="5600" b="1" dirty="0" smtClean="0">
                <a:solidFill>
                  <a:srgbClr val="008080"/>
                </a:solidFill>
              </a:rPr>
              <a:t>1</a:t>
            </a:r>
            <a:endParaRPr lang="zh-TW" altLang="en-US" sz="5600" b="1" dirty="0">
              <a:solidFill>
                <a:srgbClr val="00808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014960" y="4869160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600" b="1" dirty="0" smtClean="0">
                <a:solidFill>
                  <a:srgbClr val="008080"/>
                </a:solidFill>
              </a:rPr>
              <a:t>      </a:t>
            </a:r>
            <a:r>
              <a:rPr lang="en-US" altLang="zh-TW" sz="5600" b="1" dirty="0" smtClean="0">
                <a:solidFill>
                  <a:srgbClr val="008080"/>
                </a:solidFill>
              </a:rPr>
              <a:t>1</a:t>
            </a:r>
            <a:r>
              <a:rPr lang="zh-TW" altLang="en-US" sz="5600" b="1" dirty="0" smtClean="0">
                <a:solidFill>
                  <a:srgbClr val="008080"/>
                </a:solidFill>
              </a:rPr>
              <a:t>    －</a:t>
            </a:r>
            <a:r>
              <a:rPr lang="zh-TW" altLang="en-US" sz="5600" b="1" dirty="0">
                <a:solidFill>
                  <a:srgbClr val="008080"/>
                </a:solidFill>
              </a:rPr>
              <a:t> </a:t>
            </a:r>
            <a:r>
              <a:rPr lang="zh-TW" altLang="en-US" sz="5600" b="1" dirty="0" smtClean="0">
                <a:solidFill>
                  <a:srgbClr val="008080"/>
                </a:solidFill>
              </a:rPr>
              <a:t>   </a:t>
            </a:r>
            <a:r>
              <a:rPr lang="zh-TW" altLang="en-US" sz="5600" b="1" dirty="0" smtClean="0">
                <a:solidFill>
                  <a:srgbClr val="008080"/>
                </a:solidFill>
                <a:latin typeface="標楷體" pitchFamily="65" charset="-120"/>
                <a:ea typeface="標楷體" pitchFamily="65" charset="-120"/>
              </a:rPr>
              <a:t>多</a:t>
            </a:r>
            <a:endParaRPr lang="zh-TW" altLang="en-US" sz="5600" b="1" dirty="0">
              <a:solidFill>
                <a:srgbClr val="00808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971995" y="566124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600" b="1" dirty="0" smtClean="0">
                <a:solidFill>
                  <a:srgbClr val="008080"/>
                </a:solidFill>
              </a:rPr>
              <a:t>      </a:t>
            </a:r>
            <a:r>
              <a:rPr lang="en-US" altLang="zh-TW" sz="5600" b="1" dirty="0" smtClean="0">
                <a:solidFill>
                  <a:srgbClr val="008080"/>
                </a:solidFill>
              </a:rPr>
              <a:t>1</a:t>
            </a:r>
            <a:r>
              <a:rPr lang="zh-TW" altLang="en-US" sz="5600" b="1" dirty="0" smtClean="0">
                <a:solidFill>
                  <a:srgbClr val="008080"/>
                </a:solidFill>
              </a:rPr>
              <a:t>    －</a:t>
            </a:r>
            <a:r>
              <a:rPr lang="zh-TW" altLang="en-US" sz="5600" b="1" dirty="0">
                <a:solidFill>
                  <a:srgbClr val="008080"/>
                </a:solidFill>
              </a:rPr>
              <a:t> </a:t>
            </a:r>
            <a:r>
              <a:rPr lang="zh-TW" altLang="en-US" sz="5600" b="1" dirty="0" smtClean="0">
                <a:solidFill>
                  <a:srgbClr val="008080"/>
                </a:solidFill>
              </a:rPr>
              <a:t>   </a:t>
            </a:r>
            <a:r>
              <a:rPr lang="zh-TW" altLang="en-US" sz="5600" b="1" dirty="0">
                <a:solidFill>
                  <a:srgbClr val="008080"/>
                </a:solidFill>
                <a:latin typeface="標楷體" pitchFamily="65" charset="-120"/>
                <a:ea typeface="標楷體" pitchFamily="65" charset="-120"/>
              </a:rPr>
              <a:t>無</a:t>
            </a:r>
            <a:endParaRPr lang="zh-TW" altLang="en-US" sz="5600" b="1" dirty="0">
              <a:solidFill>
                <a:srgbClr val="008080"/>
              </a:solidFill>
            </a:endParaRPr>
          </a:p>
        </p:txBody>
      </p:sp>
      <p:sp>
        <p:nvSpPr>
          <p:cNvPr id="19" name="向右箭號 18"/>
          <p:cNvSpPr/>
          <p:nvPr/>
        </p:nvSpPr>
        <p:spPr>
          <a:xfrm>
            <a:off x="755576" y="4195884"/>
            <a:ext cx="2016224" cy="93653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兄弟姊妹</a:t>
            </a:r>
            <a:endParaRPr lang="zh-TW" altLang="en-US" sz="2800" b="1" dirty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26" y="5056249"/>
            <a:ext cx="697710" cy="63211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17" y="5853110"/>
            <a:ext cx="741995" cy="67223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37982" r="39455" b="38643"/>
          <a:stretch/>
        </p:blipFill>
        <p:spPr>
          <a:xfrm>
            <a:off x="6745651" y="3140282"/>
            <a:ext cx="939785" cy="85149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37982" r="39455" b="38643"/>
          <a:stretch/>
        </p:blipFill>
        <p:spPr>
          <a:xfrm>
            <a:off x="6835254" y="4119918"/>
            <a:ext cx="939785" cy="85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251521" y="1351332"/>
            <a:ext cx="8424936" cy="447362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755576" y="404664"/>
            <a:ext cx="5777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函數</a:t>
            </a:r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對應關係的說法</a:t>
            </a:r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endParaRPr lang="zh-TW" altLang="en-US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8" t="33835" r="55875" b="54517"/>
          <a:stretch/>
        </p:blipFill>
        <p:spPr bwMode="auto">
          <a:xfrm>
            <a:off x="568411" y="2077856"/>
            <a:ext cx="447314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向左箭號 3"/>
          <p:cNvSpPr/>
          <p:nvPr/>
        </p:nvSpPr>
        <p:spPr>
          <a:xfrm rot="728831">
            <a:off x="4454953" y="3069476"/>
            <a:ext cx="4109498" cy="1501838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編號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號的小孩，有編號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1~4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號共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個生母。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18" b="94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18676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559555" y="1381230"/>
            <a:ext cx="8424936" cy="44736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755576" y="404664"/>
            <a:ext cx="5777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函數</a:t>
            </a:r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對應關係的說法</a:t>
            </a:r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endParaRPr lang="zh-TW" altLang="en-US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0" t="32079" r="20656" b="54367"/>
          <a:stretch/>
        </p:blipFill>
        <p:spPr bwMode="auto">
          <a:xfrm>
            <a:off x="622247" y="1828990"/>
            <a:ext cx="4688492" cy="132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向左箭號 3"/>
          <p:cNvSpPr/>
          <p:nvPr/>
        </p:nvSpPr>
        <p:spPr>
          <a:xfrm rot="637683">
            <a:off x="4916350" y="2276590"/>
            <a:ext cx="4083324" cy="1944893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編號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0~4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號的小孩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共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有編號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號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生母。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5" b="95495" l="1322" r="97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0" y="3932065"/>
            <a:ext cx="1647283" cy="1610999"/>
          </a:xfrm>
          <a:prstGeom prst="rect">
            <a:avLst/>
          </a:prstGeom>
        </p:spPr>
      </p:pic>
      <p:sp>
        <p:nvSpPr>
          <p:cNvPr id="12" name="爆炸 1 11"/>
          <p:cNvSpPr/>
          <p:nvPr/>
        </p:nvSpPr>
        <p:spPr>
          <a:xfrm>
            <a:off x="4355976" y="4567664"/>
            <a:ext cx="3672408" cy="195080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答對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率</a:t>
            </a: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72%</a:t>
            </a:r>
            <a:endParaRPr lang="zh-TW" altLang="en-US" sz="30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990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3080803"/>
            <a:ext cx="6995120" cy="1656184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實際操作，從具象到抽象</a:t>
            </a:r>
            <a:endParaRPr lang="en-US" altLang="zh-TW" sz="40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學生有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參與感</a:t>
            </a:r>
            <a:endParaRPr lang="en-US" altLang="zh-TW" sz="40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755576" y="828852"/>
            <a:ext cx="6912768" cy="1728192"/>
            <a:chOff x="1259632" y="3834141"/>
            <a:chExt cx="6120680" cy="1386515"/>
          </a:xfrm>
        </p:grpSpPr>
        <p:pic>
          <p:nvPicPr>
            <p:cNvPr id="7" name="Picture 6" descr="C:\Users\lucyuk97\AppData\Local\Microsoft\Windows\INetCache\IE\6SDL3PCD\boys-1844435_640[1]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15" r="29930"/>
            <a:stretch/>
          </p:blipFill>
          <p:spPr bwMode="auto">
            <a:xfrm>
              <a:off x="1259632" y="3834141"/>
              <a:ext cx="1593927" cy="1386515"/>
            </a:xfrm>
            <a:prstGeom prst="ellipse">
              <a:avLst/>
            </a:prstGeom>
            <a:ln w="63500" cap="rnd">
              <a:solidFill>
                <a:schemeClr val="bg2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圆角矩形 6"/>
            <p:cNvSpPr>
              <a:spLocks noChangeArrowheads="1"/>
            </p:cNvSpPr>
            <p:nvPr/>
          </p:nvSpPr>
          <p:spPr bwMode="auto">
            <a:xfrm>
              <a:off x="3347864" y="4174464"/>
              <a:ext cx="4032448" cy="91071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TW" altLang="en-US" sz="4600" dirty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  <a:sym typeface="微软雅黑 Light" pitchFamily="2" charset="-122"/>
                </a:rPr>
                <a:t>動手開心</a:t>
              </a:r>
              <a:endParaRPr lang="zh-CN" altLang="en-US" sz="46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sym typeface="微软雅黑 Light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780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lucyuk97\Pictures\未命名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652"/>
            <a:ext cx="3456384" cy="26144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1835696" y="1268760"/>
            <a:ext cx="67233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淺談</a:t>
            </a:r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畢氏定理</a:t>
            </a:r>
            <a:r>
              <a:rPr lang="en-US" altLang="zh-TW" sz="36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課程設計</a:t>
            </a:r>
            <a:endParaRPr lang="zh-TW" altLang="en-US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516216" y="3954364"/>
            <a:ext cx="2479744" cy="2508448"/>
            <a:chOff x="345272" y="2204864"/>
            <a:chExt cx="3650664" cy="3528861"/>
          </a:xfrm>
        </p:grpSpPr>
        <p:sp>
          <p:nvSpPr>
            <p:cNvPr id="6" name="圓角矩形 5"/>
            <p:cNvSpPr/>
            <p:nvPr/>
          </p:nvSpPr>
          <p:spPr>
            <a:xfrm>
              <a:off x="345272" y="2204864"/>
              <a:ext cx="3290624" cy="352839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Picture 2" descr="ãç¢æ°å®ç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422" l="382" r="58779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068"/>
            <a:stretch/>
          </p:blipFill>
          <p:spPr bwMode="auto">
            <a:xfrm>
              <a:off x="566684" y="2246468"/>
              <a:ext cx="3429252" cy="3487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how-the-pythagorean-theorem-works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7584" y="2780928"/>
            <a:ext cx="4876800" cy="35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2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128792" cy="339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14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ucyuk97\Pictures\寫黑板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71" y="1304764"/>
            <a:ext cx="6112394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971" y="1340768"/>
            <a:ext cx="589534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zh-TW" altLang="en-US" sz="5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形成教學理念的脈絡</a:t>
            </a:r>
            <a:endParaRPr lang="zh-TW" altLang="en-US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2887216"/>
            <a:ext cx="7283152" cy="1296144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小時候的學習經驗</a:t>
            </a:r>
            <a:endParaRPr lang="en-US" altLang="zh-TW" sz="36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學生數學概念模糊</a:t>
            </a:r>
            <a:endParaRPr lang="zh-TW" altLang="en-US" sz="3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115616" y="2996952"/>
            <a:ext cx="7283152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/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朝著讓學生不排斥數學課</a:t>
            </a: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、清楚 數學概念的</a:t>
            </a: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目標前進</a:t>
            </a:r>
            <a:endParaRPr lang="zh-TW" altLang="en-US" sz="36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66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509072" y="1916832"/>
            <a:ext cx="7814592" cy="4248472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187624" y="548680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5600" b="1" dirty="0">
                <a:solidFill>
                  <a:srgbClr val="008080"/>
                </a:solidFill>
                <a:latin typeface="標楷體" pitchFamily="65" charset="-120"/>
                <a:ea typeface="標楷體" pitchFamily="65" charset="-120"/>
              </a:rPr>
              <a:t>失落的兩邊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23568" y="2102075"/>
            <a:ext cx="43204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器材：</a:t>
            </a:r>
            <a:endParaRPr lang="en-US" altLang="zh-TW" sz="36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1341438" indent="-1341438"/>
            <a:r>
              <a:rPr lang="zh-TW" altLang="en-US" sz="3000" dirty="0" smtClean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000" b="1" dirty="0" smtClean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 b="1" dirty="0" smtClean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 一張方格紙，紙上有一個已著色、邊長為</a:t>
            </a:r>
            <a:r>
              <a:rPr lang="en-US" altLang="zh-TW" sz="3000" b="1" dirty="0" smtClean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000" b="1" dirty="0" smtClean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單位的正方形</a:t>
            </a:r>
            <a:endParaRPr lang="en-US" altLang="zh-TW" sz="3000" b="1" dirty="0" smtClean="0">
              <a:solidFill>
                <a:srgbClr val="3366CC"/>
              </a:solidFill>
              <a:latin typeface="標楷體" pitchFamily="65" charset="-120"/>
              <a:ea typeface="標楷體" pitchFamily="65" charset="-120"/>
            </a:endParaRPr>
          </a:p>
          <a:p>
            <a:pPr marL="1249363" indent="-1249363"/>
            <a:r>
              <a:rPr lang="zh-TW" altLang="en-US" sz="3000" b="1" dirty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b="1" dirty="0" smtClean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000" b="1" dirty="0" smtClean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000" b="1" dirty="0" smtClean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 邊長為</a:t>
            </a:r>
            <a:r>
              <a:rPr lang="en-US" altLang="zh-TW" sz="3000" b="1" dirty="0" smtClean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3000" b="1" dirty="0" smtClean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000" b="1" dirty="0" smtClean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3000" b="1" dirty="0" smtClean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000" b="1" dirty="0" smtClean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000" b="1" dirty="0" smtClean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000" b="1" dirty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3000" b="1" dirty="0" smtClean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單位的正方形紙片</a:t>
            </a:r>
            <a:r>
              <a:rPr lang="zh-TW" altLang="en-US" sz="3000" b="1" dirty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各一張。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68095"/>
            <a:ext cx="2783974" cy="3711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ãå¤±è½çä¸è§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20196" r="9462" b="23218"/>
          <a:stretch/>
        </p:blipFill>
        <p:spPr bwMode="auto">
          <a:xfrm>
            <a:off x="5349622" y="455049"/>
            <a:ext cx="2586960" cy="11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60031" y="36450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5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236296" y="50851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7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876256" y="48682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9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360030" y="4498920"/>
            <a:ext cx="44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12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436096" y="4466654"/>
            <a:ext cx="44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13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6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  <p:bldP spid="4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323528" y="1934835"/>
            <a:ext cx="8640960" cy="4158461"/>
          </a:xfrm>
          <a:prstGeom prst="round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501080" y="2276872"/>
            <a:ext cx="7975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525" indent="-898525"/>
            <a:r>
              <a:rPr lang="en-US" altLang="zh-TW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(1</a:t>
            </a:r>
            <a:r>
              <a:rPr lang="en-US" altLang="zh-TW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 使用邊長</a:t>
            </a:r>
            <a:r>
              <a:rPr lang="en-US" altLang="zh-TW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單位及</a:t>
            </a:r>
            <a:r>
              <a:rPr lang="en-US" altLang="zh-TW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單位的正方形紙片</a:t>
            </a:r>
            <a:r>
              <a:rPr lang="zh-TW" alt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，可以跟邊長是</a:t>
            </a:r>
            <a:r>
              <a:rPr lang="en-US" altLang="zh-TW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單位的正方形圍出三角形嗎？</a:t>
            </a:r>
            <a:endParaRPr lang="en-US" altLang="zh-TW" sz="3600" dirty="0" smtClean="0">
              <a:solidFill>
                <a:schemeClr val="accent3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715963" indent="-715963"/>
            <a:r>
              <a:rPr lang="en-US" altLang="zh-TW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 任何三邊長都可以圍出三角形嗎？</a:t>
            </a:r>
            <a:endParaRPr lang="en-US" altLang="zh-TW" sz="3600" dirty="0" smtClean="0">
              <a:solidFill>
                <a:schemeClr val="accent3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1082675" indent="-1082675">
              <a:tabLst>
                <a:tab pos="1082675" algn="l"/>
              </a:tabLst>
            </a:pPr>
            <a:r>
              <a:rPr lang="en-US" altLang="zh-TW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 請回想國小學過，要圍出三角形三邊長必須有什麼條件？</a:t>
            </a:r>
            <a:endParaRPr lang="zh-TW" altLang="en-US" sz="3600" dirty="0">
              <a:solidFill>
                <a:schemeClr val="accent3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31640" y="836712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6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提問</a:t>
            </a:r>
            <a:r>
              <a:rPr lang="en-US" altLang="zh-TW" sz="3600" b="1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第一部分</a:t>
            </a:r>
            <a:r>
              <a:rPr lang="en-US" altLang="zh-TW" sz="36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b="1" dirty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向左箭號 5"/>
          <p:cNvSpPr/>
          <p:nvPr/>
        </p:nvSpPr>
        <p:spPr>
          <a:xfrm rot="393598">
            <a:off x="6156176" y="5085184"/>
            <a:ext cx="2987824" cy="8640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可以複習學過的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67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向左箭號 2"/>
          <p:cNvSpPr/>
          <p:nvPr/>
        </p:nvSpPr>
        <p:spPr>
          <a:xfrm rot="606128">
            <a:off x="4859784" y="3409963"/>
            <a:ext cx="3964448" cy="1615908"/>
          </a:xfrm>
          <a:prstGeom prst="lef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無法圍成三角形</a:t>
            </a:r>
            <a:endParaRPr lang="zh-TW" altLang="en-US" sz="3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12222" r="6741" b="13556"/>
          <a:stretch/>
        </p:blipFill>
        <p:spPr>
          <a:xfrm>
            <a:off x="401417" y="461900"/>
            <a:ext cx="4176464" cy="5693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8" name="群組 27"/>
          <p:cNvGrpSpPr/>
          <p:nvPr/>
        </p:nvGrpSpPr>
        <p:grpSpPr>
          <a:xfrm>
            <a:off x="1907704" y="3210088"/>
            <a:ext cx="1729948" cy="1066879"/>
            <a:chOff x="2046749" y="3227216"/>
            <a:chExt cx="1729948" cy="1066879"/>
          </a:xfrm>
        </p:grpSpPr>
        <p:sp>
          <p:nvSpPr>
            <p:cNvPr id="6" name="文字方塊 5"/>
            <p:cNvSpPr txBox="1"/>
            <p:nvPr/>
          </p:nvSpPr>
          <p:spPr>
            <a:xfrm>
              <a:off x="2658817" y="3227216"/>
              <a:ext cx="510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FF0000"/>
                  </a:solidFill>
                </a:rPr>
                <a:t>13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416657" y="374009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7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046749" y="3924763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rgbClr val="FF0000"/>
                  </a:solidFill>
                </a:rPr>
                <a:t>5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1496700" y="3575522"/>
            <a:ext cx="2994417" cy="288032"/>
            <a:chOff x="1650705" y="3567332"/>
            <a:chExt cx="2994417" cy="288032"/>
          </a:xfrm>
        </p:grpSpPr>
        <p:cxnSp>
          <p:nvCxnSpPr>
            <p:cNvPr id="8" name="直線接點 7"/>
            <p:cNvCxnSpPr/>
            <p:nvPr/>
          </p:nvCxnSpPr>
          <p:spPr>
            <a:xfrm flipV="1">
              <a:off x="2802833" y="3602008"/>
              <a:ext cx="1512168" cy="241342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1650705" y="3843350"/>
              <a:ext cx="1152128" cy="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flipV="1">
              <a:off x="1692794" y="3567332"/>
              <a:ext cx="2952328" cy="288032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484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431540" y="1934835"/>
            <a:ext cx="8352928" cy="4158461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501080" y="2708920"/>
            <a:ext cx="7975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525" indent="-898525"/>
            <a:r>
              <a:rPr lang="en-US" altLang="zh-TW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(1</a:t>
            </a:r>
            <a:r>
              <a:rPr lang="en-US" altLang="zh-TW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使用邊長</a:t>
            </a:r>
            <a:r>
              <a:rPr lang="en-US" altLang="zh-TW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單位及</a:t>
            </a:r>
            <a:r>
              <a:rPr lang="en-US" altLang="zh-TW" sz="3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單位</a:t>
            </a:r>
            <a:r>
              <a:rPr lang="zh-TW" altLang="en-US" sz="3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的正方形紙片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，可以跟邊長是</a:t>
            </a:r>
            <a:r>
              <a:rPr lang="en-US" altLang="zh-TW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單位的正方形圍出三角形嗎？</a:t>
            </a:r>
            <a:endParaRPr lang="en-US" altLang="zh-TW" sz="36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990600" indent="-990600"/>
            <a:r>
              <a:rPr lang="en-US" altLang="zh-TW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根據上題，可以圍出</a:t>
            </a:r>
            <a:r>
              <a:rPr lang="zh-TW" altLang="en-US" sz="3600" dirty="0" smtClean="0">
                <a:solidFill>
                  <a:srgbClr val="CCFFFF"/>
                </a:solidFill>
                <a:latin typeface="標楷體" pitchFamily="65" charset="-120"/>
                <a:ea typeface="標楷體" pitchFamily="65" charset="-120"/>
              </a:rPr>
              <a:t>直角三角形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嗎？</a:t>
            </a:r>
            <a:endParaRPr lang="en-US" altLang="zh-TW" sz="36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31640" y="836712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6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提問</a:t>
            </a:r>
            <a:r>
              <a:rPr lang="en-US" altLang="zh-TW" sz="3600" b="1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第二部分</a:t>
            </a:r>
            <a:r>
              <a:rPr lang="en-US" altLang="zh-TW" sz="36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b="1" dirty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415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t="9557" b="9111"/>
          <a:stretch/>
        </p:blipFill>
        <p:spPr>
          <a:xfrm>
            <a:off x="539552" y="980728"/>
            <a:ext cx="4254423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向左箭號 2"/>
          <p:cNvSpPr/>
          <p:nvPr/>
        </p:nvSpPr>
        <p:spPr>
          <a:xfrm rot="606128">
            <a:off x="5068566" y="2729058"/>
            <a:ext cx="3964448" cy="1615908"/>
          </a:xfrm>
          <a:prstGeom prst="lef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可以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圍出三角形</a:t>
            </a:r>
            <a:endParaRPr lang="zh-TW" altLang="en-US" sz="3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向左箭號 3"/>
          <p:cNvSpPr/>
          <p:nvPr/>
        </p:nvSpPr>
        <p:spPr>
          <a:xfrm rot="606128">
            <a:off x="5006373" y="4339106"/>
            <a:ext cx="3964448" cy="1760344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但不能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圍出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直角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三角形</a:t>
            </a:r>
            <a:endParaRPr lang="zh-TW" altLang="en-US" sz="3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226769" y="38203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5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063328" y="3023664"/>
            <a:ext cx="41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9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239313" y="2866502"/>
            <a:ext cx="44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12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963450" y="2564904"/>
            <a:ext cx="1440160" cy="1298424"/>
            <a:chOff x="1979712" y="2564904"/>
            <a:chExt cx="1440160" cy="1298424"/>
          </a:xfrm>
        </p:grpSpPr>
        <p:cxnSp>
          <p:nvCxnSpPr>
            <p:cNvPr id="9" name="直線接點 8"/>
            <p:cNvCxnSpPr/>
            <p:nvPr/>
          </p:nvCxnSpPr>
          <p:spPr>
            <a:xfrm flipH="1">
              <a:off x="1979712" y="2564904"/>
              <a:ext cx="1440160" cy="1296144"/>
            </a:xfrm>
            <a:prstGeom prst="line">
              <a:avLst/>
            </a:prstGeom>
            <a:ln w="38100">
              <a:solidFill>
                <a:srgbClr val="66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1979712" y="3863328"/>
              <a:ext cx="792088" cy="0"/>
            </a:xfrm>
            <a:prstGeom prst="line">
              <a:avLst/>
            </a:prstGeom>
            <a:ln w="38100">
              <a:solidFill>
                <a:srgbClr val="66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flipH="1">
              <a:off x="2771800" y="2564904"/>
              <a:ext cx="648072" cy="1296144"/>
            </a:xfrm>
            <a:prstGeom prst="line">
              <a:avLst/>
            </a:prstGeom>
            <a:ln w="38100">
              <a:solidFill>
                <a:srgbClr val="66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58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431540" y="1934835"/>
            <a:ext cx="8352928" cy="437448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501080" y="2132856"/>
            <a:ext cx="79753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525" indent="-898525"/>
            <a:r>
              <a:rPr lang="en-US" altLang="zh-TW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(1</a:t>
            </a:r>
            <a:r>
              <a:rPr lang="en-US" altLang="zh-TW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 使用邊長</a:t>
            </a:r>
            <a:r>
              <a:rPr lang="en-US" altLang="zh-TW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單位及</a:t>
            </a:r>
            <a:r>
              <a:rPr lang="en-US" altLang="zh-TW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單位</a:t>
            </a:r>
            <a:r>
              <a:rPr lang="zh-TW" alt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的正方形紙片</a:t>
            </a:r>
            <a:r>
              <a:rPr lang="zh-TW" alt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，可以跟邊長是</a:t>
            </a:r>
            <a:r>
              <a:rPr lang="en-US" altLang="zh-TW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單位的正方形圍出三角形嗎？</a:t>
            </a:r>
            <a:endParaRPr lang="en-US" altLang="zh-TW" sz="3600" dirty="0" smtClean="0">
              <a:solidFill>
                <a:schemeClr val="accent3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990600" indent="-990600"/>
            <a:r>
              <a:rPr lang="en-US" altLang="zh-TW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 根據上題，</a:t>
            </a:r>
            <a:r>
              <a:rPr lang="zh-TW" alt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可以跟邊長是</a:t>
            </a:r>
            <a:r>
              <a:rPr lang="en-US" altLang="zh-TW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單位的正方形圍</a:t>
            </a:r>
            <a:r>
              <a:rPr lang="zh-TW" alt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出</a:t>
            </a:r>
            <a:r>
              <a:rPr lang="zh-TW" altLang="en-US" sz="3600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直角三角形</a:t>
            </a:r>
            <a:r>
              <a:rPr lang="zh-TW" alt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嗎？</a:t>
            </a:r>
            <a:endParaRPr lang="en-US" altLang="zh-TW" sz="3600" dirty="0" smtClean="0">
              <a:solidFill>
                <a:schemeClr val="accent3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990600" indent="-990600"/>
            <a:r>
              <a:rPr lang="en-US" altLang="zh-TW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圍出直角三角形的三</a:t>
            </a:r>
            <a:r>
              <a:rPr lang="zh-TW" alt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邊長必須有什麼條件？</a:t>
            </a:r>
          </a:p>
          <a:p>
            <a:pPr marL="990600" indent="-990600"/>
            <a:endParaRPr lang="en-US" altLang="zh-TW" sz="3600" dirty="0" smtClean="0">
              <a:solidFill>
                <a:schemeClr val="accent3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990600" indent="-990600"/>
            <a:endParaRPr lang="en-US" altLang="zh-TW" sz="3600" dirty="0" smtClean="0">
              <a:solidFill>
                <a:schemeClr val="accent3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31640" y="836712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6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提問</a:t>
            </a:r>
            <a:r>
              <a:rPr lang="en-US" altLang="zh-TW" sz="3600" b="1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第三部分</a:t>
            </a:r>
            <a:r>
              <a:rPr lang="en-US" altLang="zh-TW" sz="36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b="1" dirty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330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14445" b="9778"/>
          <a:stretch/>
        </p:blipFill>
        <p:spPr>
          <a:xfrm>
            <a:off x="582991" y="938624"/>
            <a:ext cx="5010150" cy="5196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向左箭號 2"/>
          <p:cNvSpPr/>
          <p:nvPr/>
        </p:nvSpPr>
        <p:spPr>
          <a:xfrm rot="571807">
            <a:off x="4228197" y="4351248"/>
            <a:ext cx="4239696" cy="1419404"/>
          </a:xfrm>
          <a:prstGeom prst="leftArrow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可以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圍出</a:t>
            </a:r>
            <a:r>
              <a:rPr lang="zh-TW" altLang="en-US" sz="3000" b="1" dirty="0" smtClean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直角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三角形</a:t>
            </a:r>
            <a:endParaRPr lang="zh-TW" altLang="en-US" sz="30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501508" y="2708920"/>
            <a:ext cx="1500513" cy="1501203"/>
            <a:chOff x="2501508" y="2708920"/>
            <a:chExt cx="1500513" cy="1501203"/>
          </a:xfrm>
        </p:grpSpPr>
        <p:sp>
          <p:nvSpPr>
            <p:cNvPr id="4" name="文字方塊 3"/>
            <p:cNvSpPr txBox="1"/>
            <p:nvPr/>
          </p:nvSpPr>
          <p:spPr>
            <a:xfrm>
              <a:off x="2501508" y="2708920"/>
              <a:ext cx="510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FF0000"/>
                  </a:solidFill>
                </a:rPr>
                <a:t>13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3491880" y="2860568"/>
              <a:ext cx="510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FF0000"/>
                  </a:solidFill>
                </a:rPr>
                <a:t>12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 rot="10800000" flipV="1">
              <a:off x="2771450" y="3810013"/>
              <a:ext cx="480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>
                  <a:solidFill>
                    <a:srgbClr val="FF0000"/>
                  </a:solidFill>
                </a:rPr>
                <a:t>5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2615604" y="1844824"/>
            <a:ext cx="876276" cy="1990706"/>
            <a:chOff x="2615604" y="1844824"/>
            <a:chExt cx="876276" cy="1990706"/>
          </a:xfrm>
        </p:grpSpPr>
        <p:cxnSp>
          <p:nvCxnSpPr>
            <p:cNvPr id="9" name="直線接點 8"/>
            <p:cNvCxnSpPr/>
            <p:nvPr/>
          </p:nvCxnSpPr>
          <p:spPr>
            <a:xfrm flipH="1">
              <a:off x="2627784" y="1844824"/>
              <a:ext cx="864096" cy="1990706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H="1">
              <a:off x="3419872" y="1844824"/>
              <a:ext cx="72008" cy="1990706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2615604" y="3810782"/>
              <a:ext cx="840272" cy="24748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99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431540" y="1790819"/>
            <a:ext cx="8352928" cy="459050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620336" y="1934835"/>
            <a:ext cx="7975336" cy="669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使用邊長</a:t>
            </a:r>
            <a:r>
              <a:rPr lang="en-US" altLang="zh-TW" sz="3600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單位及</a:t>
            </a:r>
            <a:r>
              <a:rPr lang="en-US" altLang="zh-TW" sz="3600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單位</a:t>
            </a:r>
            <a:r>
              <a:rPr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的正方形紙片</a:t>
            </a:r>
            <a:r>
              <a:rPr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可以</a:t>
            </a:r>
            <a:r>
              <a:rPr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跟邊長是</a:t>
            </a:r>
            <a:r>
              <a:rPr lang="en-US" altLang="zh-TW" sz="3600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單位的正方形圍出直角三角形，請觀察：   </a:t>
            </a:r>
            <a:endParaRPr lang="en-US" altLang="zh-TW" sz="36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         </a:t>
            </a:r>
            <a:r>
              <a:rPr lang="en-US" altLang="zh-TW" sz="40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sz="3600" baseline="300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baseline="300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＝</a:t>
            </a:r>
            <a:r>
              <a:rPr lang="en-US" altLang="zh-TW" sz="36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25</a:t>
            </a:r>
          </a:p>
          <a:p>
            <a:r>
              <a:rPr lang="zh-TW" altLang="en-US" sz="3600" baseline="300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                      </a:t>
            </a:r>
            <a:r>
              <a:rPr lang="en-US" altLang="zh-TW" sz="40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en-US" altLang="zh-TW" sz="3600" baseline="300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baseline="300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＝</a:t>
            </a:r>
            <a:r>
              <a:rPr lang="en-US" altLang="zh-TW" sz="36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144</a:t>
            </a:r>
          </a:p>
          <a:p>
            <a:r>
              <a:rPr lang="zh-TW" altLang="en-US" sz="40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en-US" altLang="zh-TW" sz="40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13</a:t>
            </a:r>
            <a:r>
              <a:rPr lang="en-US" altLang="zh-TW" sz="3600" baseline="300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2 </a:t>
            </a:r>
            <a:r>
              <a:rPr lang="zh-TW" altLang="en-US" sz="36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＝</a:t>
            </a:r>
            <a:r>
              <a:rPr lang="en-US" altLang="zh-TW" sz="36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169</a:t>
            </a:r>
          </a:p>
          <a:p>
            <a:r>
              <a:rPr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你</a:t>
            </a:r>
            <a:r>
              <a:rPr lang="zh-TW" altLang="en-US" sz="3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發現了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什麼？</a:t>
            </a:r>
            <a:endParaRPr lang="en-US" altLang="zh-TW" sz="36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         </a:t>
            </a:r>
            <a:endParaRPr lang="en-US" altLang="zh-TW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aseline="30000" dirty="0" smtClean="0">
              <a:solidFill>
                <a:schemeClr val="accent3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990600" indent="-990600"/>
            <a:endParaRPr lang="en-US" altLang="zh-TW" sz="3600" dirty="0" smtClean="0">
              <a:solidFill>
                <a:schemeClr val="accent3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31640" y="620688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6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提問</a:t>
            </a:r>
            <a:r>
              <a:rPr lang="en-US" altLang="zh-TW" sz="3600" b="1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第四部分</a:t>
            </a:r>
            <a:r>
              <a:rPr lang="en-US" altLang="zh-TW" sz="3600" b="1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b="1" dirty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564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899592" y="404664"/>
            <a:ext cx="7712300" cy="6120681"/>
          </a:xfrm>
          <a:prstGeom prst="round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636556" y="2564904"/>
            <a:ext cx="7975336" cy="263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         </a:t>
            </a:r>
            <a:endParaRPr lang="en-US" altLang="zh-TW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aseline="30000" dirty="0" smtClean="0">
              <a:solidFill>
                <a:schemeClr val="accent3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990600" indent="-990600"/>
            <a:endParaRPr lang="en-US" altLang="zh-TW" sz="3600" dirty="0" smtClean="0">
              <a:solidFill>
                <a:schemeClr val="accent3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47860" y="692696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600" b="1" dirty="0" smtClean="0">
                <a:solidFill>
                  <a:srgbClr val="FFFFCC"/>
                </a:solidFill>
                <a:latin typeface="標楷體" pitchFamily="65" charset="-120"/>
                <a:ea typeface="標楷體" pitchFamily="65" charset="-120"/>
              </a:rPr>
              <a:t>說明公式由來</a:t>
            </a:r>
            <a:endParaRPr lang="zh-TW" altLang="en-US" sz="3600" b="1" dirty="0">
              <a:solidFill>
                <a:srgbClr val="FFFFC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 t="27916" r="29364" b="23476"/>
          <a:stretch/>
        </p:blipFill>
        <p:spPr bwMode="auto">
          <a:xfrm>
            <a:off x="1115616" y="1846955"/>
            <a:ext cx="7272807" cy="44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1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1377355" y="332656"/>
            <a:ext cx="6350416" cy="936104"/>
          </a:xfrm>
          <a:prstGeom prst="round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還可以談</a:t>
            </a:r>
            <a:r>
              <a:rPr lang="zh-TW" altLang="en-US" sz="4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「樞紐定理」</a:t>
            </a:r>
            <a:endParaRPr lang="zh-TW" altLang="en-US" sz="4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t="15876" b="13778"/>
          <a:stretch/>
        </p:blipFill>
        <p:spPr>
          <a:xfrm>
            <a:off x="1909588" y="1340768"/>
            <a:ext cx="5285949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直線接點 4"/>
          <p:cNvCxnSpPr/>
          <p:nvPr/>
        </p:nvCxnSpPr>
        <p:spPr>
          <a:xfrm flipV="1">
            <a:off x="3635896" y="2708920"/>
            <a:ext cx="1656184" cy="18722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弧形 9"/>
          <p:cNvSpPr/>
          <p:nvPr/>
        </p:nvSpPr>
        <p:spPr>
          <a:xfrm rot="17891014">
            <a:off x="4072134" y="4477454"/>
            <a:ext cx="720080" cy="504056"/>
          </a:xfrm>
          <a:prstGeom prst="arc">
            <a:avLst>
              <a:gd name="adj1" fmla="val 16200000"/>
              <a:gd name="adj2" fmla="val 20782399"/>
            </a:avLst>
          </a:prstGeom>
          <a:ln w="381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>
            <a:off x="3635896" y="4581128"/>
            <a:ext cx="796278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4432174" y="2708920"/>
            <a:ext cx="859906" cy="1872208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圓角矩形圖說文字 14"/>
          <p:cNvSpPr/>
          <p:nvPr/>
        </p:nvSpPr>
        <p:spPr>
          <a:xfrm>
            <a:off x="5004048" y="3429000"/>
            <a:ext cx="4139952" cy="864096"/>
          </a:xfrm>
          <a:prstGeom prst="wedgeRoundRectCallout">
            <a:avLst>
              <a:gd name="adj1" fmla="val -65291"/>
              <a:gd name="adj2" fmla="val 5732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兩邊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(5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單位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不變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夾角 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&gt;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90∘</a:t>
            </a:r>
            <a:endParaRPr lang="zh-TW" altLang="en-US" sz="28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圓角矩形圖說文字 15"/>
          <p:cNvSpPr/>
          <p:nvPr/>
        </p:nvSpPr>
        <p:spPr>
          <a:xfrm>
            <a:off x="1377355" y="2420888"/>
            <a:ext cx="2852356" cy="864096"/>
          </a:xfrm>
          <a:prstGeom prst="wedgeRoundRectCallout">
            <a:avLst>
              <a:gd name="adj1" fmla="val 47017"/>
              <a:gd name="adj2" fmla="val 10037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對邊 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&gt;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單位</a:t>
            </a:r>
            <a:endParaRPr lang="zh-TW" altLang="en-US" sz="28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857073" y="3429000"/>
            <a:ext cx="1449054" cy="1552238"/>
            <a:chOff x="3857073" y="3429000"/>
            <a:chExt cx="1449054" cy="1552238"/>
          </a:xfrm>
        </p:grpSpPr>
        <p:sp>
          <p:nvSpPr>
            <p:cNvPr id="11" name="文字方塊 10"/>
            <p:cNvSpPr txBox="1"/>
            <p:nvPr/>
          </p:nvSpPr>
          <p:spPr>
            <a:xfrm>
              <a:off x="3978613" y="3429000"/>
              <a:ext cx="510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FF0000"/>
                  </a:solidFill>
                </a:rPr>
                <a:t>13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3857073" y="4581128"/>
              <a:ext cx="510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>
                  <a:solidFill>
                    <a:srgbClr val="FF0000"/>
                  </a:solidFill>
                </a:rPr>
                <a:t>5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795986" y="3607719"/>
              <a:ext cx="510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FF0000"/>
                  </a:solidFill>
                </a:rPr>
                <a:t>12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7" name="直線單箭頭接點 16"/>
          <p:cNvCxnSpPr/>
          <p:nvPr/>
        </p:nvCxnSpPr>
        <p:spPr>
          <a:xfrm flipH="1" flipV="1">
            <a:off x="4112144" y="4102178"/>
            <a:ext cx="235134" cy="381836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26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Thesis(桌機)\06. 影像紀錄\20160912數學課\相片\IMG_166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123900" cy="384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200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5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參加生根的緣由</a:t>
            </a:r>
            <a:endParaRPr lang="zh-TW" altLang="en-US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2708920"/>
            <a:ext cx="7355160" cy="302433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一場生根的說明會。</a:t>
            </a:r>
            <a:endParaRPr lang="en-US" altLang="zh-TW" sz="4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CA</a:t>
            </a:r>
            <a:r>
              <a:rPr lang="zh-TW" altLang="en-US" sz="4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鋪陳</a:t>
            </a:r>
            <a:r>
              <a:rPr lang="zh-TW" altLang="en-US" sz="4200" b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數學</a:t>
            </a:r>
            <a:r>
              <a:rPr lang="zh-TW" altLang="en-US" sz="4200" b="1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概念的方法很</a:t>
            </a:r>
            <a:r>
              <a:rPr lang="zh-TW" altLang="en-US" sz="4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特別，讓我們驚艷。</a:t>
            </a:r>
            <a:endParaRPr lang="en-US" altLang="zh-TW" sz="4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邀請</a:t>
            </a:r>
            <a:r>
              <a:rPr lang="en-US" altLang="zh-TW" sz="4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CA</a:t>
            </a:r>
            <a:r>
              <a:rPr lang="zh-TW" altLang="en-US" sz="4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到校擔任數學精進研習講師。</a:t>
            </a:r>
            <a:endParaRPr lang="en-US" altLang="zh-TW" sz="4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3993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1377355" y="188640"/>
            <a:ext cx="6350416" cy="936104"/>
          </a:xfrm>
          <a:prstGeom prst="round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還可以談</a:t>
            </a:r>
            <a:r>
              <a:rPr lang="zh-TW" altLang="en-US" sz="4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「樞紐定理」</a:t>
            </a:r>
            <a:endParaRPr lang="zh-TW" altLang="en-US" sz="4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/>
          <a:stretch/>
        </p:blipFill>
        <p:spPr>
          <a:xfrm>
            <a:off x="1943702" y="1281763"/>
            <a:ext cx="5143500" cy="5349240"/>
          </a:xfrm>
          <a:prstGeom prst="rect">
            <a:avLst/>
          </a:prstGeom>
        </p:spPr>
      </p:pic>
      <p:cxnSp>
        <p:nvCxnSpPr>
          <p:cNvPr id="11" name="直線接點 10"/>
          <p:cNvCxnSpPr/>
          <p:nvPr/>
        </p:nvCxnSpPr>
        <p:spPr>
          <a:xfrm>
            <a:off x="4156519" y="4339168"/>
            <a:ext cx="79208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4515452" y="2420888"/>
            <a:ext cx="433155" cy="191828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4156519" y="2420888"/>
            <a:ext cx="358933" cy="1918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弧形 9"/>
          <p:cNvSpPr/>
          <p:nvPr/>
        </p:nvSpPr>
        <p:spPr>
          <a:xfrm rot="17891014">
            <a:off x="4588567" y="4203007"/>
            <a:ext cx="720080" cy="504056"/>
          </a:xfrm>
          <a:prstGeom prst="arc">
            <a:avLst>
              <a:gd name="adj1" fmla="val 16200000"/>
              <a:gd name="adj2" fmla="val 19532172"/>
            </a:avLst>
          </a:prstGeom>
          <a:ln w="381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圖說文字 22"/>
          <p:cNvSpPr/>
          <p:nvPr/>
        </p:nvSpPr>
        <p:spPr>
          <a:xfrm>
            <a:off x="5420073" y="3347802"/>
            <a:ext cx="3693422" cy="864096"/>
          </a:xfrm>
          <a:prstGeom prst="wedgeRoundRectCallout">
            <a:avLst>
              <a:gd name="adj1" fmla="val -65291"/>
              <a:gd name="adj2" fmla="val 5732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兩邊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(5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單位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不變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夾角 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&lt;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90∘</a:t>
            </a:r>
            <a:endParaRPr lang="zh-TW" altLang="en-US" sz="28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圓角矩形圖說文字 23"/>
          <p:cNvSpPr/>
          <p:nvPr/>
        </p:nvSpPr>
        <p:spPr>
          <a:xfrm>
            <a:off x="1377355" y="2420888"/>
            <a:ext cx="2852356" cy="864096"/>
          </a:xfrm>
          <a:prstGeom prst="wedgeRoundRectCallout">
            <a:avLst>
              <a:gd name="adj1" fmla="val 47017"/>
              <a:gd name="adj2" fmla="val 10037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對邊 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&lt;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單位</a:t>
            </a:r>
            <a:endParaRPr lang="zh-TW" altLang="en-US" sz="28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 flipH="1" flipV="1">
            <a:off x="4311254" y="3586601"/>
            <a:ext cx="396044" cy="432048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群組 11"/>
          <p:cNvGrpSpPr/>
          <p:nvPr/>
        </p:nvGrpSpPr>
        <p:grpSpPr>
          <a:xfrm>
            <a:off x="3949576" y="3068960"/>
            <a:ext cx="1327514" cy="1742372"/>
            <a:chOff x="3978613" y="3429000"/>
            <a:chExt cx="1327514" cy="1518590"/>
          </a:xfrm>
        </p:grpSpPr>
        <p:sp>
          <p:nvSpPr>
            <p:cNvPr id="13" name="文字方塊 12"/>
            <p:cNvSpPr txBox="1"/>
            <p:nvPr/>
          </p:nvSpPr>
          <p:spPr>
            <a:xfrm>
              <a:off x="3978613" y="3429000"/>
              <a:ext cx="510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FF0000"/>
                  </a:solidFill>
                </a:rPr>
                <a:t>13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326529" y="4547480"/>
              <a:ext cx="510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>
                  <a:solidFill>
                    <a:srgbClr val="FF0000"/>
                  </a:solidFill>
                </a:rPr>
                <a:t>5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795986" y="3607719"/>
              <a:ext cx="510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FF0000"/>
                  </a:solidFill>
                </a:rPr>
                <a:t>12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37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899592" y="332656"/>
            <a:ext cx="7344816" cy="1296144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281376" y="503674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6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畢氏定理與黃金矩形</a:t>
            </a:r>
            <a:endParaRPr lang="zh-TW" altLang="en-US" sz="56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4851" r="4074"/>
          <a:stretch/>
        </p:blipFill>
        <p:spPr>
          <a:xfrm>
            <a:off x="755576" y="1784624"/>
            <a:ext cx="3528392" cy="4873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1"/>
          <a:stretch/>
        </p:blipFill>
        <p:spPr>
          <a:xfrm>
            <a:off x="4572000" y="1764065"/>
            <a:ext cx="3795886" cy="4815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橢圓 6"/>
          <p:cNvSpPr/>
          <p:nvPr/>
        </p:nvSpPr>
        <p:spPr>
          <a:xfrm>
            <a:off x="5868144" y="2328320"/>
            <a:ext cx="1296144" cy="57606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形圖說文字 7"/>
          <p:cNvSpPr/>
          <p:nvPr/>
        </p:nvSpPr>
        <p:spPr>
          <a:xfrm>
            <a:off x="5436097" y="3284984"/>
            <a:ext cx="3312368" cy="1296144"/>
          </a:xfrm>
          <a:prstGeom prst="wedgeEllipseCallout">
            <a:avLst>
              <a:gd name="adj1" fmla="val -16425"/>
              <a:gd name="adj2" fmla="val -7612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600" b="1" dirty="0" smtClean="0">
                <a:solidFill>
                  <a:srgbClr val="3399FF"/>
                </a:solidFill>
                <a:latin typeface="標楷體" pitchFamily="65" charset="-120"/>
                <a:ea typeface="標楷體" pitchFamily="65" charset="-120"/>
              </a:rPr>
              <a:t>正在隔壁</a:t>
            </a:r>
            <a:r>
              <a:rPr lang="zh-TW" altLang="en-US" sz="2600" b="1" dirty="0">
                <a:solidFill>
                  <a:srgbClr val="3399FF"/>
                </a:solidFill>
                <a:latin typeface="標楷體" pitchFamily="65" charset="-120"/>
                <a:ea typeface="標楷體" pitchFamily="65" charset="-120"/>
              </a:rPr>
              <a:t>教室</a:t>
            </a:r>
            <a:r>
              <a:rPr lang="zh-TW" altLang="en-US" sz="2600" b="1" dirty="0" smtClean="0">
                <a:solidFill>
                  <a:srgbClr val="3399FF"/>
                </a:solidFill>
                <a:latin typeface="標楷體" pitchFamily="65" charset="-120"/>
                <a:ea typeface="標楷體" pitchFamily="65" charset="-120"/>
              </a:rPr>
              <a:t>精彩說課！</a:t>
            </a:r>
            <a:endParaRPr lang="zh-TW" altLang="en-US" sz="2600" b="1" dirty="0">
              <a:solidFill>
                <a:srgbClr val="3399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876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/>
          <p:cNvSpPr/>
          <p:nvPr/>
        </p:nvSpPr>
        <p:spPr>
          <a:xfrm>
            <a:off x="539552" y="908720"/>
            <a:ext cx="7488832" cy="525658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雲朵形圖說文字 1"/>
          <p:cNvSpPr/>
          <p:nvPr/>
        </p:nvSpPr>
        <p:spPr>
          <a:xfrm>
            <a:off x="3779912" y="332656"/>
            <a:ext cx="4824536" cy="2664296"/>
          </a:xfrm>
          <a:prstGeom prst="cloudCallout">
            <a:avLst>
              <a:gd name="adj1" fmla="val -32205"/>
              <a:gd name="adj2" fmla="val 7336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如何判斷一個矩形</a:t>
            </a:r>
            <a:r>
              <a:rPr lang="zh-TW" altLang="en-US" sz="36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的長寬</a:t>
            </a:r>
            <a:r>
              <a:rPr lang="zh-TW" altLang="en-US" sz="36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比</a:t>
            </a:r>
            <a:r>
              <a:rPr lang="zh-TW" altLang="en-US" sz="36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en-US" sz="36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黃金比例？</a:t>
            </a:r>
            <a:endParaRPr lang="zh-TW" altLang="en-US" sz="36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043608" y="2550407"/>
            <a:ext cx="3384376" cy="3519751"/>
            <a:chOff x="1043608" y="2550407"/>
            <a:chExt cx="3384376" cy="351975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6" b="96368" l="10000" r="72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550407"/>
              <a:ext cx="3384376" cy="3519751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34" t="4092" r="8993" b="58594"/>
            <a:stretch/>
          </p:blipFill>
          <p:spPr>
            <a:xfrm>
              <a:off x="2915816" y="2708920"/>
              <a:ext cx="1203960" cy="1313331"/>
            </a:xfrm>
            <a:prstGeom prst="rect">
              <a:avLst/>
            </a:prstGeom>
          </p:spPr>
        </p:pic>
      </p:grpSp>
      <p:sp>
        <p:nvSpPr>
          <p:cNvPr id="8" name="橢圓形圖說文字 7"/>
          <p:cNvSpPr/>
          <p:nvPr/>
        </p:nvSpPr>
        <p:spPr>
          <a:xfrm>
            <a:off x="4443022" y="4581129"/>
            <a:ext cx="2960285" cy="1117756"/>
          </a:xfrm>
          <a:prstGeom prst="wedgeEllipseCallout">
            <a:avLst>
              <a:gd name="adj1" fmla="val 52737"/>
              <a:gd name="adj2" fmla="val 5669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000" b="1" dirty="0" smtClean="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可以用摺紙的方法</a:t>
            </a:r>
            <a:endParaRPr lang="zh-TW" altLang="en-US" sz="3000" b="1" dirty="0">
              <a:solidFill>
                <a:srgbClr val="660033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53" b="89575" l="2062" r="97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73" b="22737"/>
          <a:stretch/>
        </p:blipFill>
        <p:spPr bwMode="auto">
          <a:xfrm>
            <a:off x="7379251" y="5481222"/>
            <a:ext cx="1529328" cy="117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5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9"/>
          <a:stretch/>
        </p:blipFill>
        <p:spPr bwMode="auto">
          <a:xfrm>
            <a:off x="863264" y="634942"/>
            <a:ext cx="7560840" cy="507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827584" y="830447"/>
            <a:ext cx="7154917" cy="5268264"/>
            <a:chOff x="1269187" y="538519"/>
            <a:chExt cx="7154917" cy="5268264"/>
          </a:xfrm>
        </p:grpSpPr>
        <p:grpSp>
          <p:nvGrpSpPr>
            <p:cNvPr id="8" name="群組 7"/>
            <p:cNvGrpSpPr/>
            <p:nvPr/>
          </p:nvGrpSpPr>
          <p:grpSpPr>
            <a:xfrm>
              <a:off x="1269187" y="538519"/>
              <a:ext cx="7154917" cy="5268264"/>
              <a:chOff x="1562242" y="692696"/>
              <a:chExt cx="7154917" cy="5268264"/>
            </a:xfrm>
          </p:grpSpPr>
          <p:pic>
            <p:nvPicPr>
              <p:cNvPr id="7" name="圖片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2242" y="692696"/>
                <a:ext cx="7154917" cy="526826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字方塊 10"/>
                  <p:cNvSpPr txBox="1"/>
                  <p:nvPr/>
                </p:nvSpPr>
                <p:spPr>
                  <a:xfrm>
                    <a:off x="4932040" y="2674459"/>
                    <a:ext cx="1296144" cy="668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2600" b="1" dirty="0" smtClean="0">
                        <a:solidFill>
                          <a:srgbClr val="C00000"/>
                        </a:solidFill>
                      </a:rPr>
                      <a:t>x --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altLang="zh-TW" sz="2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TW" sz="26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a14:m>
                    <a:r>
                      <a:rPr lang="en-US" altLang="zh-TW" sz="2600" b="1" dirty="0" smtClean="0">
                        <a:solidFill>
                          <a:srgbClr val="C00000"/>
                        </a:solidFill>
                      </a:rPr>
                      <a:t>    </a:t>
                    </a:r>
                    <a:endParaRPr lang="zh-TW" altLang="en-US" sz="2600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文字方塊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2040" y="2674459"/>
                    <a:ext cx="1296144" cy="668388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8451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4139952" y="4972534"/>
                    <a:ext cx="1269783" cy="8414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altLang="zh-TW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zh-TW" sz="2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zh-TW" altLang="en-US" sz="2600" b="1" dirty="0"/>
                  </a:p>
                </p:txBody>
              </p:sp>
            </mc:Choice>
            <mc:Fallback xmlns="">
              <p:sp>
                <p:nvSpPr>
                  <p:cNvPr id="12" name="文字方塊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952" y="4972534"/>
                    <a:ext cx="1269783" cy="84144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文字方塊 2"/>
              <p:cNvSpPr txBox="1"/>
              <p:nvPr/>
            </p:nvSpPr>
            <p:spPr>
              <a:xfrm>
                <a:off x="3347864" y="3080606"/>
                <a:ext cx="50405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b="1" dirty="0" smtClean="0">
                    <a:solidFill>
                      <a:srgbClr val="C00000"/>
                    </a:solidFill>
                  </a:rPr>
                  <a:t>1</a:t>
                </a:r>
                <a:endParaRPr lang="zh-TW" altLang="en-US" sz="26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" name="文字方塊 8"/>
            <p:cNvSpPr txBox="1"/>
            <p:nvPr/>
          </p:nvSpPr>
          <p:spPr>
            <a:xfrm>
              <a:off x="4143810" y="538519"/>
              <a:ext cx="9997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 smtClean="0">
                  <a:solidFill>
                    <a:srgbClr val="C00000"/>
                  </a:solidFill>
                </a:rPr>
                <a:t>X</a:t>
              </a:r>
              <a:endParaRPr lang="zh-TW" altLang="en-US" sz="2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雙波浪線 1"/>
          <p:cNvSpPr/>
          <p:nvPr/>
        </p:nvSpPr>
        <p:spPr>
          <a:xfrm>
            <a:off x="5364088" y="5214503"/>
            <a:ext cx="3443776" cy="778311"/>
          </a:xfrm>
          <a:prstGeom prst="doubleWav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請欣賞摺紙影片</a:t>
            </a:r>
            <a:endParaRPr lang="zh-TW" altLang="en-US" sz="3000" b="1" dirty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671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/>
          <p:cNvSpPr/>
          <p:nvPr/>
        </p:nvSpPr>
        <p:spPr>
          <a:xfrm>
            <a:off x="0" y="1196752"/>
            <a:ext cx="4716016" cy="4464496"/>
          </a:xfrm>
          <a:prstGeom prst="ellips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897998"/>
              </p:ext>
            </p:extLst>
          </p:nvPr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方程式" r:id="rId3" imgW="914400" imgH="215640" progId="Equation.3">
                  <p:embed/>
                </p:oleObj>
              </mc:Choice>
              <mc:Fallback>
                <p:oleObj name="方程式" r:id="rId3" imgW="9144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57463"/>
              </p:ext>
            </p:extLst>
          </p:nvPr>
        </p:nvGraphicFramePr>
        <p:xfrm>
          <a:off x="4654550" y="336550"/>
          <a:ext cx="4294188" cy="633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方程式" r:id="rId5" imgW="1307880" imgH="1930320" progId="Equation.3">
                  <p:embed/>
                </p:oleObj>
              </mc:Choice>
              <mc:Fallback>
                <p:oleObj name="方程式" r:id="rId5" imgW="1307880" imgH="1930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4550" y="336550"/>
                        <a:ext cx="4294188" cy="633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541783" y="1653733"/>
            <a:ext cx="3632449" cy="3285873"/>
            <a:chOff x="395536" y="1662500"/>
            <a:chExt cx="3632449" cy="328587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" t="10409" r="11665"/>
            <a:stretch/>
          </p:blipFill>
          <p:spPr bwMode="auto">
            <a:xfrm>
              <a:off x="395536" y="2060848"/>
              <a:ext cx="3632449" cy="288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1979712" y="1662500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C00000"/>
                  </a:solidFill>
                </a:rPr>
                <a:t>X</a:t>
              </a:r>
              <a:endParaRPr lang="zh-TW" alt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01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11\Desktop\20140917173400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884" y="401195"/>
            <a:ext cx="5715000" cy="4886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Users\1211\Desktop\2014091717340043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884" y="420635"/>
            <a:ext cx="5715000" cy="4886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827584" y="2035705"/>
            <a:ext cx="7776864" cy="1656184"/>
            <a:chOff x="1115616" y="3789041"/>
            <a:chExt cx="7776864" cy="1656184"/>
          </a:xfrm>
        </p:grpSpPr>
        <p:sp>
          <p:nvSpPr>
            <p:cNvPr id="3" name="矩形 2"/>
            <p:cNvSpPr/>
            <p:nvPr/>
          </p:nvSpPr>
          <p:spPr>
            <a:xfrm>
              <a:off x="1115616" y="3789041"/>
              <a:ext cx="7776864" cy="165618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3" t="12014" r="3000" b="8704"/>
            <a:stretch/>
          </p:blipFill>
          <p:spPr bwMode="auto">
            <a:xfrm>
              <a:off x="1287071" y="3941065"/>
              <a:ext cx="7433954" cy="1341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230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Thesis(桌機)\06. 影像紀錄\106.10.31失落的兩邊\IMG_0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28" y="1235819"/>
            <a:ext cx="6132057" cy="40876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Thesis(桌機)\06. 影像紀錄\106.10.31失落的兩邊\IMG_051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638712" cy="44254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03508" y="2768071"/>
            <a:ext cx="8064896" cy="11387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TW" altLang="en-US" sz="6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謝謝聆聽，敬請指教</a:t>
            </a:r>
            <a:endParaRPr lang="zh-TW" altLang="en-US" sz="68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426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5906" y="376089"/>
            <a:ext cx="8568952" cy="626469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  </a:t>
            </a:r>
            <a:endParaRPr lang="zh-TW" altLang="en-US" dirty="0"/>
          </a:p>
        </p:txBody>
      </p:sp>
      <p:pic>
        <p:nvPicPr>
          <p:cNvPr id="4" name="圖片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2" t="28431" r="29010" b="55286"/>
          <a:stretch/>
        </p:blipFill>
        <p:spPr bwMode="auto">
          <a:xfrm>
            <a:off x="1518187" y="526214"/>
            <a:ext cx="7376985" cy="195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47209" r="47486" b="48490"/>
          <a:stretch/>
        </p:blipFill>
        <p:spPr bwMode="auto">
          <a:xfrm>
            <a:off x="294051" y="3227361"/>
            <a:ext cx="5745892" cy="56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971600" y="4486654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5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謝謝</a:t>
            </a:r>
            <a:r>
              <a:rPr lang="en-US" altLang="zh-TW" sz="45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CA</a:t>
            </a:r>
            <a:r>
              <a:rPr lang="zh-TW" altLang="en-US" sz="45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邀請，確實是很難得的體驗，</a:t>
            </a:r>
            <a:r>
              <a:rPr lang="zh-TW" altLang="en-US" sz="45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也請大家多多指教！</a:t>
            </a:r>
            <a:endParaRPr lang="zh-TW" altLang="en-US" sz="45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17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259632" y="3834141"/>
            <a:ext cx="6120680" cy="1386515"/>
            <a:chOff x="1259632" y="3834141"/>
            <a:chExt cx="6120680" cy="1386515"/>
          </a:xfrm>
        </p:grpSpPr>
        <p:pic>
          <p:nvPicPr>
            <p:cNvPr id="2054" name="Picture 6" descr="C:\Users\lucyuk97\AppData\Local\Microsoft\Windows\INetCache\IE\6SDL3PCD\boys-1844435_640[1]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15" r="29930"/>
            <a:stretch/>
          </p:blipFill>
          <p:spPr bwMode="auto">
            <a:xfrm>
              <a:off x="1259632" y="3834141"/>
              <a:ext cx="1392549" cy="1386515"/>
            </a:xfrm>
            <a:prstGeom prst="ellipse">
              <a:avLst/>
            </a:prstGeom>
            <a:ln w="63500" cap="rnd">
              <a:solidFill>
                <a:schemeClr val="bg2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圆角矩形 6"/>
            <p:cNvSpPr>
              <a:spLocks noChangeArrowheads="1"/>
            </p:cNvSpPr>
            <p:nvPr/>
          </p:nvSpPr>
          <p:spPr bwMode="auto">
            <a:xfrm>
              <a:off x="3347864" y="4174464"/>
              <a:ext cx="4032448" cy="91071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TW" altLang="en-US" sz="4600" dirty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  <a:sym typeface="微软雅黑 Light" pitchFamily="2" charset="-122"/>
                </a:rPr>
                <a:t>動手開心</a:t>
              </a:r>
              <a:endParaRPr lang="zh-CN" altLang="en-US" sz="46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sym typeface="微软雅黑 Light" pitchFamily="2" charset="-122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1187624" y="2149536"/>
            <a:ext cx="6192688" cy="1351472"/>
            <a:chOff x="1187624" y="2149536"/>
            <a:chExt cx="6192688" cy="1351472"/>
          </a:xfrm>
        </p:grpSpPr>
        <p:pic>
          <p:nvPicPr>
            <p:cNvPr id="2050" name="Picture 2" descr="C:\Users\lucyuk97\AppData\Local\Microsoft\Windows\INetCache\IE\TPM40403\gahag-005883765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149536"/>
              <a:ext cx="1464557" cy="1351472"/>
            </a:xfrm>
            <a:prstGeom prst="ellipse">
              <a:avLst/>
            </a:prstGeom>
            <a:ln w="63500" cap="rnd">
              <a:solidFill>
                <a:schemeClr val="accent6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圆角矩形 6"/>
            <p:cNvSpPr>
              <a:spLocks noChangeArrowheads="1"/>
            </p:cNvSpPr>
            <p:nvPr/>
          </p:nvSpPr>
          <p:spPr bwMode="auto">
            <a:xfrm>
              <a:off x="3347864" y="2348880"/>
              <a:ext cx="4032448" cy="93610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TW" altLang="en-US" sz="4600" dirty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  <a:sym typeface="微软雅黑 Light" pitchFamily="2" charset="-122"/>
                </a:rPr>
                <a:t>說課好聽</a:t>
              </a:r>
              <a:endParaRPr lang="zh-CN" altLang="en-US" sz="46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sym typeface="微软雅黑 Light" pitchFamily="2" charset="-122"/>
              </a:endParaRPr>
            </a:p>
          </p:txBody>
        </p:sp>
      </p:grp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464496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6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分享主題</a:t>
            </a:r>
          </a:p>
        </p:txBody>
      </p:sp>
    </p:spTree>
    <p:extLst>
      <p:ext uri="{BB962C8B-B14F-4D97-AF65-F5344CB8AC3E}">
        <p14:creationId xmlns:p14="http://schemas.microsoft.com/office/powerpoint/2010/main" val="2894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3284984"/>
            <a:ext cx="6995120" cy="1656184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怎麼說給學生聽，讓數學概念更容易懂</a:t>
            </a:r>
            <a:endParaRPr lang="en-US" altLang="zh-TW" sz="40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547664" y="1280656"/>
            <a:ext cx="6192688" cy="1351472"/>
            <a:chOff x="1187624" y="2149536"/>
            <a:chExt cx="6192688" cy="1351472"/>
          </a:xfrm>
        </p:grpSpPr>
        <p:pic>
          <p:nvPicPr>
            <p:cNvPr id="6" name="Picture 2" descr="C:\Users\lucyuk97\AppData\Local\Microsoft\Windows\INetCache\IE\TPM40403\gahag-0058837655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149536"/>
              <a:ext cx="1464557" cy="1351472"/>
            </a:xfrm>
            <a:prstGeom prst="ellipse">
              <a:avLst/>
            </a:prstGeom>
            <a:ln w="63500" cap="rnd">
              <a:solidFill>
                <a:schemeClr val="accent6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圆角矩形 6"/>
            <p:cNvSpPr>
              <a:spLocks noChangeArrowheads="1"/>
            </p:cNvSpPr>
            <p:nvPr/>
          </p:nvSpPr>
          <p:spPr bwMode="auto">
            <a:xfrm>
              <a:off x="3347864" y="2348880"/>
              <a:ext cx="4032448" cy="93610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TW" altLang="en-US" sz="4600" dirty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  <a:sym typeface="微软雅黑 Light" pitchFamily="2" charset="-122"/>
                </a:rPr>
                <a:t>說課好聽</a:t>
              </a:r>
              <a:endParaRPr lang="zh-CN" altLang="en-US" sz="46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sym typeface="微软雅黑 Light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18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389511" y="2691740"/>
            <a:ext cx="8064896" cy="218326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07504" y="345272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8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二元一次聯立方程式</a:t>
            </a:r>
            <a:r>
              <a:rPr lang="en-US" altLang="zh-TW" sz="3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加減消去法</a:t>
            </a:r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endParaRPr lang="zh-TW" altLang="en-US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4" name="群組 43"/>
          <p:cNvGrpSpPr/>
          <p:nvPr/>
        </p:nvGrpSpPr>
        <p:grpSpPr>
          <a:xfrm>
            <a:off x="1971066" y="1488272"/>
            <a:ext cx="3143092" cy="856242"/>
            <a:chOff x="1964930" y="673517"/>
            <a:chExt cx="3143092" cy="856242"/>
          </a:xfrm>
        </p:grpSpPr>
        <p:sp>
          <p:nvSpPr>
            <p:cNvPr id="28" name="矩形 27"/>
            <p:cNvSpPr/>
            <p:nvPr/>
          </p:nvSpPr>
          <p:spPr>
            <a:xfrm>
              <a:off x="1964930" y="698762"/>
              <a:ext cx="120898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en-US" altLang="zh-TW" sz="4800" dirty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  <a:cs typeface="Arial Unicode MS" pitchFamily="34" charset="-120"/>
                </a:rPr>
                <a:t>2</a:t>
              </a:r>
              <a:r>
                <a:rPr lang="en-US" altLang="zh-TW" sz="4800" dirty="0" smtClean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  <a:cs typeface="Arial Unicode MS" pitchFamily="34" charset="-120"/>
                </a:rPr>
                <a:t>50</a:t>
              </a:r>
              <a:endParaRPr lang="en-US" altLang="zh-TW" sz="4800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Arial Unicode MS" pitchFamily="34" charset="-120"/>
              </a:endParaRPr>
            </a:p>
          </p:txBody>
        </p:sp>
        <p:sp>
          <p:nvSpPr>
            <p:cNvPr id="30" name="減號 29"/>
            <p:cNvSpPr/>
            <p:nvPr/>
          </p:nvSpPr>
          <p:spPr>
            <a:xfrm>
              <a:off x="3288281" y="1100926"/>
              <a:ext cx="654644" cy="45719"/>
            </a:xfrm>
            <a:prstGeom prst="mathMinus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899037" y="673517"/>
              <a:ext cx="120898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en-US" altLang="zh-TW" sz="4800" dirty="0" smtClean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  <a:cs typeface="Arial Unicode MS" pitchFamily="34" charset="-120"/>
                </a:rPr>
                <a:t>125</a:t>
              </a:r>
              <a:endParaRPr lang="zh-TW" altLang="en-US" sz="4800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213193" y="1521693"/>
            <a:ext cx="5383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44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+mj-cs"/>
              </a:rPr>
              <a:t>由            談起</a:t>
            </a:r>
            <a:endParaRPr lang="zh-TW" altLang="en-US" sz="4400" b="1" dirty="0">
              <a:solidFill>
                <a:srgbClr val="4BACC6">
                  <a:lumMod val="50000"/>
                </a:srgbClr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dirty="0"/>
          </a:p>
        </p:txBody>
      </p:sp>
      <p:grpSp>
        <p:nvGrpSpPr>
          <p:cNvPr id="29" name="群組 28"/>
          <p:cNvGrpSpPr/>
          <p:nvPr/>
        </p:nvGrpSpPr>
        <p:grpSpPr>
          <a:xfrm>
            <a:off x="725445" y="4847946"/>
            <a:ext cx="2426953" cy="918418"/>
            <a:chOff x="233170" y="4013230"/>
            <a:chExt cx="2426953" cy="918418"/>
          </a:xfrm>
        </p:grpSpPr>
        <p:sp>
          <p:nvSpPr>
            <p:cNvPr id="36" name="內容版面配置區 2"/>
            <p:cNvSpPr txBox="1">
              <a:spLocks/>
            </p:cNvSpPr>
            <p:nvPr/>
          </p:nvSpPr>
          <p:spPr>
            <a:xfrm>
              <a:off x="233170" y="4017248"/>
              <a:ext cx="1728192" cy="914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zh-TW" altLang="en-US" sz="4800" dirty="0" smtClean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rPr>
                <a:t>   </a:t>
              </a:r>
              <a:endParaRPr lang="zh-TW" altLang="en-US" sz="4800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339201" y="4013230"/>
              <a:ext cx="32092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800" dirty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  <a:cs typeface="Arial Unicode MS" pitchFamily="34" charset="-120"/>
                </a:rPr>
                <a:t> </a:t>
              </a:r>
              <a:endParaRPr lang="zh-TW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587612" y="5276399"/>
            <a:ext cx="7968776" cy="987641"/>
            <a:chOff x="913400" y="5276399"/>
            <a:chExt cx="7968776" cy="987641"/>
          </a:xfrm>
        </p:grpSpPr>
        <p:sp>
          <p:nvSpPr>
            <p:cNvPr id="18" name="向右箭號 17"/>
            <p:cNvSpPr/>
            <p:nvPr/>
          </p:nvSpPr>
          <p:spPr>
            <a:xfrm>
              <a:off x="913400" y="5577331"/>
              <a:ext cx="792088" cy="233719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904534" y="5329632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800" dirty="0">
                  <a:solidFill>
                    <a:srgbClr val="0070C0"/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rPr>
                <a:t>＝</a:t>
              </a:r>
              <a:endParaRPr lang="zh-TW" altLang="en-US" dirty="0">
                <a:solidFill>
                  <a:srgbClr val="0070C0"/>
                </a:solidFill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1890668" y="5292176"/>
              <a:ext cx="3226269" cy="971864"/>
              <a:chOff x="5632797" y="5201431"/>
              <a:chExt cx="3226269" cy="971864"/>
            </a:xfrm>
          </p:grpSpPr>
          <p:sp>
            <p:nvSpPr>
              <p:cNvPr id="33" name="內容版面配置區 2"/>
              <p:cNvSpPr txBox="1">
                <a:spLocks/>
              </p:cNvSpPr>
              <p:nvPr/>
            </p:nvSpPr>
            <p:spPr>
              <a:xfrm>
                <a:off x="5632797" y="5258895"/>
                <a:ext cx="1344355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altLang="zh-TW" sz="4800" dirty="0" smtClean="0">
                    <a:solidFill>
                      <a:srgbClr val="0070C0"/>
                    </a:solidFill>
                    <a:latin typeface="Cambria Math" pitchFamily="18" charset="0"/>
                    <a:ea typeface="Arial Unicode MS" pitchFamily="34" charset="-120"/>
                    <a:cs typeface="Arial Unicode MS" pitchFamily="34" charset="-120"/>
                  </a:rPr>
                  <a:t>250</a:t>
                </a:r>
                <a:endParaRPr lang="zh-TW" altLang="en-US" sz="4800" dirty="0">
                  <a:solidFill>
                    <a:srgbClr val="0070C0"/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7591041" y="5201431"/>
                <a:ext cx="12680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4800" dirty="0" smtClean="0">
                    <a:solidFill>
                      <a:srgbClr val="0070C0"/>
                    </a:solidFill>
                  </a:rPr>
                  <a:t>125</a:t>
                </a:r>
                <a:endParaRPr lang="zh-TW" altLang="en-US" sz="48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7" name="減號 46"/>
              <p:cNvSpPr/>
              <p:nvPr/>
            </p:nvSpPr>
            <p:spPr>
              <a:xfrm>
                <a:off x="6936397" y="5521975"/>
                <a:ext cx="654644" cy="189910"/>
              </a:xfrm>
              <a:prstGeom prst="mathMinus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2" name="群組 21"/>
            <p:cNvGrpSpPr/>
            <p:nvPr/>
          </p:nvGrpSpPr>
          <p:grpSpPr>
            <a:xfrm>
              <a:off x="5704753" y="5276399"/>
              <a:ext cx="3177423" cy="937461"/>
              <a:chOff x="1621273" y="5309164"/>
              <a:chExt cx="3177423" cy="937461"/>
            </a:xfrm>
          </p:grpSpPr>
          <p:sp>
            <p:nvSpPr>
              <p:cNvPr id="43" name="減號 42"/>
              <p:cNvSpPr/>
              <p:nvPr/>
            </p:nvSpPr>
            <p:spPr>
              <a:xfrm>
                <a:off x="3052059" y="5621140"/>
                <a:ext cx="654644" cy="189910"/>
              </a:xfrm>
              <a:prstGeom prst="mathMinus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6" name="內容版面配置區 2"/>
              <p:cNvSpPr txBox="1">
                <a:spLocks/>
              </p:cNvSpPr>
              <p:nvPr/>
            </p:nvSpPr>
            <p:spPr>
              <a:xfrm>
                <a:off x="1621273" y="5332225"/>
                <a:ext cx="1431277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altLang="zh-TW" sz="4800" dirty="0" smtClean="0">
                    <a:solidFill>
                      <a:srgbClr val="0070C0"/>
                    </a:solidFill>
                    <a:latin typeface="Cambria Math" pitchFamily="18" charset="0"/>
                    <a:ea typeface="Arial Unicode MS" pitchFamily="34" charset="-120"/>
                    <a:cs typeface="Arial Unicode MS" pitchFamily="34" charset="-120"/>
                  </a:rPr>
                  <a:t>150</a:t>
                </a:r>
                <a:endParaRPr lang="zh-TW" altLang="en-US" sz="4800" dirty="0">
                  <a:solidFill>
                    <a:srgbClr val="0070C0"/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3794895" y="5309164"/>
                <a:ext cx="100380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4800" dirty="0">
                    <a:solidFill>
                      <a:schemeClr val="accent2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 </a:t>
                </a:r>
                <a:r>
                  <a:rPr lang="en-US" altLang="zh-TW" sz="4800" dirty="0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25</a:t>
                </a:r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9" name="群組 18"/>
          <p:cNvGrpSpPr/>
          <p:nvPr/>
        </p:nvGrpSpPr>
        <p:grpSpPr>
          <a:xfrm>
            <a:off x="1261080" y="2807383"/>
            <a:ext cx="6308741" cy="1962821"/>
            <a:chOff x="1661300" y="2735813"/>
            <a:chExt cx="6308741" cy="1962821"/>
          </a:xfrm>
        </p:grpSpPr>
        <p:grpSp>
          <p:nvGrpSpPr>
            <p:cNvPr id="7" name="群組 6"/>
            <p:cNvGrpSpPr/>
            <p:nvPr/>
          </p:nvGrpSpPr>
          <p:grpSpPr>
            <a:xfrm>
              <a:off x="4421959" y="3736949"/>
              <a:ext cx="3539344" cy="961685"/>
              <a:chOff x="1662863" y="3789041"/>
              <a:chExt cx="3539344" cy="961685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662863" y="3867639"/>
                <a:ext cx="114005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4800" dirty="0">
                    <a:solidFill>
                      <a:schemeClr val="accent2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 </a:t>
                </a:r>
                <a:r>
                  <a:rPr lang="zh-TW" altLang="en-US" sz="4800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 </a:t>
                </a:r>
                <a:r>
                  <a:rPr lang="en-US" altLang="zh-TW" sz="4800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25</a:t>
                </a:r>
                <a:endParaRPr lang="zh-TW" alt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2848487" y="3867640"/>
                <a:ext cx="8002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4800" dirty="0">
                    <a:solidFill>
                      <a:schemeClr val="accent2">
                        <a:lumMod val="50000"/>
                      </a:schemeClr>
                    </a:solidFill>
                    <a:latin typeface="Cambria Math" pitchFamily="18" charset="0"/>
                    <a:ea typeface="Arial Unicode MS" pitchFamily="34" charset="-120"/>
                    <a:cs typeface="Arial Unicode MS" pitchFamily="34" charset="-120"/>
                  </a:rPr>
                  <a:t>＋</a:t>
                </a:r>
                <a:endParaRPr lang="zh-TW" alt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853935" y="3867641"/>
                <a:ext cx="120898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4800" dirty="0">
                    <a:solidFill>
                      <a:schemeClr val="accent2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100</a:t>
                </a:r>
                <a:endParaRPr lang="zh-TW" alt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35" name="直線接點 34"/>
              <p:cNvCxnSpPr/>
              <p:nvPr/>
            </p:nvCxnSpPr>
            <p:spPr>
              <a:xfrm>
                <a:off x="3621738" y="3789041"/>
                <a:ext cx="1580469" cy="961685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7" name="矩形 36"/>
            <p:cNvSpPr/>
            <p:nvPr/>
          </p:nvSpPr>
          <p:spPr>
            <a:xfrm>
              <a:off x="3018209" y="2782669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800" dirty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rPr>
                <a:t>＝</a:t>
              </a:r>
              <a:endParaRPr lang="zh-TW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686396" y="2796345"/>
              <a:ext cx="120898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en-US" altLang="zh-TW" sz="4800" dirty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  <a:cs typeface="Arial Unicode MS" pitchFamily="34" charset="-120"/>
                </a:rPr>
                <a:t>2</a:t>
              </a:r>
              <a:r>
                <a:rPr lang="en-US" altLang="zh-TW" sz="4800" dirty="0" smtClean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  <a:cs typeface="Arial Unicode MS" pitchFamily="34" charset="-120"/>
                </a:rPr>
                <a:t>50</a:t>
              </a:r>
              <a:endParaRPr lang="en-US" altLang="zh-TW" sz="4800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Arial Unicode MS" pitchFamily="34" charset="-12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3094749" y="3802294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800" dirty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rPr>
                <a:t>＝</a:t>
              </a:r>
              <a:endParaRPr lang="zh-TW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661300" y="3697498"/>
              <a:ext cx="120898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en-US" altLang="zh-TW" sz="4800" dirty="0" smtClean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  <a:cs typeface="Arial Unicode MS" pitchFamily="34" charset="-120"/>
                </a:rPr>
                <a:t>125</a:t>
              </a:r>
              <a:endParaRPr lang="zh-TW" altLang="en-US" sz="4800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grpSp>
          <p:nvGrpSpPr>
            <p:cNvPr id="42" name="群組 41"/>
            <p:cNvGrpSpPr/>
            <p:nvPr/>
          </p:nvGrpSpPr>
          <p:grpSpPr>
            <a:xfrm>
              <a:off x="3888128" y="2735813"/>
              <a:ext cx="4081913" cy="1009378"/>
              <a:chOff x="1120295" y="2636912"/>
              <a:chExt cx="4081913" cy="1009378"/>
            </a:xfrm>
          </p:grpSpPr>
          <p:sp>
            <p:nvSpPr>
              <p:cNvPr id="49" name="內容版面配置區 2"/>
              <p:cNvSpPr txBox="1">
                <a:spLocks/>
              </p:cNvSpPr>
              <p:nvPr/>
            </p:nvSpPr>
            <p:spPr>
              <a:xfrm>
                <a:off x="1120295" y="2731890"/>
                <a:ext cx="1728192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zh-TW" altLang="en-US" sz="4800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itchFamily="18" charset="0"/>
                    <a:ea typeface="Arial Unicode MS" pitchFamily="34" charset="-120"/>
                    <a:cs typeface="Arial Unicode MS" pitchFamily="34" charset="-120"/>
                  </a:rPr>
                  <a:t>   </a:t>
                </a:r>
                <a:r>
                  <a:rPr lang="en-US" altLang="zh-TW" sz="4800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itchFamily="18" charset="0"/>
                    <a:ea typeface="Arial Unicode MS" pitchFamily="34" charset="-120"/>
                    <a:cs typeface="Arial Unicode MS" pitchFamily="34" charset="-120"/>
                  </a:rPr>
                  <a:t>150</a:t>
                </a:r>
                <a:endParaRPr lang="zh-TW" altLang="en-US" sz="4800" dirty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848486" y="2815293"/>
                <a:ext cx="8002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4800" dirty="0">
                    <a:solidFill>
                      <a:schemeClr val="accent2">
                        <a:lumMod val="50000"/>
                      </a:schemeClr>
                    </a:solidFill>
                    <a:latin typeface="Cambria Math" pitchFamily="18" charset="0"/>
                    <a:ea typeface="Arial Unicode MS" pitchFamily="34" charset="-120"/>
                    <a:cs typeface="Arial Unicode MS" pitchFamily="34" charset="-120"/>
                  </a:rPr>
                  <a:t>＋</a:t>
                </a:r>
                <a:endParaRPr lang="zh-TW" alt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3794895" y="2731889"/>
                <a:ext cx="120898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4800" dirty="0">
                    <a:solidFill>
                      <a:schemeClr val="accent2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100</a:t>
                </a:r>
                <a:endParaRPr lang="zh-TW" alt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52" name="直線接點 51"/>
              <p:cNvCxnSpPr/>
              <p:nvPr/>
            </p:nvCxnSpPr>
            <p:spPr>
              <a:xfrm>
                <a:off x="3621739" y="2636912"/>
                <a:ext cx="1580469" cy="961685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9784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8189" y="4039399"/>
            <a:ext cx="7141955" cy="189972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886429" y="1883763"/>
            <a:ext cx="7141955" cy="195370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" name="群組 19"/>
          <p:cNvGrpSpPr/>
          <p:nvPr/>
        </p:nvGrpSpPr>
        <p:grpSpPr>
          <a:xfrm>
            <a:off x="886429" y="1854343"/>
            <a:ext cx="6728523" cy="1983126"/>
            <a:chOff x="676994" y="2852935"/>
            <a:chExt cx="6728523" cy="1983126"/>
          </a:xfrm>
        </p:grpSpPr>
        <p:sp>
          <p:nvSpPr>
            <p:cNvPr id="8" name="內容版面配置區 2"/>
            <p:cNvSpPr txBox="1">
              <a:spLocks/>
            </p:cNvSpPr>
            <p:nvPr/>
          </p:nvSpPr>
          <p:spPr>
            <a:xfrm>
              <a:off x="971600" y="2852936"/>
              <a:ext cx="1728192" cy="914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zh-TW" altLang="en-US" sz="4800" dirty="0" smtClean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rPr>
                <a:t>   </a:t>
              </a:r>
              <a:r>
                <a:rPr lang="en-US" altLang="zh-TW" sz="4800" dirty="0" smtClean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rPr>
                <a:t>150</a:t>
              </a:r>
              <a:endParaRPr lang="zh-TW" altLang="en-US" sz="4800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699791" y="2936339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800" dirty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rPr>
                <a:t>＋</a:t>
              </a:r>
              <a:endParaRPr lang="zh-TW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646200" y="2852935"/>
              <a:ext cx="120898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4800" dirty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  <a:cs typeface="Arial Unicode MS" pitchFamily="34" charset="-120"/>
                </a:rPr>
                <a:t>100</a:t>
              </a:r>
              <a:endParaRPr lang="zh-TW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148062" y="2894637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800" dirty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rPr>
                <a:t>＝</a:t>
              </a:r>
              <a:endParaRPr lang="zh-TW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196532" y="2882355"/>
              <a:ext cx="120898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en-US" altLang="zh-TW" sz="4800" dirty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  <a:cs typeface="Arial Unicode MS" pitchFamily="34" charset="-120"/>
                </a:rPr>
                <a:t>2</a:t>
              </a:r>
              <a:r>
                <a:rPr lang="en-US" altLang="zh-TW" sz="4800" dirty="0" smtClean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  <a:cs typeface="Arial Unicode MS" pitchFamily="34" charset="-120"/>
                </a:rPr>
                <a:t>50</a:t>
              </a:r>
              <a:endParaRPr lang="en-US" altLang="zh-TW" sz="4800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Arial Unicode MS" pitchFamily="34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514168" y="3988685"/>
              <a:ext cx="114005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800" dirty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  <a:cs typeface="Arial Unicode MS" pitchFamily="34" charset="-120"/>
                </a:rPr>
                <a:t> </a:t>
              </a:r>
              <a:r>
                <a:rPr lang="zh-TW" altLang="en-US" sz="4800" dirty="0" smtClean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  <a:cs typeface="Arial Unicode MS" pitchFamily="34" charset="-120"/>
                </a:rPr>
                <a:t> </a:t>
              </a:r>
              <a:r>
                <a:rPr lang="en-US" altLang="zh-TW" sz="4800" dirty="0" smtClean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  <a:cs typeface="Arial Unicode MS" pitchFamily="34" charset="-120"/>
                </a:rPr>
                <a:t>25</a:t>
              </a:r>
              <a:endParaRPr lang="zh-TW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699792" y="3988686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800" dirty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rPr>
                <a:t>＋</a:t>
              </a:r>
              <a:endParaRPr lang="zh-TW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705240" y="3988687"/>
              <a:ext cx="120898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4800" dirty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  <a:cs typeface="Arial Unicode MS" pitchFamily="34" charset="-120"/>
                </a:rPr>
                <a:t>100</a:t>
              </a:r>
              <a:endParaRPr lang="zh-TW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148063" y="3988688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800" dirty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rPr>
                <a:t>＝</a:t>
              </a:r>
              <a:endParaRPr lang="zh-TW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196529" y="4005064"/>
              <a:ext cx="120898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en-US" altLang="zh-TW" sz="4800" dirty="0" smtClean="0">
                  <a:solidFill>
                    <a:schemeClr val="accent2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  <a:cs typeface="Arial Unicode MS" pitchFamily="34" charset="-120"/>
                </a:rPr>
                <a:t>125</a:t>
              </a:r>
              <a:endParaRPr lang="zh-TW" altLang="en-US" sz="4800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9" name="左大括弧 18"/>
            <p:cNvSpPr/>
            <p:nvPr/>
          </p:nvSpPr>
          <p:spPr>
            <a:xfrm>
              <a:off x="676994" y="2997821"/>
              <a:ext cx="589209" cy="1539030"/>
            </a:xfrm>
            <a:prstGeom prst="leftBrac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929884" y="4012407"/>
            <a:ext cx="6728519" cy="2045578"/>
            <a:chOff x="886432" y="4304492"/>
            <a:chExt cx="6728519" cy="2045578"/>
          </a:xfrm>
        </p:grpSpPr>
        <p:grpSp>
          <p:nvGrpSpPr>
            <p:cNvPr id="21" name="群組 20"/>
            <p:cNvGrpSpPr/>
            <p:nvPr/>
          </p:nvGrpSpPr>
          <p:grpSpPr>
            <a:xfrm>
              <a:off x="886432" y="4393805"/>
              <a:ext cx="6728519" cy="1956265"/>
              <a:chOff x="676994" y="2879796"/>
              <a:chExt cx="6728519" cy="1956265"/>
            </a:xfrm>
          </p:grpSpPr>
          <p:sp>
            <p:nvSpPr>
              <p:cNvPr id="22" name="內容版面配置區 2"/>
              <p:cNvSpPr txBox="1">
                <a:spLocks/>
              </p:cNvSpPr>
              <p:nvPr/>
            </p:nvSpPr>
            <p:spPr>
              <a:xfrm>
                <a:off x="975440" y="2879796"/>
                <a:ext cx="1728192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zh-TW" altLang="en-US" sz="4800" b="1" dirty="0" smtClean="0">
                    <a:solidFill>
                      <a:srgbClr val="0070C0"/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 </a:t>
                </a:r>
                <a:r>
                  <a:rPr lang="en-US" altLang="zh-TW" sz="4800" b="1" dirty="0" smtClean="0">
                    <a:solidFill>
                      <a:srgbClr val="0070C0"/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6</a:t>
                </a:r>
                <a:r>
                  <a:rPr lang="zh-TW" altLang="en-US" sz="4800" b="1" dirty="0" smtClean="0">
                    <a:solidFill>
                      <a:srgbClr val="0070C0"/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ｘ</a:t>
                </a:r>
                <a:endParaRPr lang="zh-TW" altLang="en-US" sz="4800" b="1" dirty="0">
                  <a:solidFill>
                    <a:srgbClr val="0070C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699791" y="2936339"/>
                <a:ext cx="8002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4800" b="1" dirty="0">
                    <a:solidFill>
                      <a:srgbClr val="0070C0"/>
                    </a:solidFill>
                    <a:latin typeface="Cambria Math" pitchFamily="18" charset="0"/>
                    <a:ea typeface="Arial Unicode MS" pitchFamily="34" charset="-120"/>
                    <a:cs typeface="Arial Unicode MS" pitchFamily="34" charset="-120"/>
                  </a:rPr>
                  <a:t>＋</a:t>
                </a:r>
                <a:endParaRPr lang="zh-TW" alt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148062" y="2894637"/>
                <a:ext cx="8002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4800" b="1" dirty="0">
                    <a:solidFill>
                      <a:srgbClr val="0070C0"/>
                    </a:solidFill>
                    <a:latin typeface="Cambria Math" pitchFamily="18" charset="0"/>
                    <a:ea typeface="Arial Unicode MS" pitchFamily="34" charset="-120"/>
                    <a:cs typeface="Arial Unicode MS" pitchFamily="34" charset="-120"/>
                  </a:rPr>
                  <a:t>＝</a:t>
                </a:r>
                <a:endParaRPr lang="zh-TW" alt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196528" y="2882355"/>
                <a:ext cx="120898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spcBef>
                    <a:spcPct val="20000"/>
                  </a:spcBef>
                </a:pPr>
                <a:r>
                  <a:rPr lang="en-US" altLang="zh-TW" sz="4800" b="1" dirty="0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250</a:t>
                </a:r>
                <a:endParaRPr lang="en-US" altLang="zh-TW" sz="4800" b="1" dirty="0">
                  <a:solidFill>
                    <a:srgbClr val="0070C0"/>
                  </a:solidFill>
                  <a:latin typeface="Cambria Math" pitchFamily="18" charset="0"/>
                  <a:ea typeface="Cambria Math" pitchFamily="18" charset="0"/>
                  <a:cs typeface="Arial Unicode MS" pitchFamily="34" charset="-12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514168" y="3988685"/>
                <a:ext cx="97174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4800" b="1" dirty="0">
                    <a:solidFill>
                      <a:srgbClr val="0070C0"/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 </a:t>
                </a:r>
                <a:r>
                  <a:rPr lang="zh-TW" altLang="en-US" sz="4800" b="1" dirty="0" smtClean="0">
                    <a:solidFill>
                      <a:srgbClr val="0070C0"/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ｘ</a:t>
                </a:r>
                <a:endParaRPr lang="zh-TW" altLang="en-US" b="1" dirty="0">
                  <a:solidFill>
                    <a:srgbClr val="0070C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699792" y="3988686"/>
                <a:ext cx="8002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4800" b="1" dirty="0">
                    <a:solidFill>
                      <a:srgbClr val="0070C0"/>
                    </a:solidFill>
                    <a:latin typeface="Cambria Math" pitchFamily="18" charset="0"/>
                    <a:ea typeface="Arial Unicode MS" pitchFamily="34" charset="-120"/>
                    <a:cs typeface="Arial Unicode MS" pitchFamily="34" charset="-120"/>
                  </a:rPr>
                  <a:t>＋</a:t>
                </a:r>
                <a:endParaRPr lang="zh-TW" alt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5148063" y="3988688"/>
                <a:ext cx="8002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4800" b="1" dirty="0">
                    <a:solidFill>
                      <a:srgbClr val="0070C0"/>
                    </a:solidFill>
                    <a:latin typeface="Cambria Math" pitchFamily="18" charset="0"/>
                    <a:ea typeface="Arial Unicode MS" pitchFamily="34" charset="-120"/>
                    <a:cs typeface="Arial Unicode MS" pitchFamily="34" charset="-120"/>
                  </a:rPr>
                  <a:t>＝</a:t>
                </a:r>
                <a:endParaRPr lang="zh-TW" alt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196527" y="4005064"/>
                <a:ext cx="120898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spcBef>
                    <a:spcPct val="20000"/>
                  </a:spcBef>
                </a:pPr>
                <a:r>
                  <a:rPr lang="en-US" altLang="zh-TW" sz="4800" b="1" dirty="0" smtClean="0">
                    <a:solidFill>
                      <a:srgbClr val="0070C0"/>
                    </a:solidFill>
                    <a:latin typeface="Cambria Math" pitchFamily="18" charset="0"/>
                    <a:ea typeface="Arial Unicode MS" pitchFamily="34" charset="-120"/>
                    <a:cs typeface="Arial Unicode MS" pitchFamily="34" charset="-120"/>
                  </a:rPr>
                  <a:t>125</a:t>
                </a:r>
                <a:endParaRPr lang="zh-TW" altLang="en-US" sz="4800" b="1" dirty="0">
                  <a:solidFill>
                    <a:srgbClr val="0070C0"/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  <p:sp>
            <p:nvSpPr>
              <p:cNvPr id="32" name="左大括弧 31"/>
              <p:cNvSpPr/>
              <p:nvPr/>
            </p:nvSpPr>
            <p:spPr>
              <a:xfrm>
                <a:off x="676994" y="2997821"/>
                <a:ext cx="589209" cy="1539030"/>
              </a:xfrm>
              <a:prstGeom prst="leftBrac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b="1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3" name="內容版面配置區 2"/>
            <p:cNvSpPr txBox="1">
              <a:spLocks/>
            </p:cNvSpPr>
            <p:nvPr/>
          </p:nvSpPr>
          <p:spPr>
            <a:xfrm>
              <a:off x="3596034" y="4304492"/>
              <a:ext cx="1728192" cy="914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zh-TW" altLang="en-US" sz="4800" b="1" dirty="0" smtClean="0">
                  <a:solidFill>
                    <a:srgbClr val="0070C0"/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rPr>
                <a:t>   ｙ</a:t>
              </a:r>
              <a:endParaRPr lang="zh-TW" altLang="en-US" sz="4800" b="1" dirty="0">
                <a:solidFill>
                  <a:srgbClr val="0070C0"/>
                </a:solidFill>
                <a:latin typeface="Cambria Math" pitchFamily="18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34" name="內容版面配置區 2"/>
            <p:cNvSpPr txBox="1">
              <a:spLocks/>
            </p:cNvSpPr>
            <p:nvPr/>
          </p:nvSpPr>
          <p:spPr>
            <a:xfrm>
              <a:off x="3563888" y="5273438"/>
              <a:ext cx="1728192" cy="914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zh-TW" altLang="en-US" sz="4800" b="1" dirty="0" smtClean="0">
                  <a:solidFill>
                    <a:srgbClr val="0070C0"/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rPr>
                <a:t>   ｙ</a:t>
              </a:r>
              <a:endParaRPr lang="zh-TW" altLang="en-US" sz="4800" b="1" dirty="0">
                <a:solidFill>
                  <a:srgbClr val="0070C0"/>
                </a:solidFill>
                <a:latin typeface="Cambria Math" pitchFamily="18" charset="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sp>
        <p:nvSpPr>
          <p:cNvPr id="35" name="標題 1"/>
          <p:cNvSpPr txBox="1">
            <a:spLocks/>
          </p:cNvSpPr>
          <p:nvPr/>
        </p:nvSpPr>
        <p:spPr>
          <a:xfrm>
            <a:off x="523584" y="506050"/>
            <a:ext cx="4042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三位數加減法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" name="標題 1"/>
          <p:cNvSpPr txBox="1">
            <a:spLocks/>
          </p:cNvSpPr>
          <p:nvPr/>
        </p:nvSpPr>
        <p:spPr>
          <a:xfrm>
            <a:off x="4427984" y="506050"/>
            <a:ext cx="4320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→  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加減消去法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532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圓角矩形 34"/>
          <p:cNvSpPr/>
          <p:nvPr/>
        </p:nvSpPr>
        <p:spPr>
          <a:xfrm>
            <a:off x="167940" y="2132856"/>
            <a:ext cx="8800617" cy="43924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069" y="665482"/>
            <a:ext cx="4042792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三位數加減法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427984" y="695491"/>
            <a:ext cx="4320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→  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加減消去法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55576" y="2279995"/>
            <a:ext cx="6728519" cy="2024497"/>
            <a:chOff x="755576" y="2279995"/>
            <a:chExt cx="6728519" cy="2024497"/>
          </a:xfrm>
        </p:grpSpPr>
        <p:sp>
          <p:nvSpPr>
            <p:cNvPr id="22" name="內容版面配置區 2"/>
            <p:cNvSpPr txBox="1">
              <a:spLocks/>
            </p:cNvSpPr>
            <p:nvPr/>
          </p:nvSpPr>
          <p:spPr>
            <a:xfrm>
              <a:off x="1054022" y="2348227"/>
              <a:ext cx="1728192" cy="914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zh-TW" altLang="en-US" sz="4800" dirty="0" smtClean="0">
                  <a:solidFill>
                    <a:srgbClr val="0070C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 </a:t>
              </a:r>
              <a:r>
                <a:rPr lang="en-US" altLang="zh-TW" sz="4800" dirty="0" smtClean="0">
                  <a:solidFill>
                    <a:srgbClr val="0070C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6</a:t>
              </a:r>
              <a:r>
                <a:rPr lang="zh-TW" altLang="en-US" sz="4800" dirty="0" smtClean="0">
                  <a:solidFill>
                    <a:srgbClr val="0070C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ｘ</a:t>
              </a:r>
              <a:endParaRPr lang="zh-TW" altLang="en-US" sz="4800" dirty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778373" y="2404770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800" dirty="0">
                  <a:solidFill>
                    <a:srgbClr val="0070C0"/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rPr>
                <a:t>＋</a:t>
              </a:r>
              <a:endParaRPr lang="zh-TW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226644" y="2363068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800" dirty="0">
                  <a:solidFill>
                    <a:srgbClr val="0070C0"/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rPr>
                <a:t>＝</a:t>
              </a:r>
              <a:endParaRPr lang="zh-TW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275110" y="2350786"/>
              <a:ext cx="120898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en-US" altLang="zh-TW" sz="4800" dirty="0" smtClean="0">
                  <a:solidFill>
                    <a:srgbClr val="0070C0"/>
                  </a:solidFill>
                  <a:latin typeface="Cambria Math" pitchFamily="18" charset="0"/>
                  <a:ea typeface="Cambria Math" pitchFamily="18" charset="0"/>
                  <a:cs typeface="Arial Unicode MS" pitchFamily="34" charset="-120"/>
                </a:rPr>
                <a:t>250</a:t>
              </a:r>
              <a:endParaRPr lang="en-US" altLang="zh-TW" sz="4800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Arial Unicode MS" pitchFamily="34" charset="-12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592750" y="3457116"/>
              <a:ext cx="97174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800" dirty="0">
                  <a:solidFill>
                    <a:srgbClr val="0070C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 </a:t>
              </a:r>
              <a:r>
                <a:rPr lang="zh-TW" altLang="en-US" sz="4800" dirty="0" smtClean="0">
                  <a:solidFill>
                    <a:srgbClr val="0070C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ｘ</a:t>
              </a:r>
              <a:endParaRPr lang="zh-TW" altLang="en-US" dirty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778374" y="3457117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800" dirty="0">
                  <a:solidFill>
                    <a:srgbClr val="0070C0"/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rPr>
                <a:t>＋</a:t>
              </a:r>
              <a:endParaRPr lang="zh-TW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226645" y="3457119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800" dirty="0">
                  <a:solidFill>
                    <a:srgbClr val="0070C0"/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rPr>
                <a:t>＝</a:t>
              </a:r>
              <a:endParaRPr lang="zh-TW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275110" y="3473495"/>
              <a:ext cx="120898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en-US" altLang="zh-TW" sz="4800" dirty="0" smtClean="0">
                  <a:solidFill>
                    <a:srgbClr val="0070C0"/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rPr>
                <a:t>125</a:t>
              </a:r>
              <a:endParaRPr lang="zh-TW" altLang="en-US" sz="4800" dirty="0">
                <a:solidFill>
                  <a:srgbClr val="0070C0"/>
                </a:solidFill>
                <a:latin typeface="Cambria Math" pitchFamily="18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32" name="左大括弧 31"/>
            <p:cNvSpPr/>
            <p:nvPr/>
          </p:nvSpPr>
          <p:spPr>
            <a:xfrm>
              <a:off x="755576" y="2466252"/>
              <a:ext cx="589209" cy="1539030"/>
            </a:xfrm>
            <a:prstGeom prst="leftBrac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sp>
          <p:nvSpPr>
            <p:cNvPr id="33" name="內容版面配置區 2"/>
            <p:cNvSpPr txBox="1">
              <a:spLocks/>
            </p:cNvSpPr>
            <p:nvPr/>
          </p:nvSpPr>
          <p:spPr>
            <a:xfrm>
              <a:off x="3442820" y="2279995"/>
              <a:ext cx="1728192" cy="914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zh-TW" altLang="en-US" sz="4800" dirty="0" smtClean="0">
                  <a:solidFill>
                    <a:srgbClr val="0070C0"/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rPr>
                <a:t>   ｙ</a:t>
              </a:r>
              <a:endParaRPr lang="zh-TW" altLang="en-US" sz="4800" dirty="0">
                <a:solidFill>
                  <a:srgbClr val="0070C0"/>
                </a:solidFill>
                <a:latin typeface="Cambria Math" pitchFamily="18" charset="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34" name="內容版面配置區 2"/>
            <p:cNvSpPr txBox="1">
              <a:spLocks/>
            </p:cNvSpPr>
            <p:nvPr/>
          </p:nvSpPr>
          <p:spPr>
            <a:xfrm>
              <a:off x="3466444" y="3360010"/>
              <a:ext cx="1728192" cy="914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zh-TW" altLang="en-US" sz="4800" dirty="0" smtClean="0">
                  <a:solidFill>
                    <a:srgbClr val="0070C0"/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rPr>
                <a:t>   ｙ</a:t>
              </a:r>
              <a:endParaRPr lang="zh-TW" altLang="en-US" sz="4800" dirty="0">
                <a:solidFill>
                  <a:srgbClr val="0070C0"/>
                </a:solidFill>
                <a:latin typeface="Cambria Math" pitchFamily="18" charset="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sp>
        <p:nvSpPr>
          <p:cNvPr id="5" name="減號 4"/>
          <p:cNvSpPr/>
          <p:nvPr/>
        </p:nvSpPr>
        <p:spPr>
          <a:xfrm>
            <a:off x="100932" y="3766663"/>
            <a:ext cx="654644" cy="45719"/>
          </a:xfrm>
          <a:prstGeom prst="mathMinus">
            <a:avLst/>
          </a:prstGeom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 flipV="1">
            <a:off x="251520" y="4274410"/>
            <a:ext cx="8064896" cy="300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3923928" y="2404770"/>
            <a:ext cx="1008112" cy="5921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3923928" y="3473495"/>
            <a:ext cx="1008112" cy="5317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2719832" y="5470590"/>
            <a:ext cx="4811907" cy="914400"/>
            <a:chOff x="2769277" y="4569731"/>
            <a:chExt cx="4811907" cy="914400"/>
          </a:xfrm>
        </p:grpSpPr>
        <p:sp>
          <p:nvSpPr>
            <p:cNvPr id="20" name="矩形 19"/>
            <p:cNvSpPr/>
            <p:nvPr/>
          </p:nvSpPr>
          <p:spPr>
            <a:xfrm>
              <a:off x="5251088" y="4644529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800" dirty="0">
                  <a:solidFill>
                    <a:srgbClr val="0070C0"/>
                  </a:solidFill>
                  <a:latin typeface="Cambria Math" pitchFamily="18" charset="0"/>
                  <a:ea typeface="Arial Unicode MS" pitchFamily="34" charset="-120"/>
                  <a:cs typeface="Arial Unicode MS" pitchFamily="34" charset="-120"/>
                </a:rPr>
                <a:t>＝</a:t>
              </a:r>
              <a:endParaRPr lang="zh-TW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21" name="內容版面配置區 2"/>
            <p:cNvSpPr txBox="1">
              <a:spLocks/>
            </p:cNvSpPr>
            <p:nvPr/>
          </p:nvSpPr>
          <p:spPr>
            <a:xfrm>
              <a:off x="2769277" y="4569731"/>
              <a:ext cx="1728192" cy="914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zh-TW" altLang="en-US" sz="4800" dirty="0" smtClean="0">
                  <a:solidFill>
                    <a:srgbClr val="0070C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 </a:t>
              </a:r>
              <a:r>
                <a:rPr lang="en-US" altLang="zh-TW" sz="4800" dirty="0">
                  <a:solidFill>
                    <a:srgbClr val="0070C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5</a:t>
              </a:r>
              <a:r>
                <a:rPr lang="zh-TW" altLang="en-US" sz="4800" dirty="0" smtClean="0">
                  <a:solidFill>
                    <a:srgbClr val="0070C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ｘ</a:t>
              </a:r>
              <a:endParaRPr lang="zh-TW" altLang="en-US" sz="4800" dirty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372199" y="4611433"/>
              <a:ext cx="120898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en-US" altLang="zh-TW" sz="4800" dirty="0" smtClean="0">
                  <a:solidFill>
                    <a:srgbClr val="0070C0"/>
                  </a:solidFill>
                  <a:latin typeface="Cambria Math" pitchFamily="18" charset="0"/>
                  <a:ea typeface="Cambria Math" pitchFamily="18" charset="0"/>
                  <a:cs typeface="Arial Unicode MS" pitchFamily="34" charset="-120"/>
                </a:rPr>
                <a:t>125</a:t>
              </a:r>
              <a:endParaRPr lang="en-US" altLang="zh-TW" sz="4800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Arial Unicode MS" pitchFamily="34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918118" y="4512784"/>
            <a:ext cx="5565976" cy="925169"/>
            <a:chOff x="1918118" y="4512784"/>
            <a:chExt cx="5565976" cy="925169"/>
          </a:xfrm>
        </p:grpSpPr>
        <p:grpSp>
          <p:nvGrpSpPr>
            <p:cNvPr id="38" name="群組 37"/>
            <p:cNvGrpSpPr/>
            <p:nvPr/>
          </p:nvGrpSpPr>
          <p:grpSpPr>
            <a:xfrm>
              <a:off x="1918118" y="4523553"/>
              <a:ext cx="5565976" cy="914400"/>
              <a:chOff x="2015208" y="4581374"/>
              <a:chExt cx="5565976" cy="914400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5330572" y="4653136"/>
                <a:ext cx="8002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4800" dirty="0">
                    <a:solidFill>
                      <a:srgbClr val="0070C0"/>
                    </a:solidFill>
                    <a:latin typeface="Cambria Math" pitchFamily="18" charset="0"/>
                    <a:ea typeface="Arial Unicode MS" pitchFamily="34" charset="-120"/>
                    <a:cs typeface="Arial Unicode MS" pitchFamily="34" charset="-120"/>
                  </a:rPr>
                  <a:t>＝</a:t>
                </a:r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0" name="內容版面配置區 2"/>
              <p:cNvSpPr txBox="1">
                <a:spLocks/>
              </p:cNvSpPr>
              <p:nvPr/>
            </p:nvSpPr>
            <p:spPr>
              <a:xfrm>
                <a:off x="2015208" y="4581374"/>
                <a:ext cx="1728192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zh-TW" altLang="en-US" sz="4800" dirty="0" smtClean="0">
                    <a:solidFill>
                      <a:srgbClr val="0070C0"/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 </a:t>
                </a:r>
                <a:r>
                  <a:rPr lang="en-US" altLang="zh-TW" sz="4800" dirty="0" smtClean="0">
                    <a:solidFill>
                      <a:srgbClr val="0070C0"/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6</a:t>
                </a:r>
                <a:r>
                  <a:rPr lang="zh-TW" altLang="en-US" sz="4800" dirty="0" smtClean="0">
                    <a:solidFill>
                      <a:srgbClr val="0070C0"/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ｘ</a:t>
                </a:r>
                <a:endParaRPr lang="zh-TW" altLang="en-US" sz="4800" dirty="0">
                  <a:solidFill>
                    <a:srgbClr val="0070C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6372199" y="4611433"/>
                <a:ext cx="120898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spcBef>
                    <a:spcPct val="20000"/>
                  </a:spcBef>
                </a:pPr>
                <a:r>
                  <a:rPr lang="en-US" altLang="zh-TW" sz="4800" dirty="0" smtClean="0">
                    <a:solidFill>
                      <a:srgbClr val="0070C0"/>
                    </a:solidFill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125</a:t>
                </a:r>
                <a:endParaRPr lang="en-US" altLang="zh-TW" sz="4800" dirty="0">
                  <a:solidFill>
                    <a:srgbClr val="0070C0"/>
                  </a:solidFill>
                  <a:latin typeface="Cambria Math" pitchFamily="18" charset="0"/>
                  <a:ea typeface="Cambria Math" pitchFamily="18" charset="0"/>
                  <a:cs typeface="Arial Unicode MS" pitchFamily="34" charset="-120"/>
                </a:endParaRPr>
              </a:p>
            </p:txBody>
          </p:sp>
        </p:grpSp>
        <p:sp>
          <p:nvSpPr>
            <p:cNvPr id="42" name="減號 41"/>
            <p:cNvSpPr/>
            <p:nvPr/>
          </p:nvSpPr>
          <p:spPr>
            <a:xfrm>
              <a:off x="3268084" y="4928283"/>
              <a:ext cx="654644" cy="45719"/>
            </a:xfrm>
            <a:prstGeom prst="mathMinus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722731" y="4512784"/>
              <a:ext cx="97174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800" dirty="0">
                  <a:solidFill>
                    <a:srgbClr val="0070C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 </a:t>
              </a:r>
              <a:r>
                <a:rPr lang="zh-TW" altLang="en-US" sz="4800" dirty="0" smtClean="0">
                  <a:solidFill>
                    <a:srgbClr val="0070C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ｘ</a:t>
              </a:r>
              <a:endParaRPr lang="zh-TW" altLang="en-US" dirty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86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" grpId="0"/>
      <p:bldP spid="6" grpId="0"/>
      <p:bldP spid="5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</TotalTime>
  <Words>868</Words>
  <Application>Microsoft Office PowerPoint</Application>
  <PresentationFormat>如螢幕大小 (4:3)</PresentationFormat>
  <Paragraphs>191</Paragraphs>
  <Slides>36</Slides>
  <Notes>0</Notes>
  <HiddenSlides>0</HiddenSlides>
  <MMClips>1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8" baseType="lpstr">
      <vt:lpstr>Office 佈景主題</vt:lpstr>
      <vt:lpstr>方程式</vt:lpstr>
      <vt:lpstr>《說課好聽、動手開心》              教學心得分享</vt:lpstr>
      <vt:lpstr>形成教學理念的脈絡</vt:lpstr>
      <vt:lpstr>參加生根的緣由</vt:lpstr>
      <vt:lpstr>PowerPoint 簡報</vt:lpstr>
      <vt:lpstr>分享主題</vt:lpstr>
      <vt:lpstr>PowerPoint 簡報</vt:lpstr>
      <vt:lpstr>PowerPoint 簡報</vt:lpstr>
      <vt:lpstr>PowerPoint 簡報</vt:lpstr>
      <vt:lpstr>三位數加減法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教學分享</dc:title>
  <dc:creator>lucyuk97</dc:creator>
  <cp:lastModifiedBy>sfjh-red</cp:lastModifiedBy>
  <cp:revision>182</cp:revision>
  <dcterms:created xsi:type="dcterms:W3CDTF">2018-05-15T05:02:31Z</dcterms:created>
  <dcterms:modified xsi:type="dcterms:W3CDTF">2018-06-08T23:08:45Z</dcterms:modified>
</cp:coreProperties>
</file>