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8"/>
  </p:notesMasterIdLst>
  <p:sldIdLst>
    <p:sldId id="257" r:id="rId2"/>
    <p:sldId id="263" r:id="rId3"/>
    <p:sldId id="276" r:id="rId4"/>
    <p:sldId id="280" r:id="rId5"/>
    <p:sldId id="282" r:id="rId6"/>
    <p:sldId id="283" r:id="rId7"/>
    <p:sldId id="281" r:id="rId8"/>
    <p:sldId id="284" r:id="rId9"/>
    <p:sldId id="285" r:id="rId10"/>
    <p:sldId id="264" r:id="rId11"/>
    <p:sldId id="265" r:id="rId12"/>
    <p:sldId id="266" r:id="rId13"/>
    <p:sldId id="267" r:id="rId14"/>
    <p:sldId id="287" r:id="rId15"/>
    <p:sldId id="288" r:id="rId16"/>
    <p:sldId id="289" r:id="rId17"/>
    <p:sldId id="268" r:id="rId18"/>
    <p:sldId id="269" r:id="rId19"/>
    <p:sldId id="258" r:id="rId20"/>
    <p:sldId id="262" r:id="rId21"/>
    <p:sldId id="259" r:id="rId22"/>
    <p:sldId id="260" r:id="rId23"/>
    <p:sldId id="261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419"/>
    <a:srgbClr val="5A1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瑞源國中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校長</c:v>
                </c:pt>
                <c:pt idx="1">
                  <c:v>主任</c:v>
                </c:pt>
                <c:pt idx="2">
                  <c:v>教師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瑞源國小</c:v>
                </c:pt>
              </c:strCache>
            </c:strRef>
          </c:tx>
          <c:spPr>
            <a:ln w="9525"/>
          </c:spPr>
          <c:invertIfNegative val="0"/>
          <c:cat>
            <c:strRef>
              <c:f>工作表1!$A$2:$A$4</c:f>
              <c:strCache>
                <c:ptCount val="3"/>
                <c:pt idx="0">
                  <c:v>校長</c:v>
                </c:pt>
                <c:pt idx="1">
                  <c:v>主任</c:v>
                </c:pt>
                <c:pt idx="2">
                  <c:v>教師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瑞豐國小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校長</c:v>
                </c:pt>
                <c:pt idx="1">
                  <c:v>主任</c:v>
                </c:pt>
                <c:pt idx="2">
                  <c:v>教師</c:v>
                </c:pt>
              </c:strCache>
            </c:strRef>
          </c:cat>
          <c:val>
            <c:numRef>
              <c:f>工作表1!$D$2:$D$4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52459776"/>
        <c:axId val="52490240"/>
      </c:barChart>
      <c:catAx>
        <c:axId val="52459776"/>
        <c:scaling>
          <c:orientation val="minMax"/>
        </c:scaling>
        <c:delete val="0"/>
        <c:axPos val="l"/>
        <c:majorTickMark val="out"/>
        <c:minorTickMark val="none"/>
        <c:tickLblPos val="nextTo"/>
        <c:crossAx val="52490240"/>
        <c:crosses val="autoZero"/>
        <c:auto val="1"/>
        <c:lblAlgn val="ctr"/>
        <c:lblOffset val="100"/>
        <c:noMultiLvlLbl val="0"/>
      </c:catAx>
      <c:valAx>
        <c:axId val="52490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245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1802326377739"/>
          <c:y val="0.18375672261576137"/>
          <c:w val="0.22221160368146228"/>
          <c:h val="0.556072861865387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78EB7-153F-49BA-AB6F-59072C656B3F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542A38-5E79-4346-A7A9-23DBBA3796CD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緣起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7049155-5F3A-40D4-8FB1-BA5062CD514F}" type="parTrans" cxnId="{2ACB8B4A-170E-4176-9E29-ED4865C84ABA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38AF6E57-D93A-4A42-BAF1-62DF920B6513}" type="sibTrans" cxnId="{2ACB8B4A-170E-4176-9E29-ED4865C84ABA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6BB83269-F043-4358-AE3A-6EE44F159050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關於台東縣的策略聯盟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38B2959D-C193-43D5-963E-F30482CD91FB}" type="parTrans" cxnId="{E9AF8824-1007-4313-8380-811F3327F0E2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209CEBF7-774E-4437-B1E8-37A5E362804C}" type="sibTrans" cxnId="{E9AF8824-1007-4313-8380-811F3327F0E2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35B62BF-29E5-4818-AE26-9E2FD910602F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數學與策略聯盟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5F498B1-6EDD-4CC8-9C30-FE700A719FC9}" type="parTrans" cxnId="{CE94A111-D71E-4247-B091-DB8097711882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FB25BD6-49AC-4C37-B8AB-D29DC8CAC550}" type="sibTrans" cxnId="{CE94A111-D71E-4247-B091-DB8097711882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670ED514-75E5-4B40-A721-B67B0B78A010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執行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2298BCA0-2C58-4F82-9725-8DB6D6523E64}" type="parTrans" cxnId="{C979E3B8-473C-4CE0-AF18-66446437D997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C6FAD906-6CD9-4697-9C89-4DC3F42641C4}" type="sibTrans" cxnId="{C979E3B8-473C-4CE0-AF18-66446437D997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B919B9A-7F76-4274-8E69-3B1AAD6700D3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計劃與執行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8C43123-2C16-4A03-B457-672319C10EF1}" type="parTrans" cxnId="{7B353890-52DE-419F-8BDA-F75839796782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C8124AF-8E4D-46A7-A5D5-6E7314D2B6E9}" type="sibTrans" cxnId="{7B353890-52DE-419F-8BDA-F75839796782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EB01FE6B-DB8C-4F22-A5C3-00CC780E494C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有效嗎</a:t>
          </a:r>
          <a:r>
            <a: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?</a:t>
          </a:r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數學科的策略聯盟</a:t>
          </a:r>
          <a:r>
            <a: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?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EC01141-B1E2-4560-A839-83D56B0A48EA}" type="parTrans" cxnId="{5737DAF1-AE8D-4F87-9E7C-AB5AD5E4E70D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C96C7F61-FB8E-455C-A237-7600824FD6C6}" type="sibTrans" cxnId="{5737DAF1-AE8D-4F87-9E7C-AB5AD5E4E70D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57DFACC-F63E-46EE-868B-8974D65B6FB8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未來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B0B16D6-CFD7-4884-BD1B-A2861D91844C}" type="parTrans" cxnId="{430369E9-22A2-4694-829B-3A0004EF8299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A1D40840-3596-49AA-8C38-0AB51E463AFB}" type="sibTrans" cxnId="{430369E9-22A2-4694-829B-3A0004EF8299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626DD048-B565-4F56-99F7-D8DF9E9E5AB3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關於未來，是否繼續</a:t>
          </a:r>
          <a:r>
            <a: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?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743420F-20A5-4B1D-91B7-F152FAE2049C}" type="parTrans" cxnId="{07B28E23-3BA7-438A-8604-1E1C066FC79D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E7D0D531-87DA-4C1E-A78D-624AA477F03B}" type="sibTrans" cxnId="{07B28E23-3BA7-438A-8604-1E1C066FC79D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9E0F0B9F-48ED-4954-B940-31066E943241}" type="pres">
      <dgm:prSet presAssocID="{32978EB7-153F-49BA-AB6F-59072C656B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B06C6F6-2514-4F32-8E75-B35E65D66D01}" type="pres">
      <dgm:prSet presAssocID="{0D542A38-5E79-4346-A7A9-23DBBA3796CD}" presName="composite" presStyleCnt="0"/>
      <dgm:spPr/>
    </dgm:pt>
    <dgm:pt modelId="{08CE09A5-61E9-4030-86C3-E4983D54A47B}" type="pres">
      <dgm:prSet presAssocID="{0D542A38-5E79-4346-A7A9-23DBBA3796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F924E7-069D-4C8E-8DA2-F7E3BD6B7FC5}" type="pres">
      <dgm:prSet presAssocID="{0D542A38-5E79-4346-A7A9-23DBBA3796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699B5E-C077-4406-8532-B52653C1B5A1}" type="pres">
      <dgm:prSet presAssocID="{38AF6E57-D93A-4A42-BAF1-62DF920B6513}" presName="sp" presStyleCnt="0"/>
      <dgm:spPr/>
    </dgm:pt>
    <dgm:pt modelId="{93B4A8B2-D9C2-4A53-ABD3-70EBF354228F}" type="pres">
      <dgm:prSet presAssocID="{670ED514-75E5-4B40-A721-B67B0B78A010}" presName="composite" presStyleCnt="0"/>
      <dgm:spPr/>
    </dgm:pt>
    <dgm:pt modelId="{93CA67B1-26E2-46E5-AD9D-C83EB94E9A55}" type="pres">
      <dgm:prSet presAssocID="{670ED514-75E5-4B40-A721-B67B0B78A01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CB63E7-BC36-486E-BF82-2879AB8D6430}" type="pres">
      <dgm:prSet presAssocID="{670ED514-75E5-4B40-A721-B67B0B78A01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CB1FB3-EB82-4F85-B168-86E41906B194}" type="pres">
      <dgm:prSet presAssocID="{C6FAD906-6CD9-4697-9C89-4DC3F42641C4}" presName="sp" presStyleCnt="0"/>
      <dgm:spPr/>
    </dgm:pt>
    <dgm:pt modelId="{D08C1221-E17F-4EAD-93D6-D530EC83374E}" type="pres">
      <dgm:prSet presAssocID="{457DFACC-F63E-46EE-868B-8974D65B6FB8}" presName="composite" presStyleCnt="0"/>
      <dgm:spPr/>
    </dgm:pt>
    <dgm:pt modelId="{392E1BD9-C7DD-4989-B041-31B9F3A7FAD5}" type="pres">
      <dgm:prSet presAssocID="{457DFACC-F63E-46EE-868B-8974D65B6F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B644F5-8C2B-43A3-B3EB-7B426BBFBF11}" type="pres">
      <dgm:prSet presAssocID="{457DFACC-F63E-46EE-868B-8974D65B6F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ACB8B4A-170E-4176-9E29-ED4865C84ABA}" srcId="{32978EB7-153F-49BA-AB6F-59072C656B3F}" destId="{0D542A38-5E79-4346-A7A9-23DBBA3796CD}" srcOrd="0" destOrd="0" parTransId="{D7049155-5F3A-40D4-8FB1-BA5062CD514F}" sibTransId="{38AF6E57-D93A-4A42-BAF1-62DF920B6513}"/>
    <dgm:cxn modelId="{20CFB10C-E4A7-4F24-BFBD-05F956173DAB}" type="presOf" srcId="{F35B62BF-29E5-4818-AE26-9E2FD910602F}" destId="{66F924E7-069D-4C8E-8DA2-F7E3BD6B7FC5}" srcOrd="0" destOrd="1" presId="urn:microsoft.com/office/officeart/2005/8/layout/chevron2"/>
    <dgm:cxn modelId="{430369E9-22A2-4694-829B-3A0004EF8299}" srcId="{32978EB7-153F-49BA-AB6F-59072C656B3F}" destId="{457DFACC-F63E-46EE-868B-8974D65B6FB8}" srcOrd="2" destOrd="0" parTransId="{DB0B16D6-CFD7-4884-BD1B-A2861D91844C}" sibTransId="{A1D40840-3596-49AA-8C38-0AB51E463AFB}"/>
    <dgm:cxn modelId="{CE94A111-D71E-4247-B091-DB8097711882}" srcId="{0D542A38-5E79-4346-A7A9-23DBBA3796CD}" destId="{F35B62BF-29E5-4818-AE26-9E2FD910602F}" srcOrd="1" destOrd="0" parTransId="{45F498B1-6EDD-4CC8-9C30-FE700A719FC9}" sibTransId="{4FB25BD6-49AC-4C37-B8AB-D29DC8CAC550}"/>
    <dgm:cxn modelId="{5737DAF1-AE8D-4F87-9E7C-AB5AD5E4E70D}" srcId="{670ED514-75E5-4B40-A721-B67B0B78A010}" destId="{EB01FE6B-DB8C-4F22-A5C3-00CC780E494C}" srcOrd="1" destOrd="0" parTransId="{7EC01141-B1E2-4560-A839-83D56B0A48EA}" sibTransId="{C96C7F61-FB8E-455C-A237-7600824FD6C6}"/>
    <dgm:cxn modelId="{E9AF8824-1007-4313-8380-811F3327F0E2}" srcId="{0D542A38-5E79-4346-A7A9-23DBBA3796CD}" destId="{6BB83269-F043-4358-AE3A-6EE44F159050}" srcOrd="0" destOrd="0" parTransId="{38B2959D-C193-43D5-963E-F30482CD91FB}" sibTransId="{209CEBF7-774E-4437-B1E8-37A5E362804C}"/>
    <dgm:cxn modelId="{07B28E23-3BA7-438A-8604-1E1C066FC79D}" srcId="{457DFACC-F63E-46EE-868B-8974D65B6FB8}" destId="{626DD048-B565-4F56-99F7-D8DF9E9E5AB3}" srcOrd="0" destOrd="0" parTransId="{0743420F-20A5-4B1D-91B7-F152FAE2049C}" sibTransId="{E7D0D531-87DA-4C1E-A78D-624AA477F03B}"/>
    <dgm:cxn modelId="{0B87A0E8-4B2B-4385-A278-30E2D4A691CC}" type="presOf" srcId="{0D542A38-5E79-4346-A7A9-23DBBA3796CD}" destId="{08CE09A5-61E9-4030-86C3-E4983D54A47B}" srcOrd="0" destOrd="0" presId="urn:microsoft.com/office/officeart/2005/8/layout/chevron2"/>
    <dgm:cxn modelId="{4B62138A-745D-4F66-964A-D69E93EA1371}" type="presOf" srcId="{457DFACC-F63E-46EE-868B-8974D65B6FB8}" destId="{392E1BD9-C7DD-4989-B041-31B9F3A7FAD5}" srcOrd="0" destOrd="0" presId="urn:microsoft.com/office/officeart/2005/8/layout/chevron2"/>
    <dgm:cxn modelId="{C979E3B8-473C-4CE0-AF18-66446437D997}" srcId="{32978EB7-153F-49BA-AB6F-59072C656B3F}" destId="{670ED514-75E5-4B40-A721-B67B0B78A010}" srcOrd="1" destOrd="0" parTransId="{2298BCA0-2C58-4F82-9725-8DB6D6523E64}" sibTransId="{C6FAD906-6CD9-4697-9C89-4DC3F42641C4}"/>
    <dgm:cxn modelId="{8A8BD1B1-8E87-4762-99B1-490E2A8CCDF9}" type="presOf" srcId="{670ED514-75E5-4B40-A721-B67B0B78A010}" destId="{93CA67B1-26E2-46E5-AD9D-C83EB94E9A55}" srcOrd="0" destOrd="0" presId="urn:microsoft.com/office/officeart/2005/8/layout/chevron2"/>
    <dgm:cxn modelId="{77BE3977-E60C-4974-AD34-9667448C88DA}" type="presOf" srcId="{DB919B9A-7F76-4274-8E69-3B1AAD6700D3}" destId="{68CB63E7-BC36-486E-BF82-2879AB8D6430}" srcOrd="0" destOrd="0" presId="urn:microsoft.com/office/officeart/2005/8/layout/chevron2"/>
    <dgm:cxn modelId="{86181CA2-B542-486D-ADC7-6C51014E58DD}" type="presOf" srcId="{32978EB7-153F-49BA-AB6F-59072C656B3F}" destId="{9E0F0B9F-48ED-4954-B940-31066E943241}" srcOrd="0" destOrd="0" presId="urn:microsoft.com/office/officeart/2005/8/layout/chevron2"/>
    <dgm:cxn modelId="{388EBCA1-C028-433B-8B6B-63E6321EC31E}" type="presOf" srcId="{EB01FE6B-DB8C-4F22-A5C3-00CC780E494C}" destId="{68CB63E7-BC36-486E-BF82-2879AB8D6430}" srcOrd="0" destOrd="1" presId="urn:microsoft.com/office/officeart/2005/8/layout/chevron2"/>
    <dgm:cxn modelId="{7B353890-52DE-419F-8BDA-F75839796782}" srcId="{670ED514-75E5-4B40-A721-B67B0B78A010}" destId="{DB919B9A-7F76-4274-8E69-3B1AAD6700D3}" srcOrd="0" destOrd="0" parTransId="{D8C43123-2C16-4A03-B457-672319C10EF1}" sibTransId="{DC8124AF-8E4D-46A7-A5D5-6E7314D2B6E9}"/>
    <dgm:cxn modelId="{8178D89F-0755-49BE-A813-B3E761DCE6DC}" type="presOf" srcId="{6BB83269-F043-4358-AE3A-6EE44F159050}" destId="{66F924E7-069D-4C8E-8DA2-F7E3BD6B7FC5}" srcOrd="0" destOrd="0" presId="urn:microsoft.com/office/officeart/2005/8/layout/chevron2"/>
    <dgm:cxn modelId="{9A8F2987-0BC9-458F-B7B5-8CA1DCEB22AB}" type="presOf" srcId="{626DD048-B565-4F56-99F7-D8DF9E9E5AB3}" destId="{04B644F5-8C2B-43A3-B3EB-7B426BBFBF11}" srcOrd="0" destOrd="0" presId="urn:microsoft.com/office/officeart/2005/8/layout/chevron2"/>
    <dgm:cxn modelId="{B4A2C0CE-39A0-4C1B-8BBB-B55D77EAD8E6}" type="presParOf" srcId="{9E0F0B9F-48ED-4954-B940-31066E943241}" destId="{3B06C6F6-2514-4F32-8E75-B35E65D66D01}" srcOrd="0" destOrd="0" presId="urn:microsoft.com/office/officeart/2005/8/layout/chevron2"/>
    <dgm:cxn modelId="{F2E90522-E71E-40FE-B967-F91127B4E1B2}" type="presParOf" srcId="{3B06C6F6-2514-4F32-8E75-B35E65D66D01}" destId="{08CE09A5-61E9-4030-86C3-E4983D54A47B}" srcOrd="0" destOrd="0" presId="urn:microsoft.com/office/officeart/2005/8/layout/chevron2"/>
    <dgm:cxn modelId="{E445B76E-703E-43BB-946B-176A93AD490F}" type="presParOf" srcId="{3B06C6F6-2514-4F32-8E75-B35E65D66D01}" destId="{66F924E7-069D-4C8E-8DA2-F7E3BD6B7FC5}" srcOrd="1" destOrd="0" presId="urn:microsoft.com/office/officeart/2005/8/layout/chevron2"/>
    <dgm:cxn modelId="{F92FE4F2-0E19-44CC-A72B-C0C3F75C5166}" type="presParOf" srcId="{9E0F0B9F-48ED-4954-B940-31066E943241}" destId="{84699B5E-C077-4406-8532-B52653C1B5A1}" srcOrd="1" destOrd="0" presId="urn:microsoft.com/office/officeart/2005/8/layout/chevron2"/>
    <dgm:cxn modelId="{69F64092-5C67-4C63-BB09-C0215414AC54}" type="presParOf" srcId="{9E0F0B9F-48ED-4954-B940-31066E943241}" destId="{93B4A8B2-D9C2-4A53-ABD3-70EBF354228F}" srcOrd="2" destOrd="0" presId="urn:microsoft.com/office/officeart/2005/8/layout/chevron2"/>
    <dgm:cxn modelId="{D96693C4-EBD5-4E5C-AC81-6DE7AF3B13C6}" type="presParOf" srcId="{93B4A8B2-D9C2-4A53-ABD3-70EBF354228F}" destId="{93CA67B1-26E2-46E5-AD9D-C83EB94E9A55}" srcOrd="0" destOrd="0" presId="urn:microsoft.com/office/officeart/2005/8/layout/chevron2"/>
    <dgm:cxn modelId="{38E5746A-08E5-4B37-8FC1-6AE791FCCACB}" type="presParOf" srcId="{93B4A8B2-D9C2-4A53-ABD3-70EBF354228F}" destId="{68CB63E7-BC36-486E-BF82-2879AB8D6430}" srcOrd="1" destOrd="0" presId="urn:microsoft.com/office/officeart/2005/8/layout/chevron2"/>
    <dgm:cxn modelId="{AC8CB480-29AB-44E6-BCE5-BD6B7C5C98D3}" type="presParOf" srcId="{9E0F0B9F-48ED-4954-B940-31066E943241}" destId="{54CB1FB3-EB82-4F85-B168-86E41906B194}" srcOrd="3" destOrd="0" presId="urn:microsoft.com/office/officeart/2005/8/layout/chevron2"/>
    <dgm:cxn modelId="{CB906007-531E-41FB-AA18-558ECFC2E312}" type="presParOf" srcId="{9E0F0B9F-48ED-4954-B940-31066E943241}" destId="{D08C1221-E17F-4EAD-93D6-D530EC83374E}" srcOrd="4" destOrd="0" presId="urn:microsoft.com/office/officeart/2005/8/layout/chevron2"/>
    <dgm:cxn modelId="{DFB34E41-2725-48C1-8029-5F406D678A88}" type="presParOf" srcId="{D08C1221-E17F-4EAD-93D6-D530EC83374E}" destId="{392E1BD9-C7DD-4989-B041-31B9F3A7FAD5}" srcOrd="0" destOrd="0" presId="urn:microsoft.com/office/officeart/2005/8/layout/chevron2"/>
    <dgm:cxn modelId="{A72E0317-D7B3-443C-BBDF-557E742FC370}" type="presParOf" srcId="{D08C1221-E17F-4EAD-93D6-D530EC83374E}" destId="{04B644F5-8C2B-43A3-B3EB-7B426BBFBF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9964D-1AE9-48D1-BD75-C98F7429849D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59E8059-3F6D-45EB-9A45-4BB308F9643F}">
      <dgm:prSet phldrT="[文字]" custT="1"/>
      <dgm:spPr/>
      <dgm:t>
        <a:bodyPr/>
        <a:lstStyle/>
        <a:p>
          <a:r>
            <a:rPr lang="zh-TW" altLang="en-US" sz="18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轉銜接棒</a:t>
          </a:r>
          <a:endParaRPr lang="en-US" altLang="zh-TW" sz="18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zh-TW" altLang="en-US" sz="18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不漏接</a:t>
          </a:r>
          <a:endParaRPr lang="zh-TW" altLang="en-US" sz="18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6F4BDC9F-C713-4DE5-B685-BD2A674A9403}" type="parTrans" cxnId="{972C52B6-6BA1-4B17-AC7B-6B163482D25F}">
      <dgm:prSet/>
      <dgm:spPr/>
      <dgm:t>
        <a:bodyPr/>
        <a:lstStyle/>
        <a:p>
          <a:endParaRPr lang="zh-TW" altLang="en-US"/>
        </a:p>
      </dgm:t>
    </dgm:pt>
    <dgm:pt modelId="{63D7E2F3-E5C3-4D14-B210-23C3EF2D974D}" type="sibTrans" cxnId="{972C52B6-6BA1-4B17-AC7B-6B163482D25F}">
      <dgm:prSet/>
      <dgm:spPr/>
      <dgm:t>
        <a:bodyPr/>
        <a:lstStyle/>
        <a:p>
          <a:endParaRPr lang="zh-TW" altLang="en-US"/>
        </a:p>
      </dgm:t>
    </dgm:pt>
    <dgm:pt modelId="{850CC78B-D22C-43DD-AC50-AC0A175048EB}">
      <dgm:prSet phldrT="[文字]"/>
      <dgm:spPr/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國中小數學科專業學習社群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3314E168-E4A8-4DB9-8FCF-7BB4F0F69A75}" type="parTrans" cxnId="{8880C5B3-55B8-401D-B0C1-D5BD08B103B9}">
      <dgm:prSet/>
      <dgm:spPr/>
      <dgm:t>
        <a:bodyPr/>
        <a:lstStyle/>
        <a:p>
          <a:endParaRPr lang="zh-TW" altLang="en-US"/>
        </a:p>
      </dgm:t>
    </dgm:pt>
    <dgm:pt modelId="{FD52F3D0-5AAD-443D-85F2-E30B904F288D}" type="sibTrans" cxnId="{8880C5B3-55B8-401D-B0C1-D5BD08B103B9}">
      <dgm:prSet/>
      <dgm:spPr/>
      <dgm:t>
        <a:bodyPr/>
        <a:lstStyle/>
        <a:p>
          <a:endParaRPr lang="zh-TW" altLang="en-US"/>
        </a:p>
      </dgm:t>
    </dgm:pt>
    <dgm:pt modelId="{40428532-63A1-43BC-933C-26A1BCA435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聚焦學生學習與老師教學</a:t>
          </a:r>
        </a:p>
        <a:p>
          <a:endParaRPr lang="zh-TW" altLang="en-US" sz="1000" dirty="0"/>
        </a:p>
      </dgm:t>
    </dgm:pt>
    <dgm:pt modelId="{12DAD6BB-49A6-4503-A367-093E8244079E}" type="parTrans" cxnId="{C7974444-2062-4251-8BBA-1EBF0B41B6D2}">
      <dgm:prSet/>
      <dgm:spPr/>
      <dgm:t>
        <a:bodyPr/>
        <a:lstStyle/>
        <a:p>
          <a:endParaRPr lang="zh-TW" altLang="en-US"/>
        </a:p>
      </dgm:t>
    </dgm:pt>
    <dgm:pt modelId="{8848160A-535C-4733-8315-4DFEFF396DD2}" type="sibTrans" cxnId="{C7974444-2062-4251-8BBA-1EBF0B41B6D2}">
      <dgm:prSet/>
      <dgm:spPr/>
      <dgm:t>
        <a:bodyPr/>
        <a:lstStyle/>
        <a:p>
          <a:endParaRPr lang="zh-TW" altLang="en-US"/>
        </a:p>
      </dgm:t>
    </dgm:pt>
    <dgm:pt modelId="{80320646-788F-45A5-9405-E831E300B664}" type="pres">
      <dgm:prSet presAssocID="{3A29964D-1AE9-48D1-BD75-C98F7429849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7D96759-B628-42DE-8808-691C8B2A4C28}" type="pres">
      <dgm:prSet presAssocID="{3A29964D-1AE9-48D1-BD75-C98F7429849D}" presName="comp1" presStyleCnt="0"/>
      <dgm:spPr/>
    </dgm:pt>
    <dgm:pt modelId="{93B3A3E3-E52F-450D-8E01-600F3999EB28}" type="pres">
      <dgm:prSet presAssocID="{3A29964D-1AE9-48D1-BD75-C98F7429849D}" presName="circle1" presStyleLbl="node1" presStyleIdx="0" presStyleCnt="3"/>
      <dgm:spPr/>
      <dgm:t>
        <a:bodyPr/>
        <a:lstStyle/>
        <a:p>
          <a:endParaRPr lang="zh-TW" altLang="en-US"/>
        </a:p>
      </dgm:t>
    </dgm:pt>
    <dgm:pt modelId="{9F7D9D57-5C27-4EA4-8737-B2ABA42286B8}" type="pres">
      <dgm:prSet presAssocID="{3A29964D-1AE9-48D1-BD75-C98F7429849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028DA2-218E-4311-8195-D1249C94778A}" type="pres">
      <dgm:prSet presAssocID="{3A29964D-1AE9-48D1-BD75-C98F7429849D}" presName="comp2" presStyleCnt="0"/>
      <dgm:spPr/>
    </dgm:pt>
    <dgm:pt modelId="{F5C91C3E-1E0A-4C83-9256-F824B65C08B9}" type="pres">
      <dgm:prSet presAssocID="{3A29964D-1AE9-48D1-BD75-C98F7429849D}" presName="circle2" presStyleLbl="node1" presStyleIdx="1" presStyleCnt="3" custLinFactNeighborX="0" custLinFactNeighborY="-1587"/>
      <dgm:spPr/>
      <dgm:t>
        <a:bodyPr/>
        <a:lstStyle/>
        <a:p>
          <a:endParaRPr lang="zh-TW" altLang="en-US"/>
        </a:p>
      </dgm:t>
    </dgm:pt>
    <dgm:pt modelId="{8D7950E3-D835-4D54-9F6C-FC6C5A2AB4CE}" type="pres">
      <dgm:prSet presAssocID="{3A29964D-1AE9-48D1-BD75-C98F7429849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BFC28B-E704-4D96-A7F9-5DCC0F4F1BCC}" type="pres">
      <dgm:prSet presAssocID="{3A29964D-1AE9-48D1-BD75-C98F7429849D}" presName="comp3" presStyleCnt="0"/>
      <dgm:spPr/>
    </dgm:pt>
    <dgm:pt modelId="{96F7447B-B6E6-452F-9549-A82230E3643B}" type="pres">
      <dgm:prSet presAssocID="{3A29964D-1AE9-48D1-BD75-C98F7429849D}" presName="circle3" presStyleLbl="node1" presStyleIdx="2" presStyleCnt="3" custLinFactNeighborX="0" custLinFactNeighborY="-11111"/>
      <dgm:spPr/>
      <dgm:t>
        <a:bodyPr/>
        <a:lstStyle/>
        <a:p>
          <a:endParaRPr lang="zh-TW" altLang="en-US"/>
        </a:p>
      </dgm:t>
    </dgm:pt>
    <dgm:pt modelId="{52757674-F756-4A8E-ADC5-BD226A681121}" type="pres">
      <dgm:prSet presAssocID="{3A29964D-1AE9-48D1-BD75-C98F7429849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974444-2062-4251-8BBA-1EBF0B41B6D2}" srcId="{3A29964D-1AE9-48D1-BD75-C98F7429849D}" destId="{40428532-63A1-43BC-933C-26A1BCA43543}" srcOrd="1" destOrd="0" parTransId="{12DAD6BB-49A6-4503-A367-093E8244079E}" sibTransId="{8848160A-535C-4733-8315-4DFEFF396DD2}"/>
    <dgm:cxn modelId="{380A0656-E0B1-4C76-917E-817FB08BFB36}" type="presOf" srcId="{850CC78B-D22C-43DD-AC50-AC0A175048EB}" destId="{52757674-F756-4A8E-ADC5-BD226A681121}" srcOrd="1" destOrd="0" presId="urn:microsoft.com/office/officeart/2005/8/layout/venn2"/>
    <dgm:cxn modelId="{972C52B6-6BA1-4B17-AC7B-6B163482D25F}" srcId="{3A29964D-1AE9-48D1-BD75-C98F7429849D}" destId="{859E8059-3F6D-45EB-9A45-4BB308F9643F}" srcOrd="0" destOrd="0" parTransId="{6F4BDC9F-C713-4DE5-B685-BD2A674A9403}" sibTransId="{63D7E2F3-E5C3-4D14-B210-23C3EF2D974D}"/>
    <dgm:cxn modelId="{8880C5B3-55B8-401D-B0C1-D5BD08B103B9}" srcId="{3A29964D-1AE9-48D1-BD75-C98F7429849D}" destId="{850CC78B-D22C-43DD-AC50-AC0A175048EB}" srcOrd="2" destOrd="0" parTransId="{3314E168-E4A8-4DB9-8FCF-7BB4F0F69A75}" sibTransId="{FD52F3D0-5AAD-443D-85F2-E30B904F288D}"/>
    <dgm:cxn modelId="{864F1C39-A724-4471-8CA5-1BF7E11FC54E}" type="presOf" srcId="{40428532-63A1-43BC-933C-26A1BCA43543}" destId="{8D7950E3-D835-4D54-9F6C-FC6C5A2AB4CE}" srcOrd="1" destOrd="0" presId="urn:microsoft.com/office/officeart/2005/8/layout/venn2"/>
    <dgm:cxn modelId="{F93A9F9C-5AB2-476B-950B-A52E64033B99}" type="presOf" srcId="{3A29964D-1AE9-48D1-BD75-C98F7429849D}" destId="{80320646-788F-45A5-9405-E831E300B664}" srcOrd="0" destOrd="0" presId="urn:microsoft.com/office/officeart/2005/8/layout/venn2"/>
    <dgm:cxn modelId="{4558A159-364F-48A4-854C-1BEAFC4A0139}" type="presOf" srcId="{850CC78B-D22C-43DD-AC50-AC0A175048EB}" destId="{96F7447B-B6E6-452F-9549-A82230E3643B}" srcOrd="0" destOrd="0" presId="urn:microsoft.com/office/officeart/2005/8/layout/venn2"/>
    <dgm:cxn modelId="{D51C2F1A-FB05-4894-9002-EF81E863104B}" type="presOf" srcId="{40428532-63A1-43BC-933C-26A1BCA43543}" destId="{F5C91C3E-1E0A-4C83-9256-F824B65C08B9}" srcOrd="0" destOrd="0" presId="urn:microsoft.com/office/officeart/2005/8/layout/venn2"/>
    <dgm:cxn modelId="{682F219B-5453-45C4-B473-94B77F541A79}" type="presOf" srcId="{859E8059-3F6D-45EB-9A45-4BB308F9643F}" destId="{93B3A3E3-E52F-450D-8E01-600F3999EB28}" srcOrd="0" destOrd="0" presId="urn:microsoft.com/office/officeart/2005/8/layout/venn2"/>
    <dgm:cxn modelId="{7D59554C-829F-4536-9853-D50ACE1C1D4E}" type="presOf" srcId="{859E8059-3F6D-45EB-9A45-4BB308F9643F}" destId="{9F7D9D57-5C27-4EA4-8737-B2ABA42286B8}" srcOrd="1" destOrd="0" presId="urn:microsoft.com/office/officeart/2005/8/layout/venn2"/>
    <dgm:cxn modelId="{7528E859-3F61-448F-A025-6B3CD31DFBC0}" type="presParOf" srcId="{80320646-788F-45A5-9405-E831E300B664}" destId="{A7D96759-B628-42DE-8808-691C8B2A4C28}" srcOrd="0" destOrd="0" presId="urn:microsoft.com/office/officeart/2005/8/layout/venn2"/>
    <dgm:cxn modelId="{3B1E0535-76AA-4DE3-B780-66E80BFF0EEE}" type="presParOf" srcId="{A7D96759-B628-42DE-8808-691C8B2A4C28}" destId="{93B3A3E3-E52F-450D-8E01-600F3999EB28}" srcOrd="0" destOrd="0" presId="urn:microsoft.com/office/officeart/2005/8/layout/venn2"/>
    <dgm:cxn modelId="{E7DBC877-C82F-44BF-9EDF-BFB858E74D0F}" type="presParOf" srcId="{A7D96759-B628-42DE-8808-691C8B2A4C28}" destId="{9F7D9D57-5C27-4EA4-8737-B2ABA42286B8}" srcOrd="1" destOrd="0" presId="urn:microsoft.com/office/officeart/2005/8/layout/venn2"/>
    <dgm:cxn modelId="{3ACAAF1A-A730-470B-A6F0-7CCA9E6A996C}" type="presParOf" srcId="{80320646-788F-45A5-9405-E831E300B664}" destId="{87028DA2-218E-4311-8195-D1249C94778A}" srcOrd="1" destOrd="0" presId="urn:microsoft.com/office/officeart/2005/8/layout/venn2"/>
    <dgm:cxn modelId="{D5E6FDE3-EE0C-4E59-8912-95661E85AA1C}" type="presParOf" srcId="{87028DA2-218E-4311-8195-D1249C94778A}" destId="{F5C91C3E-1E0A-4C83-9256-F824B65C08B9}" srcOrd="0" destOrd="0" presId="urn:microsoft.com/office/officeart/2005/8/layout/venn2"/>
    <dgm:cxn modelId="{858739DC-196E-405B-9023-4E27D1CCC272}" type="presParOf" srcId="{87028DA2-218E-4311-8195-D1249C94778A}" destId="{8D7950E3-D835-4D54-9F6C-FC6C5A2AB4CE}" srcOrd="1" destOrd="0" presId="urn:microsoft.com/office/officeart/2005/8/layout/venn2"/>
    <dgm:cxn modelId="{3B5F8480-5910-4682-80CF-343F15A8E6F5}" type="presParOf" srcId="{80320646-788F-45A5-9405-E831E300B664}" destId="{B5BFC28B-E704-4D96-A7F9-5DCC0F4F1BCC}" srcOrd="2" destOrd="0" presId="urn:microsoft.com/office/officeart/2005/8/layout/venn2"/>
    <dgm:cxn modelId="{8E2B76D7-8520-4C27-B5E5-BD022571477A}" type="presParOf" srcId="{B5BFC28B-E704-4D96-A7F9-5DCC0F4F1BCC}" destId="{96F7447B-B6E6-452F-9549-A82230E3643B}" srcOrd="0" destOrd="0" presId="urn:microsoft.com/office/officeart/2005/8/layout/venn2"/>
    <dgm:cxn modelId="{A67D6795-D2ED-4E38-8E6A-EE8925A37842}" type="presParOf" srcId="{B5BFC28B-E704-4D96-A7F9-5DCC0F4F1BCC}" destId="{52757674-F756-4A8E-ADC5-BD226A68112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0D7257-00D3-4CAB-A7FD-422B87566183}" type="doc">
      <dgm:prSet loTypeId="urn:microsoft.com/office/officeart/2005/8/layout/balance1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21DB4557-5CAC-4668-8DC9-23C8F0704850}">
      <dgm:prSet phldrT="[文字]"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共識會議</a:t>
          </a:r>
          <a:endParaRPr lang="zh-TW" altLang="en-US" dirty="0">
            <a:latin typeface="+mn-ea"/>
            <a:ea typeface="+mn-ea"/>
          </a:endParaRPr>
        </a:p>
      </dgm:t>
    </dgm:pt>
    <dgm:pt modelId="{C5A67AE8-4EF4-41BA-B631-17142B4105D3}" type="parTrans" cxnId="{AB307E42-E416-45DA-9114-A043C5086D26}">
      <dgm:prSet/>
      <dgm:spPr/>
      <dgm:t>
        <a:bodyPr/>
        <a:lstStyle/>
        <a:p>
          <a:endParaRPr lang="zh-TW" altLang="en-US"/>
        </a:p>
      </dgm:t>
    </dgm:pt>
    <dgm:pt modelId="{62D03ED7-2285-43B4-9C35-98AA68355719}" type="sibTrans" cxnId="{AB307E42-E416-45DA-9114-A043C5086D26}">
      <dgm:prSet/>
      <dgm:spPr/>
      <dgm:t>
        <a:bodyPr/>
        <a:lstStyle/>
        <a:p>
          <a:endParaRPr lang="zh-TW" altLang="en-US"/>
        </a:p>
      </dgm:t>
    </dgm:pt>
    <dgm:pt modelId="{E7DAF96A-EC75-44B6-B059-B8CD1EFB70AC}">
      <dgm:prSet phldrT="[文字]"/>
      <dgm:spPr/>
      <dgm:t>
        <a:bodyPr/>
        <a:lstStyle/>
        <a:p>
          <a:r>
            <a:rPr lang="en-US" altLang="zh-TW" dirty="0" smtClean="0"/>
            <a:t>107.1.25</a:t>
          </a:r>
          <a:endParaRPr lang="zh-TW" altLang="en-US" dirty="0"/>
        </a:p>
      </dgm:t>
    </dgm:pt>
    <dgm:pt modelId="{9C55F9CA-8543-4BCF-930F-EBCF9E4A84D8}" type="parTrans" cxnId="{7C50A2DC-CAD4-4628-85A0-077B33F527C1}">
      <dgm:prSet/>
      <dgm:spPr/>
      <dgm:t>
        <a:bodyPr/>
        <a:lstStyle/>
        <a:p>
          <a:endParaRPr lang="zh-TW" altLang="en-US"/>
        </a:p>
      </dgm:t>
    </dgm:pt>
    <dgm:pt modelId="{67561505-CAFF-4C79-A7C4-B4809AB70F77}" type="sibTrans" cxnId="{7C50A2DC-CAD4-4628-85A0-077B33F527C1}">
      <dgm:prSet/>
      <dgm:spPr/>
      <dgm:t>
        <a:bodyPr/>
        <a:lstStyle/>
        <a:p>
          <a:endParaRPr lang="zh-TW" altLang="en-US"/>
        </a:p>
      </dgm:t>
    </dgm:pt>
    <dgm:pt modelId="{2686D417-FDF3-489E-B485-9892055F7048}">
      <dgm:prSet phldrT="[文字]"/>
      <dgm:spPr/>
      <dgm:t>
        <a:bodyPr/>
        <a:lstStyle/>
        <a:p>
          <a:r>
            <a:rPr lang="en-US" altLang="zh-TW" dirty="0" smtClean="0"/>
            <a:t>106.8.23</a:t>
          </a:r>
          <a:endParaRPr lang="zh-TW" altLang="en-US" dirty="0"/>
        </a:p>
      </dgm:t>
    </dgm:pt>
    <dgm:pt modelId="{44DDD31F-E6B3-45B1-BD67-713E0505E59F}" type="parTrans" cxnId="{8AC346B4-0AA7-4E12-A9FE-BB7C3BEFC1F9}">
      <dgm:prSet/>
      <dgm:spPr/>
      <dgm:t>
        <a:bodyPr/>
        <a:lstStyle/>
        <a:p>
          <a:endParaRPr lang="zh-TW" altLang="en-US"/>
        </a:p>
      </dgm:t>
    </dgm:pt>
    <dgm:pt modelId="{78BC8A52-7ABD-458D-926A-6862E356AFD7}" type="sibTrans" cxnId="{8AC346B4-0AA7-4E12-A9FE-BB7C3BEFC1F9}">
      <dgm:prSet/>
      <dgm:spPr/>
      <dgm:t>
        <a:bodyPr/>
        <a:lstStyle/>
        <a:p>
          <a:endParaRPr lang="zh-TW" altLang="en-US"/>
        </a:p>
      </dgm:t>
    </dgm:pt>
    <dgm:pt modelId="{22FDAABB-E735-452B-88FB-91DC08DF9D63}">
      <dgm:prSet phldrT="[文字]"/>
      <dgm:spPr/>
      <dgm:t>
        <a:bodyPr/>
        <a:lstStyle/>
        <a:p>
          <a:r>
            <a:rPr lang="zh-TW" altLang="en-US" dirty="0" smtClean="0"/>
            <a:t>數學科共備觀議課</a:t>
          </a:r>
          <a:endParaRPr lang="zh-TW" altLang="en-US" dirty="0"/>
        </a:p>
      </dgm:t>
    </dgm:pt>
    <dgm:pt modelId="{A2FD1F2A-6439-4720-8961-1DC40EBD75B1}" type="parTrans" cxnId="{6E62678C-985C-43D2-BE6A-BF37B2E0A8E6}">
      <dgm:prSet/>
      <dgm:spPr/>
      <dgm:t>
        <a:bodyPr/>
        <a:lstStyle/>
        <a:p>
          <a:endParaRPr lang="zh-TW" altLang="en-US"/>
        </a:p>
      </dgm:t>
    </dgm:pt>
    <dgm:pt modelId="{C7303A8B-E8D0-48D9-BE9A-879893B767CC}" type="sibTrans" cxnId="{6E62678C-985C-43D2-BE6A-BF37B2E0A8E6}">
      <dgm:prSet/>
      <dgm:spPr/>
      <dgm:t>
        <a:bodyPr/>
        <a:lstStyle/>
        <a:p>
          <a:endParaRPr lang="zh-TW" altLang="en-US"/>
        </a:p>
      </dgm:t>
    </dgm:pt>
    <dgm:pt modelId="{7E628D4C-4F84-4925-B030-5AAA963B140A}">
      <dgm:prSet phldrT="[文字]"/>
      <dgm:spPr/>
      <dgm:t>
        <a:bodyPr/>
        <a:lstStyle/>
        <a:p>
          <a:r>
            <a:rPr lang="en-US" altLang="zh-TW" dirty="0" smtClean="0"/>
            <a:t>107.3.12</a:t>
          </a:r>
          <a:endParaRPr lang="zh-TW" altLang="en-US" dirty="0"/>
        </a:p>
      </dgm:t>
    </dgm:pt>
    <dgm:pt modelId="{CF719DB0-78B0-40BA-A188-3D01F48B23B7}" type="parTrans" cxnId="{4EB00978-D3FF-44E2-BF82-CF769FD782CC}">
      <dgm:prSet/>
      <dgm:spPr/>
      <dgm:t>
        <a:bodyPr/>
        <a:lstStyle/>
        <a:p>
          <a:endParaRPr lang="zh-TW" altLang="en-US"/>
        </a:p>
      </dgm:t>
    </dgm:pt>
    <dgm:pt modelId="{4E9680BE-D578-4D5C-949B-50523971362B}" type="sibTrans" cxnId="{4EB00978-D3FF-44E2-BF82-CF769FD782CC}">
      <dgm:prSet/>
      <dgm:spPr/>
      <dgm:t>
        <a:bodyPr/>
        <a:lstStyle/>
        <a:p>
          <a:endParaRPr lang="zh-TW" altLang="en-US"/>
        </a:p>
      </dgm:t>
    </dgm:pt>
    <dgm:pt modelId="{B859D7BA-0248-4121-97C1-018F812A5B03}">
      <dgm:prSet phldrT="[文字]"/>
      <dgm:spPr/>
      <dgm:t>
        <a:bodyPr/>
        <a:lstStyle/>
        <a:p>
          <a:r>
            <a:rPr lang="en-US" altLang="zh-TW" dirty="0" smtClean="0"/>
            <a:t>106.11.8</a:t>
          </a:r>
          <a:endParaRPr lang="zh-TW" altLang="en-US" dirty="0"/>
        </a:p>
      </dgm:t>
    </dgm:pt>
    <dgm:pt modelId="{9BAFC4D7-6AF3-4A6D-B66C-CDF536AA5067}" type="parTrans" cxnId="{BC41ADA5-AE42-4E91-B430-4E9FD8090715}">
      <dgm:prSet/>
      <dgm:spPr/>
      <dgm:t>
        <a:bodyPr/>
        <a:lstStyle/>
        <a:p>
          <a:endParaRPr lang="zh-TW" altLang="en-US"/>
        </a:p>
      </dgm:t>
    </dgm:pt>
    <dgm:pt modelId="{378E3F08-351C-491E-ADD8-EA89BEF96F17}" type="sibTrans" cxnId="{BC41ADA5-AE42-4E91-B430-4E9FD8090715}">
      <dgm:prSet/>
      <dgm:spPr/>
      <dgm:t>
        <a:bodyPr/>
        <a:lstStyle/>
        <a:p>
          <a:endParaRPr lang="zh-TW" altLang="en-US"/>
        </a:p>
      </dgm:t>
    </dgm:pt>
    <dgm:pt modelId="{65F7EA7B-A52A-418C-997A-7D54F37F7D5E}">
      <dgm:prSet phldrT="[文字]"/>
      <dgm:spPr/>
      <dgm:t>
        <a:bodyPr/>
        <a:lstStyle/>
        <a:p>
          <a:r>
            <a:rPr lang="en-US" altLang="zh-TW" dirty="0" smtClean="0"/>
            <a:t>106.9.13</a:t>
          </a:r>
          <a:endParaRPr lang="zh-TW" altLang="en-US" dirty="0"/>
        </a:p>
      </dgm:t>
    </dgm:pt>
    <dgm:pt modelId="{47D33C13-628A-4E94-B594-949536EC3615}" type="parTrans" cxnId="{76FDBEAA-0E2D-43CE-9390-A7C3FD1F2B4F}">
      <dgm:prSet/>
      <dgm:spPr/>
      <dgm:t>
        <a:bodyPr/>
        <a:lstStyle/>
        <a:p>
          <a:endParaRPr lang="zh-TW" altLang="en-US"/>
        </a:p>
      </dgm:t>
    </dgm:pt>
    <dgm:pt modelId="{7DCAABA7-275D-4E44-933B-38110AC40AC0}" type="sibTrans" cxnId="{76FDBEAA-0E2D-43CE-9390-A7C3FD1F2B4F}">
      <dgm:prSet/>
      <dgm:spPr/>
      <dgm:t>
        <a:bodyPr/>
        <a:lstStyle/>
        <a:p>
          <a:endParaRPr lang="zh-TW" altLang="en-US"/>
        </a:p>
      </dgm:t>
    </dgm:pt>
    <dgm:pt modelId="{2102F6A3-D933-44F7-A39D-AEE22EE18A97}">
      <dgm:prSet phldrT="[文字]"/>
      <dgm:spPr/>
      <dgm:t>
        <a:bodyPr/>
        <a:lstStyle/>
        <a:p>
          <a:endParaRPr lang="zh-TW" altLang="en-US" dirty="0"/>
        </a:p>
      </dgm:t>
    </dgm:pt>
    <dgm:pt modelId="{D01E375F-58ED-40FE-8EE6-53F1943896B8}" type="parTrans" cxnId="{09FEABD6-D547-46A0-8BE9-914824DE3CFE}">
      <dgm:prSet/>
      <dgm:spPr/>
      <dgm:t>
        <a:bodyPr/>
        <a:lstStyle/>
        <a:p>
          <a:endParaRPr lang="zh-TW" altLang="en-US"/>
        </a:p>
      </dgm:t>
    </dgm:pt>
    <dgm:pt modelId="{E944D338-4F40-4A35-BFD9-242D321C21DF}" type="sibTrans" cxnId="{09FEABD6-D547-46A0-8BE9-914824DE3CFE}">
      <dgm:prSet/>
      <dgm:spPr/>
      <dgm:t>
        <a:bodyPr/>
        <a:lstStyle/>
        <a:p>
          <a:endParaRPr lang="zh-TW" altLang="en-US"/>
        </a:p>
      </dgm:t>
    </dgm:pt>
    <dgm:pt modelId="{2D600B37-3771-49EA-AE6A-D9416877F179}">
      <dgm:prSet phldrT="[文字]"/>
      <dgm:spPr/>
      <dgm:t>
        <a:bodyPr/>
        <a:lstStyle/>
        <a:p>
          <a:r>
            <a:rPr lang="en-US" altLang="zh-TW" dirty="0" smtClean="0"/>
            <a:t>106.12.6</a:t>
          </a:r>
          <a:endParaRPr lang="zh-TW" altLang="en-US" dirty="0"/>
        </a:p>
      </dgm:t>
    </dgm:pt>
    <dgm:pt modelId="{BDE31DD8-14A1-497C-9BC7-473F129888A3}" type="parTrans" cxnId="{7A2ADC44-3F87-485D-A4D1-6BE6CE6A88D6}">
      <dgm:prSet/>
      <dgm:spPr/>
      <dgm:t>
        <a:bodyPr/>
        <a:lstStyle/>
        <a:p>
          <a:endParaRPr lang="zh-TW" altLang="en-US"/>
        </a:p>
      </dgm:t>
    </dgm:pt>
    <dgm:pt modelId="{C486D3FD-2E75-4571-98BD-A700B9D19684}" type="sibTrans" cxnId="{7A2ADC44-3F87-485D-A4D1-6BE6CE6A88D6}">
      <dgm:prSet/>
      <dgm:spPr/>
      <dgm:t>
        <a:bodyPr/>
        <a:lstStyle/>
        <a:p>
          <a:endParaRPr lang="zh-TW" altLang="en-US"/>
        </a:p>
      </dgm:t>
    </dgm:pt>
    <dgm:pt modelId="{D34506C4-5CA9-434C-8275-19F8B97242E4}" type="pres">
      <dgm:prSet presAssocID="{A30D7257-00D3-4CAB-A7FD-422B8756618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3F42D1-A151-4DD9-9056-25EC99FE865F}" type="pres">
      <dgm:prSet presAssocID="{A30D7257-00D3-4CAB-A7FD-422B87566183}" presName="dummyMaxCanvas" presStyleCnt="0"/>
      <dgm:spPr/>
      <dgm:t>
        <a:bodyPr/>
        <a:lstStyle/>
        <a:p>
          <a:endParaRPr lang="zh-TW" altLang="en-US"/>
        </a:p>
      </dgm:t>
    </dgm:pt>
    <dgm:pt modelId="{A5599CCF-D929-47BD-9121-3BF6C2E7F70C}" type="pres">
      <dgm:prSet presAssocID="{A30D7257-00D3-4CAB-A7FD-422B87566183}" presName="parentComposite" presStyleCnt="0"/>
      <dgm:spPr/>
      <dgm:t>
        <a:bodyPr/>
        <a:lstStyle/>
        <a:p>
          <a:endParaRPr lang="zh-TW" altLang="en-US"/>
        </a:p>
      </dgm:t>
    </dgm:pt>
    <dgm:pt modelId="{0125BF29-12FA-4FE9-A469-078B3ACA444B}" type="pres">
      <dgm:prSet presAssocID="{A30D7257-00D3-4CAB-A7FD-422B8756618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82D67782-7603-4075-BED3-2283E5789398}" type="pres">
      <dgm:prSet presAssocID="{A30D7257-00D3-4CAB-A7FD-422B8756618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F4D381D5-7DE1-4365-8256-E9E07FE7649E}" type="pres">
      <dgm:prSet presAssocID="{A30D7257-00D3-4CAB-A7FD-422B87566183}" presName="childrenComposite" presStyleCnt="0"/>
      <dgm:spPr/>
      <dgm:t>
        <a:bodyPr/>
        <a:lstStyle/>
        <a:p>
          <a:endParaRPr lang="zh-TW" altLang="en-US"/>
        </a:p>
      </dgm:t>
    </dgm:pt>
    <dgm:pt modelId="{23AD63D8-48CC-4FE2-A480-8020E630C6DA}" type="pres">
      <dgm:prSet presAssocID="{A30D7257-00D3-4CAB-A7FD-422B87566183}" presName="dummyMaxCanvas_ChildArea" presStyleCnt="0"/>
      <dgm:spPr/>
      <dgm:t>
        <a:bodyPr/>
        <a:lstStyle/>
        <a:p>
          <a:endParaRPr lang="zh-TW" altLang="en-US"/>
        </a:p>
      </dgm:t>
    </dgm:pt>
    <dgm:pt modelId="{162495AB-F42B-453E-B2EA-D83DF10A583B}" type="pres">
      <dgm:prSet presAssocID="{A30D7257-00D3-4CAB-A7FD-422B87566183}" presName="fulcrum" presStyleLbl="alignAccFollowNode1" presStyleIdx="2" presStyleCnt="4"/>
      <dgm:spPr/>
      <dgm:t>
        <a:bodyPr/>
        <a:lstStyle/>
        <a:p>
          <a:endParaRPr lang="zh-TW" altLang="en-US"/>
        </a:p>
      </dgm:t>
    </dgm:pt>
    <dgm:pt modelId="{F26827DD-BC26-42CA-9B44-0429EAE7BF34}" type="pres">
      <dgm:prSet presAssocID="{A30D7257-00D3-4CAB-A7FD-422B87566183}" presName="balance_24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98C317-1B8B-40F6-A8D2-D31C128FAC90}" type="pres">
      <dgm:prSet presAssocID="{A30D7257-00D3-4CAB-A7FD-422B87566183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0D2916-5BD2-4A9A-B570-9BFFFF924CED}" type="pres">
      <dgm:prSet presAssocID="{A30D7257-00D3-4CAB-A7FD-422B87566183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C2A90D-1874-4457-A3EB-47E57B5EC44C}" type="pres">
      <dgm:prSet presAssocID="{A30D7257-00D3-4CAB-A7FD-422B87566183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C6E046-2C86-4359-B087-9982074491C1}" type="pres">
      <dgm:prSet presAssocID="{A30D7257-00D3-4CAB-A7FD-422B87566183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AEA64-8FC0-46C3-8431-2204A0A6DE6C}" type="pres">
      <dgm:prSet presAssocID="{A30D7257-00D3-4CAB-A7FD-422B87566183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4B1C64-D51A-48FF-ADE9-671F520F5D07}" type="pres">
      <dgm:prSet presAssocID="{A30D7257-00D3-4CAB-A7FD-422B87566183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E62678C-985C-43D2-BE6A-BF37B2E0A8E6}" srcId="{A30D7257-00D3-4CAB-A7FD-422B87566183}" destId="{22FDAABB-E735-452B-88FB-91DC08DF9D63}" srcOrd="1" destOrd="0" parTransId="{A2FD1F2A-6439-4720-8961-1DC40EBD75B1}" sibTransId="{C7303A8B-E8D0-48D9-BE9A-879893B767CC}"/>
    <dgm:cxn modelId="{DCC2DD8E-B7D3-46C6-BF7B-9CCDD00CCA9A}" type="presOf" srcId="{E7DAF96A-EC75-44B6-B059-B8CD1EFB70AC}" destId="{219AEA64-8FC0-46C3-8431-2204A0A6DE6C}" srcOrd="0" destOrd="0" presId="urn:microsoft.com/office/officeart/2005/8/layout/balance1"/>
    <dgm:cxn modelId="{52CD9CC8-42BB-42C6-A71E-631806051135}" type="presOf" srcId="{21DB4557-5CAC-4668-8DC9-23C8F0704850}" destId="{0125BF29-12FA-4FE9-A469-078B3ACA444B}" srcOrd="0" destOrd="0" presId="urn:microsoft.com/office/officeart/2005/8/layout/balance1"/>
    <dgm:cxn modelId="{4EB00978-D3FF-44E2-BF82-CF769FD782CC}" srcId="{22FDAABB-E735-452B-88FB-91DC08DF9D63}" destId="{7E628D4C-4F84-4925-B030-5AAA963B140A}" srcOrd="0" destOrd="0" parTransId="{CF719DB0-78B0-40BA-A188-3D01F48B23B7}" sibTransId="{4E9680BE-D578-4D5C-949B-50523971362B}"/>
    <dgm:cxn modelId="{C11CB684-0E05-4114-81EC-2316217FE8F6}" type="presOf" srcId="{B859D7BA-0248-4121-97C1-018F812A5B03}" destId="{8EC2A90D-1874-4457-A3EB-47E57B5EC44C}" srcOrd="0" destOrd="0" presId="urn:microsoft.com/office/officeart/2005/8/layout/balance1"/>
    <dgm:cxn modelId="{AB307E42-E416-45DA-9114-A043C5086D26}" srcId="{A30D7257-00D3-4CAB-A7FD-422B87566183}" destId="{21DB4557-5CAC-4668-8DC9-23C8F0704850}" srcOrd="0" destOrd="0" parTransId="{C5A67AE8-4EF4-41BA-B631-17142B4105D3}" sibTransId="{62D03ED7-2285-43B4-9C35-98AA68355719}"/>
    <dgm:cxn modelId="{41823727-A001-47BF-BA18-2E3D50418FC6}" type="presOf" srcId="{A30D7257-00D3-4CAB-A7FD-422B87566183}" destId="{D34506C4-5CA9-434C-8275-19F8B97242E4}" srcOrd="0" destOrd="0" presId="urn:microsoft.com/office/officeart/2005/8/layout/balance1"/>
    <dgm:cxn modelId="{8AC346B4-0AA7-4E12-A9FE-BB7C3BEFC1F9}" srcId="{21DB4557-5CAC-4668-8DC9-23C8F0704850}" destId="{2686D417-FDF3-489E-B485-9892055F7048}" srcOrd="1" destOrd="0" parTransId="{44DDD31F-E6B3-45B1-BD67-713E0505E59F}" sibTransId="{78BC8A52-7ABD-458D-926A-6862E356AFD7}"/>
    <dgm:cxn modelId="{654B6FBD-4EA7-43F8-9843-FC256A02DA36}" type="presOf" srcId="{2686D417-FDF3-489E-B485-9892055F7048}" destId="{D54B1C64-D51A-48FF-ADE9-671F520F5D07}" srcOrd="0" destOrd="0" presId="urn:microsoft.com/office/officeart/2005/8/layout/balance1"/>
    <dgm:cxn modelId="{7DB08646-56EC-4F09-8A4B-D56D40E8FBC1}" type="presOf" srcId="{22FDAABB-E735-452B-88FB-91DC08DF9D63}" destId="{82D67782-7603-4075-BED3-2283E5789398}" srcOrd="0" destOrd="0" presId="urn:microsoft.com/office/officeart/2005/8/layout/balance1"/>
    <dgm:cxn modelId="{7A2ADC44-3F87-485D-A4D1-6BE6CE6A88D6}" srcId="{22FDAABB-E735-452B-88FB-91DC08DF9D63}" destId="{2D600B37-3771-49EA-AE6A-D9416877F179}" srcOrd="1" destOrd="0" parTransId="{BDE31DD8-14A1-497C-9BC7-473F129888A3}" sibTransId="{C486D3FD-2E75-4571-98BD-A700B9D19684}"/>
    <dgm:cxn modelId="{76FDBEAA-0E2D-43CE-9390-A7C3FD1F2B4F}" srcId="{22FDAABB-E735-452B-88FB-91DC08DF9D63}" destId="{65F7EA7B-A52A-418C-997A-7D54F37F7D5E}" srcOrd="3" destOrd="0" parTransId="{47D33C13-628A-4E94-B594-949536EC3615}" sibTransId="{7DCAABA7-275D-4E44-933B-38110AC40AC0}"/>
    <dgm:cxn modelId="{E76A78E9-68AF-4385-B486-82C0162D8CEF}" type="presOf" srcId="{7E628D4C-4F84-4925-B030-5AAA963B140A}" destId="{FE98C317-1B8B-40F6-A8D2-D31C128FAC90}" srcOrd="0" destOrd="0" presId="urn:microsoft.com/office/officeart/2005/8/layout/balance1"/>
    <dgm:cxn modelId="{23A97705-0A9F-4485-8D13-3B9FC4C09AD9}" type="presOf" srcId="{65F7EA7B-A52A-418C-997A-7D54F37F7D5E}" destId="{B3C6E046-2C86-4359-B087-9982074491C1}" srcOrd="0" destOrd="0" presId="urn:microsoft.com/office/officeart/2005/8/layout/balance1"/>
    <dgm:cxn modelId="{BC41ADA5-AE42-4E91-B430-4E9FD8090715}" srcId="{22FDAABB-E735-452B-88FB-91DC08DF9D63}" destId="{B859D7BA-0248-4121-97C1-018F812A5B03}" srcOrd="2" destOrd="0" parTransId="{9BAFC4D7-6AF3-4A6D-B66C-CDF536AA5067}" sibTransId="{378E3F08-351C-491E-ADD8-EA89BEF96F17}"/>
    <dgm:cxn modelId="{1D815CC6-5685-4D65-BBD9-5B76EA5BB271}" type="presOf" srcId="{2D600B37-3771-49EA-AE6A-D9416877F179}" destId="{900D2916-5BD2-4A9A-B570-9BFFFF924CED}" srcOrd="0" destOrd="0" presId="urn:microsoft.com/office/officeart/2005/8/layout/balance1"/>
    <dgm:cxn modelId="{7C50A2DC-CAD4-4628-85A0-077B33F527C1}" srcId="{21DB4557-5CAC-4668-8DC9-23C8F0704850}" destId="{E7DAF96A-EC75-44B6-B059-B8CD1EFB70AC}" srcOrd="0" destOrd="0" parTransId="{9C55F9CA-8543-4BCF-930F-EBCF9E4A84D8}" sibTransId="{67561505-CAFF-4C79-A7C4-B4809AB70F77}"/>
    <dgm:cxn modelId="{09FEABD6-D547-46A0-8BE9-914824DE3CFE}" srcId="{A30D7257-00D3-4CAB-A7FD-422B87566183}" destId="{2102F6A3-D933-44F7-A39D-AEE22EE18A97}" srcOrd="2" destOrd="0" parTransId="{D01E375F-58ED-40FE-8EE6-53F1943896B8}" sibTransId="{E944D338-4F40-4A35-BFD9-242D321C21DF}"/>
    <dgm:cxn modelId="{03FDA5FD-943B-4B98-99C8-DAB62C35F389}" type="presParOf" srcId="{D34506C4-5CA9-434C-8275-19F8B97242E4}" destId="{993F42D1-A151-4DD9-9056-25EC99FE865F}" srcOrd="0" destOrd="0" presId="urn:microsoft.com/office/officeart/2005/8/layout/balance1"/>
    <dgm:cxn modelId="{AAA55718-CBCB-4D02-81F3-BD173240E6DA}" type="presParOf" srcId="{D34506C4-5CA9-434C-8275-19F8B97242E4}" destId="{A5599CCF-D929-47BD-9121-3BF6C2E7F70C}" srcOrd="1" destOrd="0" presId="urn:microsoft.com/office/officeart/2005/8/layout/balance1"/>
    <dgm:cxn modelId="{973F3DC1-10F8-4D31-98E4-25A3C4940340}" type="presParOf" srcId="{A5599CCF-D929-47BD-9121-3BF6C2E7F70C}" destId="{0125BF29-12FA-4FE9-A469-078B3ACA444B}" srcOrd="0" destOrd="0" presId="urn:microsoft.com/office/officeart/2005/8/layout/balance1"/>
    <dgm:cxn modelId="{7F06AD01-3A70-42BE-82E2-AB79F633BEC8}" type="presParOf" srcId="{A5599CCF-D929-47BD-9121-3BF6C2E7F70C}" destId="{82D67782-7603-4075-BED3-2283E5789398}" srcOrd="1" destOrd="0" presId="urn:microsoft.com/office/officeart/2005/8/layout/balance1"/>
    <dgm:cxn modelId="{15E34E6F-228C-42B3-8209-481FFE104BF5}" type="presParOf" srcId="{D34506C4-5CA9-434C-8275-19F8B97242E4}" destId="{F4D381D5-7DE1-4365-8256-E9E07FE7649E}" srcOrd="2" destOrd="0" presId="urn:microsoft.com/office/officeart/2005/8/layout/balance1"/>
    <dgm:cxn modelId="{0E590736-0EBB-4CE7-85AA-0DF5725BE5BF}" type="presParOf" srcId="{F4D381D5-7DE1-4365-8256-E9E07FE7649E}" destId="{23AD63D8-48CC-4FE2-A480-8020E630C6DA}" srcOrd="0" destOrd="0" presId="urn:microsoft.com/office/officeart/2005/8/layout/balance1"/>
    <dgm:cxn modelId="{CE76C0D4-1B47-4E7F-B7A9-4BBC7EF34902}" type="presParOf" srcId="{F4D381D5-7DE1-4365-8256-E9E07FE7649E}" destId="{162495AB-F42B-453E-B2EA-D83DF10A583B}" srcOrd="1" destOrd="0" presId="urn:microsoft.com/office/officeart/2005/8/layout/balance1"/>
    <dgm:cxn modelId="{B5AC4DEC-F5B3-4848-8DE1-FD0394EB114F}" type="presParOf" srcId="{F4D381D5-7DE1-4365-8256-E9E07FE7649E}" destId="{F26827DD-BC26-42CA-9B44-0429EAE7BF34}" srcOrd="2" destOrd="0" presId="urn:microsoft.com/office/officeart/2005/8/layout/balance1"/>
    <dgm:cxn modelId="{2BC7F021-FD95-4D39-A33C-709C9DB067EE}" type="presParOf" srcId="{F4D381D5-7DE1-4365-8256-E9E07FE7649E}" destId="{FE98C317-1B8B-40F6-A8D2-D31C128FAC90}" srcOrd="3" destOrd="0" presId="urn:microsoft.com/office/officeart/2005/8/layout/balance1"/>
    <dgm:cxn modelId="{02FCDEC4-7085-4226-866D-1E60A27F587D}" type="presParOf" srcId="{F4D381D5-7DE1-4365-8256-E9E07FE7649E}" destId="{900D2916-5BD2-4A9A-B570-9BFFFF924CED}" srcOrd="4" destOrd="0" presId="urn:microsoft.com/office/officeart/2005/8/layout/balance1"/>
    <dgm:cxn modelId="{03A7BCDE-79BD-4C49-A766-6CB66C49D7FE}" type="presParOf" srcId="{F4D381D5-7DE1-4365-8256-E9E07FE7649E}" destId="{8EC2A90D-1874-4457-A3EB-47E57B5EC44C}" srcOrd="5" destOrd="0" presId="urn:microsoft.com/office/officeart/2005/8/layout/balance1"/>
    <dgm:cxn modelId="{D7C1F86B-6FD8-4132-B456-B0CF29BDBC34}" type="presParOf" srcId="{F4D381D5-7DE1-4365-8256-E9E07FE7649E}" destId="{B3C6E046-2C86-4359-B087-9982074491C1}" srcOrd="6" destOrd="0" presId="urn:microsoft.com/office/officeart/2005/8/layout/balance1"/>
    <dgm:cxn modelId="{361DF53F-4A83-400D-8B58-D033E5B9A659}" type="presParOf" srcId="{F4D381D5-7DE1-4365-8256-E9E07FE7649E}" destId="{219AEA64-8FC0-46C3-8431-2204A0A6DE6C}" srcOrd="7" destOrd="0" presId="urn:microsoft.com/office/officeart/2005/8/layout/balance1"/>
    <dgm:cxn modelId="{BBFFBB67-4F59-4F6F-B3AD-0E1CD86C82BE}" type="presParOf" srcId="{F4D381D5-7DE1-4365-8256-E9E07FE7649E}" destId="{D54B1C64-D51A-48FF-ADE9-671F520F5D07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E09A5-61E9-4030-86C3-E4983D54A47B}">
      <dsp:nvSpPr>
        <dsp:cNvPr id="0" name=""/>
        <dsp:cNvSpPr/>
      </dsp:nvSpPr>
      <dsp:spPr>
        <a:xfrm rot="5400000">
          <a:off x="-210481" y="210839"/>
          <a:ext cx="1403206" cy="9822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緣起</a:t>
          </a:r>
          <a:endParaRPr lang="zh-TW" altLang="en-US" sz="25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0" y="491480"/>
        <a:ext cx="982244" cy="420962"/>
      </dsp:txXfrm>
    </dsp:sp>
    <dsp:sp modelId="{66F924E7-069D-4C8E-8DA2-F7E3BD6B7FC5}">
      <dsp:nvSpPr>
        <dsp:cNvPr id="0" name=""/>
        <dsp:cNvSpPr/>
      </dsp:nvSpPr>
      <dsp:spPr>
        <a:xfrm rot="5400000">
          <a:off x="3968278" y="-2985674"/>
          <a:ext cx="912084" cy="6884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關於台東縣的策略聯盟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數學與策略聯盟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982245" y="44883"/>
        <a:ext cx="6839627" cy="823036"/>
      </dsp:txXfrm>
    </dsp:sp>
    <dsp:sp modelId="{93CA67B1-26E2-46E5-AD9D-C83EB94E9A55}">
      <dsp:nvSpPr>
        <dsp:cNvPr id="0" name=""/>
        <dsp:cNvSpPr/>
      </dsp:nvSpPr>
      <dsp:spPr>
        <a:xfrm rot="5400000">
          <a:off x="-210481" y="1417089"/>
          <a:ext cx="1403206" cy="98224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執行</a:t>
          </a:r>
          <a:endParaRPr lang="zh-TW" altLang="en-US" sz="25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0" y="1697730"/>
        <a:ext cx="982244" cy="420962"/>
      </dsp:txXfrm>
    </dsp:sp>
    <dsp:sp modelId="{68CB63E7-BC36-486E-BF82-2879AB8D6430}">
      <dsp:nvSpPr>
        <dsp:cNvPr id="0" name=""/>
        <dsp:cNvSpPr/>
      </dsp:nvSpPr>
      <dsp:spPr>
        <a:xfrm rot="5400000">
          <a:off x="3968278" y="-1779424"/>
          <a:ext cx="912084" cy="6884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計劃與執行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有效嗎</a:t>
          </a: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?</a:t>
          </a: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數學科的策略聯盟</a:t>
          </a: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?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982245" y="1251133"/>
        <a:ext cx="6839627" cy="823036"/>
      </dsp:txXfrm>
    </dsp:sp>
    <dsp:sp modelId="{392E1BD9-C7DD-4989-B041-31B9F3A7FAD5}">
      <dsp:nvSpPr>
        <dsp:cNvPr id="0" name=""/>
        <dsp:cNvSpPr/>
      </dsp:nvSpPr>
      <dsp:spPr>
        <a:xfrm rot="5400000">
          <a:off x="-210481" y="2623339"/>
          <a:ext cx="1403206" cy="9822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未來</a:t>
          </a:r>
          <a:endParaRPr lang="zh-TW" altLang="en-US" sz="25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0" y="2903980"/>
        <a:ext cx="982244" cy="420962"/>
      </dsp:txXfrm>
    </dsp:sp>
    <dsp:sp modelId="{04B644F5-8C2B-43A3-B3EB-7B426BBFBF11}">
      <dsp:nvSpPr>
        <dsp:cNvPr id="0" name=""/>
        <dsp:cNvSpPr/>
      </dsp:nvSpPr>
      <dsp:spPr>
        <a:xfrm rot="5400000">
          <a:off x="3968278" y="-573174"/>
          <a:ext cx="912084" cy="6884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關於未來，是否繼續</a:t>
          </a:r>
          <a:r>
            <a:rPr lang="en-US" altLang="zh-TW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?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982245" y="2457383"/>
        <a:ext cx="6839627" cy="823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3A3E3-E52F-450D-8E01-600F3999EB28}">
      <dsp:nvSpPr>
        <dsp:cNvPr id="0" name=""/>
        <dsp:cNvSpPr/>
      </dsp:nvSpPr>
      <dsp:spPr>
        <a:xfrm>
          <a:off x="1620180" y="0"/>
          <a:ext cx="4536504" cy="45365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轉銜接棒</a:t>
          </a:r>
          <a:endParaRPr lang="en-US" altLang="zh-TW" sz="1800" kern="1200" dirty="0" smtClean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不漏接</a:t>
          </a:r>
          <a:endParaRPr lang="zh-TW" altLang="en-US" sz="18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3095677" y="226825"/>
        <a:ext cx="1585508" cy="680475"/>
      </dsp:txXfrm>
    </dsp:sp>
    <dsp:sp modelId="{F5C91C3E-1E0A-4C83-9256-F824B65C08B9}">
      <dsp:nvSpPr>
        <dsp:cNvPr id="0" name=""/>
        <dsp:cNvSpPr/>
      </dsp:nvSpPr>
      <dsp:spPr>
        <a:xfrm>
          <a:off x="2187243" y="1080130"/>
          <a:ext cx="3402378" cy="3402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聚焦學生學習與老師教學</a:t>
          </a:r>
        </a:p>
        <a:p>
          <a:pPr lvl="0" algn="ctr">
            <a:spcBef>
              <a:spcPct val="0"/>
            </a:spcBef>
          </a:pPr>
          <a:endParaRPr lang="zh-TW" altLang="en-US" sz="1000" kern="1200" dirty="0"/>
        </a:p>
      </dsp:txBody>
      <dsp:txXfrm>
        <a:off x="3095677" y="1292778"/>
        <a:ext cx="1585508" cy="637945"/>
      </dsp:txXfrm>
    </dsp:sp>
    <dsp:sp modelId="{96F7447B-B6E6-452F-9549-A82230E3643B}">
      <dsp:nvSpPr>
        <dsp:cNvPr id="0" name=""/>
        <dsp:cNvSpPr/>
      </dsp:nvSpPr>
      <dsp:spPr>
        <a:xfrm>
          <a:off x="2754306" y="2016226"/>
          <a:ext cx="2268252" cy="22682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國中小數學科專業學習社群</a:t>
          </a:r>
          <a:endParaRPr lang="zh-TW" altLang="en-US" sz="19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3086483" y="2583289"/>
        <a:ext cx="1603896" cy="1134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5BF29-12FA-4FE9-A469-078B3ACA444B}">
      <dsp:nvSpPr>
        <dsp:cNvPr id="0" name=""/>
        <dsp:cNvSpPr/>
      </dsp:nvSpPr>
      <dsp:spPr>
        <a:xfrm>
          <a:off x="256659" y="0"/>
          <a:ext cx="1036915" cy="57606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+mn-ea"/>
              <a:ea typeface="+mn-ea"/>
            </a:rPr>
            <a:t>共識會議</a:t>
          </a:r>
          <a:endParaRPr lang="zh-TW" altLang="en-US" sz="1400" kern="1200" dirty="0">
            <a:latin typeface="+mn-ea"/>
            <a:ea typeface="+mn-ea"/>
          </a:endParaRPr>
        </a:p>
      </dsp:txBody>
      <dsp:txXfrm>
        <a:off x="273531" y="16872"/>
        <a:ext cx="1003171" cy="542320"/>
      </dsp:txXfrm>
    </dsp:sp>
    <dsp:sp modelId="{82D67782-7603-4075-BED3-2283E5789398}">
      <dsp:nvSpPr>
        <dsp:cNvPr id="0" name=""/>
        <dsp:cNvSpPr/>
      </dsp:nvSpPr>
      <dsp:spPr>
        <a:xfrm>
          <a:off x="1754425" y="0"/>
          <a:ext cx="1036915" cy="57606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數學科共備觀議課</a:t>
          </a:r>
          <a:endParaRPr lang="zh-TW" altLang="en-US" sz="1400" kern="1200" dirty="0"/>
        </a:p>
      </dsp:txBody>
      <dsp:txXfrm>
        <a:off x="1771297" y="16872"/>
        <a:ext cx="1003171" cy="542320"/>
      </dsp:txXfrm>
    </dsp:sp>
    <dsp:sp modelId="{162495AB-F42B-453E-B2EA-D83DF10A583B}">
      <dsp:nvSpPr>
        <dsp:cNvPr id="0" name=""/>
        <dsp:cNvSpPr/>
      </dsp:nvSpPr>
      <dsp:spPr>
        <a:xfrm>
          <a:off x="1307976" y="2448271"/>
          <a:ext cx="432048" cy="432048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827DD-BC26-42CA-9B44-0429EAE7BF34}">
      <dsp:nvSpPr>
        <dsp:cNvPr id="0" name=""/>
        <dsp:cNvSpPr/>
      </dsp:nvSpPr>
      <dsp:spPr>
        <a:xfrm rot="240000">
          <a:off x="227460" y="2263134"/>
          <a:ext cx="2593079" cy="1813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8C317-1B8B-40F6-A8D2-D31C128FAC90}">
      <dsp:nvSpPr>
        <dsp:cNvPr id="0" name=""/>
        <dsp:cNvSpPr/>
      </dsp:nvSpPr>
      <dsp:spPr>
        <a:xfrm rot="240000">
          <a:off x="1787169" y="1936469"/>
          <a:ext cx="1029034" cy="3553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107.3.12</a:t>
          </a:r>
          <a:endParaRPr lang="zh-TW" altLang="en-US" sz="1400" kern="1200" dirty="0"/>
        </a:p>
      </dsp:txBody>
      <dsp:txXfrm>
        <a:off x="1804517" y="1953817"/>
        <a:ext cx="994338" cy="320675"/>
      </dsp:txXfrm>
    </dsp:sp>
    <dsp:sp modelId="{900D2916-5BD2-4A9A-B570-9BFFFF924CED}">
      <dsp:nvSpPr>
        <dsp:cNvPr id="0" name=""/>
        <dsp:cNvSpPr/>
      </dsp:nvSpPr>
      <dsp:spPr>
        <a:xfrm rot="240000">
          <a:off x="1815972" y="1556267"/>
          <a:ext cx="1029034" cy="3553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106.12.6</a:t>
          </a:r>
          <a:endParaRPr lang="zh-TW" altLang="en-US" sz="1400" kern="1200" dirty="0"/>
        </a:p>
      </dsp:txBody>
      <dsp:txXfrm>
        <a:off x="1833320" y="1573615"/>
        <a:ext cx="994338" cy="320675"/>
      </dsp:txXfrm>
    </dsp:sp>
    <dsp:sp modelId="{8EC2A90D-1874-4457-A3EB-47E57B5EC44C}">
      <dsp:nvSpPr>
        <dsp:cNvPr id="0" name=""/>
        <dsp:cNvSpPr/>
      </dsp:nvSpPr>
      <dsp:spPr>
        <a:xfrm rot="240000">
          <a:off x="1844775" y="1176064"/>
          <a:ext cx="1029034" cy="3553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106.11.8</a:t>
          </a:r>
          <a:endParaRPr lang="zh-TW" altLang="en-US" sz="1400" kern="1200" dirty="0"/>
        </a:p>
      </dsp:txBody>
      <dsp:txXfrm>
        <a:off x="1862123" y="1193412"/>
        <a:ext cx="994338" cy="320675"/>
      </dsp:txXfrm>
    </dsp:sp>
    <dsp:sp modelId="{B3C6E046-2C86-4359-B087-9982074491C1}">
      <dsp:nvSpPr>
        <dsp:cNvPr id="0" name=""/>
        <dsp:cNvSpPr/>
      </dsp:nvSpPr>
      <dsp:spPr>
        <a:xfrm rot="240000">
          <a:off x="1873578" y="795862"/>
          <a:ext cx="1029034" cy="3553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106.9.13</a:t>
          </a:r>
          <a:endParaRPr lang="zh-TW" altLang="en-US" sz="1400" kern="1200" dirty="0"/>
        </a:p>
      </dsp:txBody>
      <dsp:txXfrm>
        <a:off x="1890926" y="813210"/>
        <a:ext cx="994338" cy="320675"/>
      </dsp:txXfrm>
    </dsp:sp>
    <dsp:sp modelId="{219AEA64-8FC0-46C3-8431-2204A0A6DE6C}">
      <dsp:nvSpPr>
        <dsp:cNvPr id="0" name=""/>
        <dsp:cNvSpPr/>
      </dsp:nvSpPr>
      <dsp:spPr>
        <a:xfrm rot="240000">
          <a:off x="289402" y="1832777"/>
          <a:ext cx="1029034" cy="3553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107.1.25</a:t>
          </a:r>
          <a:endParaRPr lang="zh-TW" altLang="en-US" sz="1400" kern="1200" dirty="0"/>
        </a:p>
      </dsp:txBody>
      <dsp:txXfrm>
        <a:off x="306750" y="1850125"/>
        <a:ext cx="994338" cy="320675"/>
      </dsp:txXfrm>
    </dsp:sp>
    <dsp:sp modelId="{D54B1C64-D51A-48FF-ADE9-671F520F5D07}">
      <dsp:nvSpPr>
        <dsp:cNvPr id="0" name=""/>
        <dsp:cNvSpPr/>
      </dsp:nvSpPr>
      <dsp:spPr>
        <a:xfrm rot="240000">
          <a:off x="318206" y="1452575"/>
          <a:ext cx="1029034" cy="3553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106.8.23</a:t>
          </a:r>
          <a:endParaRPr lang="zh-TW" altLang="en-US" sz="1400" kern="1200" dirty="0"/>
        </a:p>
      </dsp:txBody>
      <dsp:txXfrm>
        <a:off x="335554" y="1469923"/>
        <a:ext cx="994338" cy="320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EAF31-C26C-4143-A63D-A7DCB88FA416}" type="datetimeFigureOut">
              <a:rPr lang="zh-TW" altLang="en-US" smtClean="0"/>
              <a:t>2018/6/9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AD64-779F-4983-A035-5BABC915F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63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Shape 864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17442" name="Shape 865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b="1" i="1" u="sng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317443" name="Shape 86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E7C2D056-52D0-40D4-A4F0-C7DCAD264B94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8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3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Shape 91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19490" name="Shape 91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r>
              <a:rPr lang="en-US" dirty="0" err="1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t>幸福方程式</a:t>
            </a:r>
            <a:r>
              <a:rPr lang="en-US" altLang="zh-TW" dirty="0" smtClean="0">
                <a:solidFill>
                  <a:srgbClr val="000000"/>
                </a:solidFill>
                <a:sym typeface="Calibri" pitchFamily="34" charset="0"/>
              </a:rPr>
              <a:t>~</a:t>
            </a:r>
            <a:r>
              <a:rPr lang="zh-TW" altLang="en-US" dirty="0" smtClean="0">
                <a:solidFill>
                  <a:srgbClr val="000000"/>
                </a:solidFill>
                <a:sym typeface="Calibri" pitchFamily="34" charset="0"/>
              </a:rPr>
              <a:t>有超</a:t>
            </a:r>
            <a:r>
              <a:rPr lang="en-US" dirty="0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t>連結</a:t>
            </a:r>
            <a:r>
              <a:rPr lang="en-US" altLang="zh-TW" dirty="0" smtClean="0">
                <a:solidFill>
                  <a:srgbClr val="000000"/>
                </a:solidFill>
                <a:sym typeface="Calibri" pitchFamily="34" charset="0"/>
              </a:rPr>
              <a:t>http://teachernet.moe.edu.tw/Upload/BenchMark/2578/B38%E9%9B%B2%E6%9E%97%E7%B8%A3%E5%8F%A4%E5%9D%91%E9%84%89%E8%8F%AF%E5%8D%97%E5%9C%8B%E6%B0%91%E5%B0%8F%E5%AD%B8---%E6%96%B9%E6%A1%88%E5%85%A8%E6%96%87.pdf</a:t>
            </a:r>
          </a:p>
        </p:txBody>
      </p:sp>
      <p:sp>
        <p:nvSpPr>
          <p:cNvPr id="319491" name="Shape 918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BFF1710C-D66B-4543-A614-6F9DEAC4E83A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9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9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01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7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6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8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05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16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11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56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79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23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84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9AACA-4BED-4876-B1D5-F319DE3CC5D2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E7BE-EF02-4722-B20B-FEEBE880E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6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33274;&#26481;&#32291;&#29790;&#28304;&#22283;&#20013;&#23416;&#21312;&#22283;&#27665;&#20013;&#23567;&#23416;&#31574;&#30053;&#32879;&#30431;&#23526;&#26045;&#35336;&#30059;0904.pdf" TargetMode="External"/><Relationship Id="rId2" Type="http://schemas.openxmlformats.org/officeDocument/2006/relationships/hyperlink" Target="&#35336;&#30059;&#25776;&#23531;&#35498;&#26126;(&#20462;&#27491;&#29256;)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21488;&#26481;&#32291;&#22283;&#27665;&#20013;&#23567;&#23416;&#31574;&#30053;&#32879;&#30431;&#36939;&#20316;&#21407;&#21063;.pdf" TargetMode="External"/><Relationship Id="rId4" Type="http://schemas.openxmlformats.org/officeDocument/2006/relationships/hyperlink" Target="&#26680;&#20934;&#20844;&#25991;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106&#25104;&#26524;&#32000;&#37636;/106&#38542;&#27573;&#22519;&#34892;&#24773;&#24418;&#33258;&#35413;&#34920;-9&#26376;-&#29790;&#28304;&#22283;&#20013;1005.pdf" TargetMode="External"/><Relationship Id="rId2" Type="http://schemas.openxmlformats.org/officeDocument/2006/relationships/hyperlink" Target="105&#25104;&#26524;&#32000;&#37636;-&#36996;&#27794;&#26377;ca/&#31574;&#30053;&#32879;&#30431;105&#23416;&#24180;&#24230;&#26399;&#26411;&#33258;&#35413;&#34920;-&#29790;&#28304;&#22283;&#20013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106&#25104;&#26524;&#32000;&#37636;/1006&#31574;&#30053;&#32879;&#30431;&#25104;&#26524;&#27298;&#26680;&#34920;-&#29790;&#28304;&#22283;&#20013;0312.pdf" TargetMode="External"/><Relationship Id="rId4" Type="http://schemas.openxmlformats.org/officeDocument/2006/relationships/hyperlink" Target="106&#25104;&#26524;&#32000;&#37636;/1006&#31574;&#30053;&#32879;&#30431;&#25104;&#26524;&#27298;&#26680;&#34920;-&#29790;&#28304;&#22283;&#20013;0118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505535" y="436380"/>
            <a:ext cx="8136904" cy="24885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「數學新世界」</a:t>
            </a:r>
            <a:endParaRPr lang="en-US" altLang="zh-TW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國中小策略聯盟實施方案─以台東縣立瑞源國中學區策略聯盟為例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23728" y="3933056"/>
            <a:ext cx="58718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報告學校：臺東縣立瑞源國民中學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    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報告人：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葉俊男主任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r"/>
            <a:endParaRPr lang="zh-TW" altLang="en-US" sz="2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47564" y="404664"/>
            <a:ext cx="781286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關於</a:t>
            </a:r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台東縣的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策略聯盟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緣起脈絡</a:t>
            </a:r>
            <a:endParaRPr lang="zh-TW" altLang="en-US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3" y="1520606"/>
            <a:ext cx="3777911" cy="351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44824"/>
            <a:ext cx="4966669" cy="4363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25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9" y="1466532"/>
            <a:ext cx="7805683" cy="5184384"/>
          </a:xfrm>
        </p:spPr>
      </p:pic>
      <p:sp>
        <p:nvSpPr>
          <p:cNvPr id="5" name="圓角矩形 4"/>
          <p:cNvSpPr/>
          <p:nvPr/>
        </p:nvSpPr>
        <p:spPr>
          <a:xfrm>
            <a:off x="647564" y="404664"/>
            <a:ext cx="781286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台東縣的國中小策略聯盟</a:t>
            </a: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→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學習力的鞏固</a:t>
            </a:r>
            <a:endParaRPr lang="zh-TW" altLang="en-US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1910742" y="4476313"/>
            <a:ext cx="1296144" cy="57606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606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4" y="1484784"/>
            <a:ext cx="8209607" cy="5286613"/>
          </a:xfrm>
        </p:spPr>
      </p:pic>
      <p:sp>
        <p:nvSpPr>
          <p:cNvPr id="5" name="圓角矩形 4"/>
          <p:cNvSpPr/>
          <p:nvPr/>
        </p:nvSpPr>
        <p:spPr>
          <a:xfrm>
            <a:off x="647564" y="260648"/>
            <a:ext cx="781286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altLang="zh-TW" sz="28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 algn="ctr"/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台東縣的國中小策略聯盟</a:t>
            </a:r>
            <a:endParaRPr lang="en-US" altLang="zh-TW" sz="28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 algn="ctr"/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→學校本位教師持續專業發展的行動策略</a:t>
            </a:r>
            <a:endParaRPr lang="zh-TW" altLang="en-US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1820705" y="4293096"/>
            <a:ext cx="1368152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6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2" y="1484784"/>
            <a:ext cx="8208912" cy="5257800"/>
          </a:xfrm>
        </p:spPr>
      </p:pic>
      <p:sp>
        <p:nvSpPr>
          <p:cNvPr id="5" name="圓角矩形 4"/>
          <p:cNvSpPr/>
          <p:nvPr/>
        </p:nvSpPr>
        <p:spPr>
          <a:xfrm>
            <a:off x="647564" y="404664"/>
            <a:ext cx="781286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 algn="ctr"/>
            <a:endParaRPr lang="en-US" altLang="zh-TW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 algn="ctr"/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台東縣</a:t>
            </a: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的國中小策略聯盟</a:t>
            </a:r>
            <a:endParaRPr lang="en-US" altLang="zh-TW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 algn="ctr"/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→學校本位教師持續專業發展的行動策略</a:t>
            </a:r>
          </a:p>
          <a:p>
            <a:pPr lvl="0"/>
            <a:endParaRPr lang="zh-TW" altLang="en-US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23528" y="5733256"/>
            <a:ext cx="1584176" cy="64807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992888" cy="5256584"/>
          </a:xfrm>
        </p:spPr>
        <p:txBody>
          <a:bodyPr/>
          <a:lstStyle/>
          <a:p>
            <a:pPr algn="l"/>
            <a:r>
              <a:rPr lang="zh-TW" altLang="en-US" sz="2000" dirty="0" smtClean="0">
                <a:solidFill>
                  <a:schemeClr val="tx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標楷體" pitchFamily="65" charset="-120"/>
              </a:rPr>
              <a:t>          </a:t>
            </a:r>
            <a:endParaRPr lang="zh-TW" altLang="en-US" dirty="0">
              <a:solidFill>
                <a:schemeClr val="tx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15494"/>
              </p:ext>
            </p:extLst>
          </p:nvPr>
        </p:nvGraphicFramePr>
        <p:xfrm>
          <a:off x="971600" y="1340768"/>
          <a:ext cx="7272807" cy="4644430"/>
        </p:xfrm>
        <a:graphic>
          <a:graphicData uri="http://schemas.openxmlformats.org/drawingml/2006/table">
            <a:tbl>
              <a:tblPr firstRow="1" firstCol="1" bandRow="1"/>
              <a:tblGrid>
                <a:gridCol w="1410034"/>
                <a:gridCol w="1187397"/>
                <a:gridCol w="1144944"/>
                <a:gridCol w="1144053"/>
                <a:gridCol w="1143321"/>
                <a:gridCol w="1243058"/>
              </a:tblGrid>
              <a:tr h="714526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     </a:t>
                      </a:r>
                      <a:r>
                        <a:rPr lang="zh-TW" sz="11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科目</a:t>
                      </a:r>
                      <a:endParaRPr lang="zh-TW" sz="1100" kern="150" dirty="0">
                        <a:effectLst/>
                        <a:latin typeface="DejaVu Sans"/>
                        <a:ea typeface="新細明體"/>
                      </a:endParaRPr>
                    </a:p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應考人數</a:t>
                      </a:r>
                      <a:endParaRPr lang="zh-TW" sz="11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國文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英文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數學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社會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自然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103</a:t>
                      </a:r>
                      <a:r>
                        <a:rPr lang="zh-TW" sz="12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年</a:t>
                      </a:r>
                      <a:r>
                        <a:rPr lang="en-US" sz="12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/14</a:t>
                      </a:r>
                      <a:r>
                        <a:rPr lang="zh-TW" sz="12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人</a:t>
                      </a:r>
                      <a:endParaRPr lang="zh-TW" sz="1200" kern="1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7C</a:t>
                      </a:r>
                      <a:endParaRPr lang="zh-TW" sz="1400" kern="15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12C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12C</a:t>
                      </a:r>
                      <a:endParaRPr lang="zh-TW" sz="1400" kern="15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9C</a:t>
                      </a:r>
                      <a:endParaRPr lang="zh-TW" sz="1400" kern="15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9C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得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C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百分比</a:t>
                      </a:r>
                      <a:endParaRPr lang="zh-TW" sz="12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50%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85%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85%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64%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64%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104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年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/18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人</a:t>
                      </a:r>
                      <a:endParaRPr lang="zh-TW" sz="12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8C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16C</a:t>
                      </a:r>
                      <a:endParaRPr lang="zh-TW" sz="1400" kern="15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13C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10C</a:t>
                      </a:r>
                      <a:endParaRPr lang="zh-TW" sz="1400" kern="15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9C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得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C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百分比</a:t>
                      </a:r>
                      <a:endParaRPr lang="zh-TW" sz="12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44%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88%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72%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55%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50%</a:t>
                      </a:r>
                      <a:endParaRPr lang="zh-TW" sz="1400" b="1" kern="15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0" dirty="0" smtClean="0">
                          <a:solidFill>
                            <a:schemeClr val="tx1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減</a:t>
                      </a:r>
                      <a:r>
                        <a:rPr lang="en-US" altLang="zh-TW" sz="1200" b="1" kern="0" dirty="0" smtClean="0">
                          <a:solidFill>
                            <a:schemeClr val="tx1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C</a:t>
                      </a:r>
                      <a:r>
                        <a:rPr lang="zh-TW" altLang="zh-TW" sz="1200" b="1" kern="0" dirty="0" smtClean="0">
                          <a:solidFill>
                            <a:schemeClr val="tx1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成效百分比</a:t>
                      </a:r>
                      <a:endParaRPr lang="zh-TW" sz="1200" b="1" kern="150" dirty="0">
                        <a:solidFill>
                          <a:schemeClr val="tx1"/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50" dirty="0" smtClean="0">
                          <a:solidFill>
                            <a:srgbClr val="0070C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優化</a:t>
                      </a:r>
                      <a:r>
                        <a:rPr lang="en-US" altLang="zh-TW" sz="1400" b="0" kern="150" dirty="0" smtClean="0">
                          <a:solidFill>
                            <a:srgbClr val="0070C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6%</a:t>
                      </a:r>
                      <a:endParaRPr lang="zh-TW" sz="1400" b="0" kern="150" dirty="0">
                        <a:solidFill>
                          <a:srgbClr val="0070C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劣化</a:t>
                      </a:r>
                      <a:r>
                        <a:rPr lang="en-US" altLang="zh-TW" sz="14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3%</a:t>
                      </a:r>
                      <a:endParaRPr lang="zh-TW" sz="1400" b="0" kern="150" dirty="0">
                        <a:solidFill>
                          <a:srgbClr val="FF000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50" dirty="0" smtClean="0">
                          <a:solidFill>
                            <a:srgbClr val="0070C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優化</a:t>
                      </a:r>
                      <a:r>
                        <a:rPr lang="en-US" altLang="zh-TW" sz="1400" b="0" kern="150" dirty="0" smtClean="0">
                          <a:solidFill>
                            <a:srgbClr val="0070C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13%</a:t>
                      </a:r>
                      <a:endParaRPr lang="zh-TW" sz="1400" b="0" kern="150" dirty="0">
                        <a:solidFill>
                          <a:srgbClr val="0070C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50" dirty="0" smtClean="0">
                          <a:solidFill>
                            <a:srgbClr val="0070C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優化</a:t>
                      </a:r>
                      <a:r>
                        <a:rPr lang="en-US" altLang="zh-TW" sz="1400" b="0" kern="150" dirty="0" smtClean="0">
                          <a:solidFill>
                            <a:srgbClr val="0070C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9%</a:t>
                      </a:r>
                      <a:endParaRPr lang="zh-TW" sz="1400" b="0" kern="150" dirty="0">
                        <a:solidFill>
                          <a:srgbClr val="0070C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50" dirty="0" smtClean="0">
                          <a:solidFill>
                            <a:srgbClr val="0070C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優化</a:t>
                      </a:r>
                      <a:r>
                        <a:rPr lang="en-US" altLang="zh-TW" sz="1400" b="0" kern="150" dirty="0" smtClean="0">
                          <a:solidFill>
                            <a:srgbClr val="0070C0"/>
                          </a:solidFill>
                          <a:effectLst/>
                          <a:latin typeface="華康標楷體" panose="03000509000000000000" pitchFamily="65" charset="-120"/>
                          <a:ea typeface="華康標楷體" panose="03000509000000000000" pitchFamily="65" charset="-120"/>
                        </a:rPr>
                        <a:t>14%</a:t>
                      </a:r>
                      <a:endParaRPr lang="zh-TW" sz="1400" b="0" kern="150" dirty="0">
                        <a:solidFill>
                          <a:srgbClr val="0070C0"/>
                        </a:solidFill>
                        <a:effectLst/>
                        <a:latin typeface="華康標楷體" panose="03000509000000000000" pitchFamily="65" charset="-120"/>
                        <a:ea typeface="華康標楷體" panose="03000509000000000000" pitchFamily="65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105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年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/15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人</a:t>
                      </a:r>
                      <a:endParaRPr lang="zh-TW" sz="12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8C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14C</a:t>
                      </a:r>
                      <a:endParaRPr lang="zh-TW" sz="1400" kern="15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15C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9C</a:t>
                      </a:r>
                      <a:endParaRPr lang="zh-TW" sz="1400" kern="15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13C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得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C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百分比</a:t>
                      </a:r>
                      <a:endParaRPr lang="zh-TW" sz="12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53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％</a:t>
                      </a:r>
                      <a:endParaRPr lang="zh-TW" sz="1400" kern="15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93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％</a:t>
                      </a:r>
                      <a:endParaRPr lang="zh-TW" sz="1400" kern="15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100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％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60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％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87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％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0" dirty="0" smtClean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減</a:t>
                      </a:r>
                      <a:r>
                        <a:rPr lang="en-US" altLang="zh-TW" sz="1200" b="1" kern="0" dirty="0" smtClean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C</a:t>
                      </a:r>
                      <a:r>
                        <a:rPr lang="zh-TW" altLang="zh-TW" sz="1200" b="1" kern="0" dirty="0" smtClean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成效百分比</a:t>
                      </a:r>
                      <a:endParaRPr lang="zh-TW" sz="1200" b="1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劣化</a:t>
                      </a:r>
                      <a:r>
                        <a:rPr lang="en-US" altLang="zh-TW" sz="14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9%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劣化</a:t>
                      </a:r>
                      <a:r>
                        <a:rPr lang="en-US" altLang="zh-TW" sz="1400" kern="15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新細明體"/>
                        </a:rPr>
                        <a:t>5%</a:t>
                      </a:r>
                      <a:endParaRPr lang="zh-TW" sz="1400" kern="150" dirty="0">
                        <a:solidFill>
                          <a:srgbClr val="FF0000"/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劣化</a:t>
                      </a:r>
                      <a:r>
                        <a:rPr lang="en-US" altLang="zh-TW" sz="1400" kern="15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新細明體"/>
                        </a:rPr>
                        <a:t>28%</a:t>
                      </a:r>
                      <a:endParaRPr lang="zh-TW" sz="1400" kern="150" dirty="0">
                        <a:solidFill>
                          <a:srgbClr val="FF0000"/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劣化</a:t>
                      </a:r>
                      <a:r>
                        <a:rPr lang="en-US" altLang="zh-TW" sz="1400" kern="15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新細明體"/>
                        </a:rPr>
                        <a:t>5%</a:t>
                      </a:r>
                      <a:endParaRPr lang="zh-TW" sz="1400" kern="150" dirty="0">
                        <a:solidFill>
                          <a:srgbClr val="FF0000"/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劣化</a:t>
                      </a:r>
                      <a:r>
                        <a:rPr lang="en-US" altLang="zh-TW" sz="1400" kern="15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新細明體"/>
                        </a:rPr>
                        <a:t>37%</a:t>
                      </a:r>
                      <a:endParaRPr lang="zh-TW" sz="1400" kern="150" dirty="0">
                        <a:solidFill>
                          <a:srgbClr val="FF0000"/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106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年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/15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人</a:t>
                      </a:r>
                      <a:endParaRPr lang="zh-TW" sz="12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9C</a:t>
                      </a:r>
                      <a:endParaRPr lang="zh-TW" sz="1400" kern="15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11C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11C</a:t>
                      </a:r>
                      <a:endParaRPr lang="zh-TW" sz="1400" kern="15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11C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  <a:cs typeface="標楷體"/>
                        </a:rPr>
                        <a:t>11C</a:t>
                      </a:r>
                      <a:endParaRPr lang="zh-TW" sz="1400" kern="150" dirty="0"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實際得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C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百分比</a:t>
                      </a:r>
                      <a:endParaRPr lang="zh-TW" sz="12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60%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73%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73%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73%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73%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減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C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成效百分比</a:t>
                      </a:r>
                      <a:endParaRPr lang="zh-TW" sz="1200" b="1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劣化</a:t>
                      </a: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8%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優化</a:t>
                      </a:r>
                      <a:r>
                        <a:rPr lang="en-US" sz="1400" kern="0" dirty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20%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優化</a:t>
                      </a:r>
                      <a:r>
                        <a:rPr lang="en-US" sz="1400" kern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27%</a:t>
                      </a:r>
                      <a:endParaRPr lang="zh-TW" sz="1400" kern="15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劣化</a:t>
                      </a: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13%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優化</a:t>
                      </a:r>
                      <a:r>
                        <a:rPr lang="en-US" sz="1400" kern="0" dirty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10%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" name="圓角矩形 3"/>
          <p:cNvSpPr/>
          <p:nvPr/>
        </p:nvSpPr>
        <p:spPr>
          <a:xfrm>
            <a:off x="755576" y="260648"/>
            <a:ext cx="7812868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103-106</a:t>
            </a:r>
            <a:r>
              <a:rPr lang="zh-TW" altLang="en-US" sz="36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年學生會考成績待加強比例</a:t>
            </a:r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7992888" cy="6120680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 smtClean="0">
                <a:solidFill>
                  <a:schemeClr val="tx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標楷體" pitchFamily="65" charset="-120"/>
              </a:rPr>
              <a:t> </a:t>
            </a:r>
            <a:endParaRPr lang="en-US" altLang="zh-TW" sz="2000" dirty="0" smtClean="0">
              <a:solidFill>
                <a:schemeClr val="tx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標楷體" pitchFamily="65" charset="-120"/>
            </a:endParaRPr>
          </a:p>
          <a:p>
            <a:pPr algn="l"/>
            <a:endParaRPr lang="en-US" altLang="zh-TW" sz="2000" dirty="0">
              <a:solidFill>
                <a:schemeClr val="tx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標楷體" pitchFamily="65" charset="-120"/>
            </a:endParaRPr>
          </a:p>
          <a:p>
            <a:pPr algn="l"/>
            <a:endParaRPr lang="en-US" altLang="zh-TW" sz="2000" dirty="0" smtClean="0">
              <a:solidFill>
                <a:schemeClr val="tx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87738"/>
              </p:ext>
            </p:extLst>
          </p:nvPr>
        </p:nvGraphicFramePr>
        <p:xfrm>
          <a:off x="827584" y="3284984"/>
          <a:ext cx="7560839" cy="1429054"/>
        </p:xfrm>
        <a:graphic>
          <a:graphicData uri="http://schemas.openxmlformats.org/drawingml/2006/table">
            <a:tbl>
              <a:tblPr firstRow="1" firstCol="1" bandRow="1"/>
              <a:tblGrid>
                <a:gridCol w="1728191"/>
                <a:gridCol w="1224136"/>
                <a:gridCol w="1182945"/>
                <a:gridCol w="1110071"/>
                <a:gridCol w="1109361"/>
                <a:gridCol w="1206135"/>
              </a:tblGrid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107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年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/8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人</a:t>
                      </a:r>
                      <a:endParaRPr lang="zh-TW" sz="18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5C</a:t>
                      </a:r>
                      <a:endParaRPr lang="zh-TW" sz="18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7C</a:t>
                      </a:r>
                      <a:endParaRPr lang="zh-TW" sz="18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7C</a:t>
                      </a:r>
                      <a:endParaRPr lang="zh-TW" sz="18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5C</a:t>
                      </a:r>
                      <a:endParaRPr lang="zh-TW" sz="18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6C</a:t>
                      </a:r>
                      <a:endParaRPr lang="zh-TW" sz="18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57264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實際得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C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百分比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62%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87%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87%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62%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75%</a:t>
                      </a:r>
                      <a:endParaRPr lang="zh-TW" sz="14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14526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預計減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C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成效百分比</a:t>
                      </a:r>
                      <a:endParaRPr lang="zh-TW" sz="18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優</a:t>
                      </a:r>
                      <a:r>
                        <a:rPr lang="zh-TW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化</a:t>
                      </a:r>
                      <a:r>
                        <a:rPr lang="en-US" altLang="zh-TW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2</a:t>
                      </a:r>
                      <a:r>
                        <a:rPr lang="en-US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%</a:t>
                      </a:r>
                      <a:endParaRPr lang="zh-TW" sz="1800" kern="150" dirty="0">
                        <a:solidFill>
                          <a:srgbClr val="FF0000"/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</a:t>
                      </a:r>
                      <a:r>
                        <a:rPr lang="zh-TW" altLang="zh-TW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化</a:t>
                      </a:r>
                      <a:r>
                        <a:rPr lang="en-US" altLang="zh-TW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14%</a:t>
                      </a:r>
                      <a:endParaRPr lang="zh-TW" altLang="zh-TW" sz="1800" kern="150" dirty="0">
                        <a:solidFill>
                          <a:srgbClr val="FF0000"/>
                        </a:solidFill>
                        <a:effectLst/>
                        <a:latin typeface="DejaVu Sans"/>
                        <a:ea typeface="+mn-ea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</a:t>
                      </a:r>
                      <a:r>
                        <a:rPr lang="zh-TW" altLang="zh-TW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化</a:t>
                      </a:r>
                      <a:r>
                        <a:rPr lang="en-US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1</a:t>
                      </a:r>
                      <a:r>
                        <a:rPr lang="en-US" altLang="zh-TW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4</a:t>
                      </a:r>
                      <a:r>
                        <a:rPr lang="en-US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%</a:t>
                      </a:r>
                      <a:endParaRPr lang="zh-TW" sz="1800" kern="150" dirty="0">
                        <a:solidFill>
                          <a:srgbClr val="FF0000"/>
                        </a:solidFill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優</a:t>
                      </a:r>
                      <a:r>
                        <a:rPr lang="zh-TW" sz="1800" kern="0" dirty="0" smtClean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化</a:t>
                      </a:r>
                      <a:r>
                        <a:rPr lang="en-US" altLang="zh-TW" sz="1800" kern="0" dirty="0" smtClean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11</a:t>
                      </a:r>
                      <a:r>
                        <a:rPr lang="en-US" sz="1800" kern="0" dirty="0" smtClean="0">
                          <a:solidFill>
                            <a:srgbClr val="0070C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%</a:t>
                      </a:r>
                      <a:endParaRPr lang="zh-TW" sz="18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劣</a:t>
                      </a:r>
                      <a:r>
                        <a:rPr lang="zh-TW" altLang="zh-TW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化</a:t>
                      </a:r>
                      <a:r>
                        <a:rPr lang="en-US" altLang="zh-TW" sz="1800" kern="0" dirty="0" smtClean="0">
                          <a:solidFill>
                            <a:srgbClr val="FF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2%</a:t>
                      </a:r>
                      <a:endParaRPr lang="zh-TW" altLang="zh-TW" sz="1800" kern="150" dirty="0" smtClean="0">
                        <a:solidFill>
                          <a:srgbClr val="FF0000"/>
                        </a:solidFill>
                        <a:effectLst/>
                        <a:latin typeface="DejaVu Sans"/>
                        <a:ea typeface="+mn-ea"/>
                      </a:endParaRPr>
                    </a:p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8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1411"/>
              </p:ext>
            </p:extLst>
          </p:nvPr>
        </p:nvGraphicFramePr>
        <p:xfrm>
          <a:off x="827584" y="2492896"/>
          <a:ext cx="7560840" cy="66040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1224136"/>
                <a:gridCol w="1225107"/>
                <a:gridCol w="1079149"/>
                <a:gridCol w="1081091"/>
                <a:gridCol w="1223165"/>
              </a:tblGrid>
              <a:tr h="570510">
                <a:tc>
                  <a:txBody>
                    <a:bodyPr/>
                    <a:lstStyle/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 </a:t>
                      </a:r>
                      <a:r>
                        <a:rPr lang="en-US" sz="11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標楷體"/>
                        </a:rPr>
                        <a:t>          </a:t>
                      </a:r>
                      <a:r>
                        <a:rPr lang="zh-TW" sz="1200" kern="0" dirty="0" smtClean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科目</a:t>
                      </a:r>
                      <a:endParaRPr lang="en-US" altLang="zh-TW" sz="1200" kern="150" dirty="0" smtClean="0">
                        <a:solidFill>
                          <a:schemeClr val="tx1"/>
                        </a:solidFill>
                        <a:effectLst/>
                        <a:latin typeface="DejaVu Sans"/>
                        <a:ea typeface="新細明體"/>
                        <a:cs typeface="+mn-cs"/>
                      </a:endParaRPr>
                    </a:p>
                    <a:p>
                      <a:pPr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應考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人數</a:t>
                      </a:r>
                      <a:endParaRPr lang="zh-TW" sz="12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國文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英文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數學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社會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DejaVu Sans"/>
                          <a:ea typeface="標楷體"/>
                          <a:cs typeface="標楷體"/>
                        </a:rPr>
                        <a:t>自然</a:t>
                      </a:r>
                      <a:endParaRPr lang="zh-TW" sz="1600" kern="150" dirty="0">
                        <a:effectLst/>
                        <a:latin typeface="DejaVu Sans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圓角矩形 6"/>
          <p:cNvSpPr/>
          <p:nvPr/>
        </p:nvSpPr>
        <p:spPr>
          <a:xfrm>
            <a:off x="755576" y="1124744"/>
            <a:ext cx="7812868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107</a:t>
            </a:r>
            <a:r>
              <a:rPr lang="zh-TW" altLang="en-US" sz="3600" dirty="0" smtClean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年</a:t>
            </a:r>
            <a:r>
              <a:rPr lang="zh-TW" altLang="en-US" sz="3600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學生會考成績待加強比例</a:t>
            </a:r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13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3200" kern="100" dirty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標楷體"/>
              </a:rPr>
              <a:t>改善待加強學生比例</a:t>
            </a:r>
            <a:r>
              <a:rPr lang="zh-TW" altLang="en-US" sz="3200" kern="100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標楷體"/>
              </a:rPr>
              <a:t>作為</a:t>
            </a:r>
            <a:r>
              <a:rPr lang="zh-TW" altLang="zh-TW" sz="3200" kern="100" dirty="0" smtClean="0">
                <a:solidFill>
                  <a:srgbClr val="0070C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標楷體"/>
              </a:rPr>
              <a:t>整體規劃</a:t>
            </a:r>
            <a:endParaRPr lang="zh-TW" altLang="en-US" sz="3200" dirty="0">
              <a:solidFill>
                <a:srgbClr val="0070C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696744" cy="5040560"/>
          </a:xfrm>
        </p:spPr>
        <p:txBody>
          <a:bodyPr/>
          <a:lstStyle/>
          <a:p>
            <a:pPr algn="l"/>
            <a:r>
              <a:rPr lang="zh-TW" altLang="en-US" sz="2400" dirty="0" smtClean="0">
                <a:solidFill>
                  <a:schemeClr val="tx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954265" y="1684452"/>
            <a:ext cx="7107379" cy="5018381"/>
            <a:chOff x="1121" y="1120"/>
            <a:chExt cx="3402" cy="228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 rot="-2700000">
              <a:off x="2372" y="1751"/>
              <a:ext cx="1134" cy="1134"/>
            </a:xfrm>
            <a:prstGeom prst="star4">
              <a:avLst>
                <a:gd name="adj" fmla="val 24181"/>
              </a:avLst>
            </a:prstGeom>
            <a:solidFill>
              <a:srgbClr val="6399AB"/>
            </a:solidFill>
            <a:ln w="25400" algn="ctr">
              <a:noFill/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/>
            <a:p>
              <a:endParaRPr lang="zh-TW" altLang="en-US" sz="1800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gray">
            <a:xfrm>
              <a:off x="1121" y="1120"/>
              <a:ext cx="1407" cy="851"/>
            </a:xfrm>
            <a:prstGeom prst="ellipse">
              <a:avLst/>
            </a:prstGeom>
            <a:solidFill>
              <a:srgbClr val="B1A35D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 sz="180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gray">
            <a:xfrm>
              <a:off x="3068" y="1237"/>
              <a:ext cx="1331" cy="605"/>
            </a:xfrm>
            <a:prstGeom prst="ellipse">
              <a:avLst/>
            </a:prstGeom>
            <a:solidFill>
              <a:srgbClr val="E0AD12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 sz="1800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gray">
            <a:xfrm>
              <a:off x="1169" y="2761"/>
              <a:ext cx="1373" cy="620"/>
            </a:xfrm>
            <a:prstGeom prst="ellipse">
              <a:avLst/>
            </a:prstGeom>
            <a:solidFill>
              <a:srgbClr val="D97300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 sz="1800" dirty="0"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gray">
            <a:xfrm>
              <a:off x="3103" y="2693"/>
              <a:ext cx="1420" cy="707"/>
            </a:xfrm>
            <a:prstGeom prst="ellipse">
              <a:avLst/>
            </a:prstGeom>
            <a:solidFill>
              <a:srgbClr val="A1A646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 sz="1800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 rot="-2501595">
              <a:off x="2245" y="2568"/>
              <a:ext cx="498" cy="317"/>
            </a:xfrm>
            <a:prstGeom prst="rightArrow">
              <a:avLst>
                <a:gd name="adj1" fmla="val 50000"/>
                <a:gd name="adj2" fmla="val 39274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1800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rot="2501595" flipH="1">
              <a:off x="3064" y="2521"/>
              <a:ext cx="498" cy="317"/>
            </a:xfrm>
            <a:prstGeom prst="rightArrow">
              <a:avLst>
                <a:gd name="adj1" fmla="val 50000"/>
                <a:gd name="adj2" fmla="val 39274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1800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 rot="2501595" flipV="1">
              <a:off x="2254" y="1743"/>
              <a:ext cx="498" cy="317"/>
            </a:xfrm>
            <a:prstGeom prst="rightArrow">
              <a:avLst>
                <a:gd name="adj1" fmla="val 50000"/>
                <a:gd name="adj2" fmla="val 39274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zh-TW" altLang="en-US" sz="1800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rot="-2501595" flipH="1" flipV="1">
              <a:off x="3116" y="1743"/>
              <a:ext cx="498" cy="317"/>
            </a:xfrm>
            <a:prstGeom prst="rightArrow">
              <a:avLst>
                <a:gd name="adj1" fmla="val 50000"/>
                <a:gd name="adj2" fmla="val 39274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zh-TW" altLang="en-US" sz="1800"/>
            </a:p>
          </p:txBody>
        </p:sp>
      </p:grpSp>
      <p:sp>
        <p:nvSpPr>
          <p:cNvPr id="16" name="矩形 15"/>
          <p:cNvSpPr/>
          <p:nvPr/>
        </p:nvSpPr>
        <p:spPr>
          <a:xfrm>
            <a:off x="3751881" y="4171413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改善瑞源國中待</a:t>
            </a:r>
            <a:endParaRPr lang="en-US" altLang="zh-TW" sz="1600" b="1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1600" b="1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加強</a:t>
            </a:r>
            <a:r>
              <a:rPr lang="zh-TW" altLang="en-US" sz="16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學生比例</a:t>
            </a:r>
          </a:p>
        </p:txBody>
      </p:sp>
      <p:sp>
        <p:nvSpPr>
          <p:cNvPr id="17" name="矩形 16"/>
          <p:cNvSpPr/>
          <p:nvPr/>
        </p:nvSpPr>
        <p:spPr>
          <a:xfrm>
            <a:off x="1128376" y="5637048"/>
            <a:ext cx="2673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/>
              <a:t>學區國中小策略聯盟，落實學生學習銜接與補救共識</a:t>
            </a:r>
            <a:endParaRPr lang="zh-TW" altLang="en-US" sz="1600" b="1" dirty="0"/>
          </a:p>
        </p:txBody>
      </p:sp>
      <p:sp>
        <p:nvSpPr>
          <p:cNvPr id="18" name="矩形 17"/>
          <p:cNvSpPr/>
          <p:nvPr/>
        </p:nvSpPr>
        <p:spPr>
          <a:xfrm>
            <a:off x="989138" y="1845769"/>
            <a:ext cx="29523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/>
              <a:t>學校本位教師持續發展計畫</a:t>
            </a:r>
            <a:endParaRPr lang="en-US" altLang="zh-TW" sz="1600" b="1" dirty="0" smtClean="0"/>
          </a:p>
          <a:p>
            <a:r>
              <a:rPr lang="en-US" altLang="zh-TW" sz="1600" b="1" dirty="0" smtClean="0"/>
              <a:t>1.</a:t>
            </a:r>
            <a:r>
              <a:rPr lang="zh-TW" altLang="en-US" sz="1600" b="1" dirty="0" smtClean="0"/>
              <a:t>補救教學科技化平台操作</a:t>
            </a:r>
            <a:endParaRPr lang="en-US" altLang="zh-TW" sz="1600" b="1" dirty="0" smtClean="0"/>
          </a:p>
          <a:p>
            <a:r>
              <a:rPr lang="en-US" altLang="zh-TW" sz="1600" b="1" dirty="0" smtClean="0"/>
              <a:t>2.</a:t>
            </a:r>
            <a:r>
              <a:rPr lang="zh-TW" altLang="en-US" sz="1600" b="1" dirty="0" smtClean="0"/>
              <a:t>班級經營營造學習氛圍</a:t>
            </a:r>
            <a:endParaRPr lang="en-US" altLang="zh-TW" sz="1600" b="1" dirty="0" smtClean="0"/>
          </a:p>
          <a:p>
            <a:r>
              <a:rPr lang="en-US" altLang="zh-TW" sz="1600" b="1" dirty="0" smtClean="0"/>
              <a:t>3.</a:t>
            </a:r>
            <a:r>
              <a:rPr lang="zh-TW" altLang="en-US" sz="1600" b="1" dirty="0" smtClean="0"/>
              <a:t>補救教學個別化教材編選</a:t>
            </a:r>
            <a:endParaRPr lang="en-US" altLang="zh-TW" sz="1600" b="1" dirty="0" smtClean="0"/>
          </a:p>
          <a:p>
            <a:r>
              <a:rPr lang="en-US" altLang="zh-TW" sz="1600" b="1" dirty="0" smtClean="0"/>
              <a:t>4.</a:t>
            </a:r>
            <a:r>
              <a:rPr lang="zh-TW" altLang="en-US" sz="1600" b="1" dirty="0" smtClean="0"/>
              <a:t>試題分析、改進策略</a:t>
            </a:r>
            <a:endParaRPr lang="en-US" altLang="zh-TW" sz="1600" b="1" dirty="0" smtClean="0"/>
          </a:p>
          <a:p>
            <a:endParaRPr lang="zh-TW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5564753" y="5760159"/>
            <a:ext cx="2638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/>
              <a:t>首重課程領導的行政作為</a:t>
            </a:r>
            <a:endParaRPr lang="zh-TW" altLang="en-US" sz="1600" b="1" dirty="0"/>
          </a:p>
        </p:txBody>
      </p:sp>
      <p:sp>
        <p:nvSpPr>
          <p:cNvPr id="20" name="矩形 19"/>
          <p:cNvSpPr/>
          <p:nvPr/>
        </p:nvSpPr>
        <p:spPr>
          <a:xfrm>
            <a:off x="5398924" y="2315402"/>
            <a:ext cx="2358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/>
              <a:t>國、英、數能力分組教學，第一級補救教學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803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439821" cy="4525963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0"/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數學新世界與策略聯盟→內容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endParaRPr lang="zh-TW" altLang="en-US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0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0"/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國中小數學科策略聯盟計劃與執行</a:t>
            </a: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計畫撰寫說明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(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修正版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).pdf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臺東縣瑞源國中學區國民中小學策略聯盟實施計畫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0904.pdf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4" action="ppaction://hlinkfile"/>
              </a:rPr>
              <a:t>核准公文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4" action="ppaction://hlinkfile"/>
              </a:rPr>
              <a:t>.pdf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file"/>
              </a:rPr>
              <a:t>台東縣國民中小學策略聯盟運作原則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file"/>
              </a:rPr>
              <a:t>.pdf</a:t>
            </a:r>
            <a:endParaRPr lang="en-US" altLang="zh-TW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05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789611"/>
              </p:ext>
            </p:extLst>
          </p:nvPr>
        </p:nvGraphicFramePr>
        <p:xfrm>
          <a:off x="683568" y="1556792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>
          <a:xfrm>
            <a:off x="395536" y="260648"/>
            <a:ext cx="835292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國中小數學科策略聯盟執行概況</a:t>
            </a:r>
            <a:r>
              <a:rPr lang="en-US" altLang="zh-TW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核心概念</a:t>
            </a:r>
            <a:endParaRPr lang="zh-TW" altLang="en-US" sz="28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0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528265"/>
              </p:ext>
            </p:extLst>
          </p:nvPr>
        </p:nvGraphicFramePr>
        <p:xfrm>
          <a:off x="666045" y="1556792"/>
          <a:ext cx="786639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>
          <a:xfrm>
            <a:off x="647564" y="404664"/>
            <a:ext cx="7812868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簡 報 大 綱</a:t>
            </a:r>
            <a:endParaRPr lang="zh-TW" altLang="en-US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8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95536" y="260648"/>
            <a:ext cx="835292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國中小數學科策略聯盟</a:t>
            </a:r>
            <a:r>
              <a:rPr lang="zh-TW" altLang="en-US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執行概況</a:t>
            </a:r>
            <a:endParaRPr lang="zh-TW" altLang="en-US" sz="28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148167"/>
              </p:ext>
            </p:extLst>
          </p:nvPr>
        </p:nvGraphicFramePr>
        <p:xfrm>
          <a:off x="395536" y="1628800"/>
          <a:ext cx="8280920" cy="472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2376264"/>
                <a:gridCol w="2232248"/>
                <a:gridCol w="2509936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日期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主題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主講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規劃與決議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106/8/23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期初推動工作會議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瑞源國中呂學興校長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確立聯盟六項主要指標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106/9/13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國中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小學數學科概念教學</a:t>
                      </a:r>
                      <a:r>
                        <a:rPr 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澄清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國立彰化師範大學施皓耀教授團隊、台東</a:t>
                      </a:r>
                      <a:r>
                        <a:rPr 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大學李秀妃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教授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排定數學科</a:t>
                      </a:r>
                      <a:r>
                        <a:rPr lang="zh-TW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教學策略</a:t>
                      </a: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-</a:t>
                      </a:r>
                      <a:r>
                        <a:rPr lang="zh-TW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授課</a:t>
                      </a: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觀課</a:t>
                      </a: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流程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027008">
                <a:tc>
                  <a:txBody>
                    <a:bodyPr/>
                    <a:lstStyle/>
                    <a:p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106/11/8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進行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共</a:t>
                      </a:r>
                      <a:r>
                        <a:rPr 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備</a:t>
                      </a: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、公開授課、觀課、議課</a:t>
                      </a: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-</a:t>
                      </a: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單元主題：九年級</a:t>
                      </a: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K12           </a:t>
                      </a: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圓的概念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kumimoji="0" lang="zh-TW" altLang="en-US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/>
                        </a:rPr>
                        <a:t>施皓耀教授示範公開授課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106/12/06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教學主題實作案例分享發表與回饋：瑞源國中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鍾蕙因老師、瑞豐國小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郭立仁老師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國立彰化師範大學</a:t>
                      </a:r>
                      <a:endParaRPr lang="en-US" altLang="zh-TW" sz="16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r>
                        <a:rPr lang="zh-TW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施皓耀教授團隊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b="0" dirty="0" smtClean="0">
                          <a:latin typeface="+mn-ea"/>
                          <a:ea typeface="+mn-ea"/>
                        </a:rPr>
                        <a:t>107.01.25</a:t>
                      </a:r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+mn-ea"/>
                          <a:ea typeface="+mn-ea"/>
                        </a:rPr>
                        <a:t>期末推動工作會議</a:t>
                      </a:r>
                    </a:p>
                    <a:p>
                      <a:endParaRPr lang="zh-TW" altLang="en-US" sz="16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瑞源國中呂學興校長</a:t>
                      </a:r>
                    </a:p>
                    <a:p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確立聯盟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106-2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行事曆</a:t>
                      </a:r>
                    </a:p>
                    <a:p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107/3/12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數學科素養導向教學示例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國立彰化師範大學</a:t>
                      </a:r>
                      <a:endParaRPr lang="en-US" altLang="zh-TW" sz="16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施皓耀教授團隊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0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79512" y="1772816"/>
            <a:ext cx="5688632" cy="37444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795290"/>
              </p:ext>
            </p:extLst>
          </p:nvPr>
        </p:nvGraphicFramePr>
        <p:xfrm>
          <a:off x="251520" y="1818076"/>
          <a:ext cx="5472608" cy="315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40686005"/>
              </p:ext>
            </p:extLst>
          </p:nvPr>
        </p:nvGraphicFramePr>
        <p:xfrm>
          <a:off x="5796136" y="1988840"/>
          <a:ext cx="3048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圓角矩形 5"/>
          <p:cNvSpPr/>
          <p:nvPr/>
        </p:nvSpPr>
        <p:spPr>
          <a:xfrm>
            <a:off x="201880" y="260648"/>
            <a:ext cx="835292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國中小數學科策略聯盟</a:t>
            </a:r>
            <a:r>
              <a:rPr lang="zh-TW" altLang="en-US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執行概況</a:t>
            </a:r>
            <a:r>
              <a:rPr lang="en-US" altLang="zh-TW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國中小校長及教師參與情形</a:t>
            </a:r>
            <a:endParaRPr lang="zh-TW" altLang="en-US" sz="28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95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473413"/>
              </p:ext>
            </p:extLst>
          </p:nvPr>
        </p:nvGraphicFramePr>
        <p:xfrm>
          <a:off x="251520" y="1412776"/>
          <a:ext cx="8568952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8352"/>
                <a:gridCol w="648072"/>
                <a:gridCol w="2592288"/>
                <a:gridCol w="2160240"/>
              </a:tblGrid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預定主題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完成場次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產出 實作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備註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瑞源策略聯盟六項指標撰寫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產出學區六項指標共同分析，設定策略聯盟共同成長主題與進程。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107.09.13</a:t>
                      </a:r>
                      <a:r>
                        <a:rPr lang="zh-TW" altLang="en-US" dirty="0" smtClean="0"/>
                        <a:t>通過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國中小學數學科概念教學澄清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1.</a:t>
                      </a:r>
                      <a:r>
                        <a:rPr lang="zh-TW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國中小學數學科概念</a:t>
                      </a:r>
                      <a:endParaRPr lang="en-US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   </a:t>
                      </a:r>
                      <a:r>
                        <a:rPr lang="zh-TW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教學澄清</a:t>
                      </a: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示例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2.</a:t>
                      </a:r>
                      <a:r>
                        <a:rPr lang="zh-TW" altLang="en-US" dirty="0" smtClean="0"/>
                        <a:t>素養導向教學示例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106.09.13</a:t>
                      </a:r>
                    </a:p>
                    <a:p>
                      <a:r>
                        <a:rPr lang="en-US" altLang="zh-TW" dirty="0" smtClean="0"/>
                        <a:t>107.03.12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r>
                        <a:rPr lang="zh-TW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共備</a:t>
                      </a: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、公開授課、觀課、議課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r>
                        <a:rPr lang="zh-TW" altLang="en-US" dirty="0" smtClean="0"/>
                        <a:t>公開授課教學簡案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份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2.</a:t>
                      </a:r>
                      <a:r>
                        <a:rPr lang="zh-TW" altLang="en-US" dirty="0" smtClean="0"/>
                        <a:t>觀課紀錄</a:t>
                      </a:r>
                      <a:r>
                        <a:rPr lang="en-US" altLang="zh-TW" dirty="0" smtClean="0"/>
                        <a:t>28</a:t>
                      </a:r>
                      <a:r>
                        <a:rPr lang="zh-TW" altLang="en-US" dirty="0" smtClean="0"/>
                        <a:t>份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3.</a:t>
                      </a:r>
                      <a:r>
                        <a:rPr lang="zh-TW" altLang="en-US" dirty="0" smtClean="0"/>
                        <a:t>議課會談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次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4.</a:t>
                      </a:r>
                      <a:r>
                        <a:rPr lang="zh-TW" altLang="en-US" dirty="0" smtClean="0"/>
                        <a:t>錄影紀錄</a:t>
                      </a:r>
                      <a:r>
                        <a:rPr lang="en-US" altLang="zh-TW" dirty="0" smtClean="0"/>
                        <a:t>6</a:t>
                      </a:r>
                      <a:r>
                        <a:rPr lang="zh-TW" altLang="en-US" dirty="0" smtClean="0"/>
                        <a:t>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施教授</a:t>
                      </a: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場</a:t>
                      </a:r>
                      <a:r>
                        <a:rPr lang="en-US" altLang="zh-TW" sz="1400" dirty="0" smtClean="0"/>
                        <a:t>(9</a:t>
                      </a:r>
                      <a:r>
                        <a:rPr lang="zh-TW" altLang="en-US" sz="1400" dirty="0" smtClean="0"/>
                        <a:t>年級</a:t>
                      </a:r>
                      <a:r>
                        <a:rPr lang="en-US" altLang="zh-TW" sz="1400" dirty="0" smtClean="0"/>
                        <a:t>)</a:t>
                      </a:r>
                    </a:p>
                    <a:p>
                      <a:r>
                        <a:rPr lang="zh-TW" altLang="en-US" sz="1400" dirty="0" smtClean="0"/>
                        <a:t>瑞源國中</a:t>
                      </a: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場</a:t>
                      </a:r>
                      <a:r>
                        <a:rPr lang="en-US" altLang="zh-TW" sz="1400" dirty="0" smtClean="0"/>
                        <a:t>(8</a:t>
                      </a:r>
                      <a:r>
                        <a:rPr lang="zh-TW" altLang="en-US" sz="1400" dirty="0" smtClean="0"/>
                        <a:t>年級</a:t>
                      </a:r>
                      <a:r>
                        <a:rPr lang="en-US" altLang="zh-TW" sz="1400" dirty="0" smtClean="0"/>
                        <a:t>)</a:t>
                      </a:r>
                    </a:p>
                    <a:p>
                      <a:r>
                        <a:rPr lang="zh-TW" altLang="en-US" sz="1400" dirty="0" smtClean="0"/>
                        <a:t>瑞豐國小</a:t>
                      </a: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場</a:t>
                      </a:r>
                      <a:r>
                        <a:rPr lang="en-US" altLang="zh-TW" sz="1400" dirty="0" smtClean="0"/>
                        <a:t>(5</a:t>
                      </a:r>
                      <a:r>
                        <a:rPr lang="zh-TW" altLang="en-US" sz="1400" dirty="0" smtClean="0"/>
                        <a:t>年級</a:t>
                      </a:r>
                      <a:r>
                        <a:rPr lang="en-US" altLang="zh-TW" sz="1400" dirty="0" smtClean="0"/>
                        <a:t>)</a:t>
                      </a:r>
                    </a:p>
                    <a:p>
                      <a:r>
                        <a:rPr lang="zh-TW" altLang="en-US" sz="1400" dirty="0" smtClean="0"/>
                        <a:t>瑞源國小</a:t>
                      </a:r>
                      <a:r>
                        <a:rPr lang="en-US" altLang="zh-TW" sz="1400" dirty="0" smtClean="0"/>
                        <a:t>1</a:t>
                      </a:r>
                      <a:r>
                        <a:rPr lang="zh-TW" altLang="en-US" sz="1400" dirty="0" smtClean="0"/>
                        <a:t>場</a:t>
                      </a:r>
                      <a:r>
                        <a:rPr lang="en-US" altLang="zh-TW" sz="1400" dirty="0" smtClean="0"/>
                        <a:t>(105</a:t>
                      </a:r>
                      <a:r>
                        <a:rPr lang="zh-TW" altLang="en-US" sz="1400" dirty="0" smtClean="0"/>
                        <a:t>學年度</a:t>
                      </a:r>
                      <a:r>
                        <a:rPr lang="en-US" altLang="zh-TW" sz="1400" dirty="0" smtClean="0"/>
                        <a:t>)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瑞源區策略聯盟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國中新生入學數學科命題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小六學生數學學習成就分析，國中端七月補救學生學習落點與規劃。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106</a:t>
                      </a:r>
                      <a:r>
                        <a:rPr lang="zh-TW" altLang="en-US" dirty="0" smtClean="0"/>
                        <a:t>年</a:t>
                      </a:r>
                      <a:r>
                        <a:rPr lang="en-US" altLang="zh-TW" dirty="0" smtClean="0"/>
                        <a:t>6</a:t>
                      </a:r>
                      <a:r>
                        <a:rPr lang="zh-TW" altLang="en-US" dirty="0" smtClean="0"/>
                        <a:t>月實施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395536" y="188640"/>
            <a:ext cx="835292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國中小數學科策略聯盟</a:t>
            </a:r>
            <a:r>
              <a:rPr lang="zh-TW" altLang="en-US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執行概況</a:t>
            </a:r>
            <a:r>
              <a:rPr lang="en-US" altLang="zh-TW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成效追蹤檢核</a:t>
            </a:r>
            <a:endParaRPr lang="zh-TW" altLang="en-US" sz="28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7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949267"/>
              </p:ext>
            </p:extLst>
          </p:nvPr>
        </p:nvGraphicFramePr>
        <p:xfrm>
          <a:off x="539552" y="1556792"/>
          <a:ext cx="7931224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368152"/>
                <a:gridCol w="4618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排定主題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修正結果與原因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第四次共備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第一次觀、議課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107.04.18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r>
                        <a:rPr lang="zh-TW" altLang="en-US" dirty="0" smtClean="0"/>
                        <a:t>時間：依施教授團隊→</a:t>
                      </a:r>
                      <a:r>
                        <a:rPr lang="en-US" altLang="zh-TW" dirty="0" smtClean="0"/>
                        <a:t>107.03.12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2.</a:t>
                      </a:r>
                      <a:r>
                        <a:rPr lang="zh-TW" altLang="en-US" dirty="0" smtClean="0"/>
                        <a:t>主題：增加素養導向教學示例與</a:t>
                      </a:r>
                      <a:r>
                        <a:rPr lang="zh-TW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國中小</a:t>
                      </a:r>
                      <a:endParaRPr lang="en-US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              </a:t>
                      </a:r>
                      <a:r>
                        <a:rPr lang="zh-TW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學數學科概念教學澄清</a:t>
                      </a: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，暫無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觀、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議課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參加人員：本案與數學新世界計畫聯結，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因此開放非聯盟學校老師共同研修。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717272"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第五次共備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次觀、議課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107.05.23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r>
                        <a:rPr lang="zh-TW" altLang="en-US" dirty="0" smtClean="0"/>
                        <a:t>時間：依施教授團隊→</a:t>
                      </a:r>
                      <a:r>
                        <a:rPr lang="en-US" altLang="zh-TW" dirty="0" smtClean="0"/>
                        <a:t>107.04.10</a:t>
                      </a:r>
                    </a:p>
                    <a:p>
                      <a:r>
                        <a:rPr lang="en-US" altLang="zh-TW" dirty="0" smtClean="0"/>
                        <a:t>2.</a:t>
                      </a:r>
                      <a:r>
                        <a:rPr lang="zh-TW" altLang="en-US" dirty="0" smtClean="0"/>
                        <a:t>主題：學區國中小已進行過</a:t>
                      </a:r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次共備觀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                 議課，回應國中小教師數學科專業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                 學科知 識需求，調整為數學科概念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                 教學澄 清。</a:t>
                      </a:r>
                      <a:endParaRPr lang="en-US" altLang="zh-TW" dirty="0" smtClean="0"/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參加人員：同上。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新增時段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107.05.30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同上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380139" y="260648"/>
            <a:ext cx="835292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國中小數學科策略聯盟</a:t>
            </a:r>
            <a:r>
              <a:rPr lang="zh-TW" altLang="en-US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執行概況</a:t>
            </a:r>
            <a:r>
              <a:rPr lang="en-US" altLang="zh-TW" sz="28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與原訂計畫落差之說明</a:t>
            </a:r>
            <a:endParaRPr lang="zh-TW" altLang="en-US" sz="28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還沒有</a:t>
            </a:r>
            <a:r>
              <a:rPr lang="en-US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CA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之前的策略聯盟→</a:t>
            </a:r>
            <a:r>
              <a:rPr lang="zh-TW" altLang="en-US" sz="28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國中國小群龍無首</a:t>
            </a:r>
            <a:endParaRPr lang="en-US" altLang="zh-TW" sz="2800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105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成果紀錄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-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還沒有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ca\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策略聯盟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105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學年度期末自評表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-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瑞源國中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2" action="ppaction://hlinkfile"/>
              </a:rPr>
              <a:t>.pdf</a:t>
            </a:r>
            <a:endParaRPr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有了</a:t>
            </a:r>
            <a:r>
              <a:rPr lang="en-US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CA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之後的策略聯盟→</a:t>
            </a:r>
            <a:r>
              <a:rPr lang="en-US" altLang="zh-TW" sz="28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CA</a:t>
            </a:r>
            <a:r>
              <a:rPr lang="zh-TW" altLang="en-US" sz="28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當靠山→國中國小數學老師有了心的方向</a:t>
            </a:r>
            <a:endParaRPr lang="en-US" altLang="zh-TW" sz="2800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106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成果紀錄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\106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階段執行情形自評表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-9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月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-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瑞源國中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1005.pdf</a:t>
            </a:r>
            <a:endParaRPr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4" action="ppaction://hlinkfile"/>
              </a:rPr>
              <a:t>106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4" action="ppaction://hlinkfile"/>
              </a:rPr>
              <a:t>成果紀錄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4" action="ppaction://hlinkfile"/>
              </a:rPr>
              <a:t>\1006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4" action="ppaction://hlinkfile"/>
              </a:rPr>
              <a:t>策略聯盟成果檢核表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4" action="ppaction://hlinkfile"/>
              </a:rPr>
              <a:t>-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4" action="ppaction://hlinkfile"/>
              </a:rPr>
              <a:t>瑞源國中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4" action="ppaction://hlinkfile"/>
              </a:rPr>
              <a:t>0118.pdf</a:t>
            </a:r>
            <a:endParaRPr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file"/>
              </a:rPr>
              <a:t>106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file"/>
              </a:rPr>
              <a:t>成果紀錄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file"/>
              </a:rPr>
              <a:t>\1006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file"/>
              </a:rPr>
              <a:t>策略聯盟成果檢核表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file"/>
              </a:rPr>
              <a:t>-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file"/>
              </a:rPr>
              <a:t>瑞源國中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file"/>
              </a:rPr>
              <a:t>0312.pdf</a:t>
            </a:r>
            <a:endParaRPr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關於</a:t>
            </a: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未來，是否繼續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r>
              <a:rPr lang="en-US" altLang="zh-TW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</a:t>
            </a:r>
            <a:r>
              <a:rPr lang="zh-TW" altLang="en-US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小數學科</a:t>
            </a:r>
            <a:r>
              <a:rPr lang="zh-TW" altLang="en-US" sz="24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策略聯盟心內話</a:t>
            </a:r>
            <a:endParaRPr lang="zh-TW" altLang="en-US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2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突然，處長換人了！→老師多休息少研習。</a:t>
            </a:r>
            <a:endParaRPr lang="zh-TW" altLang="en-US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關於</a:t>
            </a: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未來，是否繼續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r>
              <a:rPr lang="en-US" altLang="zh-TW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</a:t>
            </a:r>
            <a:r>
              <a:rPr lang="zh-TW" altLang="en-US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小數學科</a:t>
            </a:r>
            <a:r>
              <a:rPr lang="zh-TW" altLang="en-US" sz="24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策略聯盟心內話</a:t>
            </a:r>
            <a:endParaRPr lang="zh-TW" altLang="en-US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27522"/>
            <a:ext cx="6258470" cy="35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曾經有人以「斯德哥爾摩症候群」來形容處長換人後的台東教育現況→頓失依靠、失去方向，甚至是懷念前處長的強勢專業領導。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可是對於台東而言，教師需要改變已經成為一種價值、信念，如何延續改變的經驗與價值，是我們所遇到最嚴苛的挑戰。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國中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小的數學科策略聯盟，數學老師們是否能繼續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想要繼續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這是核心素養的問題→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A1-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身心素質自我精進。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我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試試看！謝謝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CA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！</a:t>
            </a:r>
            <a:endParaRPr lang="zh-TW" altLang="en-US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關於</a:t>
            </a: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未來，是否繼續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r>
              <a:rPr lang="en-US" altLang="zh-TW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國中</a:t>
            </a:r>
            <a:r>
              <a:rPr lang="zh-TW" altLang="en-US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小數學科</a:t>
            </a:r>
            <a:r>
              <a:rPr lang="zh-TW" altLang="en-US" sz="2400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策略聯盟心內話</a:t>
            </a:r>
            <a:endParaRPr lang="zh-TW" altLang="en-US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3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647564" y="404664"/>
            <a:ext cx="7812868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瑞源國中在哪裡</a:t>
            </a:r>
            <a:endParaRPr lang="zh-TW" altLang="en-US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2" y="1556792"/>
            <a:ext cx="7636678" cy="4013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6" y="3429000"/>
            <a:ext cx="4439126" cy="3220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弧形接點 7"/>
          <p:cNvCxnSpPr/>
          <p:nvPr/>
        </p:nvCxnSpPr>
        <p:spPr>
          <a:xfrm flipV="1">
            <a:off x="3419872" y="2348880"/>
            <a:ext cx="3168352" cy="2592288"/>
          </a:xfrm>
          <a:prstGeom prst="curvedConnector3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47564" y="404664"/>
            <a:ext cx="78128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瑞源國中在哪裡</a:t>
            </a:r>
            <a:endParaRPr lang="zh-TW" altLang="en-US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1026" name="Picture 2" descr="D:\修圖居\熱氣球\_DSC1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1628800"/>
            <a:ext cx="7920880" cy="49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647564" y="404664"/>
            <a:ext cx="781286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瑞源國中在哪裡</a:t>
            </a:r>
            <a:endParaRPr lang="zh-TW" altLang="en-US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050" name="Picture 2" descr="D:\修圖居\熱氣球\16640803_577848559070997_3246468526210017203_n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628800"/>
            <a:ext cx="7853016" cy="44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修圖居\普悠瑪\_DSC6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52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瑞源國中在哪裡</a:t>
            </a:r>
            <a:endParaRPr lang="zh-TW" altLang="en-US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10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C:\Users\ryjhuser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5754" y="-12576"/>
            <a:ext cx="9108346" cy="6858000"/>
          </a:xfrm>
          <a:prstGeom prst="rect">
            <a:avLst/>
          </a:prstGeom>
          <a:noFill/>
        </p:spPr>
      </p:pic>
      <p:pic>
        <p:nvPicPr>
          <p:cNvPr id="7" name="圖片 6" descr="_DSC1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28604"/>
            <a:ext cx="5679322" cy="3786214"/>
          </a:xfrm>
          <a:prstGeom prst="rect">
            <a:avLst/>
          </a:prstGeom>
          <a:effectLst>
            <a:glow rad="101600">
              <a:schemeClr val="tx2">
                <a:lumMod val="50000"/>
                <a:lumOff val="50000"/>
                <a:alpha val="60000"/>
              </a:schemeClr>
            </a:glow>
          </a:effectLst>
        </p:spPr>
      </p:pic>
      <p:pic>
        <p:nvPicPr>
          <p:cNvPr id="8" name="圖片 7" descr="_DSC1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500570"/>
            <a:ext cx="2894270" cy="184857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文字方塊 4"/>
          <p:cNvSpPr txBox="1"/>
          <p:nvPr/>
        </p:nvSpPr>
        <p:spPr>
          <a:xfrm>
            <a:off x="6357950" y="4786322"/>
            <a:ext cx="257176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瑞源國中在哪裡？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原住民比：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60%(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阿美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老師人數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班級數：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5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36" name="Shape 877"/>
          <p:cNvGrpSpPr>
            <a:grpSpLocks/>
          </p:cNvGrpSpPr>
          <p:nvPr/>
        </p:nvGrpSpPr>
        <p:grpSpPr bwMode="auto">
          <a:xfrm>
            <a:off x="710610" y="982285"/>
            <a:ext cx="7888271" cy="4954240"/>
            <a:chOff x="470" y="2494"/>
            <a:chExt cx="9918" cy="5034"/>
          </a:xfrm>
        </p:grpSpPr>
        <p:sp>
          <p:nvSpPr>
            <p:cNvPr id="316437" name="Shape 878"/>
            <p:cNvSpPr>
              <a:spLocks noChangeArrowheads="1"/>
            </p:cNvSpPr>
            <p:nvPr/>
          </p:nvSpPr>
          <p:spPr bwMode="auto">
            <a:xfrm>
              <a:off x="2596" y="5364"/>
              <a:ext cx="2173" cy="9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/>
            </a:gradFill>
            <a:ln w="12700">
              <a:solidFill>
                <a:srgbClr val="92CDDC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>
                <a:buSzPct val="25000"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走讀瑞源</a:t>
              </a:r>
              <a:endPara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  <a:p>
              <a:pPr algn="ctr">
                <a:buSzPct val="25000"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社區參與</a:t>
              </a:r>
              <a:endParaRPr lang="en-US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316438" name="Shape 879"/>
            <p:cNvSpPr>
              <a:spLocks noChangeArrowheads="1"/>
            </p:cNvSpPr>
            <p:nvPr/>
          </p:nvSpPr>
          <p:spPr bwMode="auto">
            <a:xfrm>
              <a:off x="5208" y="5375"/>
              <a:ext cx="2191" cy="9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/>
            </a:gradFill>
            <a:ln w="12700">
              <a:solidFill>
                <a:srgbClr val="C2D69B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>
                <a:buSzPct val="25000"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美感木作</a:t>
              </a:r>
              <a:endPara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  <a:p>
              <a:pPr algn="ctr">
                <a:buSzPct val="25000"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自造</a:t>
              </a:r>
              <a:r>
                <a:rPr lang="zh-TW" altLang="en-US" sz="16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者</a:t>
              </a:r>
              <a:endParaRPr lang="en-US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316439" name="Shape 880"/>
            <p:cNvSpPr>
              <a:spLocks noChangeArrowheads="1"/>
            </p:cNvSpPr>
            <p:nvPr/>
          </p:nvSpPr>
          <p:spPr bwMode="auto">
            <a:xfrm>
              <a:off x="7798" y="5375"/>
              <a:ext cx="2566" cy="9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/>
            </a:gradFill>
            <a:ln w="12700">
              <a:solidFill>
                <a:srgbClr val="B2A1C7"/>
              </a:solidFill>
              <a:round/>
              <a:headEnd/>
              <a:tailEnd/>
            </a:ln>
          </p:spPr>
          <p:txBody>
            <a:bodyPr lIns="91425" tIns="45700" rIns="91425" bIns="45700"/>
            <a:lstStyle/>
            <a:p>
              <a:pPr algn="ctr">
                <a:buSzPct val="25000"/>
              </a:pPr>
              <a:endParaRPr lang="en-US" altLang="zh-TW" sz="9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  <a:p>
              <a:pPr algn="ctr">
                <a:buSzPct val="25000"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環境覺察</a:t>
              </a:r>
              <a:endPara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  <a:p>
              <a:pPr algn="ctr">
                <a:buSzPct val="25000"/>
              </a:pPr>
              <a:r>
                <a:rPr lang="zh-TW" altLang="en-US" sz="16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生涯探索</a:t>
              </a:r>
              <a:endParaRPr lang="en-US" altLang="zh-TW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  <a:p>
              <a:pPr algn="ctr">
                <a:buSzPct val="25000"/>
              </a:pPr>
              <a:endPara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  <a:p>
              <a:pPr algn="ctr">
                <a:buSzPct val="25000"/>
              </a:pPr>
              <a:endParaRPr 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316441" name="Shape 882"/>
            <p:cNvSpPr>
              <a:spLocks noChangeArrowheads="1"/>
            </p:cNvSpPr>
            <p:nvPr/>
          </p:nvSpPr>
          <p:spPr bwMode="auto">
            <a:xfrm>
              <a:off x="482" y="5602"/>
              <a:ext cx="1515" cy="48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00" rIns="91425" bIns="45700"/>
            <a:lstStyle/>
            <a:p>
              <a:pPr algn="ctr">
                <a:buSzPct val="25000"/>
              </a:pPr>
              <a:r>
                <a:rPr lang="zh-TW" altLang="en-US" sz="16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跨域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課程</a:t>
              </a:r>
              <a:endParaRPr lang="en-US" sz="1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grpSp>
          <p:nvGrpSpPr>
            <p:cNvPr id="316442" name="Shape 883"/>
            <p:cNvGrpSpPr>
              <a:grpSpLocks/>
            </p:cNvGrpSpPr>
            <p:nvPr/>
          </p:nvGrpSpPr>
          <p:grpSpPr bwMode="auto">
            <a:xfrm>
              <a:off x="470" y="2494"/>
              <a:ext cx="9918" cy="5034"/>
              <a:chOff x="470" y="2494"/>
              <a:chExt cx="9918" cy="5034"/>
            </a:xfrm>
          </p:grpSpPr>
          <p:sp>
            <p:nvSpPr>
              <p:cNvPr id="316443" name="Shape 884"/>
              <p:cNvSpPr>
                <a:spLocks noChangeArrowheads="1"/>
              </p:cNvSpPr>
              <p:nvPr/>
            </p:nvSpPr>
            <p:spPr bwMode="auto">
              <a:xfrm>
                <a:off x="2436" y="6879"/>
                <a:ext cx="7856" cy="649"/>
              </a:xfrm>
              <a:prstGeom prst="cube">
                <a:avLst>
                  <a:gd name="adj" fmla="val 25000"/>
                </a:avLst>
              </a:prstGeom>
              <a:gradFill flip="none" rotWithShape="1">
                <a:gsLst>
                  <a:gs pos="0">
                    <a:srgbClr val="943634">
                      <a:tint val="66000"/>
                      <a:satMod val="160000"/>
                    </a:srgbClr>
                  </a:gs>
                  <a:gs pos="50000">
                    <a:srgbClr val="943634">
                      <a:tint val="44500"/>
                      <a:satMod val="160000"/>
                    </a:srgbClr>
                  </a:gs>
                  <a:gs pos="100000">
                    <a:srgbClr val="943634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pPr algn="ctr">
                  <a:buSzPct val="25000"/>
                </a:pPr>
                <a:r>
                  <a:rPr lang="en-US" sz="1400" dirty="0" smtClean="0"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(</a:t>
                </a:r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已有初步學生圖像，但還難於精確文字定稿</a:t>
                </a:r>
                <a:r>
                  <a:rPr lang="en-US" sz="1400" dirty="0" smtClean="0"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)</a:t>
                </a:r>
                <a:endParaRPr lang="en-US" sz="1400" dirty="0"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316444" name="Shape 885"/>
              <p:cNvSpPr>
                <a:spLocks noChangeArrowheads="1"/>
              </p:cNvSpPr>
              <p:nvPr/>
            </p:nvSpPr>
            <p:spPr bwMode="auto">
              <a:xfrm>
                <a:off x="508" y="6879"/>
                <a:ext cx="1524" cy="48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pPr algn="ctr">
                  <a:buSzPct val="25000"/>
                </a:pPr>
                <a:r>
                  <a:rPr lang="zh-TW" altLang="en-US" sz="1600" b="1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學校願</a:t>
                </a:r>
                <a:r>
                  <a:rPr lang="zh-TW" altLang="en-US" sz="16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景</a:t>
                </a:r>
                <a:endParaRPr lang="en-US" sz="16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316445" name="Shape 886"/>
              <p:cNvSpPr>
                <a:spLocks noChangeArrowheads="1"/>
              </p:cNvSpPr>
              <p:nvPr/>
            </p:nvSpPr>
            <p:spPr bwMode="auto">
              <a:xfrm>
                <a:off x="2596" y="4535"/>
                <a:ext cx="7768" cy="55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635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pPr algn="ctr">
                  <a:buSzPct val="25000"/>
                </a:pP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建構學校本位主題式跨域校訂課程</a:t>
                </a:r>
                <a:endParaRPr lang="en-US" dirty="0"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endParaRPr>
              </a:p>
            </p:txBody>
          </p:sp>
          <p:grpSp>
            <p:nvGrpSpPr>
              <p:cNvPr id="316447" name="Shape 888"/>
              <p:cNvGrpSpPr>
                <a:grpSpLocks/>
              </p:cNvGrpSpPr>
              <p:nvPr/>
            </p:nvGrpSpPr>
            <p:grpSpPr bwMode="auto">
              <a:xfrm>
                <a:off x="470" y="2494"/>
                <a:ext cx="9918" cy="1708"/>
                <a:chOff x="470" y="2494"/>
                <a:chExt cx="9918" cy="1708"/>
              </a:xfrm>
            </p:grpSpPr>
            <p:sp>
              <p:nvSpPr>
                <p:cNvPr id="316448" name="Shape 889"/>
                <p:cNvSpPr>
                  <a:spLocks noChangeArrowheads="1"/>
                </p:cNvSpPr>
                <p:nvPr/>
              </p:nvSpPr>
              <p:spPr bwMode="auto">
                <a:xfrm>
                  <a:off x="5254" y="3383"/>
                  <a:ext cx="2115" cy="8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8CCE4"/>
                    </a:gs>
                  </a:gsLst>
                  <a:lin ang="5400000"/>
                </a:gradFill>
                <a:ln w="12700">
                  <a:solidFill>
                    <a:srgbClr val="95B3D7"/>
                  </a:solidFill>
                  <a:round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pPr>
                    <a:buSzPct val="25000"/>
                  </a:pP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>
                    <a:buSzPct val="25000"/>
                  </a:pP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在地化脈絡主題課程</a:t>
                  </a: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>
                    <a:buSzPct val="25000"/>
                  </a:pPr>
                  <a:r>
                    <a:rPr lang="zh-TW" altLang="en-US" sz="1200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 </a:t>
                  </a: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 穩固基本讀寫算</a:t>
                  </a: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>
                    <a:buSzPct val="25000"/>
                  </a:pPr>
                  <a:r>
                    <a:rPr lang="zh-TW" altLang="en-US" sz="1200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 </a:t>
                  </a: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 提升學習成就感</a:t>
                  </a: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>
                    <a:buSzPct val="25000"/>
                  </a:pPr>
                  <a:r>
                    <a:rPr lang="zh-TW" altLang="en-US" sz="1400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 </a:t>
                  </a:r>
                  <a:endParaRPr lang="en-US" sz="14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</p:txBody>
            </p:sp>
            <p:sp>
              <p:nvSpPr>
                <p:cNvPr id="316449" name="Shape 890"/>
                <p:cNvSpPr>
                  <a:spLocks noChangeArrowheads="1"/>
                </p:cNvSpPr>
                <p:nvPr/>
              </p:nvSpPr>
              <p:spPr bwMode="auto">
                <a:xfrm>
                  <a:off x="2596" y="3383"/>
                  <a:ext cx="2173" cy="8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8CCE4"/>
                    </a:gs>
                  </a:gsLst>
                  <a:lin ang="5400000"/>
                </a:gradFill>
                <a:ln w="12700">
                  <a:solidFill>
                    <a:srgbClr val="95B3D7"/>
                  </a:solidFill>
                  <a:round/>
                  <a:headEnd/>
                  <a:tailEnd/>
                </a:ln>
              </p:spPr>
              <p:txBody>
                <a:bodyPr lIns="91425" tIns="45700" rIns="91425" bIns="45700"/>
                <a:lstStyle/>
                <a:p>
                  <a:pPr algn="ctr">
                    <a:buSzPct val="25000"/>
                  </a:pP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社區自然資源整合</a:t>
                  </a: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 algn="ctr">
                    <a:buSzPct val="25000"/>
                  </a:pPr>
                  <a:r>
                    <a:rPr lang="zh-TW" altLang="en-US" sz="1200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在</a:t>
                  </a: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地熟手協同教學</a:t>
                  </a: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 algn="ctr">
                    <a:buSzPct val="25000"/>
                  </a:pP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木工手</a:t>
                  </a:r>
                  <a:r>
                    <a:rPr lang="zh-TW" altLang="en-US" sz="1200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作</a:t>
                  </a: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課程模組</a:t>
                  </a: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 algn="ctr">
                    <a:buSzPct val="25000"/>
                  </a:pP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 algn="ctr">
                    <a:buSzPct val="25000"/>
                  </a:pPr>
                  <a:endParaRPr lang="en-US" sz="14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endParaRPr lang="zh-TW" altLang="en-US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</p:txBody>
            </p:sp>
            <p:sp>
              <p:nvSpPr>
                <p:cNvPr id="316450" name="Shape 891"/>
                <p:cNvSpPr>
                  <a:spLocks noChangeArrowheads="1"/>
                </p:cNvSpPr>
                <p:nvPr/>
              </p:nvSpPr>
              <p:spPr bwMode="auto">
                <a:xfrm>
                  <a:off x="7852" y="3383"/>
                  <a:ext cx="2536" cy="8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8CCE4"/>
                    </a:gs>
                  </a:gsLst>
                  <a:lin ang="5400000"/>
                </a:gradFill>
                <a:ln w="12700">
                  <a:solidFill>
                    <a:srgbClr val="95B3D7"/>
                  </a:solidFill>
                  <a:round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pPr algn="ctr">
                    <a:buSzPct val="25000"/>
                  </a:pPr>
                  <a:r>
                    <a:rPr lang="en-US" altLang="zh-TW" sz="1200" dirty="0" err="1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多元能力</a:t>
                  </a: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培養</a:t>
                  </a: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 algn="ctr">
                    <a:buSzPct val="25000"/>
                  </a:pP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認同手作勞動價值</a:t>
                  </a:r>
                  <a:endParaRPr lang="en-US" altLang="zh-TW" sz="12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  <a:p>
                  <a:pPr algn="ctr">
                    <a:buSzPct val="25000"/>
                  </a:pPr>
                  <a:r>
                    <a:rPr lang="zh-TW" altLang="en-US" sz="1200" dirty="0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認同在地社區意識</a:t>
                  </a:r>
                  <a:endParaRPr lang="en-US" sz="12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</p:txBody>
            </p:sp>
            <p:sp>
              <p:nvSpPr>
                <p:cNvPr id="316451" name="Shape 892"/>
                <p:cNvSpPr>
                  <a:spLocks noChangeArrowheads="1"/>
                </p:cNvSpPr>
                <p:nvPr/>
              </p:nvSpPr>
              <p:spPr bwMode="auto">
                <a:xfrm>
                  <a:off x="470" y="3523"/>
                  <a:ext cx="1539" cy="43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25" tIns="45700" rIns="91425" bIns="45700"/>
                <a:lstStyle/>
                <a:p>
                  <a:pPr algn="ctr">
                    <a:buSzPct val="25000"/>
                  </a:pPr>
                  <a:r>
                    <a:rPr lang="zh-TW" altLang="en-US" sz="1600" b="1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發展</a:t>
                  </a:r>
                  <a:r>
                    <a:rPr lang="en-US" sz="1600" b="1" dirty="0" err="1" smtClean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rPr>
                    <a:t>目標</a:t>
                  </a:r>
                  <a:endParaRPr lang="en-US" sz="1600" b="1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endParaRPr>
                </a:p>
              </p:txBody>
            </p:sp>
            <p:grpSp>
              <p:nvGrpSpPr>
                <p:cNvPr id="316453" name="Shape 894"/>
                <p:cNvGrpSpPr>
                  <a:grpSpLocks/>
                </p:cNvGrpSpPr>
                <p:nvPr/>
              </p:nvGrpSpPr>
              <p:grpSpPr bwMode="auto">
                <a:xfrm>
                  <a:off x="494" y="2494"/>
                  <a:ext cx="9894" cy="524"/>
                  <a:chOff x="494" y="2494"/>
                  <a:chExt cx="9894" cy="524"/>
                </a:xfrm>
              </p:grpSpPr>
              <p:sp>
                <p:nvSpPr>
                  <p:cNvPr id="316454" name="Shape 895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2494"/>
                    <a:ext cx="2115" cy="52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51FEF"/>
                    </a:solidFill>
                    <a:miter lim="800000"/>
                    <a:headEnd/>
                    <a:tailEnd/>
                  </a:ln>
                </p:spPr>
                <p:txBody>
                  <a:bodyPr lIns="91425" tIns="45700" rIns="91425" bIns="45700" anchor="ctr"/>
                  <a:lstStyle/>
                  <a:p>
                    <a:pPr algn="ctr">
                      <a:buSzPct val="25000"/>
                    </a:pPr>
                    <a:r>
                      <a:rPr lang="zh-TW" altLang="en-US" sz="140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Arial" charset="0"/>
                        <a:sym typeface="Arial" charset="0"/>
                      </a:rPr>
                      <a:t>文化回應教學</a:t>
                    </a:r>
                    <a:endParaRPr lang="en-US" sz="1200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endParaRPr>
                  </a:p>
                </p:txBody>
              </p:sp>
              <p:sp>
                <p:nvSpPr>
                  <p:cNvPr id="316455" name="Shape 896"/>
                  <p:cNvSpPr>
                    <a:spLocks noChangeArrowheads="1"/>
                  </p:cNvSpPr>
                  <p:nvPr/>
                </p:nvSpPr>
                <p:spPr bwMode="auto">
                  <a:xfrm>
                    <a:off x="5254" y="2494"/>
                    <a:ext cx="2115" cy="52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C0504D"/>
                    </a:solidFill>
                    <a:miter lim="800000"/>
                    <a:headEnd/>
                    <a:tailEnd/>
                  </a:ln>
                </p:spPr>
                <p:txBody>
                  <a:bodyPr lIns="91425" tIns="45700" rIns="91425" bIns="45700" anchor="ctr"/>
                  <a:lstStyle/>
                  <a:p>
                    <a:pPr algn="ctr">
                      <a:buSzPct val="25000"/>
                    </a:pPr>
                    <a:r>
                      <a:rPr lang="en-US" sz="1400" dirty="0" err="1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Arial" charset="0"/>
                        <a:sym typeface="Arial" charset="0"/>
                      </a:rPr>
                      <a:t>學習</a:t>
                    </a:r>
                    <a:r>
                      <a:rPr lang="zh-TW" altLang="en-US" sz="140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Arial" charset="0"/>
                        <a:sym typeface="Arial" charset="0"/>
                      </a:rPr>
                      <a:t>低落</a:t>
                    </a:r>
                    <a:endParaRPr lang="en-US" sz="1200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endParaRPr>
                  </a:p>
                </p:txBody>
              </p:sp>
              <p:sp>
                <p:nvSpPr>
                  <p:cNvPr id="316456" name="Shape 897"/>
                  <p:cNvSpPr>
                    <a:spLocks noChangeArrowheads="1"/>
                  </p:cNvSpPr>
                  <p:nvPr/>
                </p:nvSpPr>
                <p:spPr bwMode="auto">
                  <a:xfrm>
                    <a:off x="7852" y="2494"/>
                    <a:ext cx="2536" cy="52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C0504D"/>
                    </a:solidFill>
                    <a:miter lim="800000"/>
                    <a:headEnd/>
                    <a:tailEnd/>
                  </a:ln>
                </p:spPr>
                <p:txBody>
                  <a:bodyPr lIns="91425" tIns="45700" rIns="91425" bIns="45700" anchor="ctr"/>
                  <a:lstStyle/>
                  <a:p>
                    <a:pPr algn="ctr">
                      <a:buSzPct val="25000"/>
                    </a:pPr>
                    <a:r>
                      <a:rPr lang="zh-TW" altLang="en-US" sz="140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Arial" charset="0"/>
                        <a:sym typeface="Arial" charset="0"/>
                      </a:rPr>
                      <a:t>自我認同失調信心不足</a:t>
                    </a:r>
                    <a:endParaRPr lang="en-US" sz="1400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endParaRPr>
                  </a:p>
                </p:txBody>
              </p:sp>
              <p:sp>
                <p:nvSpPr>
                  <p:cNvPr id="316457" name="Shape 898"/>
                  <p:cNvSpPr>
                    <a:spLocks noChangeArrowheads="1"/>
                  </p:cNvSpPr>
                  <p:nvPr/>
                </p:nvSpPr>
                <p:spPr bwMode="auto">
                  <a:xfrm>
                    <a:off x="494" y="2518"/>
                    <a:ext cx="1515" cy="47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425" tIns="45700" rIns="91425" bIns="45700" anchor="ctr"/>
                  <a:lstStyle/>
                  <a:p>
                    <a:pPr algn="ctr">
                      <a:buSzPct val="25000"/>
                    </a:pPr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Arial" charset="0"/>
                        <a:sym typeface="Arial" charset="0"/>
                      </a:rPr>
                      <a:t>學</a:t>
                    </a:r>
                    <a:r>
                      <a:rPr lang="zh-TW" altLang="en-US" sz="1600" b="1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Arial" charset="0"/>
                        <a:sym typeface="Arial" charset="0"/>
                      </a:rPr>
                      <a:t>生需求</a:t>
                    </a:r>
                    <a:endParaRPr lang="en-US" sz="1600" b="1" dirty="0">
                      <a:solidFill>
                        <a:srgbClr val="000000"/>
                      </a:solidFill>
                      <a:latin typeface="標楷體" pitchFamily="65" charset="-120"/>
                      <a:ea typeface="標楷體" pitchFamily="65" charset="-120"/>
                      <a:cs typeface="Arial" charset="0"/>
                      <a:sym typeface="Arial" charset="0"/>
                    </a:endParaRPr>
                  </a:p>
                </p:txBody>
              </p:sp>
            </p:grpSp>
          </p:grpSp>
        </p:grpSp>
      </p:grpSp>
      <p:sp>
        <p:nvSpPr>
          <p:cNvPr id="316420" name="Shape 899"/>
          <p:cNvSpPr txBox="1">
            <a:spLocks noChangeArrowheads="1"/>
          </p:cNvSpPr>
          <p:nvPr/>
        </p:nvSpPr>
        <p:spPr bwMode="auto">
          <a:xfrm>
            <a:off x="1798563" y="285750"/>
            <a:ext cx="5875367" cy="523875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en-US" sz="2800" b="1" dirty="0">
              <a:solidFill>
                <a:srgbClr val="0F243E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77" name="Shape 892"/>
          <p:cNvSpPr>
            <a:spLocks noChangeArrowheads="1"/>
          </p:cNvSpPr>
          <p:nvPr/>
        </p:nvSpPr>
        <p:spPr bwMode="auto">
          <a:xfrm>
            <a:off x="740832" y="3046655"/>
            <a:ext cx="1193820" cy="4934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zh-TW" altLang="en-US" sz="1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主要策略</a:t>
            </a:r>
            <a:endParaRPr lang="en-US" sz="16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5234773" y="4800935"/>
            <a:ext cx="188280" cy="441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加號 4"/>
          <p:cNvSpPr/>
          <p:nvPr/>
        </p:nvSpPr>
        <p:spPr>
          <a:xfrm>
            <a:off x="4125838" y="4222112"/>
            <a:ext cx="349158" cy="3325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加號 81"/>
          <p:cNvSpPr/>
          <p:nvPr/>
        </p:nvSpPr>
        <p:spPr>
          <a:xfrm>
            <a:off x="6164245" y="4222111"/>
            <a:ext cx="418015" cy="3325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向下箭號 82"/>
          <p:cNvSpPr/>
          <p:nvPr/>
        </p:nvSpPr>
        <p:spPr>
          <a:xfrm>
            <a:off x="7381420" y="4800934"/>
            <a:ext cx="173167" cy="441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向下箭號 83"/>
          <p:cNvSpPr/>
          <p:nvPr/>
        </p:nvSpPr>
        <p:spPr>
          <a:xfrm>
            <a:off x="3179879" y="4800933"/>
            <a:ext cx="171577" cy="441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3245838" y="1566512"/>
            <a:ext cx="85789" cy="220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下箭號 29"/>
          <p:cNvSpPr/>
          <p:nvPr/>
        </p:nvSpPr>
        <p:spPr>
          <a:xfrm>
            <a:off x="5255256" y="1566512"/>
            <a:ext cx="85789" cy="220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下箭號 30"/>
          <p:cNvSpPr/>
          <p:nvPr/>
        </p:nvSpPr>
        <p:spPr>
          <a:xfrm>
            <a:off x="7468798" y="1521602"/>
            <a:ext cx="85789" cy="220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698588" y="147156"/>
            <a:ext cx="7812868" cy="6624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400" b="1" dirty="0" smtClean="0">
              <a:solidFill>
                <a:srgbClr val="0F243E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Arial" charset="0"/>
              <a:sym typeface="Arial" charset="0"/>
            </a:endParaRPr>
          </a:p>
          <a:p>
            <a:pPr algn="ctr"/>
            <a:r>
              <a:rPr lang="zh-TW" altLang="en-US" sz="2400" b="1" dirty="0" smtClean="0">
                <a:solidFill>
                  <a:srgbClr val="0F243E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Arial" charset="0"/>
                <a:sym typeface="Arial" charset="0"/>
              </a:rPr>
              <a:t>「</a:t>
            </a:r>
            <a:r>
              <a:rPr lang="zh-TW" altLang="en-US" sz="2400" b="1" dirty="0">
                <a:solidFill>
                  <a:srgbClr val="0F243E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Arial" charset="0"/>
                <a:sym typeface="Arial" charset="0"/>
              </a:rPr>
              <a:t>我的一枝筆」跨域</a:t>
            </a:r>
            <a:r>
              <a:rPr lang="en-US" altLang="zh-TW" sz="2400" b="1" dirty="0" err="1">
                <a:solidFill>
                  <a:srgbClr val="0F243E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Arial" charset="0"/>
                <a:sym typeface="Arial" charset="0"/>
              </a:rPr>
              <a:t>課程</a:t>
            </a:r>
            <a:r>
              <a:rPr lang="zh-TW" altLang="en-US" sz="2400" b="1" dirty="0">
                <a:solidFill>
                  <a:srgbClr val="0F243E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Arial" charset="0"/>
                <a:sym typeface="Arial" charset="0"/>
              </a:rPr>
              <a:t>架構</a:t>
            </a:r>
            <a:endParaRPr lang="en-US" altLang="zh-TW" sz="2400" b="1" dirty="0">
              <a:solidFill>
                <a:srgbClr val="0F243E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Arial" charset="0"/>
              <a:sym typeface="Arial" charset="0"/>
            </a:endParaRPr>
          </a:p>
          <a:p>
            <a:pPr algn="ctr"/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66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Shape 922"/>
          <p:cNvSpPr>
            <a:spLocks noChangeArrowheads="1"/>
          </p:cNvSpPr>
          <p:nvPr/>
        </p:nvSpPr>
        <p:spPr bwMode="auto">
          <a:xfrm>
            <a:off x="6236921" y="5156377"/>
            <a:ext cx="1769443" cy="416370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1200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自然</a:t>
            </a:r>
            <a:r>
              <a:rPr lang="zh-TW" alt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、童軍</a:t>
            </a:r>
            <a:endParaRPr 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8468" name="Shape 923"/>
          <p:cNvSpPr>
            <a:spLocks noChangeArrowheads="1"/>
          </p:cNvSpPr>
          <p:nvPr/>
        </p:nvSpPr>
        <p:spPr bwMode="auto">
          <a:xfrm>
            <a:off x="2106872" y="5184157"/>
            <a:ext cx="1698610" cy="405083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1200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社會</a:t>
            </a:r>
            <a:r>
              <a:rPr 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、</a:t>
            </a:r>
            <a:r>
              <a:rPr lang="zh-TW" alt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童軍、國文</a:t>
            </a:r>
            <a:endParaRPr 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8469" name="Shape 924"/>
          <p:cNvSpPr>
            <a:spLocks noChangeArrowheads="1"/>
          </p:cNvSpPr>
          <p:nvPr/>
        </p:nvSpPr>
        <p:spPr bwMode="auto">
          <a:xfrm>
            <a:off x="4137525" y="5177059"/>
            <a:ext cx="1793549" cy="412181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zh-TW" alt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科技</a:t>
            </a:r>
            <a:r>
              <a:rPr 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、</a:t>
            </a:r>
            <a:r>
              <a:rPr lang="zh-TW" alt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視覺</a:t>
            </a:r>
            <a:endParaRPr lang="en-US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8470" name="Shape 925"/>
          <p:cNvSpPr>
            <a:spLocks noChangeArrowheads="1"/>
          </p:cNvSpPr>
          <p:nvPr/>
        </p:nvSpPr>
        <p:spPr bwMode="auto">
          <a:xfrm>
            <a:off x="4161164" y="4523511"/>
            <a:ext cx="1764949" cy="454546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微型家俱木工專題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-(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  <a:p>
            <a:pPr>
              <a:buSzPct val="25000"/>
            </a:pP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美感書櫃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-(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 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</p:txBody>
      </p:sp>
      <p:sp>
        <p:nvSpPr>
          <p:cNvPr id="318472" name="Shape 927"/>
          <p:cNvSpPr>
            <a:spLocks noChangeArrowheads="1"/>
          </p:cNvSpPr>
          <p:nvPr/>
        </p:nvSpPr>
        <p:spPr bwMode="auto">
          <a:xfrm>
            <a:off x="6227400" y="4539315"/>
            <a:ext cx="1749269" cy="418034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台灣林務發展與生態保育實務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</p:txBody>
      </p:sp>
      <p:sp>
        <p:nvSpPr>
          <p:cNvPr id="318473" name="Shape 928"/>
          <p:cNvSpPr>
            <a:spLocks noChangeArrowheads="1"/>
          </p:cNvSpPr>
          <p:nvPr/>
        </p:nvSpPr>
        <p:spPr bwMode="auto">
          <a:xfrm>
            <a:off x="2083971" y="4502339"/>
            <a:ext cx="1701949" cy="434567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zh-TW" alt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走讀大原</a:t>
            </a:r>
            <a:endParaRPr lang="en-US" altLang="zh-TW" sz="1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  <a:p>
            <a:pPr algn="ctr">
              <a:buSzPct val="25000"/>
            </a:pPr>
            <a:r>
              <a:rPr lang="zh-TW" alt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在</a:t>
            </a: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地導遊</a:t>
            </a:r>
            <a:r>
              <a:rPr lang="en-US" altLang="zh-TW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(</a:t>
            </a:r>
            <a:r>
              <a:rPr lang="zh-TW" alt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 </a:t>
            </a:r>
            <a:r>
              <a:rPr 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</p:txBody>
      </p:sp>
      <p:sp>
        <p:nvSpPr>
          <p:cNvPr id="318474" name="Shape 929"/>
          <p:cNvSpPr>
            <a:spLocks noChangeArrowheads="1"/>
          </p:cNvSpPr>
          <p:nvPr/>
        </p:nvSpPr>
        <p:spPr bwMode="auto">
          <a:xfrm>
            <a:off x="751047" y="4524642"/>
            <a:ext cx="1169326" cy="389962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zh-TW" altLang="en-US" sz="1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九年級</a:t>
            </a:r>
            <a:endParaRPr lang="en-US" sz="1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8475" name="Shape 930"/>
          <p:cNvSpPr>
            <a:spLocks noChangeArrowheads="1"/>
          </p:cNvSpPr>
          <p:nvPr/>
        </p:nvSpPr>
        <p:spPr bwMode="auto">
          <a:xfrm>
            <a:off x="761351" y="5140326"/>
            <a:ext cx="1184507" cy="4489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zh-TW" altLang="en-US" sz="1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跨</a:t>
            </a:r>
            <a:r>
              <a:rPr lang="en-US" sz="1400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領域</a:t>
            </a:r>
            <a:r>
              <a:rPr lang="zh-TW" altLang="en-US" sz="1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科目</a:t>
            </a:r>
            <a:endParaRPr lang="en-US" sz="1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318476" name="Shape 931"/>
          <p:cNvSpPr>
            <a:spLocks noChangeArrowheads="1"/>
          </p:cNvSpPr>
          <p:nvPr/>
        </p:nvSpPr>
        <p:spPr bwMode="auto">
          <a:xfrm>
            <a:off x="4166700" y="3891210"/>
            <a:ext cx="1764948" cy="411040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zh-TW" altLang="en-US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木工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車床專題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-(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  <a:p>
            <a:pPr>
              <a:buSzPct val="25000"/>
            </a:pPr>
            <a:r>
              <a:rPr lang="zh-TW" altLang="en-US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文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創龍柏筆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-(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 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</p:txBody>
      </p:sp>
      <p:sp>
        <p:nvSpPr>
          <p:cNvPr id="318478" name="Shape 933"/>
          <p:cNvSpPr>
            <a:spLocks noChangeArrowheads="1"/>
          </p:cNvSpPr>
          <p:nvPr/>
        </p:nvSpPr>
        <p:spPr bwMode="auto">
          <a:xfrm>
            <a:off x="6228232" y="3911230"/>
            <a:ext cx="1749269" cy="423391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台灣自然環境災害與荒溪河川走察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  <a:endParaRPr lang="en-US" altLang="zh-TW" sz="11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8479" name="Shape 934"/>
          <p:cNvSpPr>
            <a:spLocks noChangeArrowheads="1"/>
          </p:cNvSpPr>
          <p:nvPr/>
        </p:nvSpPr>
        <p:spPr bwMode="auto">
          <a:xfrm>
            <a:off x="2106872" y="3864955"/>
            <a:ext cx="1701949" cy="433710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zh-TW" alt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在地作家</a:t>
            </a:r>
            <a:r>
              <a:rPr lang="en-US" altLang="zh-TW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(</a:t>
            </a:r>
            <a:r>
              <a:rPr lang="zh-TW" altLang="en-US" sz="1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 </a:t>
            </a:r>
            <a:r>
              <a:rPr 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</p:txBody>
      </p:sp>
      <p:sp>
        <p:nvSpPr>
          <p:cNvPr id="318480" name="Shape 935"/>
          <p:cNvSpPr>
            <a:spLocks noChangeArrowheads="1"/>
          </p:cNvSpPr>
          <p:nvPr/>
        </p:nvSpPr>
        <p:spPr bwMode="auto">
          <a:xfrm>
            <a:off x="751045" y="3857598"/>
            <a:ext cx="1169328" cy="448423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zh-TW" altLang="en-US" sz="1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八年級</a:t>
            </a:r>
            <a:endParaRPr lang="en-US" sz="1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8481" name="Shape 936"/>
          <p:cNvSpPr>
            <a:spLocks noChangeArrowheads="1"/>
          </p:cNvSpPr>
          <p:nvPr/>
        </p:nvSpPr>
        <p:spPr bwMode="auto">
          <a:xfrm>
            <a:off x="4166125" y="3140969"/>
            <a:ext cx="1765151" cy="572327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基礎文創木工專題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-(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  <a:p>
            <a:pPr>
              <a:buSzPct val="25000"/>
            </a:pPr>
            <a:r>
              <a:rPr lang="zh-TW" altLang="en-US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文創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手工鉛筆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-(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  <a:p>
            <a:pPr algn="ctr">
              <a:buSzPct val="25000"/>
            </a:pPr>
            <a:endParaRPr lang="en-US" altLang="zh-TW" sz="12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8483" name="Shape 938"/>
          <p:cNvSpPr>
            <a:spLocks noChangeArrowheads="1"/>
          </p:cNvSpPr>
          <p:nvPr/>
        </p:nvSpPr>
        <p:spPr bwMode="auto">
          <a:xfrm>
            <a:off x="6240932" y="3140970"/>
            <a:ext cx="1740473" cy="572326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樹的故事：</a:t>
            </a:r>
            <a:endParaRPr lang="en-US" altLang="zh-TW" sz="11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  <a:p>
            <a:pPr>
              <a:buSzPct val="25000"/>
            </a:pP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森林珍貴樹種與植物生態系認識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  <a:endParaRPr lang="en-US" altLang="zh-TW" sz="11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8484" name="Shape 939"/>
          <p:cNvSpPr>
            <a:spLocks noChangeArrowheads="1"/>
          </p:cNvSpPr>
          <p:nvPr/>
        </p:nvSpPr>
        <p:spPr bwMode="auto">
          <a:xfrm>
            <a:off x="2103671" y="3140968"/>
            <a:ext cx="1702547" cy="572327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endParaRPr lang="en-US" altLang="zh-TW" sz="11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  <a:p>
            <a:pPr algn="ctr">
              <a:buSzPct val="25000"/>
            </a:pPr>
            <a:r>
              <a:rPr lang="zh-TW" altLang="en-US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家鄉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地圖：</a:t>
            </a:r>
            <a:endParaRPr lang="en-US" altLang="zh-TW" sz="11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  <a:p>
            <a:pPr>
              <a:buSzPct val="25000"/>
            </a:pP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台灣史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-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東部開發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)</a:t>
            </a:r>
          </a:p>
          <a:p>
            <a:pPr algn="ctr">
              <a:buSzPct val="25000"/>
            </a:pP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台灣地理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-</a:t>
            </a:r>
            <a:r>
              <a:rPr lang="zh-TW" altLang="en-US" sz="1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花東縱谷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(</a:t>
            </a:r>
            <a:r>
              <a:rPr lang="zh-TW" altLang="en-US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TW" sz="1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節)</a:t>
            </a:r>
          </a:p>
          <a:p>
            <a:pPr algn="ctr">
              <a:buSzPct val="25000"/>
            </a:pPr>
            <a:endParaRPr lang="en-US" altLang="zh-TW" sz="11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8485" name="Shape 940"/>
          <p:cNvSpPr>
            <a:spLocks noChangeArrowheads="1"/>
          </p:cNvSpPr>
          <p:nvPr/>
        </p:nvSpPr>
        <p:spPr bwMode="auto">
          <a:xfrm>
            <a:off x="743850" y="3140969"/>
            <a:ext cx="1176523" cy="572326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zh-TW" altLang="en-US" sz="1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七年級</a:t>
            </a:r>
            <a:endParaRPr lang="en-US" sz="1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318501" name="Shape 956"/>
          <p:cNvGrpSpPr>
            <a:grpSpLocks/>
          </p:cNvGrpSpPr>
          <p:nvPr/>
        </p:nvGrpSpPr>
        <p:grpSpPr bwMode="auto">
          <a:xfrm>
            <a:off x="728039" y="1130547"/>
            <a:ext cx="7253366" cy="1779412"/>
            <a:chOff x="580" y="7228"/>
            <a:chExt cx="9855" cy="2923"/>
          </a:xfrm>
        </p:grpSpPr>
        <p:sp>
          <p:nvSpPr>
            <p:cNvPr id="318527" name="Shape 957"/>
            <p:cNvSpPr>
              <a:spLocks noChangeArrowheads="1"/>
            </p:cNvSpPr>
            <p:nvPr/>
          </p:nvSpPr>
          <p:spPr bwMode="auto">
            <a:xfrm>
              <a:off x="2386" y="8614"/>
              <a:ext cx="2358" cy="15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>
                <a:buSzPct val="25000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培育</a:t>
              </a:r>
              <a:r>
                <a:rPr lang="zh-TW" altLang="en-US" sz="13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學生</a:t>
              </a:r>
              <a:r>
                <a:rPr lang="en-US" sz="1300" dirty="0" err="1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觀察</a:t>
              </a:r>
              <a:r>
                <a:rPr lang="en-US" sz="1300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、體驗、理解、表達、創作能力，</a:t>
              </a:r>
              <a:r>
                <a:rPr lang="en-US" sz="1300" dirty="0" err="1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成為稱職的</a:t>
              </a:r>
              <a:r>
                <a:rPr lang="zh-TW" altLang="en-US" sz="13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社區導遊</a:t>
              </a:r>
              <a:r>
                <a:rPr lang="en-US" sz="13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。</a:t>
              </a:r>
              <a:endParaRPr lang="en-US" sz="13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318528" name="Shape 958"/>
            <p:cNvSpPr>
              <a:spLocks noChangeArrowheads="1"/>
            </p:cNvSpPr>
            <p:nvPr/>
          </p:nvSpPr>
          <p:spPr bwMode="auto">
            <a:xfrm>
              <a:off x="5234" y="8614"/>
              <a:ext cx="2398" cy="15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>
                <a:buSzPct val="25000"/>
              </a:pPr>
              <a:r>
                <a:rPr lang="zh-TW" altLang="en-US" sz="13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培育</a:t>
              </a:r>
              <a:r>
                <a:rPr lang="zh-TW" altLang="en-US" sz="13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學生</a:t>
              </a:r>
              <a:r>
                <a:rPr lang="en-US" sz="1300" dirty="0" err="1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體驗</a:t>
              </a:r>
              <a:r>
                <a:rPr lang="en-US" sz="1300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、探索、操作與解決問題的能力，</a:t>
              </a:r>
              <a:r>
                <a:rPr lang="en-US" sz="1300" dirty="0" err="1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成為一個實務的</a:t>
              </a:r>
              <a:r>
                <a:rPr lang="zh-TW" altLang="en-US" sz="13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自造</a:t>
              </a:r>
              <a:r>
                <a:rPr lang="en-US" sz="13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者</a:t>
              </a:r>
              <a:r>
                <a:rPr lang="en-US" sz="13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。</a:t>
              </a:r>
            </a:p>
          </p:txBody>
        </p:sp>
        <p:sp>
          <p:nvSpPr>
            <p:cNvPr id="318530" name="Shape 960"/>
            <p:cNvSpPr>
              <a:spLocks noChangeArrowheads="1"/>
            </p:cNvSpPr>
            <p:nvPr/>
          </p:nvSpPr>
          <p:spPr bwMode="auto">
            <a:xfrm>
              <a:off x="8070" y="8646"/>
              <a:ext cx="2365" cy="15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>
                <a:buSzPct val="25000"/>
              </a:pPr>
              <a:r>
                <a:rPr lang="en-US" sz="1200" dirty="0" err="1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培養</a:t>
              </a:r>
              <a:r>
                <a:rPr lang="zh-TW" altLang="en-US" sz="12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學生自然環境探索</a:t>
              </a:r>
              <a:r>
                <a:rPr lang="en-US" sz="12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，</a:t>
              </a:r>
              <a:r>
                <a:rPr lang="zh-TW" altLang="en-US" sz="12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與自然環境相互尊重的情懷</a:t>
              </a:r>
              <a:r>
                <a:rPr lang="en-US" sz="12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、</a:t>
              </a:r>
              <a:r>
                <a:rPr lang="en-US" sz="1200" dirty="0" err="1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成為一個</a:t>
              </a:r>
              <a:r>
                <a:rPr lang="zh-TW" altLang="en-US" sz="12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在地自然環境</a:t>
              </a:r>
              <a:r>
                <a:rPr lang="en-US" sz="12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的</a:t>
              </a:r>
              <a:r>
                <a:rPr lang="zh-TW" altLang="en-US" sz="12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守護</a:t>
              </a:r>
              <a:r>
                <a:rPr lang="en-US" sz="12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者</a:t>
              </a:r>
              <a:r>
                <a:rPr lang="en-US" sz="12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。</a:t>
              </a:r>
            </a:p>
          </p:txBody>
        </p:sp>
        <p:sp>
          <p:nvSpPr>
            <p:cNvPr id="318531" name="Shape 961"/>
            <p:cNvSpPr>
              <a:spLocks noChangeArrowheads="1"/>
            </p:cNvSpPr>
            <p:nvPr/>
          </p:nvSpPr>
          <p:spPr bwMode="auto">
            <a:xfrm>
              <a:off x="608" y="8646"/>
              <a:ext cx="1592" cy="15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00" rIns="91425" bIns="45700"/>
            <a:lstStyle/>
            <a:p>
              <a:pPr algn="ctr">
                <a:buSzPct val="25000"/>
              </a:pPr>
              <a:r>
                <a:rPr lang="en-US" sz="1600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教學</a:t>
              </a:r>
              <a:endParaRPr lang="en-US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  <a:p>
              <a:pPr algn="ctr">
                <a:buSzPct val="25000"/>
              </a:pPr>
              <a:r>
                <a:rPr lang="en-US" sz="1600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目標</a:t>
              </a:r>
              <a:endParaRPr lang="en-US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grpSp>
          <p:nvGrpSpPr>
            <p:cNvPr id="318532" name="Shape 962"/>
            <p:cNvGrpSpPr>
              <a:grpSpLocks/>
            </p:cNvGrpSpPr>
            <p:nvPr/>
          </p:nvGrpSpPr>
          <p:grpSpPr bwMode="auto">
            <a:xfrm>
              <a:off x="580" y="7228"/>
              <a:ext cx="9855" cy="1056"/>
              <a:chOff x="580" y="7228"/>
              <a:chExt cx="9855" cy="1056"/>
            </a:xfrm>
          </p:grpSpPr>
          <p:sp>
            <p:nvSpPr>
              <p:cNvPr id="318533" name="Shape 963"/>
              <p:cNvSpPr>
                <a:spLocks noChangeArrowheads="1"/>
              </p:cNvSpPr>
              <p:nvPr/>
            </p:nvSpPr>
            <p:spPr bwMode="auto">
              <a:xfrm>
                <a:off x="2378" y="7228"/>
                <a:ext cx="2357" cy="104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algn="ctr">
                  <a:buSzPct val="25000"/>
                </a:pPr>
                <a:r>
                  <a:rPr lang="zh-TW" alt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走讀瑞源趣</a:t>
                </a:r>
                <a:endParaRPr lang="en-US" altLang="zh-TW" sz="16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endParaRPr>
              </a:p>
              <a:p>
                <a:pPr algn="ctr">
                  <a:buSzPct val="25000"/>
                </a:pPr>
                <a:r>
                  <a:rPr lang="en-US" altLang="zh-TW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(</a:t>
                </a:r>
                <a:r>
                  <a:rPr lang="zh-TW" alt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節</a:t>
                </a:r>
                <a:r>
                  <a:rPr lang="en-US" altLang="zh-TW" sz="16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)</a:t>
                </a:r>
              </a:p>
            </p:txBody>
          </p:sp>
          <p:sp>
            <p:nvSpPr>
              <p:cNvPr id="318534" name="Shape 964"/>
              <p:cNvSpPr>
                <a:spLocks noChangeArrowheads="1"/>
              </p:cNvSpPr>
              <p:nvPr/>
            </p:nvSpPr>
            <p:spPr bwMode="auto">
              <a:xfrm>
                <a:off x="5234" y="7241"/>
                <a:ext cx="2398" cy="101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algn="ctr">
                  <a:buSzPct val="25000"/>
                </a:pPr>
                <a:r>
                  <a:rPr lang="zh-TW" alt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美感木工自造者</a:t>
                </a:r>
                <a:endParaRPr 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endParaRPr>
              </a:p>
              <a:p>
                <a:pPr algn="ctr">
                  <a:buSzPct val="25000"/>
                </a:pPr>
                <a:r>
                  <a:rPr lang="en-US" altLang="zh-TW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(</a:t>
                </a:r>
                <a:r>
                  <a:rPr lang="zh-TW" alt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視覺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節</a:t>
                </a:r>
                <a:r>
                  <a:rPr lang="en-US" altLang="zh-TW" sz="16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)</a:t>
                </a:r>
              </a:p>
            </p:txBody>
          </p:sp>
          <p:sp>
            <p:nvSpPr>
              <p:cNvPr id="318536" name="Shape 966"/>
              <p:cNvSpPr>
                <a:spLocks noChangeArrowheads="1"/>
              </p:cNvSpPr>
              <p:nvPr/>
            </p:nvSpPr>
            <p:spPr bwMode="auto">
              <a:xfrm>
                <a:off x="8053" y="7241"/>
                <a:ext cx="2382" cy="104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/>
              </a:gradFill>
              <a:ln w="12700">
                <a:solidFill>
                  <a:srgbClr val="FABF8F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algn="ctr">
                  <a:buSzPct val="25000"/>
                </a:pPr>
                <a:r>
                  <a:rPr lang="zh-TW" alt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自然觀察家</a:t>
                </a:r>
                <a:endParaRPr 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endParaRPr>
              </a:p>
              <a:p>
                <a:pPr algn="ctr">
                  <a:buSzPct val="25000"/>
                </a:pPr>
                <a:r>
                  <a:rPr lang="en-US" altLang="zh-TW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(</a:t>
                </a:r>
                <a:r>
                  <a:rPr lang="zh-TW" alt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 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節</a:t>
                </a:r>
                <a:r>
                  <a:rPr lang="en-US" altLang="zh-TW" sz="16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)</a:t>
                </a:r>
              </a:p>
            </p:txBody>
          </p:sp>
          <p:sp>
            <p:nvSpPr>
              <p:cNvPr id="318537" name="Shape 967"/>
              <p:cNvSpPr>
                <a:spLocks noChangeArrowheads="1"/>
              </p:cNvSpPr>
              <p:nvPr/>
            </p:nvSpPr>
            <p:spPr bwMode="auto">
              <a:xfrm>
                <a:off x="580" y="7241"/>
                <a:ext cx="1655" cy="9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pPr algn="ctr">
                  <a:buSzPct val="25000"/>
                </a:pPr>
                <a:r>
                  <a:rPr lang="en-US" sz="1600" dirty="0" err="1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主題軸</a:t>
                </a:r>
                <a:r>
                  <a:rPr lang="zh-TW" altLang="en-US" sz="1600" dirty="0" smtClean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Arial" charset="0"/>
                    <a:sym typeface="Arial" charset="0"/>
                  </a:rPr>
                  <a:t>、節數分配</a:t>
                </a:r>
                <a:endParaRPr 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endParaRPr>
              </a:p>
            </p:txBody>
          </p:sp>
        </p:grpSp>
      </p:grpSp>
      <p:sp>
        <p:nvSpPr>
          <p:cNvPr id="318503" name="Shape 969"/>
          <p:cNvSpPr>
            <a:spLocks noChangeArrowheads="1"/>
          </p:cNvSpPr>
          <p:nvPr/>
        </p:nvSpPr>
        <p:spPr bwMode="auto">
          <a:xfrm>
            <a:off x="2112941" y="369888"/>
            <a:ext cx="6054942" cy="603250"/>
          </a:xfrm>
          <a:prstGeom prst="cube">
            <a:avLst>
              <a:gd name="adj" fmla="val 25000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已有初步學生圖像，但還難於精確文字定稿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318504" name="Shape 970"/>
          <p:cNvSpPr>
            <a:spLocks noChangeArrowheads="1"/>
          </p:cNvSpPr>
          <p:nvPr/>
        </p:nvSpPr>
        <p:spPr bwMode="auto">
          <a:xfrm>
            <a:off x="687936" y="369888"/>
            <a:ext cx="1192212" cy="531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zh-TW" altLang="en-US" sz="1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課程理念</a:t>
            </a:r>
            <a:endParaRPr lang="en-US" sz="1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217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1706</Words>
  <Application>Microsoft Office PowerPoint</Application>
  <PresentationFormat>如螢幕大小 (4:3)</PresentationFormat>
  <Paragraphs>347</Paragraphs>
  <Slides>26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 瑞源國中在哪裡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改善待加強學生比例作為整體規劃</vt:lpstr>
      <vt:lpstr> 數學新世界與策略聯盟→內容? </vt:lpstr>
      <vt:lpstr> 國中小數學科策略聯盟計劃與執行 </vt:lpstr>
      <vt:lpstr>。</vt:lpstr>
      <vt:lpstr>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ryjhuser</dc:creator>
  <cp:lastModifiedBy>user</cp:lastModifiedBy>
  <cp:revision>607</cp:revision>
  <dcterms:created xsi:type="dcterms:W3CDTF">2015-12-08T02:17:10Z</dcterms:created>
  <dcterms:modified xsi:type="dcterms:W3CDTF">2018-06-08T21:19:58Z</dcterms:modified>
</cp:coreProperties>
</file>