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7" r:id="rId3"/>
    <p:sldId id="289" r:id="rId4"/>
    <p:sldId id="290" r:id="rId5"/>
    <p:sldId id="291" r:id="rId6"/>
    <p:sldId id="263" r:id="rId7"/>
    <p:sldId id="266" r:id="rId8"/>
    <p:sldId id="271" r:id="rId9"/>
    <p:sldId id="272" r:id="rId10"/>
    <p:sldId id="273" r:id="rId11"/>
    <p:sldId id="270" r:id="rId12"/>
    <p:sldId id="267" r:id="rId13"/>
    <p:sldId id="268" r:id="rId14"/>
    <p:sldId id="269" r:id="rId15"/>
    <p:sldId id="274" r:id="rId16"/>
    <p:sldId id="275" r:id="rId17"/>
    <p:sldId id="276" r:id="rId18"/>
    <p:sldId id="277" r:id="rId19"/>
    <p:sldId id="258" r:id="rId20"/>
    <p:sldId id="259" r:id="rId21"/>
    <p:sldId id="265" r:id="rId22"/>
    <p:sldId id="262" r:id="rId23"/>
    <p:sldId id="264" r:id="rId24"/>
    <p:sldId id="278" r:id="rId25"/>
    <p:sldId id="280" r:id="rId26"/>
    <p:sldId id="279" r:id="rId27"/>
    <p:sldId id="297" r:id="rId28"/>
    <p:sldId id="281" r:id="rId29"/>
    <p:sldId id="282" r:id="rId30"/>
    <p:sldId id="285" r:id="rId31"/>
    <p:sldId id="284" r:id="rId32"/>
    <p:sldId id="283" r:id="rId33"/>
    <p:sldId id="296" r:id="rId34"/>
    <p:sldId id="286" r:id="rId35"/>
    <p:sldId id="287" r:id="rId36"/>
    <p:sldId id="288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5125" autoAdjust="0"/>
  </p:normalViewPr>
  <p:slideViewPr>
    <p:cSldViewPr snapToGrid="0">
      <p:cViewPr varScale="1">
        <p:scale>
          <a:sx n="59" d="100"/>
          <a:sy n="59" d="100"/>
        </p:scale>
        <p:origin x="16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25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342BF-49A5-4697-AE03-B4A90412C5DD}" type="datetimeFigureOut">
              <a:rPr lang="zh-TW" altLang="en-US" smtClean="0"/>
              <a:t>2018/6/9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8625D-A6CD-4585-AF1A-2D489C1CDD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8749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6B0FC-C266-4971-ADD5-C50BD65265E8}" type="datetimeFigureOut">
              <a:rPr lang="zh-TW" altLang="en-US" smtClean="0"/>
              <a:t>2018/6/9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E3E48-012A-4FE1-BCF2-50255D9B61D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3095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E3E48-012A-4FE1-BCF2-50255D9B61D9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6634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E3E48-012A-4FE1-BCF2-50255D9B61D9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2460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C9B4D-EC5C-4798-B5C5-F656A492C114}" type="datetimeFigureOut">
              <a:rPr lang="zh-TW" altLang="en-US" smtClean="0"/>
              <a:t>2018/6/9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0445-6AD9-4F1C-B774-A18E2D7721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4550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C9B4D-EC5C-4798-B5C5-F656A492C114}" type="datetimeFigureOut">
              <a:rPr lang="zh-TW" altLang="en-US" smtClean="0"/>
              <a:t>2018/6/9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0445-6AD9-4F1C-B774-A18E2D7721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2869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C9B4D-EC5C-4798-B5C5-F656A492C114}" type="datetimeFigureOut">
              <a:rPr lang="zh-TW" altLang="en-US" smtClean="0"/>
              <a:t>2018/6/9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0445-6AD9-4F1C-B774-A18E2D7721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7448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C9B4D-EC5C-4798-B5C5-F656A492C114}" type="datetimeFigureOut">
              <a:rPr lang="zh-TW" altLang="en-US" smtClean="0"/>
              <a:t>2018/6/9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0445-6AD9-4F1C-B774-A18E2D7721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6316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C9B4D-EC5C-4798-B5C5-F656A492C114}" type="datetimeFigureOut">
              <a:rPr lang="zh-TW" altLang="en-US" smtClean="0"/>
              <a:t>2018/6/9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0445-6AD9-4F1C-B774-A18E2D7721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6063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C9B4D-EC5C-4798-B5C5-F656A492C114}" type="datetimeFigureOut">
              <a:rPr lang="zh-TW" altLang="en-US" smtClean="0"/>
              <a:t>2018/6/9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0445-6AD9-4F1C-B774-A18E2D7721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6619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C9B4D-EC5C-4798-B5C5-F656A492C114}" type="datetimeFigureOut">
              <a:rPr lang="zh-TW" altLang="en-US" smtClean="0"/>
              <a:t>2018/6/9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0445-6AD9-4F1C-B774-A18E2D7721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9138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C9B4D-EC5C-4798-B5C5-F656A492C114}" type="datetimeFigureOut">
              <a:rPr lang="zh-TW" altLang="en-US" smtClean="0"/>
              <a:t>2018/6/9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0445-6AD9-4F1C-B774-A18E2D7721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2936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C9B4D-EC5C-4798-B5C5-F656A492C114}" type="datetimeFigureOut">
              <a:rPr lang="zh-TW" altLang="en-US" smtClean="0"/>
              <a:t>2018/6/9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0445-6AD9-4F1C-B774-A18E2D7721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8995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C9B4D-EC5C-4798-B5C5-F656A492C114}" type="datetimeFigureOut">
              <a:rPr lang="zh-TW" altLang="en-US" smtClean="0"/>
              <a:t>2018/6/9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0445-6AD9-4F1C-B774-A18E2D7721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2360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C9B4D-EC5C-4798-B5C5-F656A492C114}" type="datetimeFigureOut">
              <a:rPr lang="zh-TW" altLang="en-US" smtClean="0"/>
              <a:t>2018/6/9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0445-6AD9-4F1C-B774-A18E2D7721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1598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C9B4D-EC5C-4798-B5C5-F656A492C114}" type="datetimeFigureOut">
              <a:rPr lang="zh-TW" altLang="en-US" smtClean="0"/>
              <a:t>2018/6/9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00445-6AD9-4F1C-B774-A18E2D7721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070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" Target="slide3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bg1">
                    <a:lumMod val="65000"/>
                  </a:schemeClr>
                </a:solidFill>
              </a:rPr>
              <a:t>征實</a:t>
            </a:r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altLang="zh-TW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zh-TW" altLang="en-US" dirty="0" smtClean="0">
                <a:solidFill>
                  <a:schemeClr val="bg1">
                    <a:lumMod val="65000"/>
                  </a:schemeClr>
                </a:solidFill>
              </a:rPr>
              <a:t>以生根計畫學習單為基礎的共備實作</a:t>
            </a:r>
            <a:endParaRPr lang="zh-TW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796144"/>
            <a:ext cx="6858000" cy="1935185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高雄市陽明國小 伍秋賢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高雄市壽山國小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許程扉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高雄市壽山國小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劉金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旻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6967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學生的學習</a:t>
            </a:r>
            <a:r>
              <a:rPr lang="en-US" altLang="zh-TW" dirty="0"/>
              <a:t>(4)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30" y="1690689"/>
            <a:ext cx="4146481" cy="51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6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學生的</a:t>
            </a:r>
            <a:r>
              <a:rPr lang="zh-TW" altLang="en-US" dirty="0" smtClean="0"/>
              <a:t>學習</a:t>
            </a:r>
            <a:r>
              <a:rPr lang="en-US" altLang="zh-TW" dirty="0" smtClean="0"/>
              <a:t>(5)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lum bright="-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331" y="1959723"/>
            <a:ext cx="4835337" cy="489827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56918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學生的學習</a:t>
            </a:r>
            <a:r>
              <a:rPr lang="en-US" altLang="zh-TW" dirty="0"/>
              <a:t>(5)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298" y="2200199"/>
            <a:ext cx="5517199" cy="379297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46253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學生的學習</a:t>
            </a:r>
            <a:r>
              <a:rPr lang="en-US" altLang="zh-TW" dirty="0"/>
              <a:t>(5)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759" y="2123834"/>
            <a:ext cx="4146481" cy="37549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80792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學生的學習</a:t>
            </a:r>
            <a:r>
              <a:rPr lang="en-US" altLang="zh-TW" dirty="0"/>
              <a:t>(5)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644" y="1690689"/>
            <a:ext cx="3742711" cy="512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15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CA</a:t>
            </a:r>
            <a:r>
              <a:rPr lang="zh-TW" altLang="zh-TW" dirty="0"/>
              <a:t>上課對你來說最大的幫助是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TW" sz="3200" dirty="0"/>
              <a:t>CA</a:t>
            </a:r>
            <a:r>
              <a:rPr lang="zh-TW" altLang="zh-TW" sz="3200" dirty="0"/>
              <a:t>老師在講概念時</a:t>
            </a:r>
            <a:r>
              <a:rPr lang="en-US" altLang="zh-TW" sz="3200" dirty="0"/>
              <a:t>,</a:t>
            </a:r>
            <a:r>
              <a:rPr lang="zh-TW" altLang="zh-TW" sz="3200" dirty="0"/>
              <a:t>重複講解了幾次</a:t>
            </a:r>
            <a:r>
              <a:rPr lang="en-US" altLang="zh-TW" sz="3200" dirty="0"/>
              <a:t>,</a:t>
            </a:r>
            <a:r>
              <a:rPr lang="zh-TW" altLang="zh-TW" sz="3200" dirty="0"/>
              <a:t>所以我有比較懂了</a:t>
            </a:r>
            <a:r>
              <a:rPr lang="en-US" altLang="zh-TW" sz="3200" dirty="0"/>
              <a:t>,</a:t>
            </a:r>
            <a:r>
              <a:rPr lang="zh-TW" altLang="zh-TW" sz="3200" dirty="0"/>
              <a:t>了解要這樣計算的原因</a:t>
            </a:r>
            <a:r>
              <a:rPr lang="en-US" altLang="zh-TW" sz="3200" dirty="0"/>
              <a:t>.</a:t>
            </a:r>
            <a:endParaRPr lang="zh-TW" altLang="zh-TW" sz="3200" dirty="0"/>
          </a:p>
          <a:p>
            <a:pPr lvl="0"/>
            <a:r>
              <a:rPr lang="zh-TW" altLang="zh-TW" sz="3200" dirty="0"/>
              <a:t>我覺得高年級的數學</a:t>
            </a:r>
            <a:r>
              <a:rPr lang="en-US" altLang="zh-TW" sz="3200" dirty="0"/>
              <a:t>,</a:t>
            </a:r>
            <a:r>
              <a:rPr lang="zh-TW" altLang="zh-TW" sz="3200" dirty="0"/>
              <a:t>比中年級的數學難很多</a:t>
            </a:r>
            <a:r>
              <a:rPr lang="en-US" altLang="zh-TW" sz="3200" dirty="0"/>
              <a:t>,</a:t>
            </a:r>
            <a:r>
              <a:rPr lang="zh-TW" altLang="zh-TW" sz="3200" dirty="0"/>
              <a:t>有些地方要仔細想才能知道為什麼是這樣算</a:t>
            </a:r>
            <a:r>
              <a:rPr lang="en-US" altLang="zh-TW" sz="3200" dirty="0"/>
              <a:t>.</a:t>
            </a:r>
            <a:endParaRPr lang="zh-TW" altLang="zh-TW" sz="3200" dirty="0"/>
          </a:p>
          <a:p>
            <a:r>
              <a:rPr lang="zh-TW" altLang="zh-TW" sz="3200" dirty="0"/>
              <a:t>把重點寫在筆記本上</a:t>
            </a:r>
            <a:r>
              <a:rPr lang="en-US" altLang="zh-TW" sz="3200" dirty="0"/>
              <a:t>,</a:t>
            </a:r>
            <a:r>
              <a:rPr lang="zh-TW" altLang="zh-TW" sz="3200" dirty="0"/>
              <a:t>忘記的時候再去回去看筆記</a:t>
            </a:r>
            <a:r>
              <a:rPr lang="en-US" altLang="zh-TW" sz="3200" dirty="0"/>
              <a:t>,</a:t>
            </a:r>
            <a:r>
              <a:rPr lang="zh-TW" altLang="zh-TW" sz="3200" dirty="0"/>
              <a:t>可以幫助想起來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691394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CA</a:t>
            </a:r>
            <a:r>
              <a:rPr lang="zh-TW" altLang="en-US" dirty="0"/>
              <a:t>上課時</a:t>
            </a:r>
            <a:r>
              <a:rPr lang="en-US" altLang="zh-TW" dirty="0"/>
              <a:t>,</a:t>
            </a:r>
            <a:r>
              <a:rPr lang="zh-TW" altLang="en-US" dirty="0"/>
              <a:t>你覺得最特別的地方是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 smtClean="0"/>
              <a:t>CA</a:t>
            </a:r>
            <a:r>
              <a:rPr lang="zh-TW" altLang="en-US" sz="3200" dirty="0"/>
              <a:t>老師很會畫圓</a:t>
            </a:r>
            <a:r>
              <a:rPr lang="en-US" altLang="zh-TW" sz="3200" dirty="0"/>
              <a:t>,</a:t>
            </a:r>
            <a:r>
              <a:rPr lang="zh-TW" altLang="en-US" sz="3200" dirty="0"/>
              <a:t>徒手畫也畫得很圓</a:t>
            </a:r>
            <a:r>
              <a:rPr lang="en-US" altLang="zh-TW" sz="3200" dirty="0"/>
              <a:t>.</a:t>
            </a:r>
            <a:r>
              <a:rPr lang="zh-TW" altLang="en-US" sz="3200" dirty="0"/>
              <a:t>連抹布也可以拿起來畫圓</a:t>
            </a:r>
            <a:r>
              <a:rPr lang="en-US" altLang="zh-TW" sz="3200" dirty="0"/>
              <a:t>.</a:t>
            </a:r>
          </a:p>
          <a:p>
            <a:r>
              <a:rPr lang="zh-TW" altLang="en-US" sz="3200" dirty="0" smtClean="0"/>
              <a:t>老師</a:t>
            </a:r>
            <a:r>
              <a:rPr lang="zh-TW" altLang="en-US" sz="3200" dirty="0"/>
              <a:t>會用很多例子來解釋</a:t>
            </a:r>
          </a:p>
          <a:p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138295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CA</a:t>
            </a:r>
            <a:r>
              <a:rPr lang="zh-TW" altLang="en-US" dirty="0"/>
              <a:t>上課的方式</a:t>
            </a:r>
            <a:r>
              <a:rPr lang="en-US" altLang="zh-TW" dirty="0"/>
              <a:t>,</a:t>
            </a:r>
            <a:r>
              <a:rPr lang="zh-TW" altLang="en-US" dirty="0"/>
              <a:t>和以往有什麼不同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TW" sz="4000" dirty="0"/>
              <a:t>CA</a:t>
            </a:r>
            <a:r>
              <a:rPr lang="zh-TW" altLang="zh-TW" sz="3200" dirty="0"/>
              <a:t>老師會要我們寫筆記</a:t>
            </a:r>
            <a:r>
              <a:rPr lang="en-US" altLang="zh-TW" sz="3200" dirty="0"/>
              <a:t>,</a:t>
            </a:r>
            <a:r>
              <a:rPr lang="zh-TW" altLang="zh-TW" sz="3200" dirty="0"/>
              <a:t>紀錄重點</a:t>
            </a:r>
          </a:p>
          <a:p>
            <a:pPr lvl="0"/>
            <a:r>
              <a:rPr lang="zh-TW" altLang="zh-TW" sz="3200" dirty="0"/>
              <a:t>要寫筆記</a:t>
            </a:r>
            <a:r>
              <a:rPr lang="en-US" altLang="zh-TW" sz="3200" dirty="0"/>
              <a:t>,</a:t>
            </a:r>
            <a:r>
              <a:rPr lang="zh-TW" altLang="zh-TW" sz="3200" dirty="0"/>
              <a:t>我覺得比較麻煩和無聊</a:t>
            </a:r>
            <a:r>
              <a:rPr lang="en-US" altLang="zh-TW" sz="3200" dirty="0"/>
              <a:t>(</a:t>
            </a:r>
            <a:r>
              <a:rPr lang="zh-TW" altLang="zh-TW" sz="3200" dirty="0"/>
              <a:t>因為一直聽</a:t>
            </a:r>
            <a:r>
              <a:rPr lang="en-US" altLang="zh-TW" sz="3200" dirty="0"/>
              <a:t>;</a:t>
            </a:r>
            <a:r>
              <a:rPr lang="zh-TW" altLang="zh-TW" sz="3200" dirty="0"/>
              <a:t>或我已經懂了</a:t>
            </a:r>
            <a:r>
              <a:rPr lang="en-US" altLang="zh-TW" sz="3200" dirty="0"/>
              <a:t>;</a:t>
            </a:r>
            <a:r>
              <a:rPr lang="zh-TW" altLang="zh-TW" sz="3200" dirty="0"/>
              <a:t>或是懶得寫</a:t>
            </a:r>
            <a:r>
              <a:rPr lang="en-US" altLang="zh-TW" sz="3200" dirty="0"/>
              <a:t>);</a:t>
            </a:r>
            <a:endParaRPr lang="zh-TW" altLang="zh-TW" sz="3200" dirty="0"/>
          </a:p>
          <a:p>
            <a:r>
              <a:rPr lang="en-US" altLang="zh-TW" sz="3200" dirty="0"/>
              <a:t>CA</a:t>
            </a:r>
            <a:r>
              <a:rPr lang="zh-TW" altLang="zh-TW" sz="3200" dirty="0"/>
              <a:t>老師一開始上課時</a:t>
            </a:r>
            <a:r>
              <a:rPr lang="en-US" altLang="zh-TW" sz="3200" dirty="0"/>
              <a:t>,</a:t>
            </a:r>
            <a:r>
              <a:rPr lang="zh-TW" altLang="zh-TW" sz="3200" dirty="0"/>
              <a:t>比較少練習習題</a:t>
            </a:r>
            <a:r>
              <a:rPr lang="en-US" altLang="zh-TW" sz="3200" dirty="0"/>
              <a:t>(</a:t>
            </a:r>
            <a:r>
              <a:rPr lang="zh-TW" altLang="zh-TW" sz="3200" dirty="0"/>
              <a:t>喜歡少算題目</a:t>
            </a:r>
            <a:r>
              <a:rPr lang="en-US" altLang="zh-TW" sz="3200" dirty="0"/>
              <a:t>)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538220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CA</a:t>
            </a:r>
            <a:r>
              <a:rPr lang="zh-TW" altLang="en-US" dirty="0"/>
              <a:t>上課的方式</a:t>
            </a:r>
            <a:r>
              <a:rPr lang="en-US" altLang="zh-TW" dirty="0"/>
              <a:t>,</a:t>
            </a:r>
            <a:r>
              <a:rPr lang="zh-TW" altLang="en-US" dirty="0"/>
              <a:t>和老師過去上課有何不同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剛</a:t>
            </a:r>
            <a:r>
              <a:rPr lang="zh-TW" altLang="en-US" dirty="0"/>
              <a:t>開始上一個單元時</a:t>
            </a:r>
            <a:r>
              <a:rPr lang="en-US" altLang="zh-TW" dirty="0"/>
              <a:t>,</a:t>
            </a:r>
            <a:r>
              <a:rPr lang="zh-TW" altLang="en-US" dirty="0"/>
              <a:t>五年級老師比較常講解完概念和題目</a:t>
            </a:r>
            <a:r>
              <a:rPr lang="en-US" altLang="zh-TW" dirty="0"/>
              <a:t>,</a:t>
            </a:r>
            <a:r>
              <a:rPr lang="zh-TW" altLang="en-US" dirty="0"/>
              <a:t>就叫我們寫課本上的練習題</a:t>
            </a:r>
            <a:r>
              <a:rPr lang="en-US" altLang="zh-TW" dirty="0"/>
              <a:t>,CA</a:t>
            </a:r>
            <a:r>
              <a:rPr lang="zh-TW" altLang="en-US" dirty="0"/>
              <a:t>老師不會急著要我們練習題目</a:t>
            </a:r>
            <a:r>
              <a:rPr lang="en-US" altLang="zh-TW" dirty="0"/>
              <a:t>,</a:t>
            </a:r>
            <a:r>
              <a:rPr lang="zh-TW" altLang="en-US" dirty="0"/>
              <a:t>而是一直提問題</a:t>
            </a:r>
            <a:r>
              <a:rPr lang="en-US" altLang="zh-TW" dirty="0"/>
              <a:t>,</a:t>
            </a:r>
            <a:r>
              <a:rPr lang="zh-TW" altLang="en-US" dirty="0"/>
              <a:t>並要我們把重點記在筆記上</a:t>
            </a:r>
            <a:r>
              <a:rPr lang="en-US" altLang="zh-TW" dirty="0"/>
              <a:t>.</a:t>
            </a:r>
          </a:p>
          <a:p>
            <a:r>
              <a:rPr lang="zh-TW" altLang="en-US" dirty="0" smtClean="0"/>
              <a:t>現在</a:t>
            </a:r>
            <a:r>
              <a:rPr lang="zh-TW" altLang="en-US" dirty="0"/>
              <a:t>上課時</a:t>
            </a:r>
            <a:r>
              <a:rPr lang="en-US" altLang="zh-TW" dirty="0"/>
              <a:t>,</a:t>
            </a:r>
            <a:r>
              <a:rPr lang="zh-TW" altLang="en-US" dirty="0"/>
              <a:t>剛開始一個單元</a:t>
            </a:r>
            <a:r>
              <a:rPr lang="en-US" altLang="zh-TW" dirty="0"/>
              <a:t>,</a:t>
            </a:r>
            <a:r>
              <a:rPr lang="zh-TW" altLang="en-US" dirty="0"/>
              <a:t>老師不會叫我們先寫題目</a:t>
            </a:r>
            <a:r>
              <a:rPr lang="en-US" altLang="zh-TW" dirty="0"/>
              <a:t>,</a:t>
            </a:r>
            <a:r>
              <a:rPr lang="zh-TW" altLang="en-US" dirty="0"/>
              <a:t>而是先操作</a:t>
            </a:r>
            <a:r>
              <a:rPr lang="en-US" altLang="zh-TW" dirty="0"/>
              <a:t>(</a:t>
            </a:r>
            <a:r>
              <a:rPr lang="zh-TW" altLang="en-US" dirty="0"/>
              <a:t>比如測量教室大小</a:t>
            </a:r>
            <a:r>
              <a:rPr lang="en-US" altLang="zh-TW" dirty="0"/>
              <a:t>,</a:t>
            </a:r>
            <a:r>
              <a:rPr lang="zh-TW" altLang="en-US" dirty="0"/>
              <a:t>籃球場大小</a:t>
            </a:r>
            <a:r>
              <a:rPr lang="en-US" altLang="zh-TW" dirty="0"/>
              <a:t>,</a:t>
            </a:r>
            <a:r>
              <a:rPr lang="zh-TW" altLang="en-US" dirty="0"/>
              <a:t>推估學校大小</a:t>
            </a:r>
            <a:r>
              <a:rPr lang="en-US" altLang="zh-TW" dirty="0"/>
              <a:t>;</a:t>
            </a:r>
            <a:r>
              <a:rPr lang="zh-TW" altLang="en-US" dirty="0"/>
              <a:t>用牙籤製作立體圖形的骨架</a:t>
            </a:r>
            <a:r>
              <a:rPr lang="en-US" altLang="zh-TW" dirty="0"/>
              <a:t>)</a:t>
            </a:r>
            <a:r>
              <a:rPr lang="zh-TW" altLang="en-US" dirty="0"/>
              <a:t>之後</a:t>
            </a:r>
            <a:r>
              <a:rPr lang="en-US" altLang="zh-TW" dirty="0"/>
              <a:t>,</a:t>
            </a:r>
            <a:r>
              <a:rPr lang="zh-TW" altLang="en-US" dirty="0"/>
              <a:t>再要我們觀察和比較</a:t>
            </a:r>
            <a:r>
              <a:rPr lang="en-US" altLang="zh-TW" dirty="0"/>
              <a:t>,</a:t>
            </a:r>
            <a:r>
              <a:rPr lang="zh-TW" altLang="en-US" dirty="0"/>
              <a:t>然後解釋概念和計算</a:t>
            </a:r>
            <a:r>
              <a:rPr lang="en-US" altLang="zh-TW" dirty="0"/>
              <a:t>(</a:t>
            </a:r>
            <a:r>
              <a:rPr lang="zh-TW" altLang="en-US" dirty="0"/>
              <a:t>操作很好玩</a:t>
            </a:r>
            <a:r>
              <a:rPr lang="en-US" altLang="zh-TW" dirty="0"/>
              <a:t>,</a:t>
            </a:r>
            <a:r>
              <a:rPr lang="zh-TW" altLang="en-US" dirty="0"/>
              <a:t>但是要寫題目就不好玩了</a:t>
            </a:r>
            <a:r>
              <a:rPr lang="en-US" altLang="zh-TW" dirty="0"/>
              <a:t>)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82866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壽山國小後的座談會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小組討論重要嗎</a:t>
            </a:r>
            <a:r>
              <a:rPr lang="en-US" altLang="zh-TW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lvl="1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施：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討論需要具備的條件：要對事情了解，要在適當的時機納入，要對討論的事情有一定深度的理解、看法，才叫做討論，在概念發展的階段，不太適合用討論法。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教會重要還是進度重要</a:t>
            </a:r>
            <a:r>
              <a:rPr lang="en-US" altLang="zh-TW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lvl="1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沒有學會，就沒有進度。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沒有學會的進度，還會造成教師與學生間的傷害，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對老師傷害是：「我教了，你還不會，自我質疑」。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對學生：「老師認真教了，我還不會，自我質疑」。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再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探索的慾望。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對立體圖形的掌握，會越來越強烈。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6818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大綱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628650" y="1884219"/>
            <a:ext cx="7886700" cy="4696690"/>
          </a:xfrm>
        </p:spPr>
        <p:txBody>
          <a:bodyPr>
            <a:normAutofit/>
          </a:bodyPr>
          <a:lstStyle/>
          <a:p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施教授蒞校啟發</a:t>
            </a: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三週的蒞校演示</a:t>
            </a:r>
            <a:r>
              <a:rPr lang="zh-TW" altLang="en-US" sz="2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教學</a:t>
            </a:r>
            <a:endParaRPr lang="en-US" altLang="zh-TW" sz="27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學生的</a:t>
            </a:r>
            <a:r>
              <a:rPr lang="zh-TW" altLang="en-US" sz="2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回饋</a:t>
            </a:r>
            <a:endParaRPr lang="en-US" altLang="zh-TW" sz="2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結論：「現在，在哪邊學</a:t>
            </a:r>
            <a:r>
              <a:rPr lang="en-US" altLang="zh-TW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以後，就在哪邊用。」</a:t>
            </a:r>
            <a:endParaRPr lang="en-US" altLang="zh-TW" sz="2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延續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熱度～小團體共備</a:t>
            </a: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「生活中的情境為素材」</a:t>
            </a:r>
            <a:endParaRPr lang="en-US" altLang="zh-TW" sz="2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2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「立體</a:t>
            </a:r>
            <a:r>
              <a:rPr lang="zh-TW" altLang="en-US" sz="2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圖形」</a:t>
            </a:r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zh-TW" altLang="en-US" sz="2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例</a:t>
            </a:r>
            <a:endParaRPr lang="en-US" altLang="zh-TW" sz="2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教師、學生的回饋。</a:t>
            </a:r>
            <a:endParaRPr lang="en-US" altLang="zh-TW" sz="2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0006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壽山國小後的座談會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一堂課，學生不斷的在燒腦，肯定是成功的教學。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教懂了，絕對比較負責任。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進度是教會多少，沒有教會的進度都不算進度。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9773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壽山國小後的座談會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「小孩看到什麼是體積」</a:t>
            </a:r>
          </a:p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「憑什麼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要學生看到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2D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，要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產生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3D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」，三視圖，鳥瞰圖。</a:t>
            </a:r>
          </a:p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「學了，要怎麼用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</a:p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「我們的知識一定要從用的角度來思考」</a:t>
            </a:r>
          </a:p>
          <a:p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2403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有質感的</a:t>
            </a:r>
            <a:r>
              <a:rPr lang="zh-TW" altLang="en-US" dirty="0" smtClean="0"/>
              <a:t>研習</a:t>
            </a:r>
            <a:r>
              <a:rPr lang="en-US" altLang="zh-TW" dirty="0" smtClean="0"/>
              <a:t>(</a:t>
            </a:r>
            <a:r>
              <a:rPr lang="zh-TW" altLang="en-US" dirty="0" smtClean="0"/>
              <a:t>教學</a:t>
            </a:r>
            <a:r>
              <a:rPr lang="en-US" altLang="zh-TW" dirty="0" smtClean="0"/>
              <a:t>)</a:t>
            </a:r>
            <a:endParaRPr lang="en-US" alt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344058"/>
            <a:ext cx="7886700" cy="4832905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200" dirty="0" smtClean="0"/>
              <a:t>完全不考慮教學</a:t>
            </a:r>
            <a:endParaRPr lang="en-US" altLang="zh-TW" sz="3200" dirty="0" smtClean="0"/>
          </a:p>
          <a:p>
            <a:pPr lvl="1"/>
            <a:r>
              <a:rPr lang="zh-TW" altLang="en-US" sz="3200" dirty="0" smtClean="0"/>
              <a:t>一</a:t>
            </a:r>
            <a:r>
              <a:rPr lang="zh-TW" altLang="en-US" sz="3200" dirty="0"/>
              <a:t>、</a:t>
            </a:r>
            <a:r>
              <a:rPr lang="zh-TW" altLang="en-US" sz="3200" dirty="0" smtClean="0"/>
              <a:t>專有名詞、動詞</a:t>
            </a:r>
            <a:r>
              <a:rPr lang="en-US" altLang="zh-TW" sz="3200" dirty="0" smtClean="0">
                <a:sym typeface="Wingdings" panose="05000000000000000000" pitchFamily="2" charset="2"/>
              </a:rPr>
              <a:t></a:t>
            </a:r>
            <a:r>
              <a:rPr lang="zh-TW" altLang="en-US" sz="3200" dirty="0" smtClean="0">
                <a:sym typeface="Wingdings" panose="05000000000000000000" pitchFamily="2" charset="2"/>
              </a:rPr>
              <a:t>要講清楚</a:t>
            </a:r>
            <a:endParaRPr lang="en-US" altLang="zh-TW" sz="3200" dirty="0" smtClean="0">
              <a:sym typeface="Wingdings" panose="05000000000000000000" pitchFamily="2" charset="2"/>
            </a:endParaRPr>
          </a:p>
          <a:p>
            <a:pPr lvl="1"/>
            <a:r>
              <a:rPr lang="zh-TW" altLang="en-US" sz="3200" dirty="0" smtClean="0">
                <a:sym typeface="Wingdings" panose="05000000000000000000" pitchFamily="2" charset="2"/>
              </a:rPr>
              <a:t>二、哪一種說法，</a:t>
            </a:r>
            <a:r>
              <a:rPr lang="en-US" altLang="zh-TW" sz="3200" dirty="0" smtClean="0">
                <a:sym typeface="Wingdings" panose="05000000000000000000" pitchFamily="2" charset="2"/>
              </a:rPr>
              <a:t>(</a:t>
            </a:r>
            <a:r>
              <a:rPr lang="zh-TW" altLang="en-US" sz="3200" dirty="0" smtClean="0">
                <a:sym typeface="Wingdings" panose="05000000000000000000" pitchFamily="2" charset="2"/>
              </a:rPr>
              <a:t>以小孩子的立場</a:t>
            </a:r>
            <a:r>
              <a:rPr lang="en-US" altLang="zh-TW" sz="3200" dirty="0" smtClean="0">
                <a:sym typeface="Wingdings" panose="05000000000000000000" pitchFamily="2" charset="2"/>
              </a:rPr>
              <a:t>)</a:t>
            </a:r>
            <a:r>
              <a:rPr lang="zh-TW" altLang="en-US" sz="3200" dirty="0" smtClean="0">
                <a:sym typeface="Wingdings" panose="05000000000000000000" pitchFamily="2" charset="2"/>
              </a:rPr>
              <a:t>最有感覺</a:t>
            </a:r>
            <a:endParaRPr lang="en-US" altLang="zh-TW" sz="3200" dirty="0" smtClean="0">
              <a:sym typeface="Wingdings" panose="05000000000000000000" pitchFamily="2" charset="2"/>
            </a:endParaRPr>
          </a:p>
          <a:p>
            <a:pPr lvl="1"/>
            <a:r>
              <a:rPr lang="zh-TW" altLang="en-US" sz="3200" dirty="0" smtClean="0">
                <a:sym typeface="Wingdings" panose="05000000000000000000" pitchFamily="2" charset="2"/>
              </a:rPr>
              <a:t>三、你會在哪裡用到「它」</a:t>
            </a:r>
            <a:endParaRPr lang="en-US" altLang="zh-TW" sz="3200" dirty="0" smtClean="0">
              <a:sym typeface="Wingdings" panose="05000000000000000000" pitchFamily="2" charset="2"/>
            </a:endParaRPr>
          </a:p>
          <a:p>
            <a:pPr lvl="1"/>
            <a:r>
              <a:rPr lang="zh-TW" altLang="en-US" sz="3200" dirty="0" smtClean="0">
                <a:sym typeface="Wingdings" panose="05000000000000000000" pitchFamily="2" charset="2"/>
              </a:rPr>
              <a:t>四、做什麼「結論」</a:t>
            </a:r>
            <a:endParaRPr lang="en-US" altLang="zh-TW" sz="3200" dirty="0" smtClean="0">
              <a:sym typeface="Wingdings" panose="05000000000000000000" pitchFamily="2" charset="2"/>
            </a:endParaRPr>
          </a:p>
          <a:p>
            <a:pPr lvl="2"/>
            <a:r>
              <a:rPr lang="en-US" altLang="zh-TW" sz="2800" dirty="0" smtClean="0">
                <a:sym typeface="Wingdings" panose="05000000000000000000" pitchFamily="2" charset="2"/>
              </a:rPr>
              <a:t>=&gt;</a:t>
            </a:r>
            <a:r>
              <a:rPr lang="zh-TW" altLang="en-US" sz="2800" dirty="0" smtClean="0">
                <a:sym typeface="Wingdings" panose="05000000000000000000" pitchFamily="2" charset="2"/>
              </a:rPr>
              <a:t>用越少的專有名詞，越好，自在自然。</a:t>
            </a:r>
            <a:endParaRPr lang="en-US" altLang="zh-TW" sz="2800" dirty="0" smtClean="0">
              <a:sym typeface="Wingdings" panose="05000000000000000000" pitchFamily="2" charset="2"/>
            </a:endParaRPr>
          </a:p>
          <a:p>
            <a:pPr lvl="1"/>
            <a:endParaRPr lang="zh-TW" altLang="en-US" dirty="0"/>
          </a:p>
        </p:txBody>
      </p:sp>
      <p:pic>
        <p:nvPicPr>
          <p:cNvPr id="5" name="CA談有質感的研習方式_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0" y="1344058"/>
            <a:ext cx="7766203" cy="517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5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有質感的</a:t>
            </a:r>
            <a:r>
              <a:rPr lang="zh-TW" altLang="en-US" dirty="0" smtClean="0"/>
              <a:t>研習</a:t>
            </a:r>
            <a:r>
              <a:rPr lang="en-US" altLang="zh-TW" dirty="0" smtClean="0"/>
              <a:t>(</a:t>
            </a:r>
            <a:r>
              <a:rPr lang="zh-TW" altLang="en-US" dirty="0" smtClean="0"/>
              <a:t>教學</a:t>
            </a:r>
            <a:r>
              <a:rPr lang="en-US" altLang="zh-TW" dirty="0" smtClean="0"/>
              <a:t>)</a:t>
            </a:r>
            <a:endParaRPr lang="en-US" alt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344058"/>
            <a:ext cx="7886700" cy="4832905"/>
          </a:xfrm>
        </p:spPr>
        <p:txBody>
          <a:bodyPr/>
          <a:lstStyle/>
          <a:p>
            <a:pPr marL="0" indent="0">
              <a:buNone/>
            </a:pPr>
            <a:endParaRPr lang="en-US" altLang="zh-TW" sz="3200" dirty="0" smtClean="0"/>
          </a:p>
          <a:p>
            <a:pPr marL="0" indent="0">
              <a:buNone/>
            </a:pPr>
            <a:r>
              <a:rPr lang="zh-TW" altLang="en-US" sz="3200" dirty="0" smtClean="0"/>
              <a:t>完全不考慮教學</a:t>
            </a:r>
            <a:endParaRPr lang="en-US" altLang="zh-TW" sz="3200" dirty="0" smtClean="0"/>
          </a:p>
          <a:p>
            <a:pPr lvl="1"/>
            <a:r>
              <a:rPr lang="zh-TW" altLang="en-US" sz="3200" dirty="0" smtClean="0"/>
              <a:t>一</a:t>
            </a:r>
            <a:r>
              <a:rPr lang="zh-TW" altLang="en-US" sz="3200" dirty="0"/>
              <a:t>、</a:t>
            </a:r>
            <a:r>
              <a:rPr lang="zh-TW" altLang="en-US" sz="3200" dirty="0" smtClean="0"/>
              <a:t>專有名詞、動詞</a:t>
            </a:r>
            <a:r>
              <a:rPr lang="en-US" altLang="zh-TW" sz="3200" dirty="0" smtClean="0">
                <a:sym typeface="Wingdings" panose="05000000000000000000" pitchFamily="2" charset="2"/>
              </a:rPr>
              <a:t></a:t>
            </a:r>
            <a:r>
              <a:rPr lang="zh-TW" altLang="en-US" sz="3200" dirty="0" smtClean="0">
                <a:sym typeface="Wingdings" panose="05000000000000000000" pitchFamily="2" charset="2"/>
              </a:rPr>
              <a:t>要講清楚</a:t>
            </a:r>
            <a:endParaRPr lang="en-US" altLang="zh-TW" sz="3200" dirty="0" smtClean="0">
              <a:sym typeface="Wingdings" panose="05000000000000000000" pitchFamily="2" charset="2"/>
            </a:endParaRPr>
          </a:p>
          <a:p>
            <a:pPr lvl="1"/>
            <a:r>
              <a:rPr lang="zh-TW" altLang="en-US" sz="3200" dirty="0" smtClean="0">
                <a:sym typeface="Wingdings" panose="05000000000000000000" pitchFamily="2" charset="2"/>
              </a:rPr>
              <a:t>二、哪一種說法，</a:t>
            </a:r>
            <a:r>
              <a:rPr lang="en-US" altLang="zh-TW" sz="3200" dirty="0" smtClean="0">
                <a:sym typeface="Wingdings" panose="05000000000000000000" pitchFamily="2" charset="2"/>
              </a:rPr>
              <a:t>(</a:t>
            </a:r>
            <a:r>
              <a:rPr lang="zh-TW" altLang="en-US" sz="3200" dirty="0" smtClean="0">
                <a:sym typeface="Wingdings" panose="05000000000000000000" pitchFamily="2" charset="2"/>
              </a:rPr>
              <a:t>以小孩子的立場</a:t>
            </a:r>
            <a:r>
              <a:rPr lang="en-US" altLang="zh-TW" sz="3200" dirty="0" smtClean="0">
                <a:sym typeface="Wingdings" panose="05000000000000000000" pitchFamily="2" charset="2"/>
              </a:rPr>
              <a:t>)</a:t>
            </a:r>
            <a:r>
              <a:rPr lang="zh-TW" altLang="en-US" sz="3200" dirty="0" smtClean="0">
                <a:sym typeface="Wingdings" panose="05000000000000000000" pitchFamily="2" charset="2"/>
              </a:rPr>
              <a:t>最有感覺</a:t>
            </a:r>
            <a:endParaRPr lang="en-US" altLang="zh-TW" sz="3200" dirty="0" smtClean="0">
              <a:sym typeface="Wingdings" panose="05000000000000000000" pitchFamily="2" charset="2"/>
            </a:endParaRPr>
          </a:p>
          <a:p>
            <a:pPr lvl="1"/>
            <a:r>
              <a:rPr lang="zh-TW" altLang="en-US" sz="3200" dirty="0" smtClean="0">
                <a:sym typeface="Wingdings" panose="05000000000000000000" pitchFamily="2" charset="2"/>
              </a:rPr>
              <a:t>三、你會在哪裡用到「它」</a:t>
            </a:r>
            <a:endParaRPr lang="en-US" altLang="zh-TW" sz="3200" dirty="0" smtClean="0">
              <a:sym typeface="Wingdings" panose="05000000000000000000" pitchFamily="2" charset="2"/>
            </a:endParaRPr>
          </a:p>
          <a:p>
            <a:pPr lvl="1"/>
            <a:r>
              <a:rPr lang="zh-TW" altLang="en-US" sz="3200" dirty="0" smtClean="0">
                <a:sym typeface="Wingdings" panose="05000000000000000000" pitchFamily="2" charset="2"/>
              </a:rPr>
              <a:t>四、做什麼「結論」</a:t>
            </a:r>
            <a:endParaRPr lang="en-US" altLang="zh-TW" sz="3200" dirty="0" smtClean="0">
              <a:sym typeface="Wingdings" panose="05000000000000000000" pitchFamily="2" charset="2"/>
            </a:endParaRPr>
          </a:p>
          <a:p>
            <a:pPr lvl="2"/>
            <a:r>
              <a:rPr lang="en-US" altLang="zh-TW" sz="2800" dirty="0" smtClean="0">
                <a:sym typeface="Wingdings" panose="05000000000000000000" pitchFamily="2" charset="2"/>
              </a:rPr>
              <a:t>=&gt;</a:t>
            </a:r>
            <a:r>
              <a:rPr lang="zh-TW" altLang="en-US" sz="2800" dirty="0" smtClean="0">
                <a:sym typeface="Wingdings" panose="05000000000000000000" pitchFamily="2" charset="2"/>
              </a:rPr>
              <a:t>用越少的專有名詞，越好，自在自然。</a:t>
            </a:r>
            <a:endParaRPr lang="en-US" altLang="zh-TW" sz="2800" dirty="0" smtClean="0">
              <a:sym typeface="Wingdings" panose="05000000000000000000" pitchFamily="2" charset="2"/>
            </a:endParaRPr>
          </a:p>
          <a:p>
            <a:pPr lvl="1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487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「生活中的情境為素材</a:t>
            </a:r>
            <a:r>
              <a:rPr lang="zh-TW" altLang="en-US" dirty="0" smtClean="0"/>
              <a:t>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生活中的大單位</a:t>
            </a:r>
            <a:endParaRPr lang="en-US" altLang="zh-TW" dirty="0" smtClean="0"/>
          </a:p>
          <a:p>
            <a:pPr marL="269875" indent="0"/>
            <a:r>
              <a:rPr lang="en-US" altLang="zh-TW" dirty="0"/>
              <a:t>(1</a:t>
            </a:r>
            <a:r>
              <a:rPr lang="en-US" altLang="zh-TW" dirty="0" smtClean="0"/>
              <a:t>)</a:t>
            </a:r>
            <a:r>
              <a:rPr lang="zh-TW" altLang="en-US" dirty="0" smtClean="0"/>
              <a:t>分組</a:t>
            </a:r>
            <a:r>
              <a:rPr lang="zh-TW" altLang="en-US" dirty="0"/>
              <a:t>先用報紙</a:t>
            </a:r>
            <a:r>
              <a:rPr lang="zh-TW" altLang="en-US" dirty="0">
                <a:solidFill>
                  <a:srgbClr val="0066FF"/>
                </a:solidFill>
              </a:rPr>
              <a:t>拚出一平方公尺</a:t>
            </a:r>
            <a:r>
              <a:rPr lang="zh-TW" altLang="en-US" dirty="0" smtClean="0"/>
              <a:t>，</a:t>
            </a:r>
            <a:endParaRPr lang="en-US" altLang="zh-TW" dirty="0" smtClean="0"/>
          </a:p>
          <a:p>
            <a:pPr marL="727075" lvl="1" indent="0"/>
            <a:r>
              <a:rPr lang="zh-TW" altLang="en-US" dirty="0" smtClean="0"/>
              <a:t>再</a:t>
            </a:r>
            <a:r>
              <a:rPr lang="zh-TW" altLang="en-US" dirty="0"/>
              <a:t>觀察教室，個別學生推測教室有多大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727075" lvl="1" indent="0"/>
            <a:r>
              <a:rPr lang="zh-TW" altLang="en-US" dirty="0" smtClean="0"/>
              <a:t>全</a:t>
            </a:r>
            <a:r>
              <a:rPr lang="zh-TW" altLang="en-US" dirty="0"/>
              <a:t>班約</a:t>
            </a:r>
            <a:r>
              <a:rPr lang="en-US" altLang="zh-TW" dirty="0"/>
              <a:t>1/5</a:t>
            </a:r>
            <a:r>
              <a:rPr lang="zh-TW" altLang="en-US" dirty="0"/>
              <a:t>估測差距在</a:t>
            </a:r>
            <a:r>
              <a:rPr lang="en-US" altLang="zh-TW" dirty="0"/>
              <a:t>10</a:t>
            </a:r>
            <a:r>
              <a:rPr lang="zh-TW" altLang="en-US" dirty="0"/>
              <a:t>平方公尺內</a:t>
            </a:r>
            <a:r>
              <a:rPr lang="zh-TW" altLang="en-US" dirty="0" smtClean="0"/>
              <a:t>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有</a:t>
            </a:r>
            <a:r>
              <a:rPr lang="en-US" altLang="zh-TW" dirty="0"/>
              <a:t>1/5</a:t>
            </a:r>
            <a:r>
              <a:rPr lang="zh-TW" altLang="en-US" dirty="0"/>
              <a:t>離估測值為</a:t>
            </a:r>
            <a:r>
              <a:rPr lang="en-US" altLang="zh-TW" dirty="0"/>
              <a:t>20</a:t>
            </a:r>
            <a:r>
              <a:rPr lang="zh-TW" altLang="en-US" dirty="0"/>
              <a:t>、</a:t>
            </a:r>
            <a:r>
              <a:rPr lang="en-US" altLang="zh-TW" dirty="0"/>
              <a:t>30</a:t>
            </a:r>
            <a:r>
              <a:rPr lang="zh-TW" altLang="en-US" dirty="0"/>
              <a:t>幾或</a:t>
            </a:r>
            <a:r>
              <a:rPr lang="en-US" altLang="zh-TW" dirty="0"/>
              <a:t>100</a:t>
            </a:r>
            <a:r>
              <a:rPr lang="zh-TW" altLang="en-US" dirty="0"/>
              <a:t>初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727075" lvl="1" indent="0"/>
            <a:r>
              <a:rPr lang="zh-TW" altLang="en-US" dirty="0" smtClean="0"/>
              <a:t>最後</a:t>
            </a:r>
            <a:r>
              <a:rPr lang="zh-TW" altLang="en-US" dirty="0"/>
              <a:t>實際測量教室</a:t>
            </a:r>
            <a:r>
              <a:rPr lang="zh-TW" altLang="en-US" dirty="0" smtClean="0"/>
              <a:t>約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63</a:t>
            </a:r>
            <a:r>
              <a:rPr lang="zh-TW" altLang="en-US" dirty="0"/>
              <a:t>平方公尺＝</a:t>
            </a:r>
            <a:r>
              <a:rPr lang="en-US" altLang="zh-TW" dirty="0"/>
              <a:t>0.63a </a:t>
            </a:r>
            <a:r>
              <a:rPr lang="zh-TW" altLang="en-US" dirty="0">
                <a:solidFill>
                  <a:srgbClr val="0066FF"/>
                </a:solidFill>
              </a:rPr>
              <a:t>帶出</a:t>
            </a:r>
            <a:r>
              <a:rPr lang="zh-TW" altLang="en-US" dirty="0" smtClean="0">
                <a:solidFill>
                  <a:srgbClr val="0066FF"/>
                </a:solidFill>
              </a:rPr>
              <a:t>公畝</a:t>
            </a:r>
            <a:endParaRPr lang="en-US" altLang="zh-TW" dirty="0" smtClean="0">
              <a:solidFill>
                <a:srgbClr val="0066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7861" y="3964882"/>
            <a:ext cx="3406462" cy="19161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35943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「生活中的情境為素材</a:t>
            </a:r>
            <a:r>
              <a:rPr lang="zh-TW" altLang="en-US" dirty="0" smtClean="0"/>
              <a:t>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生活中的大單位</a:t>
            </a:r>
            <a:endParaRPr lang="en-US" altLang="zh-TW" dirty="0" smtClean="0"/>
          </a:p>
          <a:p>
            <a:pPr marL="269875" indent="0"/>
            <a:r>
              <a:rPr lang="en-US" altLang="zh-TW" dirty="0" smtClean="0"/>
              <a:t>(</a:t>
            </a:r>
            <a:r>
              <a:rPr lang="en-US" altLang="zh-TW" dirty="0"/>
              <a:t>2)	</a:t>
            </a:r>
            <a:r>
              <a:rPr lang="zh-TW" altLang="en-US" dirty="0"/>
              <a:t>分組用捲尺實際測量學校籃球場大小</a:t>
            </a:r>
            <a:r>
              <a:rPr lang="en-US" altLang="zh-TW" dirty="0"/>
              <a:t>(3.64a</a:t>
            </a:r>
            <a:r>
              <a:rPr lang="en-US" altLang="zh-TW" dirty="0" smtClean="0"/>
              <a:t>)</a:t>
            </a:r>
          </a:p>
          <a:p>
            <a:pPr marL="727075" lvl="1" indent="0"/>
            <a:r>
              <a:rPr lang="zh-TW" altLang="en-US" dirty="0"/>
              <a:t>接著再利用</a:t>
            </a:r>
            <a:r>
              <a:rPr lang="en-US" altLang="zh-TW" dirty="0"/>
              <a:t>GOOGLE</a:t>
            </a:r>
            <a:r>
              <a:rPr lang="zh-TW" altLang="en-US" dirty="0"/>
              <a:t>地圖，對比學校整體和籃球場，估算出學校的面積，估算約</a:t>
            </a:r>
            <a:r>
              <a:rPr lang="en-US" altLang="zh-TW" dirty="0"/>
              <a:t>1</a:t>
            </a:r>
            <a:r>
              <a:rPr lang="zh-TW" altLang="en-US" dirty="0"/>
              <a:t>公頃多</a:t>
            </a:r>
            <a:r>
              <a:rPr lang="en-US" altLang="zh-TW" dirty="0"/>
              <a:t>(</a:t>
            </a:r>
            <a:r>
              <a:rPr lang="zh-TW" altLang="en-US" dirty="0">
                <a:solidFill>
                  <a:srgbClr val="0066FF"/>
                </a:solidFill>
              </a:rPr>
              <a:t>帶出公頃</a:t>
            </a:r>
            <a:r>
              <a:rPr lang="en-US" altLang="zh-TW" dirty="0">
                <a:solidFill>
                  <a:srgbClr val="0066FF"/>
                </a:solidFill>
              </a:rPr>
              <a:t>ha</a:t>
            </a:r>
            <a:r>
              <a:rPr lang="en-US" altLang="zh-TW" dirty="0" smtClean="0"/>
              <a:t>)</a:t>
            </a:r>
          </a:p>
          <a:p>
            <a:pPr marL="727075" lvl="1" indent="0"/>
            <a:r>
              <a:rPr lang="zh-TW" altLang="en-US" dirty="0"/>
              <a:t>學生</a:t>
            </a:r>
            <a:r>
              <a:rPr lang="zh-TW" altLang="en-US" dirty="0" smtClean="0"/>
              <a:t>回應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原來</a:t>
            </a:r>
            <a:r>
              <a:rPr lang="zh-TW" altLang="en-US" dirty="0"/>
              <a:t>我們學校這麼</a:t>
            </a:r>
            <a:r>
              <a:rPr lang="zh-TW" altLang="en-US" dirty="0" smtClean="0"/>
              <a:t>大</a:t>
            </a:r>
            <a:r>
              <a:rPr lang="en-US" altLang="zh-TW" dirty="0" smtClean="0"/>
              <a:t>(</a:t>
            </a:r>
            <a:r>
              <a:rPr lang="zh-TW" altLang="en-US" dirty="0"/>
              <a:t>以前認為學校很小</a:t>
            </a:r>
            <a:r>
              <a:rPr lang="en-US" altLang="zh-TW" dirty="0"/>
              <a:t>)</a:t>
            </a:r>
            <a:r>
              <a:rPr lang="zh-TW" altLang="en-US" dirty="0"/>
              <a:t>！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3128" y="4958368"/>
            <a:ext cx="2678807" cy="150682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242" y="4225074"/>
            <a:ext cx="4680758" cy="263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1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「生活中的情境為素材」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(3)	</a:t>
            </a:r>
            <a:r>
              <a:rPr lang="zh-TW" altLang="en-US" dirty="0"/>
              <a:t>再用學校面積，對比學校後的壽山國家公園，估算出壽山國家公園面約是壽山國小的幾倍，再實際查詢出壽山國家公園的面積是</a:t>
            </a:r>
            <a:r>
              <a:rPr lang="en-US" altLang="zh-TW" dirty="0"/>
              <a:t>1123</a:t>
            </a:r>
            <a:r>
              <a:rPr lang="zh-TW" altLang="en-US" dirty="0"/>
              <a:t>公頃</a:t>
            </a:r>
            <a:r>
              <a:rPr lang="en-US" altLang="zh-TW" dirty="0"/>
              <a:t>(=11.23</a:t>
            </a:r>
            <a:r>
              <a:rPr lang="zh-TW" altLang="en-US" dirty="0"/>
              <a:t>平方公里，</a:t>
            </a:r>
            <a:r>
              <a:rPr lang="zh-TW" altLang="en-US" dirty="0">
                <a:solidFill>
                  <a:srgbClr val="0066FF"/>
                </a:solidFill>
              </a:rPr>
              <a:t>帶出</a:t>
            </a:r>
            <a:r>
              <a:rPr lang="en-US" altLang="zh-TW" dirty="0">
                <a:solidFill>
                  <a:srgbClr val="0066FF"/>
                </a:solidFill>
              </a:rPr>
              <a:t>km</a:t>
            </a:r>
            <a:r>
              <a:rPr lang="en-US" altLang="zh-TW" dirty="0" smtClean="0"/>
              <a:t>)</a:t>
            </a:r>
          </a:p>
          <a:p>
            <a:pPr lvl="1"/>
            <a:r>
              <a:rPr lang="zh-TW" altLang="en-US" dirty="0"/>
              <a:t>學生反應</a:t>
            </a:r>
            <a:r>
              <a:rPr lang="zh-TW" altLang="en-US" dirty="0" smtClean="0"/>
              <a:t>是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原來</a:t>
            </a:r>
            <a:r>
              <a:rPr lang="zh-TW" altLang="en-US" dirty="0"/>
              <a:t>壽山國家公園好大</a:t>
            </a:r>
            <a:r>
              <a:rPr lang="en-US" altLang="zh-TW" dirty="0"/>
              <a:t>!(</a:t>
            </a:r>
            <a:r>
              <a:rPr lang="zh-TW" altLang="en-US" dirty="0"/>
              <a:t>比學校大了一千倍</a:t>
            </a:r>
            <a:r>
              <a:rPr lang="en-US" altLang="zh-TW" dirty="0"/>
              <a:t>)</a:t>
            </a:r>
            <a:r>
              <a:rPr lang="zh-TW" altLang="en-US" dirty="0" smtClean="0"/>
              <a:t>；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原來</a:t>
            </a:r>
            <a:r>
              <a:rPr lang="zh-TW" altLang="en-US" dirty="0"/>
              <a:t>壽山是這麼</a:t>
            </a:r>
            <a:r>
              <a:rPr lang="zh-TW" altLang="en-US" dirty="0" smtClean="0"/>
              <a:t>大。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9185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42" y="16328"/>
            <a:ext cx="4870882" cy="6841671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730" y="0"/>
            <a:ext cx="4987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5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驗證</a:t>
            </a:r>
            <a:r>
              <a:rPr lang="en-US" altLang="zh-TW" dirty="0" smtClean="0"/>
              <a:t>1</a:t>
            </a:r>
            <a:r>
              <a:rPr lang="zh-TW" altLang="en-US" dirty="0" smtClean="0"/>
              <a:t>立方公分</a:t>
            </a:r>
            <a:r>
              <a:rPr lang="en-US" altLang="zh-TW" dirty="0" smtClean="0"/>
              <a:t>=1cc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3" r="12843"/>
          <a:stretch/>
        </p:blipFill>
        <p:spPr>
          <a:xfrm>
            <a:off x="4716527" y="3123585"/>
            <a:ext cx="4234290" cy="3403022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57" y="3123585"/>
            <a:ext cx="3635801" cy="340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測量容器的體積、容量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2"/>
          <a:stretch/>
        </p:blipFill>
        <p:spPr>
          <a:xfrm>
            <a:off x="399841" y="1727928"/>
            <a:ext cx="4107765" cy="438348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9" r="29543"/>
          <a:stretch/>
        </p:blipFill>
        <p:spPr>
          <a:xfrm>
            <a:off x="4981783" y="1690689"/>
            <a:ext cx="3867297" cy="442071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28650" y="6176963"/>
            <a:ext cx="8128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dirty="0">
                <a:latin typeface="Calibri" panose="020F0502020204030204" pitchFamily="34" charset="0"/>
                <a:cs typeface="Times New Roman" panose="02020603050405020304" pitchFamily="18" charset="0"/>
              </a:rPr>
              <a:t>學生驚訝於</a:t>
            </a:r>
            <a:r>
              <a:rPr lang="zh-TW" altLang="zh-TW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：</a:t>
            </a:r>
            <a:endParaRPr lang="en-US" altLang="zh-TW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zh-TW" altLang="zh-TW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玻璃瓶</a:t>
            </a:r>
            <a:r>
              <a:rPr lang="zh-TW" altLang="zh-TW" dirty="0">
                <a:latin typeface="Calibri" panose="020F0502020204030204" pitchFamily="34" charset="0"/>
                <a:cs typeface="Times New Roman" panose="02020603050405020304" pitchFamily="18" charset="0"/>
              </a:rPr>
              <a:t>的體積只有</a:t>
            </a:r>
            <a:r>
              <a:rPr lang="en-US" altLang="zh-TW" dirty="0">
                <a:latin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zh-TW" altLang="zh-TW" dirty="0">
                <a:latin typeface="Calibri" panose="020F0502020204030204" pitchFamily="34" charset="0"/>
                <a:cs typeface="Times New Roman" panose="02020603050405020304" pitchFamily="18" charset="0"/>
              </a:rPr>
              <a:t>立方公分，但是容積卻有</a:t>
            </a:r>
            <a:r>
              <a:rPr lang="en-US" altLang="zh-TW" dirty="0">
                <a:latin typeface="Calibri" panose="020F0502020204030204" pitchFamily="34" charset="0"/>
                <a:cs typeface="Times New Roman" panose="02020603050405020304" pitchFamily="18" charset="0"/>
              </a:rPr>
              <a:t>50</a:t>
            </a:r>
            <a:r>
              <a:rPr lang="zh-TW" altLang="zh-TW" dirty="0">
                <a:latin typeface="Calibri" panose="020F0502020204030204" pitchFamily="34" charset="0"/>
                <a:cs typeface="Times New Roman" panose="02020603050405020304" pitchFamily="18" charset="0"/>
              </a:rPr>
              <a:t>立方公分耶</a:t>
            </a:r>
            <a:r>
              <a:rPr lang="en-US" altLang="zh-TW" dirty="0">
                <a:latin typeface="Calibri" panose="020F0502020204030204" pitchFamily="34" charset="0"/>
                <a:cs typeface="Times New Roman" panose="02020603050405020304" pitchFamily="18" charset="0"/>
              </a:rPr>
              <a:t>!(</a:t>
            </a:r>
            <a:r>
              <a:rPr lang="zh-TW" altLang="zh-TW" dirty="0">
                <a:latin typeface="Calibri" panose="020F0502020204030204" pitchFamily="34" charset="0"/>
                <a:cs typeface="Times New Roman" panose="02020603050405020304" pitchFamily="18" charset="0"/>
              </a:rPr>
              <a:t>感覺很新鮮</a:t>
            </a:r>
            <a:r>
              <a:rPr lang="en-US" altLang="zh-TW" dirty="0"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2357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mtClean="0"/>
              <a:t>立體圖形</a:t>
            </a:r>
            <a:r>
              <a:rPr lang="en-US" altLang="zh-TW" smtClean="0"/>
              <a:t/>
            </a:r>
            <a:br>
              <a:rPr lang="en-US" altLang="zh-TW" smtClean="0"/>
            </a:br>
            <a:r>
              <a:rPr lang="zh-TW" altLang="en-US" dirty="0" smtClean="0"/>
              <a:t>實作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703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柱體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41" y="1690689"/>
            <a:ext cx="3799520" cy="2848355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61" y="3387144"/>
            <a:ext cx="4370139" cy="327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0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學生答題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36" y="1841679"/>
            <a:ext cx="4859630" cy="3644722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566" y="1841679"/>
            <a:ext cx="3654341" cy="487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2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學生</a:t>
            </a:r>
            <a:r>
              <a:rPr lang="zh-TW" altLang="en-US" dirty="0"/>
              <a:t>答題</a:t>
            </a:r>
          </a:p>
        </p:txBody>
      </p:sp>
      <p:pic>
        <p:nvPicPr>
          <p:cNvPr id="5" name="內容版面配置區 4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66" r="7036" b="7847"/>
          <a:stretch/>
        </p:blipFill>
        <p:spPr bwMode="auto">
          <a:xfrm>
            <a:off x="653066" y="1690689"/>
            <a:ext cx="3906055" cy="4838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05" y="1690689"/>
            <a:ext cx="3602061" cy="480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2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90" y="1825625"/>
            <a:ext cx="3164620" cy="4351338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86570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816" y="0"/>
            <a:ext cx="4987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3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圓錐體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78" y="1298804"/>
            <a:ext cx="2192110" cy="2922814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160" y="1298804"/>
            <a:ext cx="2192111" cy="292281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328" y="1298804"/>
            <a:ext cx="2192111" cy="292281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246" y="4221617"/>
            <a:ext cx="3188603" cy="239145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79" y="4221618"/>
            <a:ext cx="3188604" cy="239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學生學習做錐體的回饋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操作回饋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用胡蘿蔔丁和竹籤製作柱體和椎體骨架：</a:t>
            </a: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錐體比柱體還要不好做；因為柱體側面的牙籤，只要直直往上就可以了；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錐體側面的牙籤要斜斜的，不好調整。頂點要在正中間。</a:t>
            </a: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學生製作的柱體因技巧問題，同一個柱體的頂面和底面，不對等。但學生回答同一柱體的底面和頂面是全等的。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2365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錐體學習單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25625"/>
            <a:ext cx="5964796" cy="28895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731" y="2918805"/>
            <a:ext cx="7389052" cy="25272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236" y="3738143"/>
            <a:ext cx="7755764" cy="26849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5277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教學上的改變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/>
          </p:nvPr>
        </p:nvGraphicFramePr>
        <p:xfrm>
          <a:off x="395536" y="1340768"/>
          <a:ext cx="8229604" cy="463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17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改變前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改變後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上課心情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忐忑</a:t>
                      </a:r>
                      <a:endParaRPr lang="en-US" altLang="zh-TW" sz="28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放鬆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備課準備度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時間：多</a:t>
                      </a:r>
                      <a:endParaRPr lang="en-US" altLang="zh-TW" sz="28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內容：</a:t>
                      </a:r>
                      <a:r>
                        <a:rPr lang="en-US" altLang="zh-TW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/>
                      </a:r>
                      <a:br>
                        <a:rPr lang="en-US" altLang="zh-TW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計算、解題</a:t>
                      </a:r>
                      <a:endParaRPr lang="en-US" altLang="zh-TW" sz="28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時間：多</a:t>
                      </a:r>
                      <a:endParaRPr lang="en-US" altLang="zh-TW" sz="28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內容：</a:t>
                      </a:r>
                      <a:r>
                        <a:rPr lang="en-US" altLang="zh-TW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/>
                      </a:r>
                      <a:br>
                        <a:rPr lang="en-US" altLang="zh-TW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結合生活經驗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學生</a:t>
                      </a:r>
                      <a:r>
                        <a:rPr lang="en-US" altLang="zh-TW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/>
                      </a:r>
                      <a:br>
                        <a:rPr lang="en-US" altLang="zh-TW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學習反應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高成就學生：</a:t>
                      </a:r>
                      <a:r>
                        <a:rPr lang="en-US" altLang="zh-TW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/>
                      </a:r>
                      <a:br>
                        <a:rPr lang="en-US" altLang="zh-TW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興趣缺缺</a:t>
                      </a:r>
                      <a:endParaRPr lang="en-US" altLang="zh-TW" sz="28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中低成就學生：</a:t>
                      </a:r>
                      <a:r>
                        <a:rPr lang="en-US" altLang="zh-TW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/>
                      </a:r>
                      <a:br>
                        <a:rPr lang="en-US" altLang="zh-TW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鴨子聽雷</a:t>
                      </a:r>
                      <a:endParaRPr lang="en-US" altLang="zh-TW" sz="28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高成就學生：</a:t>
                      </a:r>
                      <a:r>
                        <a:rPr lang="en-US" altLang="zh-TW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/>
                      </a:r>
                      <a:br>
                        <a:rPr lang="en-US" altLang="zh-TW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遇到「挑戰」</a:t>
                      </a:r>
                      <a:endParaRPr lang="en-US" altLang="zh-TW" sz="28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中低成就學生：</a:t>
                      </a:r>
                      <a:r>
                        <a:rPr lang="en-US" altLang="zh-TW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/>
                      </a:r>
                      <a:br>
                        <a:rPr lang="en-US" altLang="zh-TW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願意挑戰、</a:t>
                      </a:r>
                      <a:r>
                        <a:rPr lang="en-US" altLang="zh-TW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/>
                      </a:r>
                      <a:br>
                        <a:rPr lang="en-US" altLang="zh-TW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得到成就感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圖片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831" y="6021288"/>
            <a:ext cx="1403648" cy="75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9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6" b="4542"/>
          <a:stretch/>
        </p:blipFill>
        <p:spPr>
          <a:xfrm rot="16200000">
            <a:off x="1583129" y="-278873"/>
            <a:ext cx="5545693" cy="7344815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" t="2292"/>
          <a:stretch/>
        </p:blipFill>
        <p:spPr>
          <a:xfrm>
            <a:off x="2228850" y="157162"/>
            <a:ext cx="4913740" cy="670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7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教學上的改變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/>
          </p:nvPr>
        </p:nvGraphicFramePr>
        <p:xfrm>
          <a:off x="395536" y="1340768"/>
          <a:ext cx="8568953" cy="420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0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5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22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改變前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改變後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課後</a:t>
                      </a:r>
                      <a:r>
                        <a:rPr lang="en-US" altLang="zh-TW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/>
                      </a:r>
                      <a:br>
                        <a:rPr lang="en-US" altLang="zh-TW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補救教學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時間：多</a:t>
                      </a:r>
                      <a:endParaRPr lang="en-US" altLang="zh-TW" sz="28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人數：</a:t>
                      </a:r>
                      <a:r>
                        <a:rPr lang="en-US" altLang="zh-TW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3-5</a:t>
                      </a:r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</a:t>
                      </a:r>
                      <a:endParaRPr lang="en-US" altLang="zh-TW" sz="28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時間：減少</a:t>
                      </a:r>
                      <a:endParaRPr lang="en-US" altLang="zh-TW" sz="28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人數：減少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學生回饋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在學校也不一定需要「動腦」，因為補習班也會教。</a:t>
                      </a:r>
                      <a:endParaRPr lang="en-US" altLang="zh-TW" sz="28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動腦思考時間拉長，結合生活經驗，對解題和應用更有感。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教學省思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常常懷疑是自己和學生，無力感強烈。</a:t>
                      </a:r>
                      <a:endParaRPr lang="en-US" altLang="zh-TW" sz="28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備課的踏實感和學生的回饋，讓「教學」變得快樂。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545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8" t="15193" r="24648" b="23567"/>
          <a:stretch/>
        </p:blipFill>
        <p:spPr>
          <a:xfrm>
            <a:off x="2678679" y="1709739"/>
            <a:ext cx="3412901" cy="315532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48"/>
          <a:stretch/>
        </p:blipFill>
        <p:spPr>
          <a:xfrm>
            <a:off x="6091580" y="1709739"/>
            <a:ext cx="3137810" cy="314559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6" r="22395" b="29066"/>
          <a:stretch/>
        </p:blipFill>
        <p:spPr>
          <a:xfrm>
            <a:off x="62745" y="1709739"/>
            <a:ext cx="2615934" cy="314559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0206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209118"/>
          </a:xfrm>
        </p:spPr>
        <p:txBody>
          <a:bodyPr>
            <a:normAutofit/>
          </a:bodyPr>
          <a:lstStyle/>
          <a:p>
            <a:pPr algn="ctr"/>
            <a:r>
              <a:rPr lang="en-US" altLang="zh-TW" sz="5400" dirty="0"/>
              <a:t>http://bit.ly/10706abc</a:t>
            </a:r>
            <a:endParaRPr lang="zh-TW" altLang="en-US" sz="5400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0762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8" t="26691" r="30422" b="24567"/>
          <a:stretch/>
        </p:blipFill>
        <p:spPr>
          <a:xfrm>
            <a:off x="0" y="2730321"/>
            <a:ext cx="2884867" cy="251138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3" b="25642"/>
          <a:stretch/>
        </p:blipFill>
        <p:spPr>
          <a:xfrm>
            <a:off x="2884867" y="2730321"/>
            <a:ext cx="3374859" cy="251138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19718" b="27512"/>
          <a:stretch/>
        </p:blipFill>
        <p:spPr>
          <a:xfrm>
            <a:off x="5988676" y="2730322"/>
            <a:ext cx="3013656" cy="249365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1893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三週到校</a:t>
            </a:r>
            <a:r>
              <a:rPr lang="en-US" altLang="zh-TW" dirty="0" smtClean="0"/>
              <a:t>-</a:t>
            </a:r>
            <a:r>
              <a:rPr lang="zh-TW" altLang="en-US" dirty="0" smtClean="0"/>
              <a:t>前奏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90878"/>
            <a:ext cx="2618903" cy="1964177"/>
          </a:xfr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481" y="1990877"/>
            <a:ext cx="2618902" cy="196417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8520" y="2507690"/>
            <a:ext cx="4134501" cy="310087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4" t="-642" r="25543" b="31580"/>
          <a:stretch/>
        </p:blipFill>
        <p:spPr>
          <a:xfrm rot="16200000">
            <a:off x="1776814" y="3940043"/>
            <a:ext cx="3316078" cy="35522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4679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14" y="1591835"/>
            <a:ext cx="6863508" cy="514763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三週到校</a:t>
            </a:r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739" y="1591834"/>
            <a:ext cx="2390662" cy="1792997"/>
          </a:xfr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2603" y="3923971"/>
            <a:ext cx="3354634" cy="227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3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學生的學習</a:t>
            </a:r>
            <a:r>
              <a:rPr lang="en-US" altLang="zh-TW" dirty="0" smtClean="0"/>
              <a:t>(4)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836" y="1772686"/>
            <a:ext cx="4142327" cy="508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3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學生的學習</a:t>
            </a:r>
            <a:r>
              <a:rPr lang="en-US" altLang="zh-TW" dirty="0"/>
              <a:t>(4)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057" y="1690689"/>
            <a:ext cx="5081885" cy="511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673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佈景主題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840</TotalTime>
  <Words>965</Words>
  <Application>Microsoft Office PowerPoint</Application>
  <PresentationFormat>如螢幕大小 (4:3)</PresentationFormat>
  <Paragraphs>129</Paragraphs>
  <Slides>40</Slides>
  <Notes>2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40</vt:i4>
      </vt:variant>
    </vt:vector>
  </HeadingPairs>
  <TitlesOfParts>
    <vt:vector size="47" baseType="lpstr">
      <vt:lpstr>新細明體</vt:lpstr>
      <vt:lpstr>標楷體</vt:lpstr>
      <vt:lpstr>Arial</vt:lpstr>
      <vt:lpstr>Calibri</vt:lpstr>
      <vt:lpstr>Times New Roman</vt:lpstr>
      <vt:lpstr>Wingdings</vt:lpstr>
      <vt:lpstr>Office 佈景主題</vt:lpstr>
      <vt:lpstr>征實 以生根計畫學習單為基礎的共備實作</vt:lpstr>
      <vt:lpstr>大綱</vt:lpstr>
      <vt:lpstr>立體圖形 實作</vt:lpstr>
      <vt:lpstr>PowerPoint 簡報</vt:lpstr>
      <vt:lpstr>PowerPoint 簡報</vt:lpstr>
      <vt:lpstr>三週到校-前奏</vt:lpstr>
      <vt:lpstr>三週到校</vt:lpstr>
      <vt:lpstr>學生的學習(4)</vt:lpstr>
      <vt:lpstr>學生的學習(4)</vt:lpstr>
      <vt:lpstr>學生的學習(4)</vt:lpstr>
      <vt:lpstr>學生的學習(5)</vt:lpstr>
      <vt:lpstr>學生的學習(5)</vt:lpstr>
      <vt:lpstr>學生的學習(5)</vt:lpstr>
      <vt:lpstr>學生的學習(5)</vt:lpstr>
      <vt:lpstr>CA上課對你來說最大的幫助是?</vt:lpstr>
      <vt:lpstr>CA上課時,你覺得最特別的地方是?</vt:lpstr>
      <vt:lpstr>CA上課的方式,和以往有什麼不同?</vt:lpstr>
      <vt:lpstr>CA上課的方式,和老師過去上課有何不同?</vt:lpstr>
      <vt:lpstr>壽山國小後的座談會</vt:lpstr>
      <vt:lpstr>壽山國小後的座談會</vt:lpstr>
      <vt:lpstr>壽山國小後的座談會</vt:lpstr>
      <vt:lpstr>有質感的研習(教學)</vt:lpstr>
      <vt:lpstr>有質感的研習(教學)</vt:lpstr>
      <vt:lpstr>「生活中的情境為素材」</vt:lpstr>
      <vt:lpstr>「生活中的情境為素材」</vt:lpstr>
      <vt:lpstr>「生活中的情境為素材」</vt:lpstr>
      <vt:lpstr>PowerPoint 簡報</vt:lpstr>
      <vt:lpstr>驗證1立方公分=1cc</vt:lpstr>
      <vt:lpstr>測量容器的體積、容量</vt:lpstr>
      <vt:lpstr>柱體</vt:lpstr>
      <vt:lpstr>學生答題</vt:lpstr>
      <vt:lpstr>學生答題</vt:lpstr>
      <vt:lpstr>PowerPoint 簡報</vt:lpstr>
      <vt:lpstr>圓錐體</vt:lpstr>
      <vt:lpstr>學生學習做錐體的回饋</vt:lpstr>
      <vt:lpstr>錐體學習單</vt:lpstr>
      <vt:lpstr>教學上的改變</vt:lpstr>
      <vt:lpstr>PowerPoint 簡報</vt:lpstr>
      <vt:lpstr>教學上的改變</vt:lpstr>
      <vt:lpstr>http://bit.ly/10706abc</vt:lpstr>
    </vt:vector>
  </TitlesOfParts>
  <Company>kiecc/kh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james lua</dc:creator>
  <cp:lastModifiedBy>james lua</cp:lastModifiedBy>
  <cp:revision>111</cp:revision>
  <dcterms:created xsi:type="dcterms:W3CDTF">2018-06-03T07:51:33Z</dcterms:created>
  <dcterms:modified xsi:type="dcterms:W3CDTF">2018-06-08T23:10:24Z</dcterms:modified>
</cp:coreProperties>
</file>