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73" r:id="rId4"/>
    <p:sldId id="258" r:id="rId5"/>
    <p:sldId id="260" r:id="rId6"/>
    <p:sldId id="261" r:id="rId7"/>
    <p:sldId id="262" r:id="rId8"/>
    <p:sldId id="263" r:id="rId9"/>
    <p:sldId id="264" r:id="rId10"/>
    <p:sldId id="268" r:id="rId11"/>
    <p:sldId id="266" r:id="rId12"/>
    <p:sldId id="270" r:id="rId13"/>
    <p:sldId id="269" r:id="rId14"/>
    <p:sldId id="271" r:id="rId15"/>
    <p:sldId id="272" r:id="rId16"/>
    <p:sldId id="274" r:id="rId17"/>
    <p:sldId id="259" r:id="rId18"/>
    <p:sldId id="276" r:id="rId19"/>
    <p:sldId id="279" r:id="rId20"/>
    <p:sldId id="280" r:id="rId21"/>
    <p:sldId id="277" r:id="rId22"/>
    <p:sldId id="281" r:id="rId23"/>
    <p:sldId id="278" r:id="rId24"/>
    <p:sldId id="282" r:id="rId25"/>
    <p:sldId id="285" r:id="rId26"/>
    <p:sldId id="287" r:id="rId27"/>
    <p:sldId id="286" r:id="rId28"/>
    <p:sldId id="284" r:id="rId29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9BD5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9" d="100"/>
          <a:sy n="59" d="100"/>
        </p:scale>
        <p:origin x="588" y="53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C42746-1CCB-4E7A-A036-3BAFA1195ECC}" type="datetimeFigureOut">
              <a:rPr lang="zh-TW" altLang="en-US" smtClean="0"/>
              <a:t>2018/6/8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E006D0-F832-4588-9BE6-511EF8DF025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64326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E006D0-F832-4588-9BE6-511EF8DF0253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8527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E006D0-F832-4588-9BE6-511EF8DF0253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852262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E006D0-F832-4588-9BE6-511EF8DF0253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47312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46377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46377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1800B-77F2-4ABE-873D-DB9A4DD2C84E}" type="datetimeFigureOut">
              <a:rPr lang="zh-TW" altLang="en-US" smtClean="0"/>
              <a:t>2018/6/8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79ECC-40E9-4FA4-8E54-1A545664D70D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-38328" y="262822"/>
            <a:ext cx="1719291" cy="13688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80114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1800B-77F2-4ABE-873D-DB9A4DD2C84E}" type="datetimeFigureOut">
              <a:rPr lang="zh-TW" altLang="en-US" smtClean="0"/>
              <a:t>2018/6/8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79ECC-40E9-4FA4-8E54-1A545664D70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59792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1800B-77F2-4ABE-873D-DB9A4DD2C84E}" type="datetimeFigureOut">
              <a:rPr lang="zh-TW" altLang="en-US" smtClean="0"/>
              <a:t>2018/6/8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79ECC-40E9-4FA4-8E54-1A545664D70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19879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1800B-77F2-4ABE-873D-DB9A4DD2C84E}" type="datetimeFigureOut">
              <a:rPr lang="zh-TW" altLang="en-US" smtClean="0"/>
              <a:t>2018/6/8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79ECC-40E9-4FA4-8E54-1A545664D70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04099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1800B-77F2-4ABE-873D-DB9A4DD2C84E}" type="datetimeFigureOut">
              <a:rPr lang="zh-TW" altLang="en-US" smtClean="0"/>
              <a:t>2018/6/8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79ECC-40E9-4FA4-8E54-1A545664D70D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-38328" y="262822"/>
            <a:ext cx="1719291" cy="13688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9083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1800B-77F2-4ABE-873D-DB9A4DD2C84E}" type="datetimeFigureOut">
              <a:rPr lang="zh-TW" altLang="en-US" smtClean="0"/>
              <a:t>2018/6/8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79ECC-40E9-4FA4-8E54-1A545664D70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90198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1800B-77F2-4ABE-873D-DB9A4DD2C84E}" type="datetimeFigureOut">
              <a:rPr lang="zh-TW" altLang="en-US" smtClean="0"/>
              <a:t>2018/6/8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79ECC-40E9-4FA4-8E54-1A545664D70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29364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1800B-77F2-4ABE-873D-DB9A4DD2C84E}" type="datetimeFigureOut">
              <a:rPr lang="zh-TW" altLang="en-US" smtClean="0"/>
              <a:t>2018/6/8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79ECC-40E9-4FA4-8E54-1A545664D70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69333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1800B-77F2-4ABE-873D-DB9A4DD2C84E}" type="datetimeFigureOut">
              <a:rPr lang="zh-TW" altLang="en-US" smtClean="0"/>
              <a:t>2018/6/8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79ECC-40E9-4FA4-8E54-1A545664D70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05658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1800B-77F2-4ABE-873D-DB9A4DD2C84E}" type="datetimeFigureOut">
              <a:rPr lang="zh-TW" altLang="en-US" smtClean="0"/>
              <a:t>2018/6/8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79ECC-40E9-4FA4-8E54-1A545664D70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66603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1800B-77F2-4ABE-873D-DB9A4DD2C84E}" type="datetimeFigureOut">
              <a:rPr lang="zh-TW" altLang="en-US" smtClean="0"/>
              <a:t>2018/6/8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79ECC-40E9-4FA4-8E54-1A545664D70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42547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1474424" y="365125"/>
            <a:ext cx="98793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01800B-77F2-4ABE-873D-DB9A4DD2C84E}" type="datetimeFigureOut">
              <a:rPr lang="zh-TW" altLang="en-US" smtClean="0"/>
              <a:t>2018/6/8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579ECC-40E9-4FA4-8E54-1A545664D70D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Picture 2" descr="logo"/>
          <p:cNvPicPr>
            <a:picLocks noChangeAspect="1" noChangeArrowheads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142"/>
          <a:stretch/>
        </p:blipFill>
        <p:spPr bwMode="auto">
          <a:xfrm>
            <a:off x="226581" y="423894"/>
            <a:ext cx="1247844" cy="1196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5253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rlicahc@gmail.com.tw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arlicahc@gmail.com.tw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577024" y="1727933"/>
            <a:ext cx="11116395" cy="1278752"/>
          </a:xfrm>
        </p:spPr>
        <p:txBody>
          <a:bodyPr/>
          <a:lstStyle/>
          <a:p>
            <a:r>
              <a:rPr lang="zh-TW" altLang="en-US" dirty="0" smtClean="0"/>
              <a:t>數學 的 </a:t>
            </a:r>
            <a:r>
              <a:rPr lang="zh-TW" altLang="en-US" dirty="0" smtClean="0">
                <a:solidFill>
                  <a:srgbClr val="00B050"/>
                </a:solidFill>
              </a:rPr>
              <a:t>解構</a:t>
            </a:r>
            <a:r>
              <a:rPr lang="zh-TW" altLang="en-US" dirty="0" smtClean="0"/>
              <a:t> 與 </a:t>
            </a:r>
            <a:r>
              <a:rPr lang="zh-TW" altLang="en-US" dirty="0" smtClean="0">
                <a:solidFill>
                  <a:srgbClr val="FF0000"/>
                </a:solidFill>
              </a:rPr>
              <a:t>重構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63222" y="3319869"/>
            <a:ext cx="9144000" cy="1479088"/>
          </a:xfrm>
        </p:spPr>
        <p:txBody>
          <a:bodyPr>
            <a:noAutofit/>
          </a:bodyPr>
          <a:lstStyle/>
          <a:p>
            <a:r>
              <a:rPr lang="zh-TW" altLang="en-US" sz="4000" dirty="0" smtClean="0">
                <a:solidFill>
                  <a:srgbClr val="00B0F0"/>
                </a:solidFill>
              </a:rPr>
              <a:t>談 倍數判別</a:t>
            </a:r>
            <a:endParaRPr lang="en-US" altLang="zh-TW" sz="4000" dirty="0" smtClean="0">
              <a:solidFill>
                <a:srgbClr val="00B0F0"/>
              </a:solidFill>
            </a:endParaRPr>
          </a:p>
          <a:p>
            <a:r>
              <a:rPr lang="zh-TW" altLang="en-US" sz="4000" dirty="0" smtClean="0">
                <a:solidFill>
                  <a:srgbClr val="00B0F0"/>
                </a:solidFill>
              </a:rPr>
              <a:t> 與</a:t>
            </a:r>
            <a:endParaRPr lang="en-US" altLang="zh-TW" sz="4000" dirty="0" smtClean="0">
              <a:solidFill>
                <a:srgbClr val="00B0F0"/>
              </a:solidFill>
            </a:endParaRPr>
          </a:p>
          <a:p>
            <a:r>
              <a:rPr lang="zh-TW" altLang="en-US" sz="4000" dirty="0" smtClean="0">
                <a:solidFill>
                  <a:srgbClr val="00B0F0"/>
                </a:solidFill>
              </a:rPr>
              <a:t>解一元一次方程式</a:t>
            </a:r>
            <a:endParaRPr lang="zh-TW" altLang="en-US" sz="4000" dirty="0">
              <a:solidFill>
                <a:srgbClr val="00B0F0"/>
              </a:solidFill>
            </a:endParaRPr>
          </a:p>
        </p:txBody>
      </p:sp>
      <p:pic>
        <p:nvPicPr>
          <p:cNvPr id="1026" name="Picture 2" descr="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65" y="458787"/>
            <a:ext cx="4899834" cy="979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5431977" y="829975"/>
            <a:ext cx="63270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zh-TW" sz="3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2018</a:t>
            </a:r>
            <a:r>
              <a:rPr lang="zh-TW" altLang="en-US" sz="3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第四屆數學新世界期末會議</a:t>
            </a:r>
            <a:endParaRPr lang="zh-TW" altLang="en-US" sz="3200" b="1" i="0" dirty="0">
              <a:solidFill>
                <a:schemeClr val="bg1">
                  <a:lumMod val="50000"/>
                </a:schemeClr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6" name="群組 5"/>
          <p:cNvGrpSpPr/>
          <p:nvPr/>
        </p:nvGrpSpPr>
        <p:grpSpPr>
          <a:xfrm>
            <a:off x="2675381" y="5782709"/>
            <a:ext cx="8672867" cy="1617887"/>
            <a:chOff x="4340531" y="5464565"/>
            <a:chExt cx="6844347" cy="1617887"/>
          </a:xfrm>
        </p:grpSpPr>
        <p:sp>
          <p:nvSpPr>
            <p:cNvPr id="7" name="副標題 257 10"/>
            <p:cNvSpPr txBox="1">
              <a:spLocks/>
            </p:cNvSpPr>
            <p:nvPr/>
          </p:nvSpPr>
          <p:spPr>
            <a:xfrm>
              <a:off x="5361802" y="5464565"/>
              <a:ext cx="3978522" cy="1617887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0" indent="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None/>
                <a:defRPr sz="20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None/>
                <a:defRPr sz="18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None/>
                <a:defRPr sz="16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TW" altLang="en-US" b="1" dirty="0" smtClean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桃園市  山腳國中 </a:t>
              </a:r>
              <a:r>
                <a:rPr lang="en-US" altLang="zh-TW" b="1" dirty="0" smtClean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/ </a:t>
              </a:r>
              <a:r>
                <a:rPr lang="zh-TW" altLang="en-US" b="1" dirty="0" smtClean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數學輔導團</a:t>
              </a:r>
              <a:endParaRPr lang="en-US" altLang="zh-TW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>
                <a:spcAft>
                  <a:spcPts val="0"/>
                </a:spcAft>
              </a:pPr>
              <a:r>
                <a:rPr lang="zh-TW" altLang="en-US" b="1" dirty="0" smtClean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交大</a:t>
              </a:r>
              <a:r>
                <a:rPr lang="en-US" altLang="zh-TW" b="1" dirty="0" smtClean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AMA</a:t>
              </a:r>
              <a:r>
                <a:rPr lang="zh-TW" altLang="en-US" b="1" dirty="0" smtClean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團隊 </a:t>
              </a:r>
              <a:r>
                <a:rPr lang="en-US" altLang="zh-TW" b="1" dirty="0" smtClean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/ </a:t>
              </a:r>
              <a:r>
                <a:rPr lang="zh-TW" altLang="en-US" b="1" dirty="0" smtClean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師大數學活動師講師</a:t>
              </a:r>
              <a:endParaRPr lang="en-US" altLang="zh-TW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8908544" y="5464565"/>
              <a:ext cx="2276334" cy="8617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sz="3200" b="1" dirty="0" smtClean="0">
                  <a:solidFill>
                    <a:srgbClr val="CC0099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 謝 </a:t>
              </a:r>
              <a:r>
                <a:rPr lang="zh-TW" altLang="en-US" sz="3200" b="1" dirty="0">
                  <a:solidFill>
                    <a:srgbClr val="CC0099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熹 鈐</a:t>
              </a:r>
              <a:r>
                <a:rPr lang="en-US" altLang="zh-TW" sz="3200" b="1" dirty="0">
                  <a:solidFill>
                    <a:schemeClr val="accent6">
                      <a:lumMod val="75000"/>
                    </a:schemeClr>
                  </a:solidFill>
                </a:rPr>
                <a:t/>
              </a:r>
              <a:br>
                <a:rPr lang="en-US" altLang="zh-TW" sz="3200" b="1" dirty="0">
                  <a:solidFill>
                    <a:schemeClr val="accent6">
                      <a:lumMod val="75000"/>
                    </a:schemeClr>
                  </a:solidFill>
                </a:rPr>
              </a:br>
              <a:r>
                <a:rPr lang="en-US" altLang="zh-TW" b="1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hlinkClick r:id="rId3"/>
                </a:rPr>
                <a:t>arlicahc@gmail.com</a:t>
              </a:r>
              <a:endParaRPr lang="zh-TW" altLang="en-US" dirty="0"/>
            </a:p>
          </p:txBody>
        </p:sp>
        <p:sp>
          <p:nvSpPr>
            <p:cNvPr id="9" name="矩形 8"/>
            <p:cNvSpPr/>
            <p:nvPr/>
          </p:nvSpPr>
          <p:spPr>
            <a:xfrm>
              <a:off x="4340531" y="5646618"/>
              <a:ext cx="110799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sz="2400" b="1" dirty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報告人</a:t>
              </a:r>
              <a:endParaRPr lang="en-US" altLang="zh-TW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35840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-52251"/>
            <a:ext cx="1474424" cy="20508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表格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53777503"/>
                  </p:ext>
                </p:extLst>
              </p:nvPr>
            </p:nvGraphicFramePr>
            <p:xfrm>
              <a:off x="131355" y="99180"/>
              <a:ext cx="11990976" cy="67056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997744">
                      <a:extLst>
                        <a:ext uri="{9D8B030D-6E8A-4147-A177-3AD203B41FA5}">
                          <a16:colId xmlns:a16="http://schemas.microsoft.com/office/drawing/2014/main" val="3489538715"/>
                        </a:ext>
                      </a:extLst>
                    </a:gridCol>
                    <a:gridCol w="2997744">
                      <a:extLst>
                        <a:ext uri="{9D8B030D-6E8A-4147-A177-3AD203B41FA5}">
                          <a16:colId xmlns:a16="http://schemas.microsoft.com/office/drawing/2014/main" val="3277099173"/>
                        </a:ext>
                      </a:extLst>
                    </a:gridCol>
                    <a:gridCol w="2259511">
                      <a:extLst>
                        <a:ext uri="{9D8B030D-6E8A-4147-A177-3AD203B41FA5}">
                          <a16:colId xmlns:a16="http://schemas.microsoft.com/office/drawing/2014/main" val="2945962403"/>
                        </a:ext>
                      </a:extLst>
                    </a:gridCol>
                    <a:gridCol w="3735977">
                      <a:extLst>
                        <a:ext uri="{9D8B030D-6E8A-4147-A177-3AD203B41FA5}">
                          <a16:colId xmlns:a16="http://schemas.microsoft.com/office/drawing/2014/main" val="2693216342"/>
                        </a:ext>
                      </a:extLst>
                    </a:gridCol>
                  </a:tblGrid>
                  <a:tr h="1671744"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4800"/>
                            </a:spcBef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altLang="zh-TW" sz="3600" b="0" i="1" smtClean="0">
                                    <a:latin typeface="Cambria Math" panose="02040503050406030204" pitchFamily="18" charset="0"/>
                                  </a:rPr>
                                  <m:t> 1</m:t>
                                </m:r>
                                <m:r>
                                  <a:rPr lang="en-US" altLang="zh-TW" sz="3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÷9</m:t>
                                </m:r>
                              </m:oMath>
                            </m:oMathPara>
                          </a14:m>
                          <a:endParaRPr lang="en-US" altLang="zh-TW" sz="3600" dirty="0" smtClean="0"/>
                        </a:p>
                        <a:p>
                          <a:pPr algn="l">
                            <a:spcBef>
                              <a:spcPts val="4800"/>
                            </a:spcBef>
                          </a:pPr>
                          <a:r>
                            <a:rPr lang="zh-TW" altLang="en-US" sz="2800" dirty="0" smtClean="0"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餘：     不夠：</a:t>
                          </a:r>
                          <a:endParaRPr lang="zh-TW" altLang="en-US" sz="2800" dirty="0"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480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3600" b="0" dirty="0" smtClean="0">
                              <a:ea typeface="+mn-ea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TW" sz="3600" b="0" i="1" smtClean="0">
                                  <a:latin typeface="Cambria Math" panose="02040503050406030204" pitchFamily="18" charset="0"/>
                                  <a:ea typeface="+mn-ea"/>
                                </a:rPr>
                                <m:t>2</m:t>
                              </m:r>
                              <m:r>
                                <a:rPr lang="en-US" altLang="zh-TW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÷</m:t>
                              </m:r>
                              <m:r>
                                <a:rPr lang="en-US" altLang="zh-TW" sz="36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9</m:t>
                              </m:r>
                            </m:oMath>
                          </a14:m>
                          <a:endParaRPr lang="en-US" altLang="zh-TW" sz="3600" dirty="0" smtClean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480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zh-TW" altLang="en-US" sz="2800" kern="1200" dirty="0" smtClean="0">
                              <a:solidFill>
                                <a:schemeClr val="tx1"/>
                              </a:solidFill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  <a:cs typeface="+mn-cs"/>
                            </a:rPr>
                            <a:t>餘：     不夠：</a:t>
                          </a:r>
                          <a:endParaRPr lang="zh-TW" altLang="en-US" sz="2800" kern="1200" dirty="0">
                            <a:solidFill>
                              <a:schemeClr val="tx1"/>
                            </a:solidFill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4800"/>
                            </a:spcBef>
                          </a:pPr>
                          <a:endParaRPr lang="zh-TW" altLang="en-US" sz="3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480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altLang="zh-TW" sz="3600" b="0" i="1" smtClean="0">
                                    <a:latin typeface="Cambria Math" panose="02040503050406030204" pitchFamily="18" charset="0"/>
                                    <a:ea typeface="+mn-ea"/>
                                  </a:rPr>
                                  <m:t> 9</m:t>
                                </m:r>
                                <m:r>
                                  <a:rPr lang="en-US" altLang="zh-TW" sz="3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÷</m:t>
                                </m:r>
                                <m:r>
                                  <a:rPr lang="en-US" altLang="zh-TW" sz="36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9</m:t>
                                </m:r>
                              </m:oMath>
                            </m:oMathPara>
                          </a14:m>
                          <a:endParaRPr lang="zh-TW" altLang="en-US" sz="3600" dirty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480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zh-TW" altLang="en-US" sz="2800" kern="1200" dirty="0" smtClean="0">
                              <a:solidFill>
                                <a:schemeClr val="tx1"/>
                              </a:solidFill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  <a:cs typeface="+mn-cs"/>
                            </a:rPr>
                            <a:t>餘：             不夠：</a:t>
                          </a:r>
                          <a:endParaRPr lang="zh-TW" altLang="en-US" sz="3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85715308"/>
                      </a:ext>
                    </a:extLst>
                  </a:tr>
                  <a:tr h="1671744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480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altLang="zh-TW" sz="3600" b="0" i="1" smtClean="0">
                                    <a:latin typeface="Cambria Math" panose="02040503050406030204" pitchFamily="18" charset="0"/>
                                  </a:rPr>
                                  <m:t> 10</m:t>
                                </m:r>
                                <m:r>
                                  <a:rPr lang="en-US" altLang="zh-TW" sz="3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÷</m:t>
                                </m:r>
                                <m:r>
                                  <a:rPr lang="en-US" altLang="zh-TW" sz="36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9</m:t>
                                </m:r>
                              </m:oMath>
                            </m:oMathPara>
                          </a14:m>
                          <a:endParaRPr lang="zh-TW" altLang="en-US" sz="3600" dirty="0"/>
                        </a:p>
                        <a:p>
                          <a:pPr marL="0" algn="l" defTabSz="914400" rtl="0" eaLnBrk="1" latinLnBrk="0" hangingPunct="1">
                            <a:spcBef>
                              <a:spcPts val="4800"/>
                            </a:spcBef>
                          </a:pPr>
                          <a:r>
                            <a:rPr lang="zh-TW" altLang="en-US" sz="2800" kern="1200" dirty="0" smtClean="0">
                              <a:solidFill>
                                <a:schemeClr val="tx1"/>
                              </a:solidFill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  <a:cs typeface="+mn-cs"/>
                            </a:rPr>
                            <a:t>餘：     不夠：</a:t>
                          </a:r>
                          <a:endParaRPr lang="zh-TW" altLang="en-US" sz="2800" kern="1200" dirty="0">
                            <a:solidFill>
                              <a:schemeClr val="tx1"/>
                            </a:solidFill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480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altLang="zh-TW" sz="3600" b="0" i="1" smtClean="0">
                                    <a:latin typeface="Cambria Math" panose="02040503050406030204" pitchFamily="18" charset="0"/>
                                    <a:ea typeface="+mn-ea"/>
                                  </a:rPr>
                                  <m:t> 20</m:t>
                                </m:r>
                                <m:r>
                                  <a:rPr lang="en-US" altLang="zh-TW" sz="3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÷</m:t>
                                </m:r>
                                <m:r>
                                  <a:rPr lang="en-US" altLang="zh-TW" sz="36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9</m:t>
                                </m:r>
                              </m:oMath>
                            </m:oMathPara>
                          </a14:m>
                          <a:endParaRPr lang="zh-TW" altLang="en-US" sz="3600" dirty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480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zh-TW" altLang="en-US" sz="2800" kern="1200" dirty="0" smtClean="0">
                              <a:solidFill>
                                <a:schemeClr val="tx1"/>
                              </a:solidFill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  <a:cs typeface="+mn-cs"/>
                            </a:rPr>
                            <a:t>餘：     不夠：</a:t>
                          </a:r>
                          <a:endParaRPr lang="zh-TW" altLang="en-US" sz="3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4800"/>
                            </a:spcBef>
                          </a:pPr>
                          <a:endParaRPr lang="zh-TW" altLang="en-US" sz="3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480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altLang="zh-TW" sz="3600" b="0" i="1" smtClean="0">
                                    <a:latin typeface="Cambria Math" panose="02040503050406030204" pitchFamily="18" charset="0"/>
                                    <a:ea typeface="+mn-ea"/>
                                  </a:rPr>
                                  <m:t> 90</m:t>
                                </m:r>
                                <m:r>
                                  <a:rPr lang="en-US" altLang="zh-TW" sz="3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÷</m:t>
                                </m:r>
                                <m:r>
                                  <a:rPr lang="en-US" altLang="zh-TW" sz="36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9</m:t>
                                </m:r>
                              </m:oMath>
                            </m:oMathPara>
                          </a14:m>
                          <a:endParaRPr lang="zh-TW" altLang="en-US" sz="3600" dirty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480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zh-TW" altLang="en-US" sz="2800" kern="1200" dirty="0" smtClean="0">
                              <a:solidFill>
                                <a:schemeClr val="tx1"/>
                              </a:solidFill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  <a:cs typeface="+mn-cs"/>
                            </a:rPr>
                            <a:t>餘：             不夠：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9215392"/>
                      </a:ext>
                    </a:extLst>
                  </a:tr>
                  <a:tr h="1671744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480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altLang="zh-TW" sz="3600" b="0" i="1" smtClean="0">
                                    <a:latin typeface="Cambria Math" panose="02040503050406030204" pitchFamily="18" charset="0"/>
                                  </a:rPr>
                                  <m:t> 100</m:t>
                                </m:r>
                                <m:r>
                                  <a:rPr lang="en-US" altLang="zh-TW" sz="3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÷</m:t>
                                </m:r>
                                <m:r>
                                  <a:rPr lang="en-US" altLang="zh-TW" sz="36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9</m:t>
                                </m:r>
                              </m:oMath>
                            </m:oMathPara>
                          </a14:m>
                          <a:endParaRPr lang="zh-TW" altLang="en-US" sz="3600" dirty="0"/>
                        </a:p>
                        <a:p>
                          <a:pPr marL="0" algn="l" defTabSz="914400" rtl="0" eaLnBrk="1" latinLnBrk="0" hangingPunct="1">
                            <a:spcBef>
                              <a:spcPts val="4800"/>
                            </a:spcBef>
                          </a:pPr>
                          <a:r>
                            <a:rPr lang="zh-TW" altLang="en-US" sz="2800" kern="1200" dirty="0" smtClean="0">
                              <a:solidFill>
                                <a:schemeClr val="tx1"/>
                              </a:solidFill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  <a:cs typeface="+mn-cs"/>
                            </a:rPr>
                            <a:t>餘：     不夠：</a:t>
                          </a:r>
                          <a:endParaRPr lang="zh-TW" altLang="en-US" sz="2800" kern="1200" dirty="0">
                            <a:solidFill>
                              <a:schemeClr val="tx1"/>
                            </a:solidFill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480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3600" b="0" dirty="0" smtClean="0">
                              <a:ea typeface="+mn-ea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TW" sz="3600" b="0" i="1" smtClean="0">
                                  <a:latin typeface="Cambria Math" panose="02040503050406030204" pitchFamily="18" charset="0"/>
                                  <a:ea typeface="+mn-ea"/>
                                </a:rPr>
                                <m:t>200</m:t>
                              </m:r>
                              <m:r>
                                <a:rPr lang="en-US" altLang="zh-TW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÷</m:t>
                              </m:r>
                              <m:r>
                                <a:rPr lang="en-US" altLang="zh-TW" sz="36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9</m:t>
                              </m:r>
                            </m:oMath>
                          </a14:m>
                          <a:endParaRPr lang="zh-TW" altLang="en-US" sz="3600" dirty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480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zh-TW" altLang="en-US" sz="2800" kern="1200" dirty="0" smtClean="0">
                              <a:solidFill>
                                <a:schemeClr val="tx1"/>
                              </a:solidFill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  <a:cs typeface="+mn-cs"/>
                            </a:rPr>
                            <a:t>餘：     不夠：</a:t>
                          </a:r>
                          <a:endParaRPr lang="zh-TW" altLang="en-US" sz="3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4800"/>
                            </a:spcBef>
                          </a:pPr>
                          <a:endParaRPr lang="zh-TW" altLang="en-US" sz="3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480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3600" b="0" dirty="0" smtClean="0">
                              <a:ea typeface="+mn-ea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TW" sz="3600" b="0" i="1" smtClean="0">
                                  <a:latin typeface="Cambria Math" panose="02040503050406030204" pitchFamily="18" charset="0"/>
                                  <a:ea typeface="+mn-ea"/>
                                </a:rPr>
                                <m:t>900</m:t>
                              </m:r>
                              <m:r>
                                <a:rPr lang="en-US" altLang="zh-TW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÷</m:t>
                              </m:r>
                              <m:r>
                                <a:rPr lang="en-US" altLang="zh-TW" sz="36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9</m:t>
                              </m:r>
                            </m:oMath>
                          </a14:m>
                          <a:endParaRPr lang="zh-TW" altLang="en-US" sz="3600" dirty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480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zh-TW" altLang="en-US" sz="2800" kern="1200" dirty="0" smtClean="0">
                              <a:solidFill>
                                <a:schemeClr val="tx1"/>
                              </a:solidFill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  <a:cs typeface="+mn-cs"/>
                            </a:rPr>
                            <a:t>餘：             不夠：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58202588"/>
                      </a:ext>
                    </a:extLst>
                  </a:tr>
                  <a:tr h="1671744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480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altLang="zh-TW" sz="3600" b="0" i="1" smtClean="0">
                                    <a:latin typeface="Cambria Math" panose="02040503050406030204" pitchFamily="18" charset="0"/>
                                  </a:rPr>
                                  <m:t> 1000</m:t>
                                </m:r>
                                <m:r>
                                  <a:rPr lang="en-US" altLang="zh-TW" sz="3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÷</m:t>
                                </m:r>
                                <m:r>
                                  <a:rPr lang="en-US" altLang="zh-TW" sz="36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9</m:t>
                                </m:r>
                              </m:oMath>
                            </m:oMathPara>
                          </a14:m>
                          <a:endParaRPr lang="zh-TW" altLang="en-US" sz="3600" dirty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480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zh-TW" altLang="en-US" sz="2800" kern="1200" dirty="0" smtClean="0">
                              <a:solidFill>
                                <a:schemeClr val="tx1"/>
                              </a:solidFill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  <a:cs typeface="+mn-cs"/>
                            </a:rPr>
                            <a:t>餘：     不夠：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480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altLang="zh-TW" sz="3600" b="0" i="1" smtClean="0">
                                    <a:latin typeface="Cambria Math" panose="02040503050406030204" pitchFamily="18" charset="0"/>
                                    <a:ea typeface="+mn-ea"/>
                                  </a:rPr>
                                  <m:t> 2000</m:t>
                                </m:r>
                                <m:r>
                                  <a:rPr lang="en-US" altLang="zh-TW" sz="3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÷</m:t>
                                </m:r>
                                <m:r>
                                  <a:rPr lang="en-US" altLang="zh-TW" sz="36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9</m:t>
                                </m:r>
                              </m:oMath>
                            </m:oMathPara>
                          </a14:m>
                          <a:endParaRPr lang="zh-TW" altLang="en-US" sz="3600" dirty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480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zh-TW" altLang="en-US" sz="2800" kern="1200" dirty="0" smtClean="0">
                              <a:solidFill>
                                <a:schemeClr val="tx1"/>
                              </a:solidFill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  <a:cs typeface="+mn-cs"/>
                            </a:rPr>
                            <a:t>餘：     不夠：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spcBef>
                              <a:spcPts val="4800"/>
                            </a:spcBef>
                          </a:pPr>
                          <a:endParaRPr lang="zh-TW" altLang="en-US" sz="3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480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altLang="zh-TW" sz="3600" b="0" i="1" smtClean="0">
                                    <a:latin typeface="Cambria Math" panose="02040503050406030204" pitchFamily="18" charset="0"/>
                                    <a:ea typeface="+mn-ea"/>
                                  </a:rPr>
                                  <m:t> 9000</m:t>
                                </m:r>
                                <m:r>
                                  <a:rPr lang="en-US" altLang="zh-TW" sz="3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÷9</m:t>
                                </m:r>
                              </m:oMath>
                            </m:oMathPara>
                          </a14:m>
                          <a:endParaRPr lang="zh-TW" altLang="en-US" sz="3600" dirty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480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zh-TW" altLang="en-US" sz="2800" kern="1200" dirty="0" smtClean="0">
                              <a:solidFill>
                                <a:schemeClr val="tx1"/>
                              </a:solidFill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  <a:cs typeface="+mn-cs"/>
                            </a:rPr>
                            <a:t>餘：             不夠：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9378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表格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53777503"/>
                  </p:ext>
                </p:extLst>
              </p:nvPr>
            </p:nvGraphicFramePr>
            <p:xfrm>
              <a:off x="131355" y="99180"/>
              <a:ext cx="11990976" cy="67056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997744">
                      <a:extLst>
                        <a:ext uri="{9D8B030D-6E8A-4147-A177-3AD203B41FA5}">
                          <a16:colId xmlns:a16="http://schemas.microsoft.com/office/drawing/2014/main" val="3489538715"/>
                        </a:ext>
                      </a:extLst>
                    </a:gridCol>
                    <a:gridCol w="2997744">
                      <a:extLst>
                        <a:ext uri="{9D8B030D-6E8A-4147-A177-3AD203B41FA5}">
                          <a16:colId xmlns:a16="http://schemas.microsoft.com/office/drawing/2014/main" val="3277099173"/>
                        </a:ext>
                      </a:extLst>
                    </a:gridCol>
                    <a:gridCol w="2259511">
                      <a:extLst>
                        <a:ext uri="{9D8B030D-6E8A-4147-A177-3AD203B41FA5}">
                          <a16:colId xmlns:a16="http://schemas.microsoft.com/office/drawing/2014/main" val="2945962403"/>
                        </a:ext>
                      </a:extLst>
                    </a:gridCol>
                    <a:gridCol w="3735977">
                      <a:extLst>
                        <a:ext uri="{9D8B030D-6E8A-4147-A177-3AD203B41FA5}">
                          <a16:colId xmlns:a16="http://schemas.microsoft.com/office/drawing/2014/main" val="2693216342"/>
                        </a:ext>
                      </a:extLst>
                    </a:gridCol>
                  </a:tblGrid>
                  <a:tr h="1676400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3"/>
                          <a:stretch>
                            <a:fillRect l="-203" t="-364" r="-300407" b="-310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3"/>
                          <a:stretch>
                            <a:fillRect l="-100203" t="-364" r="-200407" b="-310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4800"/>
                            </a:spcBef>
                          </a:pPr>
                          <a:endParaRPr lang="zh-TW" altLang="en-US" sz="3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3"/>
                          <a:stretch>
                            <a:fillRect l="-221207" t="-364" r="-326" b="-31054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85715308"/>
                      </a:ext>
                    </a:extLst>
                  </a:tr>
                  <a:tr h="1676400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3"/>
                          <a:stretch>
                            <a:fillRect l="-203" t="-100000" r="-300407" b="-20942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3"/>
                          <a:stretch>
                            <a:fillRect l="-100203" t="-100000" r="-200407" b="-20942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4800"/>
                            </a:spcBef>
                          </a:pPr>
                          <a:endParaRPr lang="zh-TW" altLang="en-US" sz="3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3"/>
                          <a:stretch>
                            <a:fillRect l="-221207" t="-100000" r="-326" b="-20942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9215392"/>
                      </a:ext>
                    </a:extLst>
                  </a:tr>
                  <a:tr h="1676400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3"/>
                          <a:stretch>
                            <a:fillRect l="-203" t="-200727" r="-300407" b="-1101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3"/>
                          <a:stretch>
                            <a:fillRect l="-100203" t="-200727" r="-200407" b="-1101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4800"/>
                            </a:spcBef>
                          </a:pPr>
                          <a:endParaRPr lang="zh-TW" altLang="en-US" sz="3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3"/>
                          <a:stretch>
                            <a:fillRect l="-221207" t="-200727" r="-326" b="-11018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58202588"/>
                      </a:ext>
                    </a:extLst>
                  </a:tr>
                  <a:tr h="1676400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3"/>
                          <a:stretch>
                            <a:fillRect l="-203" t="-300727" r="-300407" b="-101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3"/>
                          <a:stretch>
                            <a:fillRect l="-100203" t="-300727" r="-200407" b="-101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Bef>
                              <a:spcPts val="4800"/>
                            </a:spcBef>
                          </a:pPr>
                          <a:endParaRPr lang="zh-TW" altLang="en-US" sz="3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3"/>
                          <a:stretch>
                            <a:fillRect l="-221207" t="-300727" r="-326" b="-1018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9378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文字方塊 4"/>
          <p:cNvSpPr txBox="1"/>
          <p:nvPr/>
        </p:nvSpPr>
        <p:spPr>
          <a:xfrm>
            <a:off x="862148" y="1240971"/>
            <a:ext cx="4245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TW" altLang="en-US" sz="32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2370908" y="1240971"/>
            <a:ext cx="4245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zh-TW" altLang="en-US" sz="32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3801291" y="1240971"/>
            <a:ext cx="4245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TW" altLang="en-US" sz="32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5336177" y="1240971"/>
            <a:ext cx="4245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zh-TW" altLang="en-US" sz="32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文字方塊 64"/>
          <p:cNvSpPr txBox="1"/>
          <p:nvPr/>
        </p:nvSpPr>
        <p:spPr>
          <a:xfrm>
            <a:off x="11312432" y="1240971"/>
            <a:ext cx="4245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zh-TW" altLang="en-US" sz="32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4" name="群組 23"/>
          <p:cNvGrpSpPr/>
          <p:nvPr/>
        </p:nvGrpSpPr>
        <p:grpSpPr>
          <a:xfrm>
            <a:off x="180978" y="176422"/>
            <a:ext cx="1145492" cy="1601405"/>
            <a:chOff x="180978" y="176422"/>
            <a:chExt cx="1145492" cy="1601405"/>
          </a:xfrm>
        </p:grpSpPr>
        <p:sp>
          <p:nvSpPr>
            <p:cNvPr id="99" name="橢圓 98"/>
            <p:cNvSpPr/>
            <p:nvPr/>
          </p:nvSpPr>
          <p:spPr>
            <a:xfrm>
              <a:off x="180978" y="176422"/>
              <a:ext cx="509451" cy="509451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0" name="橢圓 99"/>
            <p:cNvSpPr/>
            <p:nvPr/>
          </p:nvSpPr>
          <p:spPr>
            <a:xfrm>
              <a:off x="817019" y="1268376"/>
              <a:ext cx="509451" cy="509451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101" name="弧形接點 100"/>
            <p:cNvCxnSpPr>
              <a:stCxn id="99" idx="4"/>
              <a:endCxn id="100" idx="0"/>
            </p:cNvCxnSpPr>
            <p:nvPr/>
          </p:nvCxnSpPr>
          <p:spPr>
            <a:xfrm rot="16200000" flipH="1">
              <a:off x="462473" y="659103"/>
              <a:ext cx="582503" cy="636041"/>
            </a:xfrm>
            <a:prstGeom prst="curvedConnector3">
              <a:avLst/>
            </a:prstGeom>
            <a:ln w="190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" name="文字方塊 101"/>
          <p:cNvSpPr txBox="1"/>
          <p:nvPr/>
        </p:nvSpPr>
        <p:spPr>
          <a:xfrm>
            <a:off x="9125670" y="1240971"/>
            <a:ext cx="4245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zh-TW" altLang="en-US" sz="32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3" name="直線接點 102"/>
          <p:cNvCxnSpPr/>
          <p:nvPr/>
        </p:nvCxnSpPr>
        <p:spPr>
          <a:xfrm flipH="1">
            <a:off x="9130933" y="1341992"/>
            <a:ext cx="424543" cy="408428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04" name="文字方塊 103"/>
          <p:cNvSpPr txBox="1"/>
          <p:nvPr/>
        </p:nvSpPr>
        <p:spPr>
          <a:xfrm>
            <a:off x="9681568" y="1240970"/>
            <a:ext cx="42454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TW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zh-TW" alt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5" name="文字方塊 104"/>
          <p:cNvSpPr txBox="1"/>
          <p:nvPr/>
        </p:nvSpPr>
        <p:spPr>
          <a:xfrm>
            <a:off x="862148" y="2891753"/>
            <a:ext cx="4245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TW" altLang="en-US" sz="32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6" name="文字方塊 105"/>
          <p:cNvSpPr txBox="1"/>
          <p:nvPr/>
        </p:nvSpPr>
        <p:spPr>
          <a:xfrm>
            <a:off x="2370908" y="2891753"/>
            <a:ext cx="4245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zh-TW" altLang="en-US" sz="32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7" name="文字方塊 106"/>
          <p:cNvSpPr txBox="1"/>
          <p:nvPr/>
        </p:nvSpPr>
        <p:spPr>
          <a:xfrm>
            <a:off x="3801291" y="2891753"/>
            <a:ext cx="4245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TW" altLang="en-US" sz="32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8" name="文字方塊 107"/>
          <p:cNvSpPr txBox="1"/>
          <p:nvPr/>
        </p:nvSpPr>
        <p:spPr>
          <a:xfrm>
            <a:off x="5336177" y="2891753"/>
            <a:ext cx="4245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zh-TW" altLang="en-US" sz="32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9" name="文字方塊 108"/>
          <p:cNvSpPr txBox="1"/>
          <p:nvPr/>
        </p:nvSpPr>
        <p:spPr>
          <a:xfrm>
            <a:off x="11312432" y="2891753"/>
            <a:ext cx="4245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zh-TW" altLang="en-US" sz="32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0" name="文字方塊 109"/>
          <p:cNvSpPr txBox="1"/>
          <p:nvPr/>
        </p:nvSpPr>
        <p:spPr>
          <a:xfrm>
            <a:off x="9125670" y="2891753"/>
            <a:ext cx="4245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zh-TW" altLang="en-US" sz="32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1" name="直線接點 110"/>
          <p:cNvCxnSpPr/>
          <p:nvPr/>
        </p:nvCxnSpPr>
        <p:spPr>
          <a:xfrm flipH="1">
            <a:off x="9130933" y="2992774"/>
            <a:ext cx="424543" cy="408428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12" name="文字方塊 111"/>
          <p:cNvSpPr txBox="1"/>
          <p:nvPr/>
        </p:nvSpPr>
        <p:spPr>
          <a:xfrm>
            <a:off x="9681568" y="2891752"/>
            <a:ext cx="42454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TW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zh-TW" alt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3" name="文字方塊 112"/>
          <p:cNvSpPr txBox="1"/>
          <p:nvPr/>
        </p:nvSpPr>
        <p:spPr>
          <a:xfrm>
            <a:off x="862148" y="4570681"/>
            <a:ext cx="4245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TW" altLang="en-US" sz="32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4" name="文字方塊 113"/>
          <p:cNvSpPr txBox="1"/>
          <p:nvPr/>
        </p:nvSpPr>
        <p:spPr>
          <a:xfrm>
            <a:off x="2370908" y="4570681"/>
            <a:ext cx="4245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zh-TW" altLang="en-US" sz="32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5" name="文字方塊 114"/>
          <p:cNvSpPr txBox="1"/>
          <p:nvPr/>
        </p:nvSpPr>
        <p:spPr>
          <a:xfrm>
            <a:off x="3801291" y="4570681"/>
            <a:ext cx="4245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TW" altLang="en-US" sz="32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6" name="文字方塊 115"/>
          <p:cNvSpPr txBox="1"/>
          <p:nvPr/>
        </p:nvSpPr>
        <p:spPr>
          <a:xfrm>
            <a:off x="5336177" y="4570681"/>
            <a:ext cx="4245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zh-TW" altLang="en-US" sz="32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7" name="文字方塊 116"/>
          <p:cNvSpPr txBox="1"/>
          <p:nvPr/>
        </p:nvSpPr>
        <p:spPr>
          <a:xfrm>
            <a:off x="11312432" y="4570681"/>
            <a:ext cx="4245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zh-TW" altLang="en-US" sz="32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8" name="文字方塊 117"/>
          <p:cNvSpPr txBox="1"/>
          <p:nvPr/>
        </p:nvSpPr>
        <p:spPr>
          <a:xfrm>
            <a:off x="9125670" y="4570681"/>
            <a:ext cx="4245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zh-TW" altLang="en-US" sz="32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9" name="直線接點 118"/>
          <p:cNvCxnSpPr/>
          <p:nvPr/>
        </p:nvCxnSpPr>
        <p:spPr>
          <a:xfrm flipH="1">
            <a:off x="9130933" y="4671702"/>
            <a:ext cx="424543" cy="408428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20" name="文字方塊 119"/>
          <p:cNvSpPr txBox="1"/>
          <p:nvPr/>
        </p:nvSpPr>
        <p:spPr>
          <a:xfrm>
            <a:off x="9681568" y="4570680"/>
            <a:ext cx="42454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TW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zh-TW" alt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1" name="文字方塊 120"/>
          <p:cNvSpPr txBox="1"/>
          <p:nvPr/>
        </p:nvSpPr>
        <p:spPr>
          <a:xfrm>
            <a:off x="862148" y="6220005"/>
            <a:ext cx="4245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TW" altLang="en-US" sz="32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" name="文字方塊 121"/>
          <p:cNvSpPr txBox="1"/>
          <p:nvPr/>
        </p:nvSpPr>
        <p:spPr>
          <a:xfrm>
            <a:off x="2370908" y="6220005"/>
            <a:ext cx="4245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zh-TW" altLang="en-US" sz="32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" name="文字方塊 122"/>
          <p:cNvSpPr txBox="1"/>
          <p:nvPr/>
        </p:nvSpPr>
        <p:spPr>
          <a:xfrm>
            <a:off x="3801291" y="6220005"/>
            <a:ext cx="4245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TW" altLang="en-US" sz="32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4" name="文字方塊 123"/>
          <p:cNvSpPr txBox="1"/>
          <p:nvPr/>
        </p:nvSpPr>
        <p:spPr>
          <a:xfrm>
            <a:off x="5336177" y="6220005"/>
            <a:ext cx="4245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zh-TW" altLang="en-US" sz="32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5" name="文字方塊 124"/>
          <p:cNvSpPr txBox="1"/>
          <p:nvPr/>
        </p:nvSpPr>
        <p:spPr>
          <a:xfrm>
            <a:off x="11312432" y="6220005"/>
            <a:ext cx="4245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zh-TW" altLang="en-US" sz="32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6" name="文字方塊 125"/>
          <p:cNvSpPr txBox="1"/>
          <p:nvPr/>
        </p:nvSpPr>
        <p:spPr>
          <a:xfrm>
            <a:off x="9125670" y="6220005"/>
            <a:ext cx="4245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zh-TW" altLang="en-US" sz="32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7" name="直線接點 126"/>
          <p:cNvCxnSpPr/>
          <p:nvPr/>
        </p:nvCxnSpPr>
        <p:spPr>
          <a:xfrm flipH="1">
            <a:off x="9130933" y="6321026"/>
            <a:ext cx="424543" cy="408428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28" name="文字方塊 127"/>
          <p:cNvSpPr txBox="1"/>
          <p:nvPr/>
        </p:nvSpPr>
        <p:spPr>
          <a:xfrm>
            <a:off x="9681568" y="6220004"/>
            <a:ext cx="42454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TW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zh-TW" alt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9" name="群組 128"/>
          <p:cNvGrpSpPr/>
          <p:nvPr/>
        </p:nvGrpSpPr>
        <p:grpSpPr>
          <a:xfrm>
            <a:off x="3178904" y="176422"/>
            <a:ext cx="1145492" cy="1601405"/>
            <a:chOff x="180978" y="176422"/>
            <a:chExt cx="1145492" cy="1601405"/>
          </a:xfrm>
        </p:grpSpPr>
        <p:sp>
          <p:nvSpPr>
            <p:cNvPr id="130" name="橢圓 129"/>
            <p:cNvSpPr/>
            <p:nvPr/>
          </p:nvSpPr>
          <p:spPr>
            <a:xfrm>
              <a:off x="180978" y="176422"/>
              <a:ext cx="509451" cy="509451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31" name="橢圓 130"/>
            <p:cNvSpPr/>
            <p:nvPr/>
          </p:nvSpPr>
          <p:spPr>
            <a:xfrm>
              <a:off x="817019" y="1268376"/>
              <a:ext cx="509451" cy="509451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132" name="弧形接點 131"/>
            <p:cNvCxnSpPr>
              <a:stCxn id="130" idx="4"/>
              <a:endCxn id="131" idx="0"/>
            </p:cNvCxnSpPr>
            <p:nvPr/>
          </p:nvCxnSpPr>
          <p:spPr>
            <a:xfrm rot="16200000" flipH="1">
              <a:off x="462473" y="659103"/>
              <a:ext cx="582503" cy="636041"/>
            </a:xfrm>
            <a:prstGeom prst="curvedConnector3">
              <a:avLst/>
            </a:prstGeom>
            <a:ln w="190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3" name="群組 132"/>
          <p:cNvGrpSpPr/>
          <p:nvPr/>
        </p:nvGrpSpPr>
        <p:grpSpPr>
          <a:xfrm>
            <a:off x="115668" y="1825745"/>
            <a:ext cx="1145492" cy="1601405"/>
            <a:chOff x="180978" y="176422"/>
            <a:chExt cx="1145492" cy="1601405"/>
          </a:xfrm>
        </p:grpSpPr>
        <p:sp>
          <p:nvSpPr>
            <p:cNvPr id="134" name="橢圓 133"/>
            <p:cNvSpPr/>
            <p:nvPr/>
          </p:nvSpPr>
          <p:spPr>
            <a:xfrm>
              <a:off x="180978" y="176422"/>
              <a:ext cx="509451" cy="509451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35" name="橢圓 134"/>
            <p:cNvSpPr/>
            <p:nvPr/>
          </p:nvSpPr>
          <p:spPr>
            <a:xfrm>
              <a:off x="817019" y="1268376"/>
              <a:ext cx="509451" cy="509451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136" name="弧形接點 135"/>
            <p:cNvCxnSpPr>
              <a:stCxn id="134" idx="4"/>
              <a:endCxn id="135" idx="0"/>
            </p:cNvCxnSpPr>
            <p:nvPr/>
          </p:nvCxnSpPr>
          <p:spPr>
            <a:xfrm rot="16200000" flipH="1">
              <a:off x="462473" y="659103"/>
              <a:ext cx="582503" cy="636041"/>
            </a:xfrm>
            <a:prstGeom prst="curvedConnector3">
              <a:avLst/>
            </a:prstGeom>
            <a:ln w="190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7" name="群組 136"/>
          <p:cNvGrpSpPr/>
          <p:nvPr/>
        </p:nvGrpSpPr>
        <p:grpSpPr>
          <a:xfrm>
            <a:off x="3113594" y="1825745"/>
            <a:ext cx="1145492" cy="1601405"/>
            <a:chOff x="180978" y="176422"/>
            <a:chExt cx="1145492" cy="1601405"/>
          </a:xfrm>
        </p:grpSpPr>
        <p:sp>
          <p:nvSpPr>
            <p:cNvPr id="138" name="橢圓 137"/>
            <p:cNvSpPr/>
            <p:nvPr/>
          </p:nvSpPr>
          <p:spPr>
            <a:xfrm>
              <a:off x="180978" y="176422"/>
              <a:ext cx="509451" cy="509451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39" name="橢圓 138"/>
            <p:cNvSpPr/>
            <p:nvPr/>
          </p:nvSpPr>
          <p:spPr>
            <a:xfrm>
              <a:off x="817019" y="1268376"/>
              <a:ext cx="509451" cy="509451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140" name="弧形接點 139"/>
            <p:cNvCxnSpPr>
              <a:stCxn id="138" idx="4"/>
              <a:endCxn id="139" idx="0"/>
            </p:cNvCxnSpPr>
            <p:nvPr/>
          </p:nvCxnSpPr>
          <p:spPr>
            <a:xfrm rot="16200000" flipH="1">
              <a:off x="462473" y="659103"/>
              <a:ext cx="582503" cy="636041"/>
            </a:xfrm>
            <a:prstGeom prst="curvedConnector3">
              <a:avLst/>
            </a:prstGeom>
            <a:ln w="190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1" name="群組 140"/>
          <p:cNvGrpSpPr/>
          <p:nvPr/>
        </p:nvGrpSpPr>
        <p:grpSpPr>
          <a:xfrm>
            <a:off x="115668" y="3499528"/>
            <a:ext cx="1145492" cy="1601405"/>
            <a:chOff x="180978" y="176422"/>
            <a:chExt cx="1145492" cy="1601405"/>
          </a:xfrm>
        </p:grpSpPr>
        <p:sp>
          <p:nvSpPr>
            <p:cNvPr id="142" name="橢圓 141"/>
            <p:cNvSpPr/>
            <p:nvPr/>
          </p:nvSpPr>
          <p:spPr>
            <a:xfrm>
              <a:off x="180978" y="176422"/>
              <a:ext cx="509451" cy="509451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3" name="橢圓 142"/>
            <p:cNvSpPr/>
            <p:nvPr/>
          </p:nvSpPr>
          <p:spPr>
            <a:xfrm>
              <a:off x="817019" y="1268376"/>
              <a:ext cx="509451" cy="509451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144" name="弧形接點 143"/>
            <p:cNvCxnSpPr>
              <a:stCxn id="142" idx="4"/>
              <a:endCxn id="143" idx="0"/>
            </p:cNvCxnSpPr>
            <p:nvPr/>
          </p:nvCxnSpPr>
          <p:spPr>
            <a:xfrm rot="16200000" flipH="1">
              <a:off x="462473" y="659103"/>
              <a:ext cx="582503" cy="636041"/>
            </a:xfrm>
            <a:prstGeom prst="curvedConnector3">
              <a:avLst/>
            </a:prstGeom>
            <a:ln w="190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5" name="群組 144"/>
          <p:cNvGrpSpPr/>
          <p:nvPr/>
        </p:nvGrpSpPr>
        <p:grpSpPr>
          <a:xfrm>
            <a:off x="3113594" y="3499528"/>
            <a:ext cx="1145492" cy="1601405"/>
            <a:chOff x="180978" y="176422"/>
            <a:chExt cx="1145492" cy="1601405"/>
          </a:xfrm>
        </p:grpSpPr>
        <p:sp>
          <p:nvSpPr>
            <p:cNvPr id="146" name="橢圓 145"/>
            <p:cNvSpPr/>
            <p:nvPr/>
          </p:nvSpPr>
          <p:spPr>
            <a:xfrm>
              <a:off x="180978" y="176422"/>
              <a:ext cx="509451" cy="509451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7" name="橢圓 146"/>
            <p:cNvSpPr/>
            <p:nvPr/>
          </p:nvSpPr>
          <p:spPr>
            <a:xfrm>
              <a:off x="817019" y="1268376"/>
              <a:ext cx="509451" cy="509451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148" name="弧形接點 147"/>
            <p:cNvCxnSpPr>
              <a:stCxn id="146" idx="4"/>
              <a:endCxn id="147" idx="0"/>
            </p:cNvCxnSpPr>
            <p:nvPr/>
          </p:nvCxnSpPr>
          <p:spPr>
            <a:xfrm rot="16200000" flipH="1">
              <a:off x="462473" y="659103"/>
              <a:ext cx="582503" cy="636041"/>
            </a:xfrm>
            <a:prstGeom prst="curvedConnector3">
              <a:avLst/>
            </a:prstGeom>
            <a:ln w="190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9" name="群組 148"/>
          <p:cNvGrpSpPr/>
          <p:nvPr/>
        </p:nvGrpSpPr>
        <p:grpSpPr>
          <a:xfrm>
            <a:off x="115668" y="5190732"/>
            <a:ext cx="1145492" cy="1601405"/>
            <a:chOff x="180978" y="176422"/>
            <a:chExt cx="1145492" cy="1601405"/>
          </a:xfrm>
        </p:grpSpPr>
        <p:sp>
          <p:nvSpPr>
            <p:cNvPr id="150" name="橢圓 149"/>
            <p:cNvSpPr/>
            <p:nvPr/>
          </p:nvSpPr>
          <p:spPr>
            <a:xfrm>
              <a:off x="180978" y="176422"/>
              <a:ext cx="509451" cy="509451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51" name="橢圓 150"/>
            <p:cNvSpPr/>
            <p:nvPr/>
          </p:nvSpPr>
          <p:spPr>
            <a:xfrm>
              <a:off x="817019" y="1268376"/>
              <a:ext cx="509451" cy="509451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152" name="弧形接點 151"/>
            <p:cNvCxnSpPr>
              <a:stCxn id="150" idx="4"/>
              <a:endCxn id="151" idx="0"/>
            </p:cNvCxnSpPr>
            <p:nvPr/>
          </p:nvCxnSpPr>
          <p:spPr>
            <a:xfrm rot="16200000" flipH="1">
              <a:off x="462473" y="659103"/>
              <a:ext cx="582503" cy="636041"/>
            </a:xfrm>
            <a:prstGeom prst="curvedConnector3">
              <a:avLst/>
            </a:prstGeom>
            <a:ln w="190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3" name="群組 152"/>
          <p:cNvGrpSpPr/>
          <p:nvPr/>
        </p:nvGrpSpPr>
        <p:grpSpPr>
          <a:xfrm>
            <a:off x="3113594" y="5190732"/>
            <a:ext cx="1145492" cy="1601405"/>
            <a:chOff x="180978" y="176422"/>
            <a:chExt cx="1145492" cy="1601405"/>
          </a:xfrm>
        </p:grpSpPr>
        <p:sp>
          <p:nvSpPr>
            <p:cNvPr id="154" name="橢圓 153"/>
            <p:cNvSpPr/>
            <p:nvPr/>
          </p:nvSpPr>
          <p:spPr>
            <a:xfrm>
              <a:off x="180978" y="176422"/>
              <a:ext cx="509451" cy="509451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55" name="橢圓 154"/>
            <p:cNvSpPr/>
            <p:nvPr/>
          </p:nvSpPr>
          <p:spPr>
            <a:xfrm>
              <a:off x="817019" y="1268376"/>
              <a:ext cx="509451" cy="509451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156" name="弧形接點 155"/>
            <p:cNvCxnSpPr>
              <a:stCxn id="154" idx="4"/>
              <a:endCxn id="155" idx="0"/>
            </p:cNvCxnSpPr>
            <p:nvPr/>
          </p:nvCxnSpPr>
          <p:spPr>
            <a:xfrm rot="16200000" flipH="1">
              <a:off x="462473" y="659103"/>
              <a:ext cx="582503" cy="636041"/>
            </a:xfrm>
            <a:prstGeom prst="curvedConnector3">
              <a:avLst/>
            </a:prstGeom>
            <a:ln w="190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群組 25"/>
          <p:cNvGrpSpPr/>
          <p:nvPr/>
        </p:nvGrpSpPr>
        <p:grpSpPr>
          <a:xfrm>
            <a:off x="8424315" y="176422"/>
            <a:ext cx="1724249" cy="1573998"/>
            <a:chOff x="8424315" y="176422"/>
            <a:chExt cx="1724249" cy="1573998"/>
          </a:xfrm>
        </p:grpSpPr>
        <p:sp>
          <p:nvSpPr>
            <p:cNvPr id="158" name="橢圓 157"/>
            <p:cNvSpPr/>
            <p:nvPr/>
          </p:nvSpPr>
          <p:spPr>
            <a:xfrm>
              <a:off x="8424315" y="176422"/>
              <a:ext cx="509451" cy="509451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59" name="橢圓 158"/>
            <p:cNvSpPr/>
            <p:nvPr/>
          </p:nvSpPr>
          <p:spPr>
            <a:xfrm>
              <a:off x="9639113" y="1240969"/>
              <a:ext cx="509451" cy="509451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160" name="弧形接點 159"/>
            <p:cNvCxnSpPr>
              <a:stCxn id="158" idx="4"/>
              <a:endCxn id="159" idx="0"/>
            </p:cNvCxnSpPr>
            <p:nvPr/>
          </p:nvCxnSpPr>
          <p:spPr>
            <a:xfrm rot="16200000" flipH="1">
              <a:off x="9008892" y="356022"/>
              <a:ext cx="555096" cy="1214798"/>
            </a:xfrm>
            <a:prstGeom prst="curvedConnector3">
              <a:avLst/>
            </a:prstGeom>
            <a:ln w="190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1" name="群組 160"/>
          <p:cNvGrpSpPr/>
          <p:nvPr/>
        </p:nvGrpSpPr>
        <p:grpSpPr>
          <a:xfrm>
            <a:off x="8372067" y="1838381"/>
            <a:ext cx="1724249" cy="1573998"/>
            <a:chOff x="8424315" y="176422"/>
            <a:chExt cx="1724249" cy="1573998"/>
          </a:xfrm>
        </p:grpSpPr>
        <p:sp>
          <p:nvSpPr>
            <p:cNvPr id="162" name="橢圓 161"/>
            <p:cNvSpPr/>
            <p:nvPr/>
          </p:nvSpPr>
          <p:spPr>
            <a:xfrm>
              <a:off x="8424315" y="176422"/>
              <a:ext cx="509451" cy="509451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63" name="橢圓 162"/>
            <p:cNvSpPr/>
            <p:nvPr/>
          </p:nvSpPr>
          <p:spPr>
            <a:xfrm>
              <a:off x="9639113" y="1240969"/>
              <a:ext cx="509451" cy="509451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164" name="弧形接點 163"/>
            <p:cNvCxnSpPr>
              <a:stCxn id="162" idx="4"/>
              <a:endCxn id="163" idx="0"/>
            </p:cNvCxnSpPr>
            <p:nvPr/>
          </p:nvCxnSpPr>
          <p:spPr>
            <a:xfrm rot="16200000" flipH="1">
              <a:off x="9008892" y="356022"/>
              <a:ext cx="555096" cy="1214798"/>
            </a:xfrm>
            <a:prstGeom prst="curvedConnector3">
              <a:avLst/>
            </a:prstGeom>
            <a:ln w="190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5" name="群組 164"/>
          <p:cNvGrpSpPr/>
          <p:nvPr/>
        </p:nvGrpSpPr>
        <p:grpSpPr>
          <a:xfrm>
            <a:off x="8372067" y="3526465"/>
            <a:ext cx="1724249" cy="1573998"/>
            <a:chOff x="8424315" y="176422"/>
            <a:chExt cx="1724249" cy="1573998"/>
          </a:xfrm>
        </p:grpSpPr>
        <p:sp>
          <p:nvSpPr>
            <p:cNvPr id="166" name="橢圓 165"/>
            <p:cNvSpPr/>
            <p:nvPr/>
          </p:nvSpPr>
          <p:spPr>
            <a:xfrm>
              <a:off x="8424315" y="176422"/>
              <a:ext cx="509451" cy="509451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67" name="橢圓 166"/>
            <p:cNvSpPr/>
            <p:nvPr/>
          </p:nvSpPr>
          <p:spPr>
            <a:xfrm>
              <a:off x="9639113" y="1240969"/>
              <a:ext cx="509451" cy="509451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168" name="弧形接點 167"/>
            <p:cNvCxnSpPr>
              <a:stCxn id="166" idx="4"/>
              <a:endCxn id="167" idx="0"/>
            </p:cNvCxnSpPr>
            <p:nvPr/>
          </p:nvCxnSpPr>
          <p:spPr>
            <a:xfrm rot="16200000" flipH="1">
              <a:off x="9008892" y="356022"/>
              <a:ext cx="555096" cy="1214798"/>
            </a:xfrm>
            <a:prstGeom prst="curvedConnector3">
              <a:avLst/>
            </a:prstGeom>
            <a:ln w="190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9" name="群組 168"/>
          <p:cNvGrpSpPr/>
          <p:nvPr/>
        </p:nvGrpSpPr>
        <p:grpSpPr>
          <a:xfrm>
            <a:off x="8372067" y="5181151"/>
            <a:ext cx="1724249" cy="1573998"/>
            <a:chOff x="8424315" y="176422"/>
            <a:chExt cx="1724249" cy="1573998"/>
          </a:xfrm>
        </p:grpSpPr>
        <p:sp>
          <p:nvSpPr>
            <p:cNvPr id="170" name="橢圓 169"/>
            <p:cNvSpPr/>
            <p:nvPr/>
          </p:nvSpPr>
          <p:spPr>
            <a:xfrm>
              <a:off x="8424315" y="176422"/>
              <a:ext cx="509451" cy="509451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71" name="橢圓 170"/>
            <p:cNvSpPr/>
            <p:nvPr/>
          </p:nvSpPr>
          <p:spPr>
            <a:xfrm>
              <a:off x="9639113" y="1240969"/>
              <a:ext cx="509451" cy="509451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172" name="弧形接點 171"/>
            <p:cNvCxnSpPr>
              <a:stCxn id="170" idx="4"/>
              <a:endCxn id="171" idx="0"/>
            </p:cNvCxnSpPr>
            <p:nvPr/>
          </p:nvCxnSpPr>
          <p:spPr>
            <a:xfrm rot="16200000" flipH="1">
              <a:off x="9008892" y="356022"/>
              <a:ext cx="555096" cy="1214798"/>
            </a:xfrm>
            <a:prstGeom prst="curvedConnector3">
              <a:avLst/>
            </a:prstGeom>
            <a:ln w="190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071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4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8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3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8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1" grpId="0"/>
      <p:bldP spid="14" grpId="0"/>
      <p:bldP spid="65" grpId="0"/>
      <p:bldP spid="102" grpId="0"/>
      <p:bldP spid="104" grpId="0"/>
      <p:bldP spid="105" grpId="0"/>
      <p:bldP spid="106" grpId="0"/>
      <p:bldP spid="107" grpId="0"/>
      <p:bldP spid="108" grpId="0"/>
      <p:bldP spid="109" grpId="0"/>
      <p:bldP spid="110" grpId="0"/>
      <p:bldP spid="112" grpId="0"/>
      <p:bldP spid="113" grpId="0"/>
      <p:bldP spid="114" grpId="0"/>
      <p:bldP spid="115" grpId="0"/>
      <p:bldP spid="116" grpId="0"/>
      <p:bldP spid="117" grpId="0"/>
      <p:bldP spid="118" grpId="0"/>
      <p:bldP spid="120" grpId="0"/>
      <p:bldP spid="121" grpId="0"/>
      <p:bldP spid="122" grpId="0"/>
      <p:bldP spid="123" grpId="0"/>
      <p:bldP spid="124" grpId="0"/>
      <p:bldP spid="125" grpId="0"/>
      <p:bldP spid="126" grpId="0"/>
      <p:bldP spid="1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倍數判別</a:t>
            </a:r>
            <a:r>
              <a:rPr lang="zh-TW" altLang="en-US" dirty="0" smtClean="0"/>
              <a:t>法</a:t>
            </a:r>
            <a:r>
              <a:rPr lang="en-US" altLang="zh-TW" dirty="0" smtClean="0">
                <a:solidFill>
                  <a:srgbClr val="00B0F0"/>
                </a:solidFill>
              </a:rPr>
              <a:t>-</a:t>
            </a:r>
            <a:r>
              <a:rPr lang="en-US" altLang="zh-TW" dirty="0">
                <a:solidFill>
                  <a:srgbClr val="00B0F0"/>
                </a:solidFill>
              </a:rPr>
              <a:t>9</a:t>
            </a:r>
            <a:r>
              <a:rPr lang="zh-TW" altLang="en-US" dirty="0">
                <a:solidFill>
                  <a:srgbClr val="00B0F0"/>
                </a:solidFill>
              </a:rPr>
              <a:t>的</a:t>
            </a:r>
            <a:r>
              <a:rPr lang="zh-TW" altLang="en-US" dirty="0" smtClean="0">
                <a:solidFill>
                  <a:srgbClr val="00B0F0"/>
                </a:solidFill>
              </a:rPr>
              <a:t>倍數</a:t>
            </a:r>
            <a:endParaRPr lang="zh-TW" altLang="en-US" dirty="0">
              <a:solidFill>
                <a:srgbClr val="00B0F0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3267991" y="1974272"/>
            <a:ext cx="25330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5 7 6 8</a:t>
            </a:r>
            <a:r>
              <a:rPr lang="zh-TW" alt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zh-TW" alt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文字方塊 22"/>
          <p:cNvSpPr txBox="1"/>
          <p:nvPr/>
        </p:nvSpPr>
        <p:spPr>
          <a:xfrm>
            <a:off x="5971309" y="1974272"/>
            <a:ext cx="18774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5 0 0 0</a:t>
            </a:r>
            <a:endParaRPr lang="zh-TW" alt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文字方塊 24"/>
          <p:cNvSpPr txBox="1"/>
          <p:nvPr/>
        </p:nvSpPr>
        <p:spPr>
          <a:xfrm>
            <a:off x="6099550" y="2551502"/>
            <a:ext cx="17235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7 0 0</a:t>
            </a:r>
            <a:endParaRPr lang="zh-TW" alt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文字方塊 25"/>
          <p:cNvSpPr txBox="1"/>
          <p:nvPr/>
        </p:nvSpPr>
        <p:spPr>
          <a:xfrm>
            <a:off x="6227790" y="3128732"/>
            <a:ext cx="15696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6 0</a:t>
            </a:r>
            <a:endParaRPr lang="zh-TW" alt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文字方塊 26"/>
          <p:cNvSpPr txBox="1"/>
          <p:nvPr/>
        </p:nvSpPr>
        <p:spPr>
          <a:xfrm>
            <a:off x="6356030" y="3705963"/>
            <a:ext cx="14157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8</a:t>
            </a:r>
            <a:endParaRPr lang="zh-TW" alt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直線接點 11"/>
          <p:cNvCxnSpPr/>
          <p:nvPr/>
        </p:nvCxnSpPr>
        <p:spPr>
          <a:xfrm flipV="1">
            <a:off x="5155309" y="4398625"/>
            <a:ext cx="6483697" cy="64464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文字方塊 30"/>
          <p:cNvSpPr txBox="1"/>
          <p:nvPr/>
        </p:nvSpPr>
        <p:spPr>
          <a:xfrm>
            <a:off x="4438518" y="3633877"/>
            <a:ext cx="16610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+)</a:t>
            </a:r>
            <a:endParaRPr lang="zh-TW" alt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群組 3"/>
          <p:cNvGrpSpPr/>
          <p:nvPr/>
        </p:nvGrpSpPr>
        <p:grpSpPr>
          <a:xfrm>
            <a:off x="7823099" y="1843317"/>
            <a:ext cx="1610635" cy="865697"/>
            <a:chOff x="7823099" y="1843317"/>
            <a:chExt cx="1610635" cy="865697"/>
          </a:xfrm>
        </p:grpSpPr>
        <p:sp>
          <p:nvSpPr>
            <p:cNvPr id="11" name="文字方塊 10"/>
            <p:cNvSpPr txBox="1"/>
            <p:nvPr/>
          </p:nvSpPr>
          <p:spPr>
            <a:xfrm>
              <a:off x="7823099" y="1843317"/>
              <a:ext cx="131318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4400" dirty="0" smtClean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……</a:t>
              </a:r>
              <a:endParaRPr lang="zh-TW" altLang="en-US" sz="4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文字方塊 16"/>
            <p:cNvSpPr txBox="1"/>
            <p:nvPr/>
          </p:nvSpPr>
          <p:spPr>
            <a:xfrm>
              <a:off x="8992588" y="2001128"/>
              <a:ext cx="44114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4000" dirty="0" smtClean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endParaRPr lang="zh-TW" altLang="en-US" sz="4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" name="群組 17"/>
          <p:cNvGrpSpPr/>
          <p:nvPr/>
        </p:nvGrpSpPr>
        <p:grpSpPr>
          <a:xfrm>
            <a:off x="7823099" y="2405661"/>
            <a:ext cx="1610635" cy="865697"/>
            <a:chOff x="7823099" y="1843317"/>
            <a:chExt cx="1610635" cy="865697"/>
          </a:xfrm>
        </p:grpSpPr>
        <p:sp>
          <p:nvSpPr>
            <p:cNvPr id="19" name="文字方塊 18"/>
            <p:cNvSpPr txBox="1"/>
            <p:nvPr/>
          </p:nvSpPr>
          <p:spPr>
            <a:xfrm>
              <a:off x="7823099" y="1843317"/>
              <a:ext cx="131318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4400" dirty="0" smtClean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……</a:t>
              </a:r>
              <a:endParaRPr lang="zh-TW" altLang="en-US" sz="4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文字方塊 19"/>
            <p:cNvSpPr txBox="1"/>
            <p:nvPr/>
          </p:nvSpPr>
          <p:spPr>
            <a:xfrm>
              <a:off x="8992588" y="2001128"/>
              <a:ext cx="44114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4000" dirty="0" smtClean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  <a:endParaRPr lang="zh-TW" altLang="en-US" sz="4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1" name="群組 20"/>
          <p:cNvGrpSpPr/>
          <p:nvPr/>
        </p:nvGrpSpPr>
        <p:grpSpPr>
          <a:xfrm>
            <a:off x="7823099" y="2968005"/>
            <a:ext cx="1610635" cy="865697"/>
            <a:chOff x="7823099" y="1843317"/>
            <a:chExt cx="1610635" cy="865697"/>
          </a:xfrm>
        </p:grpSpPr>
        <p:sp>
          <p:nvSpPr>
            <p:cNvPr id="22" name="文字方塊 21"/>
            <p:cNvSpPr txBox="1"/>
            <p:nvPr/>
          </p:nvSpPr>
          <p:spPr>
            <a:xfrm>
              <a:off x="7823099" y="1843317"/>
              <a:ext cx="131318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4400" dirty="0" smtClean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……</a:t>
              </a:r>
              <a:endParaRPr lang="zh-TW" altLang="en-US" sz="4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文字方塊 23"/>
            <p:cNvSpPr txBox="1"/>
            <p:nvPr/>
          </p:nvSpPr>
          <p:spPr>
            <a:xfrm>
              <a:off x="8992588" y="2001128"/>
              <a:ext cx="44114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4000" dirty="0" smtClean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endParaRPr lang="zh-TW" altLang="en-US" sz="4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2" name="群組 31"/>
          <p:cNvGrpSpPr/>
          <p:nvPr/>
        </p:nvGrpSpPr>
        <p:grpSpPr>
          <a:xfrm>
            <a:off x="7823099" y="3530349"/>
            <a:ext cx="1610635" cy="865697"/>
            <a:chOff x="7823099" y="1843317"/>
            <a:chExt cx="1610635" cy="865697"/>
          </a:xfrm>
        </p:grpSpPr>
        <p:sp>
          <p:nvSpPr>
            <p:cNvPr id="33" name="文字方塊 32"/>
            <p:cNvSpPr txBox="1"/>
            <p:nvPr/>
          </p:nvSpPr>
          <p:spPr>
            <a:xfrm>
              <a:off x="7823099" y="1843317"/>
              <a:ext cx="131318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4400" dirty="0" smtClean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……</a:t>
              </a:r>
              <a:endParaRPr lang="zh-TW" altLang="en-US" sz="4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文字方塊 33"/>
            <p:cNvSpPr txBox="1"/>
            <p:nvPr/>
          </p:nvSpPr>
          <p:spPr>
            <a:xfrm>
              <a:off x="8992588" y="2001128"/>
              <a:ext cx="44114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4000" dirty="0" smtClean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  <a:endParaRPr lang="zh-TW" altLang="en-US" sz="4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7" name="文字方塊 36"/>
          <p:cNvSpPr txBox="1"/>
          <p:nvPr/>
        </p:nvSpPr>
        <p:spPr>
          <a:xfrm>
            <a:off x="8864347" y="4362649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0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</a:t>
            </a:r>
            <a:endParaRPr lang="zh-TW" altLang="en-US" sz="40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文字方塊 37"/>
              <p:cNvSpPr txBox="1"/>
              <p:nvPr/>
            </p:nvSpPr>
            <p:spPr>
              <a:xfrm>
                <a:off x="7976073" y="5175153"/>
                <a:ext cx="3327962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4000" dirty="0" smtClean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26</a:t>
                </a:r>
                <a14:m>
                  <m:oMath xmlns:m="http://schemas.openxmlformats.org/officeDocument/2006/math">
                    <m:r>
                      <a:rPr lang="en-US" altLang="zh-TW" sz="400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÷</m:t>
                    </m:r>
                    <m:r>
                      <a:rPr lang="en-US" altLang="zh-TW" sz="40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9=2</m:t>
                    </m:r>
                  </m:oMath>
                </a14:m>
                <a:r>
                  <a:rPr lang="en-US" altLang="zh-TW" sz="4000" dirty="0" smtClean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….8</a:t>
                </a:r>
                <a:endParaRPr lang="zh-TW" altLang="en-US" sz="4000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8" name="文字方塊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6073" y="5175153"/>
                <a:ext cx="3327962" cy="707886"/>
              </a:xfrm>
              <a:prstGeom prst="rect">
                <a:avLst/>
              </a:prstGeom>
              <a:blipFill>
                <a:blip r:embed="rId2"/>
                <a:stretch>
                  <a:fillRect l="-6410" t="-15517" r="-5678" b="-3620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5957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-52251"/>
            <a:ext cx="1474424" cy="20508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表格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07441711"/>
                  </p:ext>
                </p:extLst>
              </p:nvPr>
            </p:nvGraphicFramePr>
            <p:xfrm>
              <a:off x="131355" y="99180"/>
              <a:ext cx="11990976" cy="67056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997744">
                      <a:extLst>
                        <a:ext uri="{9D8B030D-6E8A-4147-A177-3AD203B41FA5}">
                          <a16:colId xmlns:a16="http://schemas.microsoft.com/office/drawing/2014/main" val="3489538715"/>
                        </a:ext>
                      </a:extLst>
                    </a:gridCol>
                    <a:gridCol w="2997744">
                      <a:extLst>
                        <a:ext uri="{9D8B030D-6E8A-4147-A177-3AD203B41FA5}">
                          <a16:colId xmlns:a16="http://schemas.microsoft.com/office/drawing/2014/main" val="3277099173"/>
                        </a:ext>
                      </a:extLst>
                    </a:gridCol>
                    <a:gridCol w="2997744">
                      <a:extLst>
                        <a:ext uri="{9D8B030D-6E8A-4147-A177-3AD203B41FA5}">
                          <a16:colId xmlns:a16="http://schemas.microsoft.com/office/drawing/2014/main" val="2945962403"/>
                        </a:ext>
                      </a:extLst>
                    </a:gridCol>
                    <a:gridCol w="2997744">
                      <a:extLst>
                        <a:ext uri="{9D8B030D-6E8A-4147-A177-3AD203B41FA5}">
                          <a16:colId xmlns:a16="http://schemas.microsoft.com/office/drawing/2014/main" val="2693216342"/>
                        </a:ext>
                      </a:extLst>
                    </a:gridCol>
                  </a:tblGrid>
                  <a:tr h="1671744"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4800"/>
                            </a:spcBef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altLang="zh-TW" sz="3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altLang="zh-TW" sz="3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÷4</m:t>
                                </m:r>
                              </m:oMath>
                            </m:oMathPara>
                          </a14:m>
                          <a:endParaRPr lang="en-US" altLang="zh-TW" sz="3600" dirty="0" smtClean="0"/>
                        </a:p>
                        <a:p>
                          <a:pPr algn="l">
                            <a:spcBef>
                              <a:spcPts val="4800"/>
                            </a:spcBef>
                          </a:pPr>
                          <a:r>
                            <a:rPr lang="zh-TW" altLang="en-US" sz="2800" dirty="0" smtClean="0"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餘：     不夠：</a:t>
                          </a:r>
                          <a:endParaRPr lang="zh-TW" altLang="en-US" sz="2800" dirty="0"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480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altLang="zh-TW" sz="3600" b="0" i="1" smtClean="0">
                                  <a:latin typeface="Cambria Math" panose="02040503050406030204" pitchFamily="18" charset="0"/>
                                  <a:ea typeface="+mn-ea"/>
                                </a:rPr>
                                <m:t>2</m:t>
                              </m:r>
                              <m:r>
                                <a:rPr lang="en-US" altLang="zh-TW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÷</m:t>
                              </m:r>
                            </m:oMath>
                          </a14:m>
                          <a:r>
                            <a:rPr lang="en-US" altLang="zh-TW" sz="3600" dirty="0" smtClean="0"/>
                            <a:t>4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480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zh-TW" altLang="en-US" sz="2800" kern="1200" dirty="0" smtClean="0">
                              <a:solidFill>
                                <a:schemeClr val="tx1"/>
                              </a:solidFill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  <a:cs typeface="+mn-cs"/>
                            </a:rPr>
                            <a:t>餘：     不夠：</a:t>
                          </a:r>
                          <a:endParaRPr lang="zh-TW" altLang="en-US" sz="2800" kern="1200" dirty="0">
                            <a:solidFill>
                              <a:schemeClr val="tx1"/>
                            </a:solidFill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4800"/>
                            </a:spcBef>
                          </a:pPr>
                          <a:endParaRPr lang="zh-TW" altLang="en-US" sz="3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480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altLang="zh-TW" sz="3600" b="0" i="1" smtClean="0">
                                  <a:latin typeface="Cambria Math" panose="02040503050406030204" pitchFamily="18" charset="0"/>
                                  <a:ea typeface="+mn-ea"/>
                                </a:rPr>
                                <m:t>9</m:t>
                              </m:r>
                              <m:r>
                                <a:rPr lang="en-US" altLang="zh-TW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÷</m:t>
                              </m:r>
                            </m:oMath>
                          </a14:m>
                          <a:r>
                            <a:rPr lang="en-US" altLang="zh-TW" sz="3600" dirty="0" smtClean="0"/>
                            <a:t>4</a:t>
                          </a:r>
                          <a:endParaRPr lang="zh-TW" altLang="en-US" sz="3600" dirty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480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zh-TW" altLang="en-US" sz="2800" kern="1200" dirty="0" smtClean="0">
                              <a:solidFill>
                                <a:schemeClr val="tx1"/>
                              </a:solidFill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  <a:cs typeface="+mn-cs"/>
                            </a:rPr>
                            <a:t>餘：     不夠：</a:t>
                          </a:r>
                          <a:endParaRPr lang="zh-TW" altLang="en-US" sz="3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85715308"/>
                      </a:ext>
                    </a:extLst>
                  </a:tr>
                  <a:tr h="1671744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480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altLang="zh-TW" sz="3600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  <m:r>
                                <a:rPr lang="en-US" altLang="zh-TW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÷</m:t>
                              </m:r>
                            </m:oMath>
                          </a14:m>
                          <a:r>
                            <a:rPr lang="en-US" altLang="zh-TW" sz="3600" dirty="0" smtClean="0"/>
                            <a:t>4</a:t>
                          </a:r>
                          <a:endParaRPr lang="zh-TW" altLang="en-US" sz="3600" dirty="0"/>
                        </a:p>
                        <a:p>
                          <a:pPr marL="0" algn="l" defTabSz="914400" rtl="0" eaLnBrk="1" latinLnBrk="0" hangingPunct="1">
                            <a:spcBef>
                              <a:spcPts val="4800"/>
                            </a:spcBef>
                          </a:pPr>
                          <a:r>
                            <a:rPr lang="zh-TW" altLang="en-US" sz="2800" kern="1200" dirty="0" smtClean="0">
                              <a:solidFill>
                                <a:schemeClr val="tx1"/>
                              </a:solidFill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  <a:cs typeface="+mn-cs"/>
                            </a:rPr>
                            <a:t>餘：     不夠：</a:t>
                          </a:r>
                          <a:endParaRPr lang="zh-TW" altLang="en-US" sz="2800" kern="1200" dirty="0">
                            <a:solidFill>
                              <a:schemeClr val="tx1"/>
                            </a:solidFill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480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altLang="zh-TW" sz="3600" b="0" i="1" smtClean="0">
                                  <a:latin typeface="Cambria Math" panose="02040503050406030204" pitchFamily="18" charset="0"/>
                                  <a:ea typeface="+mn-ea"/>
                                </a:rPr>
                                <m:t>20</m:t>
                              </m:r>
                              <m:r>
                                <a:rPr lang="en-US" altLang="zh-TW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÷</m:t>
                              </m:r>
                            </m:oMath>
                          </a14:m>
                          <a:r>
                            <a:rPr lang="en-US" altLang="zh-TW" sz="3600" dirty="0" smtClean="0"/>
                            <a:t>4</a:t>
                          </a:r>
                          <a:endParaRPr lang="zh-TW" altLang="en-US" sz="3600" dirty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480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zh-TW" altLang="en-US" sz="2800" kern="1200" dirty="0" smtClean="0">
                              <a:solidFill>
                                <a:schemeClr val="tx1"/>
                              </a:solidFill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  <a:cs typeface="+mn-cs"/>
                            </a:rPr>
                            <a:t>餘：     不夠：</a:t>
                          </a:r>
                          <a:endParaRPr lang="zh-TW" altLang="en-US" sz="3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4800"/>
                            </a:spcBef>
                          </a:pPr>
                          <a:endParaRPr lang="zh-TW" altLang="en-US" sz="3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480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altLang="zh-TW" sz="3600" b="0" i="1" smtClean="0">
                                  <a:latin typeface="Cambria Math" panose="02040503050406030204" pitchFamily="18" charset="0"/>
                                  <a:ea typeface="+mn-ea"/>
                                </a:rPr>
                                <m:t>90</m:t>
                              </m:r>
                              <m:r>
                                <a:rPr lang="en-US" altLang="zh-TW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÷</m:t>
                              </m:r>
                            </m:oMath>
                          </a14:m>
                          <a:r>
                            <a:rPr lang="en-US" altLang="zh-TW" sz="3600" dirty="0" smtClean="0"/>
                            <a:t>4</a:t>
                          </a:r>
                          <a:endParaRPr lang="zh-TW" altLang="en-US" sz="3600" dirty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480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zh-TW" altLang="en-US" sz="2800" kern="1200" dirty="0" smtClean="0">
                              <a:solidFill>
                                <a:schemeClr val="tx1"/>
                              </a:solidFill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  <a:cs typeface="+mn-cs"/>
                            </a:rPr>
                            <a:t>餘：     不夠：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9215392"/>
                      </a:ext>
                    </a:extLst>
                  </a:tr>
                  <a:tr h="1671744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480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altLang="zh-TW" sz="3600" b="0" i="1" smtClean="0">
                                  <a:latin typeface="Cambria Math" panose="02040503050406030204" pitchFamily="18" charset="0"/>
                                </a:rPr>
                                <m:t>100</m:t>
                              </m:r>
                              <m:r>
                                <a:rPr lang="en-US" altLang="zh-TW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÷</m:t>
                              </m:r>
                            </m:oMath>
                          </a14:m>
                          <a:r>
                            <a:rPr lang="en-US" altLang="zh-TW" sz="3600" dirty="0" smtClean="0"/>
                            <a:t>4</a:t>
                          </a:r>
                          <a:endParaRPr lang="zh-TW" altLang="en-US" sz="3600" dirty="0"/>
                        </a:p>
                        <a:p>
                          <a:pPr marL="0" algn="l" defTabSz="914400" rtl="0" eaLnBrk="1" latinLnBrk="0" hangingPunct="1">
                            <a:spcBef>
                              <a:spcPts val="4800"/>
                            </a:spcBef>
                          </a:pPr>
                          <a:r>
                            <a:rPr lang="zh-TW" altLang="en-US" sz="2800" kern="1200" dirty="0" smtClean="0">
                              <a:solidFill>
                                <a:schemeClr val="tx1"/>
                              </a:solidFill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  <a:cs typeface="+mn-cs"/>
                            </a:rPr>
                            <a:t>餘：     不夠：</a:t>
                          </a:r>
                          <a:endParaRPr lang="zh-TW" altLang="en-US" sz="2800" kern="1200" dirty="0">
                            <a:solidFill>
                              <a:schemeClr val="tx1"/>
                            </a:solidFill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480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altLang="zh-TW" sz="3600" b="0" i="1" smtClean="0">
                                  <a:latin typeface="Cambria Math" panose="02040503050406030204" pitchFamily="18" charset="0"/>
                                  <a:ea typeface="+mn-ea"/>
                                </a:rPr>
                                <m:t>200</m:t>
                              </m:r>
                              <m:r>
                                <a:rPr lang="en-US" altLang="zh-TW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÷</m:t>
                              </m:r>
                            </m:oMath>
                          </a14:m>
                          <a:r>
                            <a:rPr lang="en-US" altLang="zh-TW" sz="3600" dirty="0" smtClean="0"/>
                            <a:t>4</a:t>
                          </a:r>
                          <a:endParaRPr lang="zh-TW" altLang="en-US" sz="3600" dirty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480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zh-TW" altLang="en-US" sz="2800" kern="1200" dirty="0" smtClean="0">
                              <a:solidFill>
                                <a:schemeClr val="tx1"/>
                              </a:solidFill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  <a:cs typeface="+mn-cs"/>
                            </a:rPr>
                            <a:t>餘：     不夠：</a:t>
                          </a:r>
                          <a:endParaRPr lang="zh-TW" altLang="en-US" sz="3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4800"/>
                            </a:spcBef>
                          </a:pPr>
                          <a:endParaRPr lang="zh-TW" altLang="en-US" sz="3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480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altLang="zh-TW" sz="3600" b="0" i="1" smtClean="0">
                                  <a:latin typeface="Cambria Math" panose="02040503050406030204" pitchFamily="18" charset="0"/>
                                  <a:ea typeface="+mn-ea"/>
                                </a:rPr>
                                <m:t>900</m:t>
                              </m:r>
                              <m:r>
                                <a:rPr lang="en-US" altLang="zh-TW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÷</m:t>
                              </m:r>
                            </m:oMath>
                          </a14:m>
                          <a:r>
                            <a:rPr lang="en-US" altLang="zh-TW" sz="3600" dirty="0" smtClean="0"/>
                            <a:t>4</a:t>
                          </a:r>
                          <a:endParaRPr lang="zh-TW" altLang="en-US" sz="3600" dirty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480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zh-TW" altLang="en-US" sz="2800" kern="1200" dirty="0" smtClean="0">
                              <a:solidFill>
                                <a:schemeClr val="tx1"/>
                              </a:solidFill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  <a:cs typeface="+mn-cs"/>
                            </a:rPr>
                            <a:t>餘：     不夠：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58202588"/>
                      </a:ext>
                    </a:extLst>
                  </a:tr>
                  <a:tr h="1671744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480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altLang="zh-TW" sz="3600" b="0" i="1" smtClean="0">
                                  <a:latin typeface="Cambria Math" panose="02040503050406030204" pitchFamily="18" charset="0"/>
                                </a:rPr>
                                <m:t>1000</m:t>
                              </m:r>
                              <m:r>
                                <a:rPr lang="en-US" altLang="zh-TW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÷</m:t>
                              </m:r>
                            </m:oMath>
                          </a14:m>
                          <a:r>
                            <a:rPr lang="en-US" altLang="zh-TW" sz="3600" dirty="0" smtClean="0"/>
                            <a:t>4</a:t>
                          </a:r>
                          <a:endParaRPr lang="zh-TW" altLang="en-US" sz="3600" dirty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480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zh-TW" altLang="en-US" sz="2800" kern="1200" dirty="0" smtClean="0">
                              <a:solidFill>
                                <a:schemeClr val="tx1"/>
                              </a:solidFill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  <a:cs typeface="+mn-cs"/>
                            </a:rPr>
                            <a:t>餘：     不夠：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480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altLang="zh-TW" sz="3600" b="0" i="1" smtClean="0">
                                  <a:latin typeface="Cambria Math" panose="02040503050406030204" pitchFamily="18" charset="0"/>
                                  <a:ea typeface="+mn-ea"/>
                                </a:rPr>
                                <m:t>2000</m:t>
                              </m:r>
                              <m:r>
                                <a:rPr lang="en-US" altLang="zh-TW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÷</m:t>
                              </m:r>
                            </m:oMath>
                          </a14:m>
                          <a:r>
                            <a:rPr lang="en-US" altLang="zh-TW" sz="3600" dirty="0" smtClean="0"/>
                            <a:t>4</a:t>
                          </a:r>
                          <a:endParaRPr lang="zh-TW" altLang="en-US" sz="3600" dirty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480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zh-TW" altLang="en-US" sz="2800" kern="1200" dirty="0" smtClean="0">
                              <a:solidFill>
                                <a:schemeClr val="tx1"/>
                              </a:solidFill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  <a:cs typeface="+mn-cs"/>
                            </a:rPr>
                            <a:t>餘：     不夠：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spcBef>
                              <a:spcPts val="4800"/>
                            </a:spcBef>
                          </a:pPr>
                          <a:endParaRPr lang="zh-TW" altLang="en-US" sz="3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480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altLang="zh-TW" sz="3600" b="0" i="1" smtClean="0">
                                    <a:latin typeface="Cambria Math" panose="02040503050406030204" pitchFamily="18" charset="0"/>
                                    <a:ea typeface="+mn-ea"/>
                                  </a:rPr>
                                  <m:t>9000</m:t>
                                </m:r>
                                <m:r>
                                  <a:rPr lang="en-US" altLang="zh-TW" sz="3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÷4</m:t>
                                </m:r>
                              </m:oMath>
                            </m:oMathPara>
                          </a14:m>
                          <a:endParaRPr lang="zh-TW" altLang="en-US" sz="3600" dirty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480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zh-TW" altLang="en-US" sz="2800" kern="1200" dirty="0" smtClean="0">
                              <a:solidFill>
                                <a:schemeClr val="tx1"/>
                              </a:solidFill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  <a:cs typeface="+mn-cs"/>
                            </a:rPr>
                            <a:t>餘：     不夠：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9378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表格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07441711"/>
                  </p:ext>
                </p:extLst>
              </p:nvPr>
            </p:nvGraphicFramePr>
            <p:xfrm>
              <a:off x="131355" y="99180"/>
              <a:ext cx="11990976" cy="67056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997744">
                      <a:extLst>
                        <a:ext uri="{9D8B030D-6E8A-4147-A177-3AD203B41FA5}">
                          <a16:colId xmlns:a16="http://schemas.microsoft.com/office/drawing/2014/main" val="3489538715"/>
                        </a:ext>
                      </a:extLst>
                    </a:gridCol>
                    <a:gridCol w="2997744">
                      <a:extLst>
                        <a:ext uri="{9D8B030D-6E8A-4147-A177-3AD203B41FA5}">
                          <a16:colId xmlns:a16="http://schemas.microsoft.com/office/drawing/2014/main" val="3277099173"/>
                        </a:ext>
                      </a:extLst>
                    </a:gridCol>
                    <a:gridCol w="2997744">
                      <a:extLst>
                        <a:ext uri="{9D8B030D-6E8A-4147-A177-3AD203B41FA5}">
                          <a16:colId xmlns:a16="http://schemas.microsoft.com/office/drawing/2014/main" val="2945962403"/>
                        </a:ext>
                      </a:extLst>
                    </a:gridCol>
                    <a:gridCol w="2997744">
                      <a:extLst>
                        <a:ext uri="{9D8B030D-6E8A-4147-A177-3AD203B41FA5}">
                          <a16:colId xmlns:a16="http://schemas.microsoft.com/office/drawing/2014/main" val="2693216342"/>
                        </a:ext>
                      </a:extLst>
                    </a:gridCol>
                  </a:tblGrid>
                  <a:tr h="1676400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3"/>
                          <a:stretch>
                            <a:fillRect l="-203" t="-5455" r="-300407" b="-310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3"/>
                          <a:stretch>
                            <a:fillRect l="-100203" t="-5455" r="-200407" b="-310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4800"/>
                            </a:spcBef>
                          </a:pPr>
                          <a:endParaRPr lang="zh-TW" altLang="en-US" sz="3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3"/>
                          <a:stretch>
                            <a:fillRect l="-300203" t="-5455" r="-407" b="-31054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85715308"/>
                      </a:ext>
                    </a:extLst>
                  </a:tr>
                  <a:tr h="1676400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3"/>
                          <a:stretch>
                            <a:fillRect l="-203" t="-105072" r="-300407" b="-20942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3"/>
                          <a:stretch>
                            <a:fillRect l="-100203" t="-105072" r="-200407" b="-20942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4800"/>
                            </a:spcBef>
                          </a:pPr>
                          <a:endParaRPr lang="zh-TW" altLang="en-US" sz="3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3"/>
                          <a:stretch>
                            <a:fillRect l="-300203" t="-105072" r="-407" b="-20942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9215392"/>
                      </a:ext>
                    </a:extLst>
                  </a:tr>
                  <a:tr h="1676400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3"/>
                          <a:stretch>
                            <a:fillRect l="-203" t="-205818" r="-300407" b="-1101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3"/>
                          <a:stretch>
                            <a:fillRect l="-100203" t="-205818" r="-200407" b="-1101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4800"/>
                            </a:spcBef>
                          </a:pPr>
                          <a:endParaRPr lang="zh-TW" altLang="en-US" sz="3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3"/>
                          <a:stretch>
                            <a:fillRect l="-300203" t="-205818" r="-407" b="-11018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58202588"/>
                      </a:ext>
                    </a:extLst>
                  </a:tr>
                  <a:tr h="1676400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3"/>
                          <a:stretch>
                            <a:fillRect l="-203" t="-305818" r="-300407" b="-101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3"/>
                          <a:stretch>
                            <a:fillRect l="-100203" t="-305818" r="-200407" b="-101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Bef>
                              <a:spcPts val="4800"/>
                            </a:spcBef>
                          </a:pPr>
                          <a:endParaRPr lang="zh-TW" altLang="en-US" sz="3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3"/>
                          <a:stretch>
                            <a:fillRect l="-300203" t="-305818" r="-407" b="-1018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9378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文字方塊 4"/>
          <p:cNvSpPr txBox="1"/>
          <p:nvPr/>
        </p:nvSpPr>
        <p:spPr>
          <a:xfrm>
            <a:off x="862148" y="1240971"/>
            <a:ext cx="4245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TW" altLang="en-US" sz="32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2370908" y="1240971"/>
            <a:ext cx="4245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zh-TW" altLang="en-US" sz="32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3801291" y="1240971"/>
            <a:ext cx="4245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TW" altLang="en-US" sz="32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5336177" y="1240971"/>
            <a:ext cx="4245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TW" altLang="en-US" sz="32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文字方塊 65"/>
          <p:cNvSpPr txBox="1"/>
          <p:nvPr/>
        </p:nvSpPr>
        <p:spPr>
          <a:xfrm>
            <a:off x="862148" y="2899954"/>
            <a:ext cx="4245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TW" altLang="en-US" sz="32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文字方塊 66"/>
          <p:cNvSpPr txBox="1"/>
          <p:nvPr/>
        </p:nvSpPr>
        <p:spPr>
          <a:xfrm>
            <a:off x="2370908" y="2899954"/>
            <a:ext cx="4245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TW" altLang="en-US" sz="32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文字方塊 67"/>
          <p:cNvSpPr txBox="1"/>
          <p:nvPr/>
        </p:nvSpPr>
        <p:spPr>
          <a:xfrm>
            <a:off x="3801291" y="2899954"/>
            <a:ext cx="4245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zh-TW" altLang="en-US" sz="32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文字方塊 68"/>
          <p:cNvSpPr txBox="1"/>
          <p:nvPr/>
        </p:nvSpPr>
        <p:spPr>
          <a:xfrm>
            <a:off x="5336177" y="2899954"/>
            <a:ext cx="4245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zh-TW" altLang="en-US" sz="32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" name="文字方塊 81"/>
          <p:cNvSpPr txBox="1"/>
          <p:nvPr/>
        </p:nvSpPr>
        <p:spPr>
          <a:xfrm>
            <a:off x="862148" y="4578532"/>
            <a:ext cx="4245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zh-TW" altLang="en-US" sz="32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文字方塊 82"/>
          <p:cNvSpPr txBox="1"/>
          <p:nvPr/>
        </p:nvSpPr>
        <p:spPr>
          <a:xfrm>
            <a:off x="2370908" y="4578532"/>
            <a:ext cx="4245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zh-TW" altLang="en-US" sz="32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" name="文字方塊 83"/>
          <p:cNvSpPr txBox="1"/>
          <p:nvPr/>
        </p:nvSpPr>
        <p:spPr>
          <a:xfrm>
            <a:off x="3801291" y="4578532"/>
            <a:ext cx="4245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zh-TW" altLang="en-US" sz="32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文字方塊 84"/>
          <p:cNvSpPr txBox="1"/>
          <p:nvPr/>
        </p:nvSpPr>
        <p:spPr>
          <a:xfrm>
            <a:off x="5336177" y="4578532"/>
            <a:ext cx="4245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zh-TW" altLang="en-US" sz="32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8" name="文字方塊 87"/>
          <p:cNvSpPr txBox="1"/>
          <p:nvPr/>
        </p:nvSpPr>
        <p:spPr>
          <a:xfrm>
            <a:off x="862148" y="6257111"/>
            <a:ext cx="4245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zh-TW" altLang="en-US" sz="32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" name="文字方塊 88"/>
          <p:cNvSpPr txBox="1"/>
          <p:nvPr/>
        </p:nvSpPr>
        <p:spPr>
          <a:xfrm>
            <a:off x="2370908" y="6257111"/>
            <a:ext cx="4245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zh-TW" altLang="en-US" sz="32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0" name="文字方塊 89"/>
          <p:cNvSpPr txBox="1"/>
          <p:nvPr/>
        </p:nvSpPr>
        <p:spPr>
          <a:xfrm>
            <a:off x="3801291" y="6257111"/>
            <a:ext cx="4245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zh-TW" altLang="en-US" sz="32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1" name="文字方塊 90"/>
          <p:cNvSpPr txBox="1"/>
          <p:nvPr/>
        </p:nvSpPr>
        <p:spPr>
          <a:xfrm>
            <a:off x="5336177" y="6257111"/>
            <a:ext cx="4245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zh-TW" altLang="en-US" sz="32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群組 5"/>
          <p:cNvGrpSpPr/>
          <p:nvPr/>
        </p:nvGrpSpPr>
        <p:grpSpPr>
          <a:xfrm>
            <a:off x="9803672" y="1240971"/>
            <a:ext cx="1933303" cy="5600915"/>
            <a:chOff x="9803672" y="1240971"/>
            <a:chExt cx="1933303" cy="5600915"/>
          </a:xfrm>
        </p:grpSpPr>
        <p:sp>
          <p:nvSpPr>
            <p:cNvPr id="64" name="文字方塊 63"/>
            <p:cNvSpPr txBox="1"/>
            <p:nvPr/>
          </p:nvSpPr>
          <p:spPr>
            <a:xfrm>
              <a:off x="9803672" y="1240971"/>
              <a:ext cx="42454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3200" b="1" dirty="0" smtClean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zh-TW" alt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5" name="文字方塊 64"/>
            <p:cNvSpPr txBox="1"/>
            <p:nvPr/>
          </p:nvSpPr>
          <p:spPr>
            <a:xfrm>
              <a:off x="11312432" y="1240971"/>
              <a:ext cx="42454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3200" b="1" dirty="0" smtClean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zh-TW" alt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9" name="文字方塊 78"/>
            <p:cNvSpPr txBox="1"/>
            <p:nvPr/>
          </p:nvSpPr>
          <p:spPr>
            <a:xfrm>
              <a:off x="9803672" y="2899954"/>
              <a:ext cx="42454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3200" b="1" dirty="0" smtClean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zh-TW" alt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0" name="文字方塊 79"/>
            <p:cNvSpPr txBox="1"/>
            <p:nvPr/>
          </p:nvSpPr>
          <p:spPr>
            <a:xfrm>
              <a:off x="11312432" y="2899954"/>
              <a:ext cx="42454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3200" b="1" dirty="0" smtClean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zh-TW" alt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6" name="文字方塊 85"/>
            <p:cNvSpPr txBox="1"/>
            <p:nvPr/>
          </p:nvSpPr>
          <p:spPr>
            <a:xfrm>
              <a:off x="9803672" y="4578532"/>
              <a:ext cx="42454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3200" b="1" dirty="0" smtClean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zh-TW" alt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7" name="文字方塊 86"/>
            <p:cNvSpPr txBox="1"/>
            <p:nvPr/>
          </p:nvSpPr>
          <p:spPr>
            <a:xfrm>
              <a:off x="11312432" y="4578532"/>
              <a:ext cx="42454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3200" b="1" dirty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zh-TW" alt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2" name="文字方塊 91"/>
            <p:cNvSpPr txBox="1"/>
            <p:nvPr/>
          </p:nvSpPr>
          <p:spPr>
            <a:xfrm>
              <a:off x="9803672" y="6257111"/>
              <a:ext cx="42454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3200" b="1" dirty="0" smtClean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zh-TW" alt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3" name="文字方塊 92"/>
            <p:cNvSpPr txBox="1"/>
            <p:nvPr/>
          </p:nvSpPr>
          <p:spPr>
            <a:xfrm>
              <a:off x="11312432" y="6257111"/>
              <a:ext cx="42454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3200" b="1" dirty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zh-TW" alt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圓角矩形 2"/>
          <p:cNvSpPr/>
          <p:nvPr/>
        </p:nvSpPr>
        <p:spPr>
          <a:xfrm>
            <a:off x="0" y="3451980"/>
            <a:ext cx="12122331" cy="33528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83548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1" grpId="0"/>
      <p:bldP spid="14" grpId="0"/>
      <p:bldP spid="66" grpId="0"/>
      <p:bldP spid="67" grpId="0"/>
      <p:bldP spid="68" grpId="0"/>
      <p:bldP spid="69" grpId="0"/>
      <p:bldP spid="82" grpId="0"/>
      <p:bldP spid="83" grpId="0"/>
      <p:bldP spid="84" grpId="0"/>
      <p:bldP spid="85" grpId="0"/>
      <p:bldP spid="88" grpId="0"/>
      <p:bldP spid="89" grpId="0"/>
      <p:bldP spid="90" grpId="0"/>
      <p:bldP spid="91" grpId="0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倍數判別</a:t>
            </a:r>
            <a:r>
              <a:rPr lang="zh-TW" altLang="en-US" dirty="0" smtClean="0"/>
              <a:t>法</a:t>
            </a:r>
            <a:r>
              <a:rPr lang="en-US" altLang="zh-TW" dirty="0" smtClean="0">
                <a:solidFill>
                  <a:srgbClr val="00B0F0"/>
                </a:solidFill>
              </a:rPr>
              <a:t>-4</a:t>
            </a:r>
            <a:r>
              <a:rPr lang="zh-TW" altLang="en-US" dirty="0" smtClean="0">
                <a:solidFill>
                  <a:srgbClr val="00B0F0"/>
                </a:solidFill>
              </a:rPr>
              <a:t>的倍數</a:t>
            </a:r>
            <a:endParaRPr lang="zh-TW" altLang="en-US" dirty="0">
              <a:solidFill>
                <a:srgbClr val="00B0F0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3267991" y="1974272"/>
            <a:ext cx="25330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5 7 6 8</a:t>
            </a:r>
            <a:r>
              <a:rPr lang="zh-TW" alt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zh-TW" alt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文字方塊 22"/>
          <p:cNvSpPr txBox="1"/>
          <p:nvPr/>
        </p:nvSpPr>
        <p:spPr>
          <a:xfrm>
            <a:off x="5971309" y="1974272"/>
            <a:ext cx="18774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5 0 0 0</a:t>
            </a:r>
            <a:endParaRPr lang="zh-TW" alt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文字方塊 24"/>
          <p:cNvSpPr txBox="1"/>
          <p:nvPr/>
        </p:nvSpPr>
        <p:spPr>
          <a:xfrm>
            <a:off x="6099550" y="2551502"/>
            <a:ext cx="17235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7 0 0</a:t>
            </a:r>
            <a:endParaRPr lang="zh-TW" alt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文字方塊 25"/>
          <p:cNvSpPr txBox="1"/>
          <p:nvPr/>
        </p:nvSpPr>
        <p:spPr>
          <a:xfrm>
            <a:off x="6227790" y="3128732"/>
            <a:ext cx="15696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6 8</a:t>
            </a:r>
            <a:endParaRPr lang="zh-TW" alt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文字方塊 26"/>
          <p:cNvSpPr txBox="1"/>
          <p:nvPr/>
        </p:nvSpPr>
        <p:spPr>
          <a:xfrm>
            <a:off x="6356030" y="3705963"/>
            <a:ext cx="11079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zh-TW" alt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直線接點 11"/>
          <p:cNvCxnSpPr/>
          <p:nvPr/>
        </p:nvCxnSpPr>
        <p:spPr>
          <a:xfrm flipV="1">
            <a:off x="5155309" y="3853601"/>
            <a:ext cx="6483697" cy="64464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文字方塊 30"/>
          <p:cNvSpPr txBox="1"/>
          <p:nvPr/>
        </p:nvSpPr>
        <p:spPr>
          <a:xfrm>
            <a:off x="4438518" y="3088853"/>
            <a:ext cx="16610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+)</a:t>
            </a:r>
            <a:endParaRPr lang="zh-TW" alt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群組 3"/>
          <p:cNvGrpSpPr/>
          <p:nvPr/>
        </p:nvGrpSpPr>
        <p:grpSpPr>
          <a:xfrm>
            <a:off x="7823099" y="1843317"/>
            <a:ext cx="1610635" cy="865697"/>
            <a:chOff x="7823099" y="1843317"/>
            <a:chExt cx="1610635" cy="865697"/>
          </a:xfrm>
        </p:grpSpPr>
        <p:sp>
          <p:nvSpPr>
            <p:cNvPr id="11" name="文字方塊 10"/>
            <p:cNvSpPr txBox="1"/>
            <p:nvPr/>
          </p:nvSpPr>
          <p:spPr>
            <a:xfrm>
              <a:off x="7823099" y="1843317"/>
              <a:ext cx="131318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4400" dirty="0" smtClean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……</a:t>
              </a:r>
              <a:endParaRPr lang="zh-TW" altLang="en-US" sz="4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文字方塊 16"/>
            <p:cNvSpPr txBox="1"/>
            <p:nvPr/>
          </p:nvSpPr>
          <p:spPr>
            <a:xfrm>
              <a:off x="8992588" y="2001128"/>
              <a:ext cx="44114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4000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zh-TW" altLang="en-US" sz="4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" name="群組 17"/>
          <p:cNvGrpSpPr/>
          <p:nvPr/>
        </p:nvGrpSpPr>
        <p:grpSpPr>
          <a:xfrm>
            <a:off x="7823099" y="2405661"/>
            <a:ext cx="1610635" cy="865697"/>
            <a:chOff x="7823099" y="1843317"/>
            <a:chExt cx="1610635" cy="865697"/>
          </a:xfrm>
        </p:grpSpPr>
        <p:sp>
          <p:nvSpPr>
            <p:cNvPr id="19" name="文字方塊 18"/>
            <p:cNvSpPr txBox="1"/>
            <p:nvPr/>
          </p:nvSpPr>
          <p:spPr>
            <a:xfrm>
              <a:off x="7823099" y="1843317"/>
              <a:ext cx="131318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4400" dirty="0" smtClean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……</a:t>
              </a:r>
              <a:endParaRPr lang="zh-TW" altLang="en-US" sz="4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文字方塊 19"/>
            <p:cNvSpPr txBox="1"/>
            <p:nvPr/>
          </p:nvSpPr>
          <p:spPr>
            <a:xfrm>
              <a:off x="8992588" y="2001128"/>
              <a:ext cx="44114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4000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zh-TW" altLang="en-US" sz="4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7" name="文字方塊 36"/>
          <p:cNvSpPr txBox="1"/>
          <p:nvPr/>
        </p:nvSpPr>
        <p:spPr>
          <a:xfrm>
            <a:off x="8864347" y="3833702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0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68</a:t>
            </a:r>
            <a:endParaRPr lang="zh-TW" altLang="en-US" sz="40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文字方塊 37"/>
              <p:cNvSpPr txBox="1"/>
              <p:nvPr/>
            </p:nvSpPr>
            <p:spPr>
              <a:xfrm>
                <a:off x="7976073" y="4646206"/>
                <a:ext cx="3780202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40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68</m:t>
                    </m:r>
                    <m:r>
                      <a:rPr lang="en-US" altLang="zh-TW" sz="400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÷</m:t>
                    </m:r>
                    <m:r>
                      <a:rPr lang="en-US" altLang="zh-TW" sz="40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4=17</m:t>
                    </m:r>
                  </m:oMath>
                </a14:m>
                <a:r>
                  <a:rPr lang="en-US" altLang="zh-TW" sz="4000" dirty="0" smtClean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….0</a:t>
                </a:r>
                <a:endParaRPr lang="zh-TW" altLang="en-US" sz="4000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8" name="文字方塊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6073" y="4646206"/>
                <a:ext cx="3780202" cy="707886"/>
              </a:xfrm>
              <a:prstGeom prst="rect">
                <a:avLst/>
              </a:prstGeom>
              <a:blipFill>
                <a:blip r:embed="rId2"/>
                <a:stretch>
                  <a:fillRect t="-15517" r="-4670" b="-3620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5414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-52251"/>
            <a:ext cx="1474424" cy="20508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7" name="圓角矩形 116"/>
          <p:cNvSpPr/>
          <p:nvPr/>
        </p:nvSpPr>
        <p:spPr>
          <a:xfrm>
            <a:off x="65677" y="3444369"/>
            <a:ext cx="12122331" cy="168657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5B9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8" name="圓角矩形 117"/>
          <p:cNvSpPr/>
          <p:nvPr/>
        </p:nvSpPr>
        <p:spPr>
          <a:xfrm>
            <a:off x="65677" y="1774251"/>
            <a:ext cx="12122331" cy="168657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9" name="圓角矩形 118"/>
          <p:cNvSpPr/>
          <p:nvPr/>
        </p:nvSpPr>
        <p:spPr>
          <a:xfrm>
            <a:off x="65677" y="5121813"/>
            <a:ext cx="12122331" cy="168657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6" name="圓角矩形 115"/>
          <p:cNvSpPr/>
          <p:nvPr/>
        </p:nvSpPr>
        <p:spPr>
          <a:xfrm>
            <a:off x="65677" y="96807"/>
            <a:ext cx="12122331" cy="168657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5B9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表格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78454257"/>
                  </p:ext>
                </p:extLst>
              </p:nvPr>
            </p:nvGraphicFramePr>
            <p:xfrm>
              <a:off x="131355" y="99180"/>
              <a:ext cx="11990976" cy="67056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997744">
                      <a:extLst>
                        <a:ext uri="{9D8B030D-6E8A-4147-A177-3AD203B41FA5}">
                          <a16:colId xmlns:a16="http://schemas.microsoft.com/office/drawing/2014/main" val="3489538715"/>
                        </a:ext>
                      </a:extLst>
                    </a:gridCol>
                    <a:gridCol w="2997744">
                      <a:extLst>
                        <a:ext uri="{9D8B030D-6E8A-4147-A177-3AD203B41FA5}">
                          <a16:colId xmlns:a16="http://schemas.microsoft.com/office/drawing/2014/main" val="3277099173"/>
                        </a:ext>
                      </a:extLst>
                    </a:gridCol>
                    <a:gridCol w="2997744">
                      <a:extLst>
                        <a:ext uri="{9D8B030D-6E8A-4147-A177-3AD203B41FA5}">
                          <a16:colId xmlns:a16="http://schemas.microsoft.com/office/drawing/2014/main" val="2945962403"/>
                        </a:ext>
                      </a:extLst>
                    </a:gridCol>
                    <a:gridCol w="2997744">
                      <a:extLst>
                        <a:ext uri="{9D8B030D-6E8A-4147-A177-3AD203B41FA5}">
                          <a16:colId xmlns:a16="http://schemas.microsoft.com/office/drawing/2014/main" val="2693216342"/>
                        </a:ext>
                      </a:extLst>
                    </a:gridCol>
                  </a:tblGrid>
                  <a:tr h="1671744"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4800"/>
                            </a:spcBef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altLang="zh-TW" sz="3600" b="0" i="1" smtClean="0">
                                    <a:latin typeface="Cambria Math" panose="02040503050406030204" pitchFamily="18" charset="0"/>
                                  </a:rPr>
                                  <m:t> 1</m:t>
                                </m:r>
                                <m:r>
                                  <a:rPr lang="en-US" altLang="zh-TW" sz="3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÷11</m:t>
                                </m:r>
                              </m:oMath>
                            </m:oMathPara>
                          </a14:m>
                          <a:endParaRPr lang="en-US" altLang="zh-TW" sz="3600" dirty="0" smtClean="0"/>
                        </a:p>
                        <a:p>
                          <a:pPr algn="l">
                            <a:spcBef>
                              <a:spcPts val="4800"/>
                            </a:spcBef>
                          </a:pPr>
                          <a:r>
                            <a:rPr lang="zh-TW" altLang="en-US" sz="2800" dirty="0" smtClean="0"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餘：     不夠：</a:t>
                          </a:r>
                          <a:endParaRPr lang="zh-TW" altLang="en-US" sz="2800" dirty="0"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480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altLang="zh-TW" sz="3600" b="0" i="1" smtClean="0">
                                    <a:latin typeface="Cambria Math" panose="02040503050406030204" pitchFamily="18" charset="0"/>
                                    <a:ea typeface="+mn-ea"/>
                                  </a:rPr>
                                  <m:t> 2</m:t>
                                </m:r>
                                <m:r>
                                  <a:rPr lang="en-US" altLang="zh-TW" sz="3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÷</m:t>
                                </m:r>
                                <m:r>
                                  <a:rPr lang="en-US" altLang="zh-TW" sz="36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11</m:t>
                                </m:r>
                              </m:oMath>
                            </m:oMathPara>
                          </a14:m>
                          <a:endParaRPr lang="en-US" altLang="zh-TW" sz="3600" dirty="0" smtClean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480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zh-TW" altLang="en-US" sz="2800" kern="1200" dirty="0" smtClean="0">
                              <a:solidFill>
                                <a:schemeClr val="tx1"/>
                              </a:solidFill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  <a:cs typeface="+mn-cs"/>
                            </a:rPr>
                            <a:t>餘：     不夠：</a:t>
                          </a:r>
                          <a:endParaRPr lang="zh-TW" altLang="en-US" sz="2800" kern="1200" dirty="0">
                            <a:solidFill>
                              <a:schemeClr val="tx1"/>
                            </a:solidFill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4800"/>
                            </a:spcBef>
                          </a:pPr>
                          <a:endParaRPr lang="zh-TW" altLang="en-US" sz="3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480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altLang="zh-TW" sz="3600" b="0" i="1" smtClean="0">
                                    <a:latin typeface="Cambria Math" panose="02040503050406030204" pitchFamily="18" charset="0"/>
                                    <a:ea typeface="+mn-ea"/>
                                  </a:rPr>
                                  <m:t> 9</m:t>
                                </m:r>
                                <m:r>
                                  <a:rPr lang="en-US" altLang="zh-TW" sz="3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÷</m:t>
                                </m:r>
                                <m:r>
                                  <a:rPr lang="en-US" altLang="zh-TW" sz="36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11</m:t>
                                </m:r>
                              </m:oMath>
                            </m:oMathPara>
                          </a14:m>
                          <a:endParaRPr lang="zh-TW" altLang="en-US" sz="3600" dirty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480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zh-TW" altLang="en-US" sz="2800" kern="1200" dirty="0" smtClean="0">
                              <a:solidFill>
                                <a:schemeClr val="tx1"/>
                              </a:solidFill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  <a:cs typeface="+mn-cs"/>
                            </a:rPr>
                            <a:t>餘：     不夠：</a:t>
                          </a:r>
                          <a:endParaRPr lang="zh-TW" altLang="en-US" sz="3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85715308"/>
                      </a:ext>
                    </a:extLst>
                  </a:tr>
                  <a:tr h="1671744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480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altLang="zh-TW" sz="3600" b="0" i="1" smtClean="0">
                                    <a:latin typeface="Cambria Math" panose="02040503050406030204" pitchFamily="18" charset="0"/>
                                  </a:rPr>
                                  <m:t> 10</m:t>
                                </m:r>
                                <m:r>
                                  <a:rPr lang="en-US" altLang="zh-TW" sz="3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÷</m:t>
                                </m:r>
                                <m:r>
                                  <a:rPr lang="en-US" altLang="zh-TW" sz="36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11</m:t>
                                </m:r>
                              </m:oMath>
                            </m:oMathPara>
                          </a14:m>
                          <a:endParaRPr lang="zh-TW" altLang="en-US" sz="3600" dirty="0"/>
                        </a:p>
                        <a:p>
                          <a:pPr marL="0" algn="l" defTabSz="914400" rtl="0" eaLnBrk="1" latinLnBrk="0" hangingPunct="1">
                            <a:spcBef>
                              <a:spcPts val="4800"/>
                            </a:spcBef>
                          </a:pPr>
                          <a:r>
                            <a:rPr lang="zh-TW" altLang="en-US" sz="2800" kern="1200" dirty="0" smtClean="0">
                              <a:solidFill>
                                <a:schemeClr val="tx1"/>
                              </a:solidFill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  <a:cs typeface="+mn-cs"/>
                            </a:rPr>
                            <a:t>餘：     不夠：</a:t>
                          </a:r>
                          <a:endParaRPr lang="zh-TW" altLang="en-US" sz="2800" kern="1200" dirty="0">
                            <a:solidFill>
                              <a:schemeClr val="tx1"/>
                            </a:solidFill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480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altLang="zh-TW" sz="3600" b="0" i="1" smtClean="0">
                                    <a:latin typeface="Cambria Math" panose="02040503050406030204" pitchFamily="18" charset="0"/>
                                    <a:ea typeface="+mn-ea"/>
                                  </a:rPr>
                                  <m:t> 20</m:t>
                                </m:r>
                                <m:r>
                                  <a:rPr lang="en-US" altLang="zh-TW" sz="3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÷</m:t>
                                </m:r>
                                <m:r>
                                  <a:rPr lang="en-US" altLang="zh-TW" sz="36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11</m:t>
                                </m:r>
                              </m:oMath>
                            </m:oMathPara>
                          </a14:m>
                          <a:endParaRPr lang="zh-TW" altLang="en-US" sz="3600" dirty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480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zh-TW" altLang="en-US" sz="2800" kern="1200" dirty="0" smtClean="0">
                              <a:solidFill>
                                <a:schemeClr val="tx1"/>
                              </a:solidFill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  <a:cs typeface="+mn-cs"/>
                            </a:rPr>
                            <a:t>餘：     不夠：</a:t>
                          </a:r>
                          <a:endParaRPr lang="zh-TW" altLang="en-US" sz="3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4800"/>
                            </a:spcBef>
                          </a:pPr>
                          <a:endParaRPr lang="zh-TW" altLang="en-US" sz="3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480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altLang="zh-TW" sz="3600" b="0" i="1" smtClean="0">
                                    <a:latin typeface="Cambria Math" panose="02040503050406030204" pitchFamily="18" charset="0"/>
                                    <a:ea typeface="+mn-ea"/>
                                  </a:rPr>
                                  <m:t> 90</m:t>
                                </m:r>
                                <m:r>
                                  <a:rPr lang="en-US" altLang="zh-TW" sz="3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÷</m:t>
                                </m:r>
                                <m:r>
                                  <a:rPr lang="en-US" altLang="zh-TW" sz="36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11</m:t>
                                </m:r>
                              </m:oMath>
                            </m:oMathPara>
                          </a14:m>
                          <a:endParaRPr lang="zh-TW" altLang="en-US" sz="3600" dirty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480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zh-TW" altLang="en-US" sz="2800" kern="1200" dirty="0" smtClean="0">
                              <a:solidFill>
                                <a:schemeClr val="tx1"/>
                              </a:solidFill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  <a:cs typeface="+mn-cs"/>
                            </a:rPr>
                            <a:t>餘：     不夠：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9215392"/>
                      </a:ext>
                    </a:extLst>
                  </a:tr>
                  <a:tr h="1671744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480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altLang="zh-TW" sz="3600" b="0" i="1" smtClean="0">
                                    <a:latin typeface="Cambria Math" panose="02040503050406030204" pitchFamily="18" charset="0"/>
                                  </a:rPr>
                                  <m:t> 100</m:t>
                                </m:r>
                                <m:r>
                                  <a:rPr lang="en-US" altLang="zh-TW" sz="3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÷</m:t>
                                </m:r>
                                <m:r>
                                  <a:rPr lang="en-US" altLang="zh-TW" sz="36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11</m:t>
                                </m:r>
                              </m:oMath>
                            </m:oMathPara>
                          </a14:m>
                          <a:endParaRPr lang="zh-TW" altLang="en-US" sz="3600" dirty="0"/>
                        </a:p>
                        <a:p>
                          <a:pPr marL="0" algn="l" defTabSz="914400" rtl="0" eaLnBrk="1" latinLnBrk="0" hangingPunct="1">
                            <a:spcBef>
                              <a:spcPts val="4800"/>
                            </a:spcBef>
                          </a:pPr>
                          <a:r>
                            <a:rPr lang="zh-TW" altLang="en-US" sz="2800" kern="1200" dirty="0" smtClean="0">
                              <a:solidFill>
                                <a:schemeClr val="tx1"/>
                              </a:solidFill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  <a:cs typeface="+mn-cs"/>
                            </a:rPr>
                            <a:t>餘：     不夠：</a:t>
                          </a:r>
                          <a:endParaRPr lang="zh-TW" altLang="en-US" sz="2800" kern="1200" dirty="0">
                            <a:solidFill>
                              <a:schemeClr val="tx1"/>
                            </a:solidFill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480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altLang="zh-TW" sz="3600" b="0" i="1" smtClean="0">
                                    <a:latin typeface="Cambria Math" panose="02040503050406030204" pitchFamily="18" charset="0"/>
                                    <a:ea typeface="+mn-ea"/>
                                  </a:rPr>
                                  <m:t> 200</m:t>
                                </m:r>
                                <m:r>
                                  <a:rPr lang="en-US" altLang="zh-TW" sz="3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÷</m:t>
                                </m:r>
                                <m:r>
                                  <a:rPr lang="en-US" altLang="zh-TW" sz="36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11</m:t>
                                </m:r>
                              </m:oMath>
                            </m:oMathPara>
                          </a14:m>
                          <a:endParaRPr lang="zh-TW" altLang="en-US" sz="3600" dirty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480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zh-TW" altLang="en-US" sz="2800" kern="1200" dirty="0" smtClean="0">
                              <a:solidFill>
                                <a:schemeClr val="tx1"/>
                              </a:solidFill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  <a:cs typeface="+mn-cs"/>
                            </a:rPr>
                            <a:t>餘：     不夠：</a:t>
                          </a:r>
                          <a:endParaRPr lang="zh-TW" altLang="en-US" sz="3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4800"/>
                            </a:spcBef>
                          </a:pPr>
                          <a:endParaRPr lang="zh-TW" altLang="en-US" sz="3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480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altLang="zh-TW" sz="3600" b="0" i="1" smtClean="0">
                                  <a:latin typeface="Cambria Math" panose="02040503050406030204" pitchFamily="18" charset="0"/>
                                  <a:ea typeface="+mn-ea"/>
                                </a:rPr>
                                <m:t> 900</m:t>
                              </m:r>
                              <m:r>
                                <a:rPr lang="en-US" altLang="zh-TW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÷</m:t>
                              </m:r>
                            </m:oMath>
                          </a14:m>
                          <a:r>
                            <a:rPr lang="en-US" altLang="zh-TW" sz="3600" dirty="0" smtClean="0"/>
                            <a:t>11</a:t>
                          </a:r>
                          <a:endParaRPr lang="zh-TW" altLang="en-US" sz="3600" dirty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480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zh-TW" altLang="en-US" sz="2800" kern="1200" dirty="0" smtClean="0">
                              <a:solidFill>
                                <a:schemeClr val="tx1"/>
                              </a:solidFill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  <a:cs typeface="+mn-cs"/>
                            </a:rPr>
                            <a:t>餘：     不夠：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58202588"/>
                      </a:ext>
                    </a:extLst>
                  </a:tr>
                  <a:tr h="1671744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480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altLang="zh-TW" sz="3600" b="0" i="1" smtClean="0">
                                    <a:latin typeface="Cambria Math" panose="02040503050406030204" pitchFamily="18" charset="0"/>
                                  </a:rPr>
                                  <m:t> 1000</m:t>
                                </m:r>
                                <m:r>
                                  <a:rPr lang="en-US" altLang="zh-TW" sz="3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÷</m:t>
                                </m:r>
                                <m:r>
                                  <a:rPr lang="en-US" altLang="zh-TW" sz="36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11</m:t>
                                </m:r>
                              </m:oMath>
                            </m:oMathPara>
                          </a14:m>
                          <a:endParaRPr lang="zh-TW" altLang="en-US" sz="3600" dirty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480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zh-TW" altLang="en-US" sz="2800" kern="1200" dirty="0" smtClean="0">
                              <a:solidFill>
                                <a:schemeClr val="tx1"/>
                              </a:solidFill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  <a:cs typeface="+mn-cs"/>
                            </a:rPr>
                            <a:t>餘：     不夠：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480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altLang="zh-TW" sz="3600" b="0" i="1" smtClean="0">
                                    <a:latin typeface="Cambria Math" panose="02040503050406030204" pitchFamily="18" charset="0"/>
                                    <a:ea typeface="+mn-ea"/>
                                  </a:rPr>
                                  <m:t> 2000</m:t>
                                </m:r>
                                <m:r>
                                  <a:rPr lang="en-US" altLang="zh-TW" sz="3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÷</m:t>
                                </m:r>
                                <m:r>
                                  <a:rPr lang="en-US" altLang="zh-TW" sz="36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11</m:t>
                                </m:r>
                              </m:oMath>
                            </m:oMathPara>
                          </a14:m>
                          <a:endParaRPr lang="zh-TW" altLang="en-US" sz="3600" dirty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480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zh-TW" altLang="en-US" sz="2800" kern="1200" dirty="0" smtClean="0">
                              <a:solidFill>
                                <a:schemeClr val="tx1"/>
                              </a:solidFill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  <a:cs typeface="+mn-cs"/>
                            </a:rPr>
                            <a:t>餘：     不夠：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spcBef>
                              <a:spcPts val="4800"/>
                            </a:spcBef>
                          </a:pPr>
                          <a:endParaRPr lang="zh-TW" altLang="en-US" sz="3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480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altLang="zh-TW" sz="3600" b="0" i="1" smtClean="0">
                                    <a:latin typeface="Cambria Math" panose="02040503050406030204" pitchFamily="18" charset="0"/>
                                    <a:ea typeface="+mn-ea"/>
                                  </a:rPr>
                                  <m:t> 9000</m:t>
                                </m:r>
                                <m:r>
                                  <a:rPr lang="en-US" altLang="zh-TW" sz="3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÷11</m:t>
                                </m:r>
                              </m:oMath>
                            </m:oMathPara>
                          </a14:m>
                          <a:endParaRPr lang="zh-TW" altLang="en-US" sz="3600" dirty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480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zh-TW" altLang="en-US" sz="2800" kern="1200" dirty="0" smtClean="0">
                              <a:solidFill>
                                <a:schemeClr val="tx1"/>
                              </a:solidFill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  <a:cs typeface="+mn-cs"/>
                            </a:rPr>
                            <a:t>餘：     不夠：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9378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表格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78454257"/>
                  </p:ext>
                </p:extLst>
              </p:nvPr>
            </p:nvGraphicFramePr>
            <p:xfrm>
              <a:off x="131355" y="99180"/>
              <a:ext cx="11990976" cy="67056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997744">
                      <a:extLst>
                        <a:ext uri="{9D8B030D-6E8A-4147-A177-3AD203B41FA5}">
                          <a16:colId xmlns:a16="http://schemas.microsoft.com/office/drawing/2014/main" val="3489538715"/>
                        </a:ext>
                      </a:extLst>
                    </a:gridCol>
                    <a:gridCol w="2997744">
                      <a:extLst>
                        <a:ext uri="{9D8B030D-6E8A-4147-A177-3AD203B41FA5}">
                          <a16:colId xmlns:a16="http://schemas.microsoft.com/office/drawing/2014/main" val="3277099173"/>
                        </a:ext>
                      </a:extLst>
                    </a:gridCol>
                    <a:gridCol w="2997744">
                      <a:extLst>
                        <a:ext uri="{9D8B030D-6E8A-4147-A177-3AD203B41FA5}">
                          <a16:colId xmlns:a16="http://schemas.microsoft.com/office/drawing/2014/main" val="2945962403"/>
                        </a:ext>
                      </a:extLst>
                    </a:gridCol>
                    <a:gridCol w="2997744">
                      <a:extLst>
                        <a:ext uri="{9D8B030D-6E8A-4147-A177-3AD203B41FA5}">
                          <a16:colId xmlns:a16="http://schemas.microsoft.com/office/drawing/2014/main" val="2693216342"/>
                        </a:ext>
                      </a:extLst>
                    </a:gridCol>
                  </a:tblGrid>
                  <a:tr h="1676400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3"/>
                          <a:stretch>
                            <a:fillRect l="-203" t="-364" r="-300407" b="-310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3"/>
                          <a:stretch>
                            <a:fillRect l="-100203" t="-364" r="-200407" b="-310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4800"/>
                            </a:spcBef>
                          </a:pPr>
                          <a:endParaRPr lang="zh-TW" altLang="en-US" sz="3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3"/>
                          <a:stretch>
                            <a:fillRect l="-300203" t="-364" r="-407" b="-31054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85715308"/>
                      </a:ext>
                    </a:extLst>
                  </a:tr>
                  <a:tr h="1676400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3"/>
                          <a:stretch>
                            <a:fillRect l="-203" t="-100000" r="-300407" b="-20942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3"/>
                          <a:stretch>
                            <a:fillRect l="-100203" t="-100000" r="-200407" b="-20942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4800"/>
                            </a:spcBef>
                          </a:pPr>
                          <a:endParaRPr lang="zh-TW" altLang="en-US" sz="3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3"/>
                          <a:stretch>
                            <a:fillRect l="-300203" t="-100000" r="-407" b="-20942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9215392"/>
                      </a:ext>
                    </a:extLst>
                  </a:tr>
                  <a:tr h="1676400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3"/>
                          <a:stretch>
                            <a:fillRect l="-203" t="-200727" r="-300407" b="-1101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3"/>
                          <a:stretch>
                            <a:fillRect l="-100203" t="-200727" r="-200407" b="-1101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4800"/>
                            </a:spcBef>
                          </a:pPr>
                          <a:endParaRPr lang="zh-TW" altLang="en-US" sz="3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3"/>
                          <a:stretch>
                            <a:fillRect l="-300203" t="-200727" r="-407" b="-11018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58202588"/>
                      </a:ext>
                    </a:extLst>
                  </a:tr>
                  <a:tr h="1676400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3"/>
                          <a:stretch>
                            <a:fillRect l="-203" t="-300727" r="-300407" b="-101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3"/>
                          <a:stretch>
                            <a:fillRect l="-100203" t="-300727" r="-200407" b="-101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Bef>
                              <a:spcPts val="4800"/>
                            </a:spcBef>
                          </a:pPr>
                          <a:endParaRPr lang="zh-TW" altLang="en-US" sz="3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3"/>
                          <a:stretch>
                            <a:fillRect l="-300203" t="-300727" r="-407" b="-1018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9378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文字方塊 4"/>
          <p:cNvSpPr txBox="1"/>
          <p:nvPr/>
        </p:nvSpPr>
        <p:spPr>
          <a:xfrm>
            <a:off x="868679" y="1221378"/>
            <a:ext cx="6122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TW" altLang="en-US" sz="32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2370908" y="1240971"/>
            <a:ext cx="6400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zh-TW" altLang="en-US" sz="32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文字方塊 65"/>
          <p:cNvSpPr txBox="1"/>
          <p:nvPr/>
        </p:nvSpPr>
        <p:spPr>
          <a:xfrm>
            <a:off x="803369" y="2899954"/>
            <a:ext cx="6122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zh-TW" altLang="en-US" sz="32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文字方塊 66"/>
          <p:cNvSpPr txBox="1"/>
          <p:nvPr/>
        </p:nvSpPr>
        <p:spPr>
          <a:xfrm>
            <a:off x="2370908" y="2899954"/>
            <a:ext cx="4245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TW" altLang="en-US" sz="32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" name="文字方塊 81"/>
          <p:cNvSpPr txBox="1"/>
          <p:nvPr/>
        </p:nvSpPr>
        <p:spPr>
          <a:xfrm>
            <a:off x="862148" y="4578532"/>
            <a:ext cx="4245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TW" altLang="en-US" sz="32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文字方塊 82"/>
          <p:cNvSpPr txBox="1"/>
          <p:nvPr/>
        </p:nvSpPr>
        <p:spPr>
          <a:xfrm>
            <a:off x="2370908" y="4578532"/>
            <a:ext cx="6400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zh-TW" altLang="en-US" sz="32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8" name="文字方塊 87"/>
          <p:cNvSpPr txBox="1"/>
          <p:nvPr/>
        </p:nvSpPr>
        <p:spPr>
          <a:xfrm>
            <a:off x="777245" y="6257111"/>
            <a:ext cx="6122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endParaRPr lang="zh-TW" altLang="en-US" sz="32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" name="文字方塊 88"/>
          <p:cNvSpPr txBox="1"/>
          <p:nvPr/>
        </p:nvSpPr>
        <p:spPr>
          <a:xfrm>
            <a:off x="2370908" y="6257111"/>
            <a:ext cx="4245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TW" altLang="en-US" sz="32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文字方塊 28"/>
          <p:cNvSpPr txBox="1"/>
          <p:nvPr/>
        </p:nvSpPr>
        <p:spPr>
          <a:xfrm>
            <a:off x="3842148" y="1221378"/>
            <a:ext cx="6122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TW" altLang="en-US" sz="32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文字方塊 29"/>
          <p:cNvSpPr txBox="1"/>
          <p:nvPr/>
        </p:nvSpPr>
        <p:spPr>
          <a:xfrm>
            <a:off x="5344377" y="1240971"/>
            <a:ext cx="6400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zh-TW" altLang="en-US" sz="32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文字方塊 30"/>
          <p:cNvSpPr txBox="1"/>
          <p:nvPr/>
        </p:nvSpPr>
        <p:spPr>
          <a:xfrm>
            <a:off x="3776838" y="2899954"/>
            <a:ext cx="6122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zh-TW" altLang="en-US" sz="32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文字方塊 31"/>
          <p:cNvSpPr txBox="1"/>
          <p:nvPr/>
        </p:nvSpPr>
        <p:spPr>
          <a:xfrm>
            <a:off x="5344377" y="2899954"/>
            <a:ext cx="4245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TW" altLang="en-US" sz="32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文字方塊 32"/>
          <p:cNvSpPr txBox="1"/>
          <p:nvPr/>
        </p:nvSpPr>
        <p:spPr>
          <a:xfrm>
            <a:off x="3835617" y="4578532"/>
            <a:ext cx="4245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TW" altLang="en-US" sz="32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文字方塊 33"/>
          <p:cNvSpPr txBox="1"/>
          <p:nvPr/>
        </p:nvSpPr>
        <p:spPr>
          <a:xfrm>
            <a:off x="5344377" y="4578532"/>
            <a:ext cx="6400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zh-TW" altLang="en-US" sz="32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文字方塊 34"/>
          <p:cNvSpPr txBox="1"/>
          <p:nvPr/>
        </p:nvSpPr>
        <p:spPr>
          <a:xfrm>
            <a:off x="3750714" y="6257111"/>
            <a:ext cx="6122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altLang="zh-TW" sz="3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TW" altLang="en-US" sz="32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文字方塊 35"/>
          <p:cNvSpPr txBox="1"/>
          <p:nvPr/>
        </p:nvSpPr>
        <p:spPr>
          <a:xfrm>
            <a:off x="5344377" y="6257111"/>
            <a:ext cx="4245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TW" altLang="en-US" sz="32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文字方塊 36"/>
          <p:cNvSpPr txBox="1"/>
          <p:nvPr/>
        </p:nvSpPr>
        <p:spPr>
          <a:xfrm>
            <a:off x="9833067" y="1221378"/>
            <a:ext cx="6122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zh-TW" altLang="en-US" sz="32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文字方塊 37"/>
          <p:cNvSpPr txBox="1"/>
          <p:nvPr/>
        </p:nvSpPr>
        <p:spPr>
          <a:xfrm>
            <a:off x="11335296" y="1240971"/>
            <a:ext cx="6400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TW" altLang="en-US" sz="32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文字方塊 38"/>
          <p:cNvSpPr txBox="1"/>
          <p:nvPr/>
        </p:nvSpPr>
        <p:spPr>
          <a:xfrm>
            <a:off x="9767757" y="2899954"/>
            <a:ext cx="6122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TW" altLang="en-US" sz="32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文字方塊 39"/>
          <p:cNvSpPr txBox="1"/>
          <p:nvPr/>
        </p:nvSpPr>
        <p:spPr>
          <a:xfrm>
            <a:off x="11335296" y="2899954"/>
            <a:ext cx="4245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zh-TW" altLang="en-US" sz="32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文字方塊 40"/>
          <p:cNvSpPr txBox="1"/>
          <p:nvPr/>
        </p:nvSpPr>
        <p:spPr>
          <a:xfrm>
            <a:off x="9826536" y="4578532"/>
            <a:ext cx="4245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zh-TW" altLang="en-US" sz="32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文字方塊 41"/>
          <p:cNvSpPr txBox="1"/>
          <p:nvPr/>
        </p:nvSpPr>
        <p:spPr>
          <a:xfrm>
            <a:off x="11335296" y="4578532"/>
            <a:ext cx="6400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TW" altLang="en-US" sz="32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文字方塊 42"/>
          <p:cNvSpPr txBox="1"/>
          <p:nvPr/>
        </p:nvSpPr>
        <p:spPr>
          <a:xfrm>
            <a:off x="9741633" y="6257111"/>
            <a:ext cx="6122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TW" sz="3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TW" altLang="en-US" sz="32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文字方塊 43"/>
          <p:cNvSpPr txBox="1"/>
          <p:nvPr/>
        </p:nvSpPr>
        <p:spPr>
          <a:xfrm>
            <a:off x="11335296" y="6257111"/>
            <a:ext cx="4245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zh-TW" altLang="en-US" sz="32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5" name="群組 44"/>
          <p:cNvGrpSpPr/>
          <p:nvPr/>
        </p:nvGrpSpPr>
        <p:grpSpPr>
          <a:xfrm>
            <a:off x="180978" y="176422"/>
            <a:ext cx="1145492" cy="1601405"/>
            <a:chOff x="180978" y="176422"/>
            <a:chExt cx="1145492" cy="1601405"/>
          </a:xfrm>
        </p:grpSpPr>
        <p:sp>
          <p:nvSpPr>
            <p:cNvPr id="46" name="橢圓 45"/>
            <p:cNvSpPr/>
            <p:nvPr/>
          </p:nvSpPr>
          <p:spPr>
            <a:xfrm>
              <a:off x="180978" y="176422"/>
              <a:ext cx="509451" cy="509451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7" name="橢圓 46"/>
            <p:cNvSpPr/>
            <p:nvPr/>
          </p:nvSpPr>
          <p:spPr>
            <a:xfrm>
              <a:off x="817019" y="1268376"/>
              <a:ext cx="509451" cy="509451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48" name="弧形接點 47"/>
            <p:cNvCxnSpPr>
              <a:stCxn id="46" idx="4"/>
              <a:endCxn id="47" idx="0"/>
            </p:cNvCxnSpPr>
            <p:nvPr/>
          </p:nvCxnSpPr>
          <p:spPr>
            <a:xfrm rot="16200000" flipH="1">
              <a:off x="462473" y="659103"/>
              <a:ext cx="582503" cy="636041"/>
            </a:xfrm>
            <a:prstGeom prst="curvedConnector3">
              <a:avLst/>
            </a:prstGeom>
            <a:ln w="190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群組 8"/>
          <p:cNvGrpSpPr/>
          <p:nvPr/>
        </p:nvGrpSpPr>
        <p:grpSpPr>
          <a:xfrm>
            <a:off x="128048" y="5177994"/>
            <a:ext cx="2704912" cy="1620467"/>
            <a:chOff x="128048" y="5177994"/>
            <a:chExt cx="2704912" cy="1620467"/>
          </a:xfrm>
        </p:grpSpPr>
        <p:sp>
          <p:nvSpPr>
            <p:cNvPr id="50" name="橢圓 49"/>
            <p:cNvSpPr/>
            <p:nvPr/>
          </p:nvSpPr>
          <p:spPr>
            <a:xfrm>
              <a:off x="128048" y="5177994"/>
              <a:ext cx="509451" cy="509451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1" name="橢圓 50"/>
            <p:cNvSpPr/>
            <p:nvPr/>
          </p:nvSpPr>
          <p:spPr>
            <a:xfrm>
              <a:off x="2323509" y="6289010"/>
              <a:ext cx="509451" cy="509451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52" name="弧形接點 51"/>
            <p:cNvCxnSpPr>
              <a:stCxn id="50" idx="4"/>
              <a:endCxn id="51" idx="0"/>
            </p:cNvCxnSpPr>
            <p:nvPr/>
          </p:nvCxnSpPr>
          <p:spPr>
            <a:xfrm rot="16200000" flipH="1">
              <a:off x="1179722" y="4890496"/>
              <a:ext cx="601565" cy="2195461"/>
            </a:xfrm>
            <a:prstGeom prst="curvedConnector3">
              <a:avLst/>
            </a:prstGeom>
            <a:ln w="190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群組 55"/>
          <p:cNvGrpSpPr/>
          <p:nvPr/>
        </p:nvGrpSpPr>
        <p:grpSpPr>
          <a:xfrm>
            <a:off x="3101968" y="5177994"/>
            <a:ext cx="2704912" cy="1620467"/>
            <a:chOff x="128048" y="5177994"/>
            <a:chExt cx="2704912" cy="1620467"/>
          </a:xfrm>
        </p:grpSpPr>
        <p:sp>
          <p:nvSpPr>
            <p:cNvPr id="57" name="橢圓 56"/>
            <p:cNvSpPr/>
            <p:nvPr/>
          </p:nvSpPr>
          <p:spPr>
            <a:xfrm>
              <a:off x="128048" y="5177994"/>
              <a:ext cx="509451" cy="509451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8" name="橢圓 57"/>
            <p:cNvSpPr/>
            <p:nvPr/>
          </p:nvSpPr>
          <p:spPr>
            <a:xfrm>
              <a:off x="2323509" y="6289010"/>
              <a:ext cx="509451" cy="509451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59" name="弧形接點 58"/>
            <p:cNvCxnSpPr>
              <a:stCxn id="57" idx="4"/>
              <a:endCxn id="58" idx="0"/>
            </p:cNvCxnSpPr>
            <p:nvPr/>
          </p:nvCxnSpPr>
          <p:spPr>
            <a:xfrm rot="16200000" flipH="1">
              <a:off x="1179722" y="4890496"/>
              <a:ext cx="601565" cy="2195461"/>
            </a:xfrm>
            <a:prstGeom prst="curvedConnector3">
              <a:avLst/>
            </a:prstGeom>
            <a:ln w="190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群組 59"/>
          <p:cNvGrpSpPr/>
          <p:nvPr/>
        </p:nvGrpSpPr>
        <p:grpSpPr>
          <a:xfrm>
            <a:off x="9150071" y="5177994"/>
            <a:ext cx="2704912" cy="1620467"/>
            <a:chOff x="128048" y="5177994"/>
            <a:chExt cx="2704912" cy="1620467"/>
          </a:xfrm>
        </p:grpSpPr>
        <p:sp>
          <p:nvSpPr>
            <p:cNvPr id="61" name="橢圓 60"/>
            <p:cNvSpPr/>
            <p:nvPr/>
          </p:nvSpPr>
          <p:spPr>
            <a:xfrm>
              <a:off x="128048" y="5177994"/>
              <a:ext cx="509451" cy="509451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2" name="橢圓 61"/>
            <p:cNvSpPr/>
            <p:nvPr/>
          </p:nvSpPr>
          <p:spPr>
            <a:xfrm>
              <a:off x="2323509" y="6289010"/>
              <a:ext cx="509451" cy="509451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63" name="弧形接點 62"/>
            <p:cNvCxnSpPr>
              <a:stCxn id="61" idx="4"/>
              <a:endCxn id="62" idx="0"/>
            </p:cNvCxnSpPr>
            <p:nvPr/>
          </p:nvCxnSpPr>
          <p:spPr>
            <a:xfrm rot="16200000" flipH="1">
              <a:off x="1179722" y="4890496"/>
              <a:ext cx="601565" cy="2195461"/>
            </a:xfrm>
            <a:prstGeom prst="curvedConnector3">
              <a:avLst/>
            </a:prstGeom>
            <a:ln w="190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群組 69"/>
          <p:cNvGrpSpPr/>
          <p:nvPr/>
        </p:nvGrpSpPr>
        <p:grpSpPr>
          <a:xfrm>
            <a:off x="141199" y="3539483"/>
            <a:ext cx="1145492" cy="1601405"/>
            <a:chOff x="180978" y="176422"/>
            <a:chExt cx="1145492" cy="1601405"/>
          </a:xfrm>
        </p:grpSpPr>
        <p:sp>
          <p:nvSpPr>
            <p:cNvPr id="71" name="橢圓 70"/>
            <p:cNvSpPr/>
            <p:nvPr/>
          </p:nvSpPr>
          <p:spPr>
            <a:xfrm>
              <a:off x="180978" y="176422"/>
              <a:ext cx="509451" cy="509451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2" name="橢圓 71"/>
            <p:cNvSpPr/>
            <p:nvPr/>
          </p:nvSpPr>
          <p:spPr>
            <a:xfrm>
              <a:off x="817019" y="1268376"/>
              <a:ext cx="509451" cy="509451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73" name="弧形接點 72"/>
            <p:cNvCxnSpPr>
              <a:stCxn id="71" idx="4"/>
              <a:endCxn id="72" idx="0"/>
            </p:cNvCxnSpPr>
            <p:nvPr/>
          </p:nvCxnSpPr>
          <p:spPr>
            <a:xfrm rot="16200000" flipH="1">
              <a:off x="462473" y="659103"/>
              <a:ext cx="582503" cy="636041"/>
            </a:xfrm>
            <a:prstGeom prst="curvedConnector3">
              <a:avLst/>
            </a:prstGeom>
            <a:ln w="190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群組 73"/>
          <p:cNvGrpSpPr/>
          <p:nvPr/>
        </p:nvGrpSpPr>
        <p:grpSpPr>
          <a:xfrm>
            <a:off x="3101968" y="3526421"/>
            <a:ext cx="1145492" cy="1601405"/>
            <a:chOff x="180978" y="176422"/>
            <a:chExt cx="1145492" cy="1601405"/>
          </a:xfrm>
        </p:grpSpPr>
        <p:sp>
          <p:nvSpPr>
            <p:cNvPr id="75" name="橢圓 74"/>
            <p:cNvSpPr/>
            <p:nvPr/>
          </p:nvSpPr>
          <p:spPr>
            <a:xfrm>
              <a:off x="180978" y="176422"/>
              <a:ext cx="509451" cy="509451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6" name="橢圓 75"/>
            <p:cNvSpPr/>
            <p:nvPr/>
          </p:nvSpPr>
          <p:spPr>
            <a:xfrm>
              <a:off x="817019" y="1268376"/>
              <a:ext cx="509451" cy="509451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77" name="弧形接點 76"/>
            <p:cNvCxnSpPr>
              <a:stCxn id="75" idx="4"/>
              <a:endCxn id="76" idx="0"/>
            </p:cNvCxnSpPr>
            <p:nvPr/>
          </p:nvCxnSpPr>
          <p:spPr>
            <a:xfrm rot="16200000" flipH="1">
              <a:off x="462473" y="659103"/>
              <a:ext cx="582503" cy="636041"/>
            </a:xfrm>
            <a:prstGeom prst="curvedConnector3">
              <a:avLst/>
            </a:prstGeom>
            <a:ln w="190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" name="群組 77"/>
          <p:cNvGrpSpPr/>
          <p:nvPr/>
        </p:nvGrpSpPr>
        <p:grpSpPr>
          <a:xfrm>
            <a:off x="128048" y="1824825"/>
            <a:ext cx="2704912" cy="1620467"/>
            <a:chOff x="128048" y="5177994"/>
            <a:chExt cx="2704912" cy="1620467"/>
          </a:xfrm>
        </p:grpSpPr>
        <p:sp>
          <p:nvSpPr>
            <p:cNvPr id="81" name="橢圓 80"/>
            <p:cNvSpPr/>
            <p:nvPr/>
          </p:nvSpPr>
          <p:spPr>
            <a:xfrm>
              <a:off x="128048" y="5177994"/>
              <a:ext cx="509451" cy="509451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4" name="橢圓 93"/>
            <p:cNvSpPr/>
            <p:nvPr/>
          </p:nvSpPr>
          <p:spPr>
            <a:xfrm>
              <a:off x="2323509" y="6289010"/>
              <a:ext cx="509451" cy="509451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95" name="弧形接點 94"/>
            <p:cNvCxnSpPr>
              <a:stCxn id="81" idx="4"/>
              <a:endCxn id="94" idx="0"/>
            </p:cNvCxnSpPr>
            <p:nvPr/>
          </p:nvCxnSpPr>
          <p:spPr>
            <a:xfrm rot="16200000" flipH="1">
              <a:off x="1179722" y="4890496"/>
              <a:ext cx="601565" cy="2195461"/>
            </a:xfrm>
            <a:prstGeom prst="curvedConnector3">
              <a:avLst/>
            </a:prstGeom>
            <a:ln w="190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6" name="群組 95"/>
          <p:cNvGrpSpPr/>
          <p:nvPr/>
        </p:nvGrpSpPr>
        <p:grpSpPr>
          <a:xfrm>
            <a:off x="3101968" y="1824825"/>
            <a:ext cx="2704912" cy="1620467"/>
            <a:chOff x="128048" y="5177994"/>
            <a:chExt cx="2704912" cy="1620467"/>
          </a:xfrm>
        </p:grpSpPr>
        <p:sp>
          <p:nvSpPr>
            <p:cNvPr id="97" name="橢圓 96"/>
            <p:cNvSpPr/>
            <p:nvPr/>
          </p:nvSpPr>
          <p:spPr>
            <a:xfrm>
              <a:off x="128048" y="5177994"/>
              <a:ext cx="509451" cy="509451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8" name="橢圓 97"/>
            <p:cNvSpPr/>
            <p:nvPr/>
          </p:nvSpPr>
          <p:spPr>
            <a:xfrm>
              <a:off x="2323509" y="6289010"/>
              <a:ext cx="509451" cy="509451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99" name="弧形接點 98"/>
            <p:cNvCxnSpPr>
              <a:stCxn id="97" idx="4"/>
              <a:endCxn id="98" idx="0"/>
            </p:cNvCxnSpPr>
            <p:nvPr/>
          </p:nvCxnSpPr>
          <p:spPr>
            <a:xfrm rot="16200000" flipH="1">
              <a:off x="1179722" y="4890496"/>
              <a:ext cx="601565" cy="2195461"/>
            </a:xfrm>
            <a:prstGeom prst="curvedConnector3">
              <a:avLst/>
            </a:prstGeom>
            <a:ln w="190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0" name="群組 99"/>
          <p:cNvGrpSpPr/>
          <p:nvPr/>
        </p:nvGrpSpPr>
        <p:grpSpPr>
          <a:xfrm>
            <a:off x="9092887" y="1824825"/>
            <a:ext cx="2704912" cy="1620467"/>
            <a:chOff x="128048" y="5177994"/>
            <a:chExt cx="2704912" cy="1620467"/>
          </a:xfrm>
        </p:grpSpPr>
        <p:sp>
          <p:nvSpPr>
            <p:cNvPr id="101" name="橢圓 100"/>
            <p:cNvSpPr/>
            <p:nvPr/>
          </p:nvSpPr>
          <p:spPr>
            <a:xfrm>
              <a:off x="128048" y="5177994"/>
              <a:ext cx="509451" cy="509451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2" name="橢圓 101"/>
            <p:cNvSpPr/>
            <p:nvPr/>
          </p:nvSpPr>
          <p:spPr>
            <a:xfrm>
              <a:off x="2323509" y="6289010"/>
              <a:ext cx="509451" cy="509451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103" name="弧形接點 102"/>
            <p:cNvCxnSpPr>
              <a:stCxn id="101" idx="4"/>
              <a:endCxn id="102" idx="0"/>
            </p:cNvCxnSpPr>
            <p:nvPr/>
          </p:nvCxnSpPr>
          <p:spPr>
            <a:xfrm rot="16200000" flipH="1">
              <a:off x="1179722" y="4890496"/>
              <a:ext cx="601565" cy="2195461"/>
            </a:xfrm>
            <a:prstGeom prst="curvedConnector3">
              <a:avLst/>
            </a:prstGeom>
            <a:ln w="190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4" name="群組 103"/>
          <p:cNvGrpSpPr/>
          <p:nvPr/>
        </p:nvGrpSpPr>
        <p:grpSpPr>
          <a:xfrm>
            <a:off x="9150071" y="3539483"/>
            <a:ext cx="1145492" cy="1601405"/>
            <a:chOff x="180978" y="176422"/>
            <a:chExt cx="1145492" cy="1601405"/>
          </a:xfrm>
        </p:grpSpPr>
        <p:sp>
          <p:nvSpPr>
            <p:cNvPr id="105" name="橢圓 104"/>
            <p:cNvSpPr/>
            <p:nvPr/>
          </p:nvSpPr>
          <p:spPr>
            <a:xfrm>
              <a:off x="180978" y="176422"/>
              <a:ext cx="509451" cy="509451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6" name="橢圓 105"/>
            <p:cNvSpPr/>
            <p:nvPr/>
          </p:nvSpPr>
          <p:spPr>
            <a:xfrm>
              <a:off x="817019" y="1268376"/>
              <a:ext cx="509451" cy="509451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107" name="弧形接點 106"/>
            <p:cNvCxnSpPr>
              <a:stCxn id="105" idx="4"/>
              <a:endCxn id="106" idx="0"/>
            </p:cNvCxnSpPr>
            <p:nvPr/>
          </p:nvCxnSpPr>
          <p:spPr>
            <a:xfrm rot="16200000" flipH="1">
              <a:off x="462473" y="659103"/>
              <a:ext cx="582503" cy="636041"/>
            </a:xfrm>
            <a:prstGeom prst="curvedConnector3">
              <a:avLst/>
            </a:prstGeom>
            <a:ln w="190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8" name="群組 107"/>
          <p:cNvGrpSpPr/>
          <p:nvPr/>
        </p:nvGrpSpPr>
        <p:grpSpPr>
          <a:xfrm>
            <a:off x="9150071" y="166411"/>
            <a:ext cx="1145492" cy="1601405"/>
            <a:chOff x="180978" y="176422"/>
            <a:chExt cx="1145492" cy="1601405"/>
          </a:xfrm>
        </p:grpSpPr>
        <p:sp>
          <p:nvSpPr>
            <p:cNvPr id="109" name="橢圓 108"/>
            <p:cNvSpPr/>
            <p:nvPr/>
          </p:nvSpPr>
          <p:spPr>
            <a:xfrm>
              <a:off x="180978" y="176422"/>
              <a:ext cx="509451" cy="509451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0" name="橢圓 109"/>
            <p:cNvSpPr/>
            <p:nvPr/>
          </p:nvSpPr>
          <p:spPr>
            <a:xfrm>
              <a:off x="817019" y="1268376"/>
              <a:ext cx="509451" cy="509451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111" name="弧形接點 110"/>
            <p:cNvCxnSpPr>
              <a:stCxn id="109" idx="4"/>
              <a:endCxn id="110" idx="0"/>
            </p:cNvCxnSpPr>
            <p:nvPr/>
          </p:nvCxnSpPr>
          <p:spPr>
            <a:xfrm rot="16200000" flipH="1">
              <a:off x="462473" y="659103"/>
              <a:ext cx="582503" cy="636041"/>
            </a:xfrm>
            <a:prstGeom prst="curvedConnector3">
              <a:avLst/>
            </a:prstGeom>
            <a:ln w="190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2" name="群組 111"/>
          <p:cNvGrpSpPr/>
          <p:nvPr/>
        </p:nvGrpSpPr>
        <p:grpSpPr>
          <a:xfrm>
            <a:off x="3134623" y="161929"/>
            <a:ext cx="1145492" cy="1601405"/>
            <a:chOff x="180978" y="176422"/>
            <a:chExt cx="1145492" cy="1601405"/>
          </a:xfrm>
        </p:grpSpPr>
        <p:sp>
          <p:nvSpPr>
            <p:cNvPr id="113" name="橢圓 112"/>
            <p:cNvSpPr/>
            <p:nvPr/>
          </p:nvSpPr>
          <p:spPr>
            <a:xfrm>
              <a:off x="180978" y="176422"/>
              <a:ext cx="509451" cy="509451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4" name="橢圓 113"/>
            <p:cNvSpPr/>
            <p:nvPr/>
          </p:nvSpPr>
          <p:spPr>
            <a:xfrm>
              <a:off x="817019" y="1268376"/>
              <a:ext cx="509451" cy="509451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115" name="弧形接點 114"/>
            <p:cNvCxnSpPr>
              <a:stCxn id="113" idx="4"/>
              <a:endCxn id="114" idx="0"/>
            </p:cNvCxnSpPr>
            <p:nvPr/>
          </p:nvCxnSpPr>
          <p:spPr>
            <a:xfrm rot="16200000" flipH="1">
              <a:off x="462473" y="659103"/>
              <a:ext cx="582503" cy="636041"/>
            </a:xfrm>
            <a:prstGeom prst="curvedConnector3">
              <a:avLst/>
            </a:prstGeom>
            <a:ln w="190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文字方塊 9"/>
          <p:cNvSpPr txBox="1"/>
          <p:nvPr/>
        </p:nvSpPr>
        <p:spPr>
          <a:xfrm>
            <a:off x="6705623" y="689340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正數表</a:t>
            </a:r>
            <a:r>
              <a:rPr lang="zh-TW" altLang="en-US" sz="3200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示</a:t>
            </a:r>
          </a:p>
        </p:txBody>
      </p:sp>
      <p:sp>
        <p:nvSpPr>
          <p:cNvPr id="120" name="文字方塊 119"/>
          <p:cNvSpPr txBox="1"/>
          <p:nvPr/>
        </p:nvSpPr>
        <p:spPr>
          <a:xfrm>
            <a:off x="6705623" y="4046303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正數表</a:t>
            </a:r>
            <a:r>
              <a:rPr lang="zh-TW" altLang="en-US" sz="3200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示</a:t>
            </a:r>
          </a:p>
        </p:txBody>
      </p:sp>
      <p:sp>
        <p:nvSpPr>
          <p:cNvPr id="121" name="文字方塊 120"/>
          <p:cNvSpPr txBox="1"/>
          <p:nvPr/>
        </p:nvSpPr>
        <p:spPr>
          <a:xfrm>
            <a:off x="6705623" y="2327912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負</a:t>
            </a:r>
            <a:r>
              <a:rPr lang="zh-TW" altLang="en-US" sz="3200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數表</a:t>
            </a:r>
            <a:r>
              <a:rPr lang="zh-TW" altLang="en-US" sz="320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示</a:t>
            </a:r>
          </a:p>
        </p:txBody>
      </p:sp>
      <p:sp>
        <p:nvSpPr>
          <p:cNvPr id="122" name="文字方塊 121"/>
          <p:cNvSpPr txBox="1"/>
          <p:nvPr/>
        </p:nvSpPr>
        <p:spPr>
          <a:xfrm>
            <a:off x="6705623" y="5716421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負</a:t>
            </a:r>
            <a:r>
              <a:rPr lang="zh-TW" altLang="en-US" sz="3200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數表</a:t>
            </a:r>
            <a:r>
              <a:rPr lang="zh-TW" altLang="en-US" sz="320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示</a:t>
            </a:r>
          </a:p>
        </p:txBody>
      </p:sp>
    </p:spTree>
    <p:extLst>
      <p:ext uri="{BB962C8B-B14F-4D97-AF65-F5344CB8AC3E}">
        <p14:creationId xmlns:p14="http://schemas.microsoft.com/office/powerpoint/2010/main" val="770700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" grpId="0" animBg="1"/>
      <p:bldP spid="118" grpId="0" animBg="1"/>
      <p:bldP spid="119" grpId="0" animBg="1"/>
      <p:bldP spid="116" grpId="0" animBg="1"/>
      <p:bldP spid="10" grpId="0"/>
      <p:bldP spid="120" grpId="0"/>
      <p:bldP spid="121" grpId="0"/>
      <p:bldP spid="1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倍數判別</a:t>
            </a:r>
            <a:r>
              <a:rPr lang="zh-TW" altLang="en-US" dirty="0" smtClean="0"/>
              <a:t>法</a:t>
            </a:r>
            <a:r>
              <a:rPr lang="en-US" altLang="zh-TW" dirty="0" smtClean="0">
                <a:solidFill>
                  <a:srgbClr val="00B0F0"/>
                </a:solidFill>
              </a:rPr>
              <a:t>-11</a:t>
            </a:r>
            <a:r>
              <a:rPr lang="zh-TW" altLang="en-US" dirty="0" smtClean="0">
                <a:solidFill>
                  <a:srgbClr val="00B0F0"/>
                </a:solidFill>
              </a:rPr>
              <a:t>的倍數</a:t>
            </a:r>
            <a:endParaRPr lang="zh-TW" altLang="en-US" dirty="0">
              <a:solidFill>
                <a:srgbClr val="00B0F0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3267991" y="1974272"/>
            <a:ext cx="25330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5 7 6 8</a:t>
            </a:r>
            <a:r>
              <a:rPr lang="zh-TW" alt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zh-TW" alt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文字方塊 22"/>
          <p:cNvSpPr txBox="1"/>
          <p:nvPr/>
        </p:nvSpPr>
        <p:spPr>
          <a:xfrm>
            <a:off x="5971309" y="1974272"/>
            <a:ext cx="18774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5 0 0 0</a:t>
            </a:r>
            <a:endParaRPr lang="zh-TW" alt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文字方塊 24"/>
          <p:cNvSpPr txBox="1"/>
          <p:nvPr/>
        </p:nvSpPr>
        <p:spPr>
          <a:xfrm>
            <a:off x="6099550" y="2551502"/>
            <a:ext cx="17235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7 0 0</a:t>
            </a:r>
            <a:endParaRPr lang="zh-TW" alt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文字方塊 25"/>
          <p:cNvSpPr txBox="1"/>
          <p:nvPr/>
        </p:nvSpPr>
        <p:spPr>
          <a:xfrm>
            <a:off x="6227790" y="3128732"/>
            <a:ext cx="15696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6 0</a:t>
            </a:r>
            <a:endParaRPr lang="zh-TW" alt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文字方塊 26"/>
          <p:cNvSpPr txBox="1"/>
          <p:nvPr/>
        </p:nvSpPr>
        <p:spPr>
          <a:xfrm>
            <a:off x="6356030" y="3705963"/>
            <a:ext cx="14157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8</a:t>
            </a:r>
            <a:endParaRPr lang="zh-TW" alt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直線接點 11"/>
          <p:cNvCxnSpPr/>
          <p:nvPr/>
        </p:nvCxnSpPr>
        <p:spPr>
          <a:xfrm flipV="1">
            <a:off x="5155309" y="4398625"/>
            <a:ext cx="6483697" cy="64464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文字方塊 30"/>
          <p:cNvSpPr txBox="1"/>
          <p:nvPr/>
        </p:nvSpPr>
        <p:spPr>
          <a:xfrm>
            <a:off x="4438518" y="3633877"/>
            <a:ext cx="16610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+)</a:t>
            </a:r>
            <a:endParaRPr lang="zh-TW" alt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群組 3"/>
          <p:cNvGrpSpPr/>
          <p:nvPr/>
        </p:nvGrpSpPr>
        <p:grpSpPr>
          <a:xfrm>
            <a:off x="7823099" y="1843317"/>
            <a:ext cx="1782157" cy="865697"/>
            <a:chOff x="7823099" y="1843317"/>
            <a:chExt cx="1782157" cy="865697"/>
          </a:xfrm>
        </p:grpSpPr>
        <p:sp>
          <p:nvSpPr>
            <p:cNvPr id="11" name="文字方塊 10"/>
            <p:cNvSpPr txBox="1"/>
            <p:nvPr/>
          </p:nvSpPr>
          <p:spPr>
            <a:xfrm>
              <a:off x="7823099" y="1843317"/>
              <a:ext cx="131318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4400" dirty="0" smtClean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……</a:t>
              </a:r>
              <a:endParaRPr lang="zh-TW" altLang="en-US" sz="4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文字方塊 16"/>
            <p:cNvSpPr txBox="1"/>
            <p:nvPr/>
          </p:nvSpPr>
          <p:spPr>
            <a:xfrm>
              <a:off x="8992588" y="2001128"/>
              <a:ext cx="61266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4000" dirty="0" smtClean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-5</a:t>
              </a:r>
              <a:endParaRPr lang="zh-TW" altLang="en-US" sz="4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" name="群組 17"/>
          <p:cNvGrpSpPr/>
          <p:nvPr/>
        </p:nvGrpSpPr>
        <p:grpSpPr>
          <a:xfrm>
            <a:off x="7823099" y="2405661"/>
            <a:ext cx="1610635" cy="865697"/>
            <a:chOff x="7823099" y="1843317"/>
            <a:chExt cx="1610635" cy="865697"/>
          </a:xfrm>
        </p:grpSpPr>
        <p:sp>
          <p:nvSpPr>
            <p:cNvPr id="19" name="文字方塊 18"/>
            <p:cNvSpPr txBox="1"/>
            <p:nvPr/>
          </p:nvSpPr>
          <p:spPr>
            <a:xfrm>
              <a:off x="7823099" y="1843317"/>
              <a:ext cx="131318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4400" dirty="0" smtClean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……</a:t>
              </a:r>
              <a:endParaRPr lang="zh-TW" altLang="en-US" sz="4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文字方塊 19"/>
            <p:cNvSpPr txBox="1"/>
            <p:nvPr/>
          </p:nvSpPr>
          <p:spPr>
            <a:xfrm>
              <a:off x="8992588" y="2001128"/>
              <a:ext cx="44114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4000" dirty="0" smtClean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  <a:endParaRPr lang="zh-TW" altLang="en-US" sz="4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1" name="群組 20"/>
          <p:cNvGrpSpPr/>
          <p:nvPr/>
        </p:nvGrpSpPr>
        <p:grpSpPr>
          <a:xfrm>
            <a:off x="7823099" y="2968005"/>
            <a:ext cx="1782157" cy="865697"/>
            <a:chOff x="7823099" y="1843317"/>
            <a:chExt cx="1782157" cy="865697"/>
          </a:xfrm>
        </p:grpSpPr>
        <p:sp>
          <p:nvSpPr>
            <p:cNvPr id="22" name="文字方塊 21"/>
            <p:cNvSpPr txBox="1"/>
            <p:nvPr/>
          </p:nvSpPr>
          <p:spPr>
            <a:xfrm>
              <a:off x="7823099" y="1843317"/>
              <a:ext cx="131318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4400" dirty="0" smtClean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……</a:t>
              </a:r>
              <a:endParaRPr lang="zh-TW" altLang="en-US" sz="4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文字方塊 23"/>
            <p:cNvSpPr txBox="1"/>
            <p:nvPr/>
          </p:nvSpPr>
          <p:spPr>
            <a:xfrm>
              <a:off x="8992588" y="2001128"/>
              <a:ext cx="61266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4000" dirty="0" smtClean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-6</a:t>
              </a:r>
              <a:endParaRPr lang="zh-TW" altLang="en-US" sz="4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2" name="群組 31"/>
          <p:cNvGrpSpPr/>
          <p:nvPr/>
        </p:nvGrpSpPr>
        <p:grpSpPr>
          <a:xfrm>
            <a:off x="7823099" y="3530349"/>
            <a:ext cx="1610635" cy="865697"/>
            <a:chOff x="7823099" y="1843317"/>
            <a:chExt cx="1610635" cy="865697"/>
          </a:xfrm>
        </p:grpSpPr>
        <p:sp>
          <p:nvSpPr>
            <p:cNvPr id="33" name="文字方塊 32"/>
            <p:cNvSpPr txBox="1"/>
            <p:nvPr/>
          </p:nvSpPr>
          <p:spPr>
            <a:xfrm>
              <a:off x="7823099" y="1843317"/>
              <a:ext cx="131318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4400" dirty="0" smtClean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……</a:t>
              </a:r>
              <a:endParaRPr lang="zh-TW" altLang="en-US" sz="4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文字方塊 33"/>
            <p:cNvSpPr txBox="1"/>
            <p:nvPr/>
          </p:nvSpPr>
          <p:spPr>
            <a:xfrm>
              <a:off x="8992588" y="2001128"/>
              <a:ext cx="44114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4000" dirty="0" smtClean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  <a:endParaRPr lang="zh-TW" altLang="en-US" sz="4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7" name="文字方塊 36"/>
          <p:cNvSpPr txBox="1"/>
          <p:nvPr/>
        </p:nvSpPr>
        <p:spPr>
          <a:xfrm>
            <a:off x="8864347" y="4362649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zh-TW" altLang="en-US" sz="40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8" name="文字方塊 37"/>
              <p:cNvSpPr txBox="1"/>
              <p:nvPr/>
            </p:nvSpPr>
            <p:spPr>
              <a:xfrm>
                <a:off x="7998585" y="5150877"/>
                <a:ext cx="3355214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4000" dirty="0" smtClean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14:m>
                  <m:oMath xmlns:m="http://schemas.openxmlformats.org/officeDocument/2006/math">
                    <m:r>
                      <a:rPr lang="en-US" altLang="zh-TW" sz="400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÷</m:t>
                    </m:r>
                    <m:r>
                      <a:rPr lang="en-US" altLang="zh-TW" sz="40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11=0</m:t>
                    </m:r>
                  </m:oMath>
                </a14:m>
                <a:r>
                  <a:rPr lang="en-US" altLang="zh-TW" sz="4000" dirty="0" smtClean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….4</a:t>
                </a:r>
                <a:endParaRPr lang="zh-TW" altLang="en-US" sz="4000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8" name="文字方塊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8585" y="5150877"/>
                <a:ext cx="3355214" cy="707886"/>
              </a:xfrm>
              <a:prstGeom prst="rect">
                <a:avLst/>
              </a:prstGeom>
              <a:blipFill>
                <a:blip r:embed="rId2"/>
                <a:stretch>
                  <a:fillRect l="-6364" t="-15517" r="-5818" b="-3620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群組 6"/>
          <p:cNvGrpSpPr/>
          <p:nvPr/>
        </p:nvGrpSpPr>
        <p:grpSpPr>
          <a:xfrm>
            <a:off x="9572295" y="2355071"/>
            <a:ext cx="1329281" cy="1124688"/>
            <a:chOff x="9572295" y="2355071"/>
            <a:chExt cx="1329281" cy="1124688"/>
          </a:xfrm>
        </p:grpSpPr>
        <p:sp>
          <p:nvSpPr>
            <p:cNvPr id="28" name="文字方塊 27"/>
            <p:cNvSpPr txBox="1"/>
            <p:nvPr/>
          </p:nvSpPr>
          <p:spPr>
            <a:xfrm>
              <a:off x="10051471" y="2467216"/>
              <a:ext cx="85010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4000" dirty="0" smtClean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-11</a:t>
              </a:r>
              <a:endParaRPr lang="zh-TW" altLang="en-US" sz="4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" name="群組 2"/>
            <p:cNvGrpSpPr/>
            <p:nvPr/>
          </p:nvGrpSpPr>
          <p:grpSpPr>
            <a:xfrm>
              <a:off x="9572295" y="2355071"/>
              <a:ext cx="446215" cy="1124688"/>
              <a:chOff x="9572295" y="2355071"/>
              <a:chExt cx="446215" cy="1124688"/>
            </a:xfrm>
          </p:grpSpPr>
          <p:cxnSp>
            <p:nvCxnSpPr>
              <p:cNvPr id="5" name="直線接點 4"/>
              <p:cNvCxnSpPr/>
              <p:nvPr/>
            </p:nvCxnSpPr>
            <p:spPr>
              <a:xfrm>
                <a:off x="9572295" y="2355071"/>
                <a:ext cx="446215" cy="466088"/>
              </a:xfrm>
              <a:prstGeom prst="line">
                <a:avLst/>
              </a:prstGeom>
              <a:ln w="127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直線接點 7"/>
              <p:cNvCxnSpPr/>
              <p:nvPr/>
            </p:nvCxnSpPr>
            <p:spPr>
              <a:xfrm flipV="1">
                <a:off x="9572295" y="2821159"/>
                <a:ext cx="446215" cy="658600"/>
              </a:xfrm>
              <a:prstGeom prst="line">
                <a:avLst/>
              </a:prstGeom>
              <a:ln w="127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" name="群組 8"/>
          <p:cNvGrpSpPr/>
          <p:nvPr/>
        </p:nvGrpSpPr>
        <p:grpSpPr>
          <a:xfrm>
            <a:off x="9433734" y="2917415"/>
            <a:ext cx="1353279" cy="1320820"/>
            <a:chOff x="9433734" y="2917415"/>
            <a:chExt cx="1353279" cy="1320820"/>
          </a:xfrm>
        </p:grpSpPr>
        <p:sp>
          <p:nvSpPr>
            <p:cNvPr id="29" name="文字方塊 28"/>
            <p:cNvSpPr txBox="1"/>
            <p:nvPr/>
          </p:nvSpPr>
          <p:spPr>
            <a:xfrm>
              <a:off x="10089386" y="3530349"/>
              <a:ext cx="69762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4000" dirty="0" smtClean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</a:t>
              </a:r>
              <a:endParaRPr lang="zh-TW" altLang="en-US" sz="4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0" name="直線接點 9"/>
            <p:cNvCxnSpPr>
              <a:stCxn id="20" idx="3"/>
              <a:endCxn id="29" idx="1"/>
            </p:cNvCxnSpPr>
            <p:nvPr/>
          </p:nvCxnSpPr>
          <p:spPr>
            <a:xfrm>
              <a:off x="9433734" y="2917415"/>
              <a:ext cx="655652" cy="966877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接點 13"/>
            <p:cNvCxnSpPr>
              <a:stCxn id="34" idx="3"/>
              <a:endCxn id="29" idx="1"/>
            </p:cNvCxnSpPr>
            <p:nvPr/>
          </p:nvCxnSpPr>
          <p:spPr>
            <a:xfrm flipV="1">
              <a:off x="9433734" y="3884292"/>
              <a:ext cx="655652" cy="157811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41707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rgbClr val="00B0F0"/>
                </a:solidFill>
              </a:rPr>
              <a:t>解一元一次</a:t>
            </a:r>
            <a:r>
              <a:rPr lang="zh-TW" altLang="en-US" b="1" dirty="0" smtClean="0">
                <a:solidFill>
                  <a:srgbClr val="00B0F0"/>
                </a:solidFill>
              </a:rPr>
              <a:t>方程式</a:t>
            </a:r>
            <a:endParaRPr lang="zh-TW" altLang="en-US" b="1" dirty="0"/>
          </a:p>
        </p:txBody>
      </p:sp>
      <p:sp>
        <p:nvSpPr>
          <p:cNvPr id="6" name="文字版面配置區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85738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59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解一元一次</a:t>
            </a:r>
            <a:r>
              <a:rPr lang="zh-TW" altLang="en-US" dirty="0"/>
              <a:t>方程式</a:t>
            </a:r>
          </a:p>
        </p:txBody>
      </p:sp>
      <p:sp>
        <p:nvSpPr>
          <p:cNvPr id="3" name="Content 259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zh-TW" altLang="en-US" sz="3600" dirty="0" smtClean="0">
                <a:solidFill>
                  <a:srgbClr val="00B0F0"/>
                </a:solidFill>
              </a:rPr>
              <a:t>等量加法</a:t>
            </a:r>
            <a:endParaRPr lang="en-US" altLang="zh-TW" sz="3600" dirty="0" smtClean="0">
              <a:solidFill>
                <a:srgbClr val="00B0F0"/>
              </a:solidFill>
            </a:endParaRPr>
          </a:p>
          <a:p>
            <a:pPr>
              <a:spcAft>
                <a:spcPts val="1200"/>
              </a:spcAft>
            </a:pPr>
            <a:r>
              <a:rPr lang="zh-TW" altLang="en-US" sz="3600" dirty="0" smtClean="0">
                <a:solidFill>
                  <a:srgbClr val="00B0F0"/>
                </a:solidFill>
              </a:rPr>
              <a:t>等量減法</a:t>
            </a:r>
            <a:endParaRPr lang="en-US" altLang="zh-TW" sz="3600" dirty="0" smtClean="0">
              <a:solidFill>
                <a:srgbClr val="00B0F0"/>
              </a:solidFill>
            </a:endParaRPr>
          </a:p>
          <a:p>
            <a:pPr>
              <a:spcAft>
                <a:spcPts val="1200"/>
              </a:spcAft>
            </a:pPr>
            <a:r>
              <a:rPr lang="zh-TW" altLang="en-US" sz="3600" dirty="0" smtClean="0">
                <a:solidFill>
                  <a:srgbClr val="00B0F0"/>
                </a:solidFill>
              </a:rPr>
              <a:t>等量乘法</a:t>
            </a:r>
            <a:endParaRPr lang="en-US" altLang="zh-TW" sz="3600" dirty="0" smtClean="0">
              <a:solidFill>
                <a:srgbClr val="00B0F0"/>
              </a:solidFill>
            </a:endParaRPr>
          </a:p>
          <a:p>
            <a:pPr>
              <a:spcAft>
                <a:spcPts val="1200"/>
              </a:spcAft>
            </a:pPr>
            <a:r>
              <a:rPr lang="zh-TW" altLang="en-US" sz="3600" dirty="0" smtClean="0">
                <a:solidFill>
                  <a:srgbClr val="00B0F0"/>
                </a:solidFill>
              </a:rPr>
              <a:t>等量除</a:t>
            </a:r>
            <a:r>
              <a:rPr lang="zh-TW" altLang="en-US" sz="3600" dirty="0">
                <a:solidFill>
                  <a:srgbClr val="00B0F0"/>
                </a:solidFill>
              </a:rPr>
              <a:t>法</a:t>
            </a:r>
          </a:p>
        </p:txBody>
      </p:sp>
      <p:pic>
        <p:nvPicPr>
          <p:cNvPr id="9" name="圖片 8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866024" y="3330120"/>
            <a:ext cx="7487775" cy="1342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697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解一元一次方程式</a:t>
            </a:r>
            <a:r>
              <a:rPr lang="en-US" altLang="zh-TW" dirty="0" smtClean="0"/>
              <a:t>-</a:t>
            </a:r>
            <a:r>
              <a:rPr lang="zh-TW" altLang="en-US" dirty="0">
                <a:solidFill>
                  <a:srgbClr val="00B0F0"/>
                </a:solidFill>
              </a:rPr>
              <a:t>等量</a:t>
            </a:r>
            <a:r>
              <a:rPr lang="zh-TW" altLang="en-US" dirty="0" smtClean="0">
                <a:solidFill>
                  <a:srgbClr val="00B0F0"/>
                </a:solidFill>
              </a:rPr>
              <a:t>加法、減法</a:t>
            </a:r>
            <a:endParaRPr lang="zh-TW" altLang="en-US" dirty="0"/>
          </a:p>
        </p:txBody>
      </p:sp>
      <p:pic>
        <p:nvPicPr>
          <p:cNvPr id="4" name="圖片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988" y="1580861"/>
            <a:ext cx="6941570" cy="2513731"/>
          </a:xfrm>
          <a:prstGeom prst="rect">
            <a:avLst/>
          </a:prstGeom>
        </p:spPr>
      </p:pic>
      <p:cxnSp>
        <p:nvCxnSpPr>
          <p:cNvPr id="9" name="直線接點 8"/>
          <p:cNvCxnSpPr/>
          <p:nvPr/>
        </p:nvCxnSpPr>
        <p:spPr>
          <a:xfrm flipH="1">
            <a:off x="7633259" y="2273364"/>
            <a:ext cx="1359670" cy="72300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接點 13"/>
          <p:cNvCxnSpPr/>
          <p:nvPr/>
        </p:nvCxnSpPr>
        <p:spPr>
          <a:xfrm flipH="1">
            <a:off x="2973795" y="2273364"/>
            <a:ext cx="1359670" cy="72300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字方塊 14"/>
          <p:cNvSpPr txBox="1"/>
          <p:nvPr/>
        </p:nvSpPr>
        <p:spPr>
          <a:xfrm>
            <a:off x="3364786" y="4101400"/>
            <a:ext cx="39995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  </a:t>
            </a:r>
            <a:r>
              <a:rPr lang="en-US" altLang="zh-TW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 2  =  53</a:t>
            </a:r>
            <a:endParaRPr lang="zh-TW" alt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3364786" y="4875777"/>
            <a:ext cx="447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  </a:t>
            </a:r>
            <a:r>
              <a:rPr lang="en-US" altLang="zh-TW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 2  =  51 + 2</a:t>
            </a:r>
            <a:endParaRPr lang="zh-TW" alt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直線接點 16"/>
          <p:cNvCxnSpPr/>
          <p:nvPr/>
        </p:nvCxnSpPr>
        <p:spPr>
          <a:xfrm flipH="1">
            <a:off x="4333465" y="5114087"/>
            <a:ext cx="892104" cy="47437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接點 18"/>
          <p:cNvCxnSpPr/>
          <p:nvPr/>
        </p:nvCxnSpPr>
        <p:spPr>
          <a:xfrm flipH="1">
            <a:off x="6918240" y="5104504"/>
            <a:ext cx="892104" cy="47437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字方塊 19"/>
          <p:cNvSpPr txBox="1"/>
          <p:nvPr/>
        </p:nvSpPr>
        <p:spPr>
          <a:xfrm>
            <a:off x="3388639" y="5650154"/>
            <a:ext cx="39995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        </a:t>
            </a:r>
            <a:r>
              <a:rPr lang="en-US" altLang="zh-TW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=  51</a:t>
            </a:r>
            <a:endParaRPr lang="zh-TW" alt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3223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解一元一次方程式</a:t>
            </a:r>
            <a:r>
              <a:rPr lang="en-US" altLang="zh-TW" dirty="0" smtClean="0"/>
              <a:t>-</a:t>
            </a:r>
            <a:r>
              <a:rPr lang="zh-TW" altLang="en-US" dirty="0">
                <a:solidFill>
                  <a:srgbClr val="00B0F0"/>
                </a:solidFill>
              </a:rPr>
              <a:t>等量</a:t>
            </a:r>
            <a:r>
              <a:rPr lang="zh-TW" altLang="en-US" dirty="0" smtClean="0">
                <a:solidFill>
                  <a:srgbClr val="00B0F0"/>
                </a:solidFill>
              </a:rPr>
              <a:t>加法、減法</a:t>
            </a:r>
            <a:endParaRPr lang="zh-TW" altLang="en-US" dirty="0"/>
          </a:p>
        </p:txBody>
      </p:sp>
      <p:pic>
        <p:nvPicPr>
          <p:cNvPr id="12" name="圖片 11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366639" y="1690688"/>
            <a:ext cx="5715616" cy="2403904"/>
          </a:xfrm>
          <a:prstGeom prst="rect">
            <a:avLst/>
          </a:prstGeom>
        </p:spPr>
      </p:pic>
      <p:pic>
        <p:nvPicPr>
          <p:cNvPr id="13" name="圖片 12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366639" y="3923716"/>
            <a:ext cx="5808709" cy="2628866"/>
          </a:xfrm>
          <a:prstGeom prst="rect">
            <a:avLst/>
          </a:prstGeom>
        </p:spPr>
      </p:pic>
      <p:sp>
        <p:nvSpPr>
          <p:cNvPr id="3" name="向下箭號 2"/>
          <p:cNvSpPr/>
          <p:nvPr/>
        </p:nvSpPr>
        <p:spPr>
          <a:xfrm>
            <a:off x="4030574" y="4373976"/>
            <a:ext cx="610189" cy="605718"/>
          </a:xfrm>
          <a:prstGeom prst="downArrow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文字方塊 17"/>
          <p:cNvSpPr txBox="1"/>
          <p:nvPr/>
        </p:nvSpPr>
        <p:spPr>
          <a:xfrm>
            <a:off x="7811344" y="2599943"/>
            <a:ext cx="39995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altLang="zh-TW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+ 2 = 35</a:t>
            </a:r>
            <a:endParaRPr lang="zh-TW" alt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文字方塊 20"/>
          <p:cNvSpPr txBox="1"/>
          <p:nvPr/>
        </p:nvSpPr>
        <p:spPr>
          <a:xfrm>
            <a:off x="7811344" y="3374320"/>
            <a:ext cx="447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altLang="zh-TW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+ 2 = 33 + 2</a:t>
            </a:r>
            <a:endParaRPr lang="zh-TW" alt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文字方塊 21"/>
          <p:cNvSpPr txBox="1"/>
          <p:nvPr/>
        </p:nvSpPr>
        <p:spPr>
          <a:xfrm>
            <a:off x="7835197" y="4148697"/>
            <a:ext cx="39995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      </a:t>
            </a:r>
            <a:r>
              <a:rPr lang="en-US" altLang="zh-TW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 </a:t>
            </a:r>
            <a:r>
              <a:rPr lang="en-US" altLang="zh-TW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33</a:t>
            </a:r>
            <a:endParaRPr lang="zh-TW" alt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3" name="直線接點 22"/>
          <p:cNvCxnSpPr/>
          <p:nvPr/>
        </p:nvCxnSpPr>
        <p:spPr>
          <a:xfrm flipH="1">
            <a:off x="6041599" y="4962082"/>
            <a:ext cx="1359670" cy="72300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/>
          <p:cNvCxnSpPr/>
          <p:nvPr/>
        </p:nvCxnSpPr>
        <p:spPr>
          <a:xfrm flipH="1">
            <a:off x="2095728" y="4979694"/>
            <a:ext cx="1359670" cy="72300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接點 24"/>
          <p:cNvCxnSpPr/>
          <p:nvPr/>
        </p:nvCxnSpPr>
        <p:spPr>
          <a:xfrm flipH="1">
            <a:off x="8520500" y="3557420"/>
            <a:ext cx="892104" cy="47437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接點 25"/>
          <p:cNvCxnSpPr/>
          <p:nvPr/>
        </p:nvCxnSpPr>
        <p:spPr>
          <a:xfrm flipH="1">
            <a:off x="10713126" y="3580939"/>
            <a:ext cx="892104" cy="47437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7078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8" grpId="0"/>
      <p:bldP spid="21" grpId="0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25940" y="365125"/>
            <a:ext cx="9827859" cy="1325563"/>
          </a:xfrm>
        </p:spPr>
        <p:txBody>
          <a:bodyPr/>
          <a:lstStyle/>
          <a:p>
            <a:r>
              <a:rPr lang="zh-TW" altLang="en-US" dirty="0"/>
              <a:t>教學構思來源</a:t>
            </a:r>
          </a:p>
        </p:txBody>
      </p:sp>
      <p:pic>
        <p:nvPicPr>
          <p:cNvPr id="5" name="Picture 2" descr="log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142"/>
          <a:stretch/>
        </p:blipFill>
        <p:spPr bwMode="auto">
          <a:xfrm>
            <a:off x="226581" y="423894"/>
            <a:ext cx="1247844" cy="1196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內容版面配置區 2"/>
          <p:cNvSpPr txBox="1">
            <a:spLocks/>
          </p:cNvSpPr>
          <p:nvPr/>
        </p:nvSpPr>
        <p:spPr>
          <a:xfrm>
            <a:off x="839788" y="2055943"/>
            <a:ext cx="5157787" cy="449131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TW" sz="3200" b="1" dirty="0" smtClean="0">
                <a:solidFill>
                  <a:srgbClr val="00B0F0"/>
                </a:solidFill>
              </a:rPr>
              <a:t>CA</a:t>
            </a:r>
          </a:p>
        </p:txBody>
      </p:sp>
      <p:sp>
        <p:nvSpPr>
          <p:cNvPr id="7" name="文字版面配置區 4"/>
          <p:cNvSpPr txBox="1">
            <a:spLocks/>
          </p:cNvSpPr>
          <p:nvPr/>
        </p:nvSpPr>
        <p:spPr>
          <a:xfrm>
            <a:off x="6172200" y="1957850"/>
            <a:ext cx="5183188" cy="44913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TW" altLang="en-US" sz="3200" b="1" dirty="0" smtClean="0">
                <a:solidFill>
                  <a:srgbClr val="00B0F0"/>
                </a:solidFill>
              </a:rPr>
              <a:t>交通大學 陳明璋教授</a:t>
            </a:r>
            <a:endParaRPr lang="zh-TW" altLang="en-US" sz="3200" b="1" dirty="0">
              <a:solidFill>
                <a:srgbClr val="00B0F0"/>
              </a:solidFill>
            </a:endParaRPr>
          </a:p>
        </p:txBody>
      </p:sp>
      <p:pic>
        <p:nvPicPr>
          <p:cNvPr id="8" name="Picture 2" descr="交大團隊讓數學變藝術，用科學讓會考作文拿高分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458481"/>
            <a:ext cx="5615547" cy="31610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788" y="2458481"/>
            <a:ext cx="4970154" cy="31652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34757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解一元一次方程式</a:t>
            </a:r>
            <a:r>
              <a:rPr lang="en-US" altLang="zh-TW" dirty="0" smtClean="0"/>
              <a:t>-</a:t>
            </a:r>
            <a:r>
              <a:rPr lang="zh-TW" altLang="en-US" dirty="0">
                <a:solidFill>
                  <a:srgbClr val="00B0F0"/>
                </a:solidFill>
              </a:rPr>
              <a:t>等量</a:t>
            </a:r>
            <a:r>
              <a:rPr lang="zh-TW" altLang="en-US" dirty="0" smtClean="0">
                <a:solidFill>
                  <a:srgbClr val="00B0F0"/>
                </a:solidFill>
              </a:rPr>
              <a:t>加法、減法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/>
              <p:cNvSpPr txBox="1"/>
              <p:nvPr/>
            </p:nvSpPr>
            <p:spPr>
              <a:xfrm>
                <a:off x="1567990" y="1764266"/>
                <a:ext cx="399950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48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</a:t>
                </a:r>
                <a14:m>
                  <m:oMath xmlns:m="http://schemas.openxmlformats.org/officeDocument/2006/math">
                    <m:r>
                      <a:rPr lang="en-US" altLang="zh-TW" sz="4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en-US" altLang="zh-TW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  =  40</a:t>
                </a:r>
                <a:endParaRPr lang="zh-TW" alt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文字方塊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7990" y="1764266"/>
                <a:ext cx="3999506" cy="830997"/>
              </a:xfrm>
              <a:prstGeom prst="rect">
                <a:avLst/>
              </a:prstGeom>
              <a:blipFill>
                <a:blip r:embed="rId2"/>
                <a:stretch>
                  <a:fillRect l="-6860" t="-16058" b="-3795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1567989" y="2640289"/>
                <a:ext cx="543837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48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</a:t>
                </a:r>
                <a14:m>
                  <m:oMath xmlns:m="http://schemas.openxmlformats.org/officeDocument/2006/math">
                    <m:r>
                      <a:rPr lang="en-US" altLang="zh-TW" sz="4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en-US" altLang="zh-TW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  = </a:t>
                </a:r>
                <a14:m>
                  <m:oMath xmlns:m="http://schemas.openxmlformats.org/officeDocument/2006/math">
                    <m:r>
                      <a:rPr lang="en-US" altLang="zh-TW" sz="4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en-US" altLang="zh-TW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 + 43</a:t>
                </a:r>
                <a:endParaRPr lang="zh-TW" alt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7989" y="2640289"/>
                <a:ext cx="5438373" cy="830997"/>
              </a:xfrm>
              <a:prstGeom prst="rect">
                <a:avLst/>
              </a:prstGeom>
              <a:blipFill>
                <a:blip r:embed="rId3"/>
                <a:stretch>
                  <a:fillRect l="-5045" t="-16176" b="-3897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直線接點 24"/>
          <p:cNvCxnSpPr/>
          <p:nvPr/>
        </p:nvCxnSpPr>
        <p:spPr>
          <a:xfrm flipH="1">
            <a:off x="2113644" y="2891300"/>
            <a:ext cx="892104" cy="47437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接點 25"/>
          <p:cNvCxnSpPr/>
          <p:nvPr/>
        </p:nvCxnSpPr>
        <p:spPr>
          <a:xfrm flipH="1">
            <a:off x="3743095" y="2914819"/>
            <a:ext cx="892104" cy="47437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字方塊 14"/>
          <p:cNvSpPr txBox="1"/>
          <p:nvPr/>
        </p:nvSpPr>
        <p:spPr>
          <a:xfrm>
            <a:off x="1567989" y="3516313"/>
            <a:ext cx="54383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         </a:t>
            </a:r>
            <a:r>
              <a:rPr lang="en-US" altLang="zh-TW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         43</a:t>
            </a:r>
            <a:endParaRPr lang="zh-TW" alt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9578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解一元一次方程式</a:t>
            </a:r>
            <a:r>
              <a:rPr lang="en-US" altLang="zh-TW" dirty="0" smtClean="0"/>
              <a:t>-</a:t>
            </a:r>
            <a:r>
              <a:rPr lang="zh-TW" altLang="en-US" dirty="0">
                <a:solidFill>
                  <a:srgbClr val="00B0F0"/>
                </a:solidFill>
              </a:rPr>
              <a:t>等</a:t>
            </a:r>
            <a:r>
              <a:rPr lang="zh-TW" altLang="en-US" dirty="0" smtClean="0">
                <a:solidFill>
                  <a:srgbClr val="00B0F0"/>
                </a:solidFill>
              </a:rPr>
              <a:t>量除法</a:t>
            </a:r>
            <a:endParaRPr lang="zh-TW" altLang="en-US" dirty="0"/>
          </a:p>
        </p:txBody>
      </p:sp>
      <p:pic>
        <p:nvPicPr>
          <p:cNvPr id="4" name="圖片 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137157" y="1820700"/>
            <a:ext cx="7006844" cy="2265648"/>
          </a:xfrm>
          <a:prstGeom prst="rect">
            <a:avLst/>
          </a:prstGeom>
        </p:spPr>
      </p:pic>
      <p:sp>
        <p:nvSpPr>
          <p:cNvPr id="3" name="橢圓 2"/>
          <p:cNvSpPr/>
          <p:nvPr/>
        </p:nvSpPr>
        <p:spPr>
          <a:xfrm>
            <a:off x="2137156" y="1648250"/>
            <a:ext cx="990441" cy="146769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圓角矩形 4"/>
          <p:cNvSpPr/>
          <p:nvPr/>
        </p:nvSpPr>
        <p:spPr>
          <a:xfrm>
            <a:off x="6249370" y="1898690"/>
            <a:ext cx="1531765" cy="115901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圓角矩形 9"/>
          <p:cNvSpPr/>
          <p:nvPr/>
        </p:nvSpPr>
        <p:spPr>
          <a:xfrm>
            <a:off x="7781135" y="1898690"/>
            <a:ext cx="1531765" cy="115901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橢圓 13"/>
          <p:cNvSpPr/>
          <p:nvPr/>
        </p:nvSpPr>
        <p:spPr>
          <a:xfrm>
            <a:off x="3127597" y="1648250"/>
            <a:ext cx="990441" cy="146769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文字方塊 14"/>
          <p:cNvSpPr txBox="1"/>
          <p:nvPr/>
        </p:nvSpPr>
        <p:spPr>
          <a:xfrm>
            <a:off x="3364786" y="4101400"/>
            <a:ext cx="39995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2x</a:t>
            </a:r>
            <a:r>
              <a:rPr lang="en-US" altLang="zh-TW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=  24</a:t>
            </a:r>
            <a:endParaRPr lang="zh-TW" alt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3364785" y="4875777"/>
            <a:ext cx="4958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  </a:t>
            </a:r>
            <a:r>
              <a:rPr lang="en-US" altLang="zh-TW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 </a:t>
            </a:r>
            <a:r>
              <a:rPr lang="en-US" altLang="zh-TW" sz="4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TW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=  12 + 12</a:t>
            </a:r>
            <a:endParaRPr lang="zh-TW" alt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3388639" y="5650154"/>
            <a:ext cx="39995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        </a:t>
            </a:r>
            <a:r>
              <a:rPr lang="en-US" altLang="zh-TW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=  12</a:t>
            </a:r>
            <a:endParaRPr lang="zh-TW" alt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648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10" grpId="0" animBg="1"/>
      <p:bldP spid="14" grpId="0" animBg="1"/>
      <p:bldP spid="15" grpId="0"/>
      <p:bldP spid="16" grpId="0"/>
      <p:bldP spid="1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解一元一次方程式</a:t>
            </a:r>
            <a:r>
              <a:rPr lang="en-US" altLang="zh-TW" dirty="0" smtClean="0"/>
              <a:t>-</a:t>
            </a:r>
            <a:r>
              <a:rPr lang="zh-TW" altLang="en-US" dirty="0">
                <a:solidFill>
                  <a:srgbClr val="00B0F0"/>
                </a:solidFill>
              </a:rPr>
              <a:t>等</a:t>
            </a:r>
            <a:r>
              <a:rPr lang="zh-TW" altLang="en-US" dirty="0" smtClean="0">
                <a:solidFill>
                  <a:srgbClr val="00B0F0"/>
                </a:solidFill>
              </a:rPr>
              <a:t>量除法</a:t>
            </a:r>
            <a:endParaRPr lang="zh-TW" altLang="en-US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1567990" y="1764266"/>
            <a:ext cx="39995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5x  </a:t>
            </a:r>
            <a:r>
              <a:rPr lang="en-US" altLang="zh-TW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 60</a:t>
            </a:r>
            <a:endParaRPr lang="zh-TW" alt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1567989" y="2664565"/>
            <a:ext cx="96086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x+x+x+x+x</a:t>
            </a:r>
            <a:r>
              <a:rPr lang="en-US" altLang="zh-TW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= 12+12+12+12+12</a:t>
            </a:r>
            <a:endParaRPr lang="zh-TW" alt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1567989" y="3540589"/>
            <a:ext cx="54383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    </a:t>
            </a:r>
            <a:r>
              <a:rPr lang="en-US" altLang="zh-TW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 12</a:t>
            </a:r>
            <a:endParaRPr lang="zh-TW" alt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8400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解一元一次方程式</a:t>
            </a:r>
            <a:r>
              <a:rPr lang="en-US" altLang="zh-TW" dirty="0" smtClean="0"/>
              <a:t>-</a:t>
            </a:r>
            <a:r>
              <a:rPr lang="zh-TW" altLang="en-US" dirty="0">
                <a:solidFill>
                  <a:srgbClr val="00B0F0"/>
                </a:solidFill>
              </a:rPr>
              <a:t>等</a:t>
            </a:r>
            <a:r>
              <a:rPr lang="zh-TW" altLang="en-US" dirty="0" smtClean="0">
                <a:solidFill>
                  <a:srgbClr val="00B0F0"/>
                </a:solidFill>
              </a:rPr>
              <a:t>量乘法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/>
              <p:cNvSpPr txBox="1"/>
              <p:nvPr/>
            </p:nvSpPr>
            <p:spPr>
              <a:xfrm>
                <a:off x="1567990" y="1764266"/>
                <a:ext cx="3999506" cy="11353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4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TW" sz="4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TW" sz="4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altLang="zh-TW" sz="48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 </a:t>
                </a:r>
                <a:r>
                  <a:rPr lang="en-US" altLang="zh-TW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 4</a:t>
                </a:r>
                <a:endParaRPr lang="zh-TW" alt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文字方塊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7990" y="1764266"/>
                <a:ext cx="3999506" cy="1135311"/>
              </a:xfrm>
              <a:prstGeom prst="rect">
                <a:avLst/>
              </a:prstGeom>
              <a:blipFill>
                <a:blip r:embed="rId2"/>
                <a:stretch>
                  <a:fillRect l="-457" b="-1283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群組 3"/>
          <p:cNvGrpSpPr/>
          <p:nvPr/>
        </p:nvGrpSpPr>
        <p:grpSpPr>
          <a:xfrm>
            <a:off x="3567743" y="1806385"/>
            <a:ext cx="2247220" cy="865697"/>
            <a:chOff x="7823099" y="1843317"/>
            <a:chExt cx="2247220" cy="865697"/>
          </a:xfrm>
        </p:grpSpPr>
        <p:sp>
          <p:nvSpPr>
            <p:cNvPr id="5" name="文字方塊 4"/>
            <p:cNvSpPr txBox="1"/>
            <p:nvPr/>
          </p:nvSpPr>
          <p:spPr>
            <a:xfrm>
              <a:off x="7823099" y="1843317"/>
              <a:ext cx="131318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4400" dirty="0" smtClean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……</a:t>
              </a:r>
              <a:endParaRPr lang="zh-TW" altLang="en-US" sz="4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文字方塊 5"/>
                <p:cNvSpPr txBox="1"/>
                <p:nvPr/>
              </p:nvSpPr>
              <p:spPr>
                <a:xfrm>
                  <a:off x="8992588" y="2001128"/>
                  <a:ext cx="1077731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400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×</m:t>
                        </m:r>
                        <m:r>
                          <a:rPr lang="en-US" altLang="zh-TW" sz="40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oMath>
                    </m:oMathPara>
                  </a14:m>
                  <a:endParaRPr lang="zh-TW" altLang="en-US" sz="4000" dirty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6" name="文字方塊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92588" y="2001128"/>
                  <a:ext cx="1077731" cy="70788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" name="文字方塊 6"/>
          <p:cNvSpPr txBox="1"/>
          <p:nvPr/>
        </p:nvSpPr>
        <p:spPr>
          <a:xfrm>
            <a:off x="4717695" y="1576138"/>
            <a:ext cx="11930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8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？</a:t>
            </a:r>
            <a:endParaRPr lang="zh-TW" altLang="en-US" sz="80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6880676" y="1764266"/>
                <a:ext cx="3999506" cy="11353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4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TW" sz="4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TW" sz="4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altLang="zh-TW" sz="48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 </a:t>
                </a:r>
                <a:r>
                  <a:rPr lang="en-US" altLang="zh-TW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 4</a:t>
                </a:r>
                <a:endParaRPr lang="zh-TW" alt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0676" y="1764266"/>
                <a:ext cx="3999506" cy="1135311"/>
              </a:xfrm>
              <a:prstGeom prst="rect">
                <a:avLst/>
              </a:prstGeom>
              <a:blipFill>
                <a:blip r:embed="rId4"/>
                <a:stretch>
                  <a:fillRect l="-610" b="-1283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6880676" y="3265019"/>
                <a:ext cx="3999506" cy="11390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4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TW" sz="4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altLang="zh-TW" sz="4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altLang="zh-TW" sz="4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altLang="zh-TW" sz="48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zh-TW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TW" sz="4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12</m:t>
                        </m:r>
                      </m:num>
                      <m:den>
                        <m:r>
                          <a:rPr lang="en-US" altLang="zh-TW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zh-TW" alt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0676" y="3265019"/>
                <a:ext cx="3999506" cy="1139094"/>
              </a:xfrm>
              <a:prstGeom prst="rect">
                <a:avLst/>
              </a:prstGeom>
              <a:blipFill>
                <a:blip r:embed="rId5"/>
                <a:stretch>
                  <a:fillRect b="-1344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文字方塊 9"/>
          <p:cNvSpPr txBox="1"/>
          <p:nvPr/>
        </p:nvSpPr>
        <p:spPr>
          <a:xfrm>
            <a:off x="6880676" y="4769554"/>
            <a:ext cx="39995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TW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=  12</a:t>
            </a:r>
            <a:endParaRPr lang="zh-TW" alt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直線接點 10"/>
          <p:cNvCxnSpPr/>
          <p:nvPr/>
        </p:nvCxnSpPr>
        <p:spPr>
          <a:xfrm flipH="1">
            <a:off x="6880676" y="3989502"/>
            <a:ext cx="673316" cy="35803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接點 13"/>
          <p:cNvCxnSpPr/>
          <p:nvPr/>
        </p:nvCxnSpPr>
        <p:spPr>
          <a:xfrm flipH="1">
            <a:off x="8330903" y="3989502"/>
            <a:ext cx="673316" cy="35803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8146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解一元一次方程式</a:t>
            </a:r>
            <a:r>
              <a:rPr lang="en-US" altLang="zh-TW" dirty="0" smtClean="0">
                <a:solidFill>
                  <a:srgbClr val="00B0F0"/>
                </a:solidFill>
              </a:rPr>
              <a:t>(</a:t>
            </a:r>
            <a:r>
              <a:rPr lang="zh-TW" altLang="en-US" dirty="0" smtClean="0">
                <a:solidFill>
                  <a:srgbClr val="00B0F0"/>
                </a:solidFill>
              </a:rPr>
              <a:t>學生解法</a:t>
            </a:r>
            <a:r>
              <a:rPr lang="en-US" altLang="zh-TW" dirty="0" smtClean="0">
                <a:solidFill>
                  <a:srgbClr val="00B0F0"/>
                </a:solidFill>
              </a:rPr>
              <a:t>)</a:t>
            </a:r>
            <a:endParaRPr lang="zh-TW" altLang="en-US" dirty="0">
              <a:solidFill>
                <a:srgbClr val="00B0F0"/>
              </a:solidFill>
            </a:endParaRPr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91" r="44034" b="50389"/>
          <a:stretch/>
        </p:blipFill>
        <p:spPr>
          <a:xfrm>
            <a:off x="1474424" y="1490996"/>
            <a:ext cx="4835040" cy="4542879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930" r="44034" b="5494"/>
          <a:stretch/>
        </p:blipFill>
        <p:spPr>
          <a:xfrm>
            <a:off x="6629606" y="1490996"/>
            <a:ext cx="4884647" cy="5189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61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解一元一次</a:t>
            </a:r>
            <a:r>
              <a:rPr lang="zh-TW" altLang="en-US" dirty="0" smtClean="0"/>
              <a:t>方程式</a:t>
            </a:r>
            <a:r>
              <a:rPr lang="en-US" altLang="zh-TW" dirty="0" smtClean="0">
                <a:solidFill>
                  <a:srgbClr val="00B0F0"/>
                </a:solidFill>
              </a:rPr>
              <a:t>(</a:t>
            </a:r>
            <a:r>
              <a:rPr lang="zh-TW" altLang="en-US" dirty="0" smtClean="0">
                <a:solidFill>
                  <a:srgbClr val="00B0F0"/>
                </a:solidFill>
              </a:rPr>
              <a:t>運用在解不等式</a:t>
            </a:r>
            <a:r>
              <a:rPr lang="en-US" altLang="zh-TW" dirty="0" smtClean="0">
                <a:solidFill>
                  <a:srgbClr val="00B0F0"/>
                </a:solidFill>
              </a:rPr>
              <a:t>)</a:t>
            </a:r>
            <a:endParaRPr lang="zh-TW" altLang="en-US" dirty="0">
              <a:solidFill>
                <a:srgbClr val="00B0F0"/>
              </a:solidFill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r="54026"/>
          <a:stretch/>
        </p:blipFill>
        <p:spPr>
          <a:xfrm rot="5400000">
            <a:off x="942811" y="1975481"/>
            <a:ext cx="5075201" cy="4011976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2"/>
          <a:srcRect l="49560"/>
          <a:stretch/>
        </p:blipFill>
        <p:spPr>
          <a:xfrm rot="5400000">
            <a:off x="6056723" y="2221980"/>
            <a:ext cx="5568202" cy="4011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377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解一元一次</a:t>
            </a:r>
            <a:r>
              <a:rPr lang="zh-TW" altLang="en-US" dirty="0" smtClean="0"/>
              <a:t>方程式</a:t>
            </a:r>
            <a:r>
              <a:rPr lang="en-US" altLang="zh-TW" dirty="0" smtClean="0">
                <a:solidFill>
                  <a:srgbClr val="00B0F0"/>
                </a:solidFill>
              </a:rPr>
              <a:t>(</a:t>
            </a:r>
            <a:r>
              <a:rPr lang="zh-TW" altLang="en-US" dirty="0" smtClean="0">
                <a:solidFill>
                  <a:srgbClr val="00B0F0"/>
                </a:solidFill>
              </a:rPr>
              <a:t>運用在解不等式</a:t>
            </a:r>
            <a:r>
              <a:rPr lang="en-US" altLang="zh-TW" dirty="0" smtClean="0">
                <a:solidFill>
                  <a:srgbClr val="00B0F0"/>
                </a:solidFill>
              </a:rPr>
              <a:t>)</a:t>
            </a:r>
            <a:endParaRPr lang="zh-TW" altLang="en-US" dirty="0">
              <a:solidFill>
                <a:srgbClr val="00B0F0"/>
              </a:solidFill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/>
          <a:srcRect r="56792"/>
          <a:stretch/>
        </p:blipFill>
        <p:spPr>
          <a:xfrm rot="5400000">
            <a:off x="2056933" y="1106018"/>
            <a:ext cx="4992783" cy="5773708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/>
          <a:srcRect l="43028"/>
          <a:stretch/>
        </p:blipFill>
        <p:spPr>
          <a:xfrm rot="5400000">
            <a:off x="5729556" y="1742993"/>
            <a:ext cx="5316704" cy="466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834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解一元一次</a:t>
            </a:r>
            <a:r>
              <a:rPr lang="zh-TW" altLang="en-US" dirty="0" smtClean="0"/>
              <a:t>方程式</a:t>
            </a:r>
            <a:r>
              <a:rPr lang="en-US" altLang="zh-TW" dirty="0" smtClean="0">
                <a:solidFill>
                  <a:srgbClr val="00B0F0"/>
                </a:solidFill>
              </a:rPr>
              <a:t>(</a:t>
            </a:r>
            <a:r>
              <a:rPr lang="zh-TW" altLang="en-US" dirty="0" smtClean="0">
                <a:solidFill>
                  <a:srgbClr val="00B0F0"/>
                </a:solidFill>
              </a:rPr>
              <a:t>運用在解不等式</a:t>
            </a:r>
            <a:r>
              <a:rPr lang="en-US" altLang="zh-TW" dirty="0" smtClean="0">
                <a:solidFill>
                  <a:srgbClr val="00B0F0"/>
                </a:solidFill>
              </a:rPr>
              <a:t>)</a:t>
            </a:r>
            <a:endParaRPr lang="zh-TW" altLang="en-US" dirty="0">
              <a:solidFill>
                <a:srgbClr val="00B0F0"/>
              </a:solidFill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/>
          <a:srcRect l="8669" r="67629"/>
          <a:stretch/>
        </p:blipFill>
        <p:spPr>
          <a:xfrm rot="5400000">
            <a:off x="2157845" y="97117"/>
            <a:ext cx="3342011" cy="7355636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/>
          <a:srcRect l="56531" r="21833"/>
          <a:stretch/>
        </p:blipFill>
        <p:spPr>
          <a:xfrm rot="5400000">
            <a:off x="7862730" y="-186102"/>
            <a:ext cx="3050700" cy="7355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32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31853" y="2299004"/>
            <a:ext cx="11116395" cy="259945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  <a:spcBef>
                <a:spcPts val="4200"/>
              </a:spcBef>
              <a:spcAft>
                <a:spcPts val="4200"/>
              </a:spcAft>
            </a:pPr>
            <a:r>
              <a:rPr lang="en-US" altLang="zh-TW" dirty="0" smtClean="0">
                <a:solidFill>
                  <a:srgbClr val="00B050"/>
                </a:solidFill>
              </a:rPr>
              <a:t>Q&amp;A</a:t>
            </a:r>
            <a:r>
              <a:rPr lang="en-US" altLang="zh-TW" dirty="0" smtClean="0">
                <a:solidFill>
                  <a:srgbClr val="00B0F0"/>
                </a:solidFill>
              </a:rPr>
              <a:t/>
            </a:r>
            <a:br>
              <a:rPr lang="en-US" altLang="zh-TW" dirty="0" smtClean="0">
                <a:solidFill>
                  <a:srgbClr val="00B0F0"/>
                </a:solidFill>
              </a:rPr>
            </a:br>
            <a:r>
              <a:rPr lang="zh-TW" altLang="en-US" dirty="0" smtClean="0">
                <a:solidFill>
                  <a:srgbClr val="00B0F0"/>
                </a:solidFill>
              </a:rPr>
              <a:t>感謝聆聽</a:t>
            </a:r>
            <a:endParaRPr lang="zh-TW" altLang="en-US" dirty="0">
              <a:solidFill>
                <a:srgbClr val="00B0F0"/>
              </a:solidFill>
            </a:endParaRPr>
          </a:p>
        </p:txBody>
      </p:sp>
      <p:pic>
        <p:nvPicPr>
          <p:cNvPr id="1026" name="Picture 2" descr="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65" y="458787"/>
            <a:ext cx="4899834" cy="979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5431977" y="829975"/>
            <a:ext cx="63270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zh-TW" sz="3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2018</a:t>
            </a:r>
            <a:r>
              <a:rPr lang="zh-TW" altLang="en-US" sz="3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第四屆數學新世界期末會議</a:t>
            </a:r>
            <a:endParaRPr lang="zh-TW" altLang="en-US" sz="3200" b="1" i="0" dirty="0">
              <a:solidFill>
                <a:schemeClr val="bg1">
                  <a:lumMod val="50000"/>
                </a:schemeClr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6" name="群組 5"/>
          <p:cNvGrpSpPr/>
          <p:nvPr/>
        </p:nvGrpSpPr>
        <p:grpSpPr>
          <a:xfrm>
            <a:off x="2675381" y="5782709"/>
            <a:ext cx="8672867" cy="1617887"/>
            <a:chOff x="4340531" y="5464565"/>
            <a:chExt cx="6844347" cy="1617887"/>
          </a:xfrm>
        </p:grpSpPr>
        <p:sp>
          <p:nvSpPr>
            <p:cNvPr id="7" name="副標題 257 10"/>
            <p:cNvSpPr txBox="1">
              <a:spLocks/>
            </p:cNvSpPr>
            <p:nvPr/>
          </p:nvSpPr>
          <p:spPr>
            <a:xfrm>
              <a:off x="5361802" y="5464565"/>
              <a:ext cx="3978522" cy="1617887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0" indent="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None/>
                <a:defRPr sz="20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None/>
                <a:defRPr sz="18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None/>
                <a:defRPr sz="16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TW" altLang="en-US" b="1" dirty="0" smtClean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桃園市  山腳國中 </a:t>
              </a:r>
              <a:r>
                <a:rPr lang="en-US" altLang="zh-TW" b="1" dirty="0" smtClean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/ </a:t>
              </a:r>
              <a:r>
                <a:rPr lang="zh-TW" altLang="en-US" b="1" dirty="0" smtClean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數學輔導團</a:t>
              </a:r>
              <a:endParaRPr lang="en-US" altLang="zh-TW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>
                <a:spcAft>
                  <a:spcPts val="0"/>
                </a:spcAft>
              </a:pPr>
              <a:r>
                <a:rPr lang="zh-TW" altLang="en-US" b="1" dirty="0" smtClean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交大</a:t>
              </a:r>
              <a:r>
                <a:rPr lang="en-US" altLang="zh-TW" b="1" dirty="0" smtClean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AMA</a:t>
              </a:r>
              <a:r>
                <a:rPr lang="zh-TW" altLang="en-US" b="1" dirty="0" smtClean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團隊 </a:t>
              </a:r>
              <a:r>
                <a:rPr lang="en-US" altLang="zh-TW" b="1" dirty="0" smtClean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/ </a:t>
              </a:r>
              <a:r>
                <a:rPr lang="zh-TW" altLang="en-US" b="1" dirty="0" smtClean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師大數學活動師講師</a:t>
              </a:r>
              <a:endParaRPr lang="en-US" altLang="zh-TW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8908544" y="5464565"/>
              <a:ext cx="2276334" cy="8617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sz="3200" b="1" dirty="0" smtClean="0">
                  <a:solidFill>
                    <a:srgbClr val="CC0099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 謝 </a:t>
              </a:r>
              <a:r>
                <a:rPr lang="zh-TW" altLang="en-US" sz="3200" b="1" dirty="0">
                  <a:solidFill>
                    <a:srgbClr val="CC0099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熹 鈐</a:t>
              </a:r>
              <a:r>
                <a:rPr lang="en-US" altLang="zh-TW" sz="3200" b="1" dirty="0">
                  <a:solidFill>
                    <a:schemeClr val="accent6">
                      <a:lumMod val="75000"/>
                    </a:schemeClr>
                  </a:solidFill>
                </a:rPr>
                <a:t/>
              </a:r>
              <a:br>
                <a:rPr lang="en-US" altLang="zh-TW" sz="3200" b="1" dirty="0">
                  <a:solidFill>
                    <a:schemeClr val="accent6">
                      <a:lumMod val="75000"/>
                    </a:schemeClr>
                  </a:solidFill>
                </a:rPr>
              </a:br>
              <a:r>
                <a:rPr lang="en-US" altLang="zh-TW" b="1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hlinkClick r:id="rId3"/>
                </a:rPr>
                <a:t>arlicahc@gmail.com</a:t>
              </a:r>
              <a:endParaRPr lang="zh-TW" altLang="en-US" dirty="0"/>
            </a:p>
          </p:txBody>
        </p:sp>
        <p:sp>
          <p:nvSpPr>
            <p:cNvPr id="9" name="矩形 8"/>
            <p:cNvSpPr/>
            <p:nvPr/>
          </p:nvSpPr>
          <p:spPr>
            <a:xfrm>
              <a:off x="4340531" y="5646618"/>
              <a:ext cx="110799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sz="2400" b="1" dirty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報告人</a:t>
              </a:r>
              <a:endParaRPr lang="en-US" altLang="zh-TW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53165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rgbClr val="00B0F0"/>
                </a:solidFill>
              </a:rPr>
              <a:t>倍數</a:t>
            </a:r>
            <a:r>
              <a:rPr lang="zh-TW" altLang="en-US" b="1" dirty="0" smtClean="0">
                <a:solidFill>
                  <a:srgbClr val="00B0F0"/>
                </a:solidFill>
              </a:rPr>
              <a:t>判別法</a:t>
            </a:r>
            <a:endParaRPr lang="zh-TW" altLang="en-US" b="1" dirty="0"/>
          </a:p>
        </p:txBody>
      </p:sp>
      <p:sp>
        <p:nvSpPr>
          <p:cNvPr id="6" name="文字版面配置區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22804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倍數判別法</a:t>
            </a:r>
          </a:p>
        </p:txBody>
      </p:sp>
      <p:sp>
        <p:nvSpPr>
          <p:cNvPr id="4" name="Content 277 3"/>
          <p:cNvSpPr txBox="1">
            <a:spLocks/>
          </p:cNvSpPr>
          <p:nvPr/>
        </p:nvSpPr>
        <p:spPr>
          <a:xfrm>
            <a:off x="838200" y="2061768"/>
            <a:ext cx="10515600" cy="399110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zh-TW" sz="3600" dirty="0" smtClean="0">
                <a:solidFill>
                  <a:srgbClr val="00B0F0"/>
                </a:solidFill>
              </a:rPr>
              <a:t>2</a:t>
            </a:r>
            <a:r>
              <a:rPr lang="zh-TW" altLang="en-US" sz="3600" dirty="0" smtClean="0">
                <a:solidFill>
                  <a:srgbClr val="00B0F0"/>
                </a:solidFill>
              </a:rPr>
              <a:t>的倍數</a:t>
            </a:r>
            <a:endParaRPr lang="en-US" altLang="zh-TW" sz="3600" dirty="0" smtClean="0">
              <a:solidFill>
                <a:srgbClr val="00B0F0"/>
              </a:solidFill>
            </a:endParaRPr>
          </a:p>
          <a:p>
            <a:pPr>
              <a:spcAft>
                <a:spcPts val="1200"/>
              </a:spcAft>
            </a:pPr>
            <a:r>
              <a:rPr lang="en-US" altLang="zh-TW" sz="3600" dirty="0" smtClean="0">
                <a:solidFill>
                  <a:srgbClr val="00B0F0"/>
                </a:solidFill>
              </a:rPr>
              <a:t>3</a:t>
            </a:r>
            <a:r>
              <a:rPr lang="zh-TW" altLang="en-US" sz="3600" dirty="0" smtClean="0">
                <a:solidFill>
                  <a:srgbClr val="00B0F0"/>
                </a:solidFill>
              </a:rPr>
              <a:t>的倍數</a:t>
            </a:r>
            <a:endParaRPr lang="en-US" altLang="zh-TW" sz="3600" dirty="0" smtClean="0">
              <a:solidFill>
                <a:srgbClr val="00B0F0"/>
              </a:solidFill>
            </a:endParaRPr>
          </a:p>
          <a:p>
            <a:pPr>
              <a:spcAft>
                <a:spcPts val="1200"/>
              </a:spcAft>
            </a:pPr>
            <a:r>
              <a:rPr lang="en-US" altLang="zh-TW" sz="3600" dirty="0" smtClean="0">
                <a:solidFill>
                  <a:srgbClr val="00B0F0"/>
                </a:solidFill>
              </a:rPr>
              <a:t>4</a:t>
            </a:r>
            <a:r>
              <a:rPr lang="zh-TW" altLang="en-US" sz="3600" dirty="0" smtClean="0">
                <a:solidFill>
                  <a:srgbClr val="00B0F0"/>
                </a:solidFill>
              </a:rPr>
              <a:t>的倍數</a:t>
            </a:r>
            <a:endParaRPr lang="en-US" altLang="zh-TW" sz="3600" dirty="0" smtClean="0">
              <a:solidFill>
                <a:srgbClr val="00B0F0"/>
              </a:solidFill>
            </a:endParaRPr>
          </a:p>
          <a:p>
            <a:pPr>
              <a:spcAft>
                <a:spcPts val="1200"/>
              </a:spcAft>
            </a:pPr>
            <a:r>
              <a:rPr lang="en-US" altLang="zh-TW" sz="3600" dirty="0" smtClean="0">
                <a:solidFill>
                  <a:srgbClr val="00B0F0"/>
                </a:solidFill>
              </a:rPr>
              <a:t>5</a:t>
            </a:r>
            <a:r>
              <a:rPr lang="zh-TW" altLang="en-US" sz="3600" dirty="0" smtClean="0">
                <a:solidFill>
                  <a:srgbClr val="00B0F0"/>
                </a:solidFill>
              </a:rPr>
              <a:t>的倍數</a:t>
            </a:r>
            <a:endParaRPr lang="en-US" altLang="zh-TW" sz="3600" dirty="0" smtClean="0">
              <a:solidFill>
                <a:srgbClr val="00B0F0"/>
              </a:solidFill>
            </a:endParaRPr>
          </a:p>
          <a:p>
            <a:pPr>
              <a:spcAft>
                <a:spcPts val="1200"/>
              </a:spcAft>
            </a:pPr>
            <a:r>
              <a:rPr lang="en-US" altLang="zh-TW" sz="3600" dirty="0" smtClean="0">
                <a:solidFill>
                  <a:srgbClr val="00B0F0"/>
                </a:solidFill>
              </a:rPr>
              <a:t>9</a:t>
            </a:r>
            <a:r>
              <a:rPr lang="zh-TW" altLang="en-US" sz="3600" dirty="0" smtClean="0">
                <a:solidFill>
                  <a:srgbClr val="00B0F0"/>
                </a:solidFill>
              </a:rPr>
              <a:t>的倍數</a:t>
            </a:r>
            <a:endParaRPr lang="en-US" altLang="zh-TW" sz="3600" dirty="0" smtClean="0">
              <a:solidFill>
                <a:srgbClr val="00B0F0"/>
              </a:solidFill>
            </a:endParaRPr>
          </a:p>
          <a:p>
            <a:pPr>
              <a:spcAft>
                <a:spcPts val="1200"/>
              </a:spcAft>
            </a:pPr>
            <a:r>
              <a:rPr lang="en-US" altLang="zh-TW" sz="3600" dirty="0" smtClean="0">
                <a:solidFill>
                  <a:srgbClr val="00B0F0"/>
                </a:solidFill>
              </a:rPr>
              <a:t>11</a:t>
            </a:r>
            <a:r>
              <a:rPr lang="zh-TW" altLang="en-US" sz="3600" dirty="0" smtClean="0">
                <a:solidFill>
                  <a:srgbClr val="00B0F0"/>
                </a:solidFill>
              </a:rPr>
              <a:t>的倍數</a:t>
            </a:r>
            <a:endParaRPr lang="en-US" altLang="zh-TW" sz="3600" dirty="0">
              <a:solidFill>
                <a:srgbClr val="00B0F0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4339032" y="2061768"/>
            <a:ext cx="57983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為什麼</a:t>
            </a:r>
            <a:r>
              <a:rPr lang="en-US" altLang="zh-TW" sz="36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36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r>
              <a:rPr lang="en-US" altLang="zh-TW" sz="36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36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只要看個位數？</a:t>
            </a:r>
            <a:endParaRPr lang="zh-TW" altLang="en-US" sz="360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4339032" y="3079179"/>
                <a:ext cx="706635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TW" altLang="en-US" sz="3600" dirty="0" smtClean="0">
                    <a:solidFill>
                      <a:srgbClr val="0070C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為什麼</a:t>
                </a:r>
                <a:r>
                  <a:rPr lang="en-US" altLang="zh-TW" sz="3600" dirty="0" smtClean="0">
                    <a:solidFill>
                      <a:srgbClr val="0070C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3</a:t>
                </a:r>
                <a:r>
                  <a:rPr lang="zh-TW" altLang="en-US" sz="3600" dirty="0" smtClean="0">
                    <a:solidFill>
                      <a:srgbClr val="0070C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的倍數是全部加起來</a:t>
                </a:r>
                <a14:m>
                  <m:oMath xmlns:m="http://schemas.openxmlformats.org/officeDocument/2006/math">
                    <m:r>
                      <a:rPr lang="en-US" altLang="zh-TW" sz="36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US" altLang="zh-TW" sz="3600" dirty="0" smtClean="0">
                    <a:solidFill>
                      <a:srgbClr val="0070C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3</a:t>
                </a:r>
                <a:r>
                  <a:rPr lang="zh-TW" altLang="en-US" sz="3600" dirty="0" smtClean="0">
                    <a:solidFill>
                      <a:srgbClr val="0070C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？</a:t>
                </a:r>
                <a:endParaRPr lang="zh-TW" altLang="en-US" sz="3600" dirty="0">
                  <a:solidFill>
                    <a:srgbClr val="0070C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9032" y="3079179"/>
                <a:ext cx="7066358" cy="646331"/>
              </a:xfrm>
              <a:prstGeom prst="rect">
                <a:avLst/>
              </a:prstGeom>
              <a:blipFill>
                <a:blip r:embed="rId2"/>
                <a:stretch>
                  <a:fillRect l="-2675" t="-14151" r="-1553" b="-3490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字方塊 6"/>
          <p:cNvSpPr txBox="1"/>
          <p:nvPr/>
        </p:nvSpPr>
        <p:spPr>
          <a:xfrm>
            <a:off x="3830079" y="4344560"/>
            <a:ext cx="808426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4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有沒有一個</a:t>
            </a:r>
            <a:r>
              <a:rPr lang="zh-TW" altLang="en-US" sz="44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教學</a:t>
            </a:r>
            <a:r>
              <a:rPr lang="zh-TW" altLang="en-US" sz="44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脈絡判別全部？</a:t>
            </a:r>
            <a:endParaRPr lang="zh-TW" altLang="en-US" sz="4400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84161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倍數判別</a:t>
            </a:r>
            <a:r>
              <a:rPr lang="zh-TW" altLang="en-US" dirty="0" smtClean="0"/>
              <a:t>法</a:t>
            </a:r>
            <a:r>
              <a:rPr lang="en-US" altLang="zh-TW" dirty="0" smtClean="0">
                <a:solidFill>
                  <a:srgbClr val="00B0F0"/>
                </a:solidFill>
              </a:rPr>
              <a:t>-</a:t>
            </a:r>
            <a:r>
              <a:rPr lang="zh-TW" altLang="en-US" dirty="0" smtClean="0">
                <a:solidFill>
                  <a:srgbClr val="00B0F0"/>
                </a:solidFill>
              </a:rPr>
              <a:t>情境</a:t>
            </a:r>
            <a:r>
              <a:rPr lang="en-US" altLang="zh-TW" dirty="0">
                <a:solidFill>
                  <a:srgbClr val="00B0F0"/>
                </a:solidFill>
              </a:rPr>
              <a:t>(</a:t>
            </a:r>
            <a:r>
              <a:rPr lang="zh-TW" altLang="en-US" dirty="0">
                <a:solidFill>
                  <a:srgbClr val="00B0F0"/>
                </a:solidFill>
              </a:rPr>
              <a:t>解構倍數判別需求</a:t>
            </a:r>
            <a:r>
              <a:rPr lang="en-US" altLang="zh-TW" dirty="0">
                <a:solidFill>
                  <a:srgbClr val="00B0F0"/>
                </a:solidFill>
              </a:rPr>
              <a:t>)</a:t>
            </a:r>
            <a:endParaRPr lang="zh-TW" altLang="en-US" dirty="0">
              <a:solidFill>
                <a:srgbClr val="00B0F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907690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zh-TW" altLang="en-US" dirty="0"/>
              <a:t>老師要獎勵小組表現良好</a:t>
            </a:r>
            <a:r>
              <a:rPr lang="zh-TW" altLang="en-US" dirty="0" smtClean="0"/>
              <a:t>，買</a:t>
            </a:r>
            <a:r>
              <a:rPr lang="zh-TW" altLang="en-US" dirty="0"/>
              <a:t>了幾包巧克力豆給小組</a:t>
            </a:r>
            <a:r>
              <a:rPr lang="zh-TW" altLang="en-US" b="1" dirty="0">
                <a:solidFill>
                  <a:srgbClr val="FF0000"/>
                </a:solidFill>
              </a:rPr>
              <a:t>平分</a:t>
            </a:r>
            <a:r>
              <a:rPr lang="zh-TW" altLang="en-US" dirty="0" smtClean="0"/>
              <a:t>，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請問</a:t>
            </a:r>
            <a:r>
              <a:rPr lang="zh-TW" altLang="en-US" dirty="0"/>
              <a:t>你們會如何分？分完的結果如何？</a:t>
            </a:r>
          </a:p>
        </p:txBody>
      </p:sp>
      <p:sp>
        <p:nvSpPr>
          <p:cNvPr id="4" name="圓角矩形 3"/>
          <p:cNvSpPr/>
          <p:nvPr/>
        </p:nvSpPr>
        <p:spPr>
          <a:xfrm>
            <a:off x="1638679" y="4696415"/>
            <a:ext cx="1384978" cy="111813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65</a:t>
            </a:r>
            <a:endParaRPr lang="zh-TW" sz="3200" kern="100">
              <a:effectLst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5" name="圓角矩形 4"/>
          <p:cNvSpPr/>
          <p:nvPr/>
        </p:nvSpPr>
        <p:spPr>
          <a:xfrm>
            <a:off x="3356123" y="4696414"/>
            <a:ext cx="1384978" cy="111813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65</a:t>
            </a:r>
            <a:endParaRPr lang="zh-TW" sz="3200" kern="100">
              <a:effectLst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214683" y="3733315"/>
            <a:ext cx="16530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dirty="0">
                <a:latin typeface="微軟正黑體" panose="020B0604030504040204" pitchFamily="34" charset="-120"/>
                <a:cs typeface="Times New Roman" panose="02020603050405020304" pitchFamily="18" charset="0"/>
              </a:rPr>
              <a:t>3</a:t>
            </a:r>
            <a:r>
              <a:rPr lang="zh-TW" altLang="zh-TW" sz="3200" dirty="0">
                <a:ea typeface="微軟正黑體" panose="020B0604030504040204" pitchFamily="34" charset="-120"/>
                <a:cs typeface="Times New Roman" panose="02020603050405020304" pitchFamily="18" charset="0"/>
              </a:rPr>
              <a:t>人小組</a:t>
            </a:r>
            <a:endParaRPr lang="zh-TW" altLang="en-US" sz="3200" dirty="0"/>
          </a:p>
        </p:txBody>
      </p:sp>
      <p:sp>
        <p:nvSpPr>
          <p:cNvPr id="8" name="矩形 7"/>
          <p:cNvSpPr/>
          <p:nvPr/>
        </p:nvSpPr>
        <p:spPr>
          <a:xfrm>
            <a:off x="1170666" y="3389687"/>
            <a:ext cx="9774425" cy="33197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41470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  <p:bldP spid="7" grpId="0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4602278" y="1556297"/>
            <a:ext cx="7278866" cy="3811691"/>
          </a:xfrm>
          <a:prstGeom prst="rect">
            <a:avLst/>
          </a:prstGeom>
          <a:solidFill>
            <a:srgbClr val="FFC000">
              <a:alpha val="2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倍數判別</a:t>
            </a:r>
            <a:r>
              <a:rPr lang="zh-TW" altLang="en-US" dirty="0" smtClean="0"/>
              <a:t>法</a:t>
            </a:r>
            <a:r>
              <a:rPr lang="en-US" altLang="zh-TW" dirty="0" smtClean="0">
                <a:solidFill>
                  <a:srgbClr val="00B0F0"/>
                </a:solidFill>
              </a:rPr>
              <a:t>-</a:t>
            </a:r>
            <a:r>
              <a:rPr lang="zh-TW" altLang="en-US" dirty="0" smtClean="0">
                <a:solidFill>
                  <a:srgbClr val="00B0F0"/>
                </a:solidFill>
              </a:rPr>
              <a:t>情境</a:t>
            </a:r>
            <a:r>
              <a:rPr lang="en-US" altLang="zh-TW" dirty="0" smtClean="0">
                <a:solidFill>
                  <a:srgbClr val="00B0F0"/>
                </a:solidFill>
              </a:rPr>
              <a:t>(</a:t>
            </a:r>
            <a:r>
              <a:rPr lang="zh-TW" altLang="en-US" dirty="0" smtClean="0">
                <a:solidFill>
                  <a:srgbClr val="00B0F0"/>
                </a:solidFill>
              </a:rPr>
              <a:t>解構倍數判別需求</a:t>
            </a:r>
            <a:r>
              <a:rPr lang="en-US" altLang="zh-TW" dirty="0" smtClean="0">
                <a:solidFill>
                  <a:srgbClr val="00B0F0"/>
                </a:solidFill>
              </a:rPr>
              <a:t>)</a:t>
            </a:r>
            <a:endParaRPr lang="zh-TW" altLang="en-US" dirty="0">
              <a:solidFill>
                <a:srgbClr val="00B0F0"/>
              </a:solidFill>
            </a:endParaRPr>
          </a:p>
        </p:txBody>
      </p:sp>
      <p:sp>
        <p:nvSpPr>
          <p:cNvPr id="4" name="圓角矩形 3"/>
          <p:cNvSpPr/>
          <p:nvPr/>
        </p:nvSpPr>
        <p:spPr>
          <a:xfrm>
            <a:off x="996277" y="2445058"/>
            <a:ext cx="1384978" cy="111813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65</a:t>
            </a:r>
            <a:endParaRPr lang="zh-TW" sz="3200" kern="100">
              <a:effectLst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5" name="圓角矩形 4"/>
          <p:cNvSpPr/>
          <p:nvPr/>
        </p:nvSpPr>
        <p:spPr>
          <a:xfrm>
            <a:off x="2713721" y="2445057"/>
            <a:ext cx="1384978" cy="111813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65</a:t>
            </a:r>
            <a:endParaRPr lang="zh-TW" sz="3200" kern="100">
              <a:effectLst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572281" y="1817270"/>
            <a:ext cx="16530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dirty="0">
                <a:latin typeface="微軟正黑體" panose="020B0604030504040204" pitchFamily="34" charset="-120"/>
                <a:cs typeface="Times New Roman" panose="02020603050405020304" pitchFamily="18" charset="0"/>
              </a:rPr>
              <a:t>3</a:t>
            </a:r>
            <a:r>
              <a:rPr lang="zh-TW" altLang="zh-TW" sz="3200" dirty="0">
                <a:ea typeface="微軟正黑體" panose="020B0604030504040204" pitchFamily="34" charset="-120"/>
                <a:cs typeface="Times New Roman" panose="02020603050405020304" pitchFamily="18" charset="0"/>
              </a:rPr>
              <a:t>人小組</a:t>
            </a:r>
            <a:endParaRPr lang="zh-TW" altLang="en-US" sz="3200" dirty="0"/>
          </a:p>
        </p:txBody>
      </p:sp>
      <p:sp>
        <p:nvSpPr>
          <p:cNvPr id="9" name="文字方塊 8"/>
          <p:cNvSpPr txBox="1"/>
          <p:nvPr/>
        </p:nvSpPr>
        <p:spPr>
          <a:xfrm>
            <a:off x="4690061" y="1690688"/>
            <a:ext cx="33457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3200" b="1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全部倒</a:t>
            </a:r>
            <a:r>
              <a:rPr lang="zh-TW" altLang="en-US" sz="32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出</a:t>
            </a:r>
            <a:r>
              <a:rPr lang="zh-TW" altLang="en-US" sz="3200" b="1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來再分</a:t>
            </a:r>
            <a:endParaRPr lang="zh-TW" altLang="en-US" sz="3200" b="1" dirty="0">
              <a:solidFill>
                <a:srgbClr val="00B05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4690061" y="3334227"/>
            <a:ext cx="62183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3200" b="1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一包一包的分，剩下的再一起分</a:t>
            </a:r>
            <a:endParaRPr lang="zh-TW" altLang="en-US" sz="3200" b="1" dirty="0">
              <a:solidFill>
                <a:srgbClr val="00B05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5579023" y="5705014"/>
            <a:ext cx="59298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老師你</a:t>
            </a:r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再</a:t>
            </a:r>
            <a:r>
              <a:rPr lang="zh-TW" altLang="en-US" sz="3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買一包，一人一包剛好</a:t>
            </a:r>
            <a:endParaRPr lang="zh-TW" altLang="en-US" sz="32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3" name="群組 2"/>
          <p:cNvGrpSpPr/>
          <p:nvPr/>
        </p:nvGrpSpPr>
        <p:grpSpPr>
          <a:xfrm>
            <a:off x="4965615" y="2373297"/>
            <a:ext cx="5478968" cy="584775"/>
            <a:chOff x="4965615" y="2373297"/>
            <a:chExt cx="5478968" cy="584775"/>
          </a:xfrm>
        </p:grpSpPr>
        <p:sp>
          <p:nvSpPr>
            <p:cNvPr id="13" name="文字方塊 12"/>
            <p:cNvSpPr txBox="1"/>
            <p:nvPr/>
          </p:nvSpPr>
          <p:spPr>
            <a:xfrm>
              <a:off x="4965615" y="2373297"/>
              <a:ext cx="228780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3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65+65 = 130</a:t>
              </a:r>
              <a:endParaRPr lang="zh-TW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4" name="文字方塊 13"/>
                <p:cNvSpPr txBox="1"/>
                <p:nvPr/>
              </p:nvSpPr>
              <p:spPr>
                <a:xfrm>
                  <a:off x="7260698" y="2373297"/>
                  <a:ext cx="3183885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TW" sz="3200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130</a:t>
                  </a:r>
                  <a14:m>
                    <m:oMath xmlns:m="http://schemas.openxmlformats.org/officeDocument/2006/math">
                      <m:r>
                        <a:rPr lang="en-US" altLang="zh-TW" sz="320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÷</m:t>
                      </m:r>
                    </m:oMath>
                  </a14:m>
                  <a:r>
                    <a:rPr lang="en-US" altLang="zh-TW" sz="3200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</a:t>
                  </a:r>
                  <a:r>
                    <a:rPr lang="en-US" altLang="zh-TW" sz="3200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= 43</a:t>
                  </a:r>
                  <a:r>
                    <a:rPr lang="en-US" altLang="zh-TW" sz="3200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……1</a:t>
                  </a:r>
                  <a:endParaRPr lang="zh-TW" altLang="en-US" sz="3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14" name="文字方塊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60698" y="2373297"/>
                  <a:ext cx="3183885" cy="584775"/>
                </a:xfrm>
                <a:prstGeom prst="rect">
                  <a:avLst/>
                </a:prstGeom>
                <a:blipFill>
                  <a:blip r:embed="rId2"/>
                  <a:stretch>
                    <a:fillRect l="-4789" t="-14583" r="-4598" b="-32292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文字方塊 14"/>
              <p:cNvSpPr txBox="1"/>
              <p:nvPr/>
            </p:nvSpPr>
            <p:spPr>
              <a:xfrm>
                <a:off x="4965615" y="3918119"/>
                <a:ext cx="297870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32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65</a:t>
                </a:r>
                <a14:m>
                  <m:oMath xmlns:m="http://schemas.openxmlformats.org/officeDocument/2006/math">
                    <m:r>
                      <a:rPr lang="en-US" altLang="zh-TW" sz="32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÷</m:t>
                    </m:r>
                  </m:oMath>
                </a14:m>
                <a:r>
                  <a:rPr lang="en-US" altLang="zh-TW" sz="3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TW" sz="32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21</a:t>
                </a:r>
                <a:r>
                  <a:rPr lang="en-US" altLang="zh-TW" sz="32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……2</a:t>
                </a:r>
                <a:endParaRPr lang="zh-TW" altLang="en-US" sz="3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5615" y="3918119"/>
                <a:ext cx="2978701" cy="584775"/>
              </a:xfrm>
              <a:prstGeom prst="rect">
                <a:avLst/>
              </a:prstGeom>
              <a:blipFill>
                <a:blip r:embed="rId3"/>
                <a:stretch>
                  <a:fillRect l="-5328" t="-14583" r="-4918" b="-3229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文字方塊 15"/>
              <p:cNvSpPr txBox="1"/>
              <p:nvPr/>
            </p:nvSpPr>
            <p:spPr>
              <a:xfrm>
                <a:off x="8189415" y="3918119"/>
                <a:ext cx="297870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32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65</a:t>
                </a:r>
                <a14:m>
                  <m:oMath xmlns:m="http://schemas.openxmlformats.org/officeDocument/2006/math">
                    <m:r>
                      <a:rPr lang="en-US" altLang="zh-TW" sz="32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÷</m:t>
                    </m:r>
                  </m:oMath>
                </a14:m>
                <a:r>
                  <a:rPr lang="en-US" altLang="zh-TW" sz="3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TW" sz="32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21</a:t>
                </a:r>
                <a:r>
                  <a:rPr lang="en-US" altLang="zh-TW" sz="32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……2</a:t>
                </a:r>
                <a:endParaRPr lang="zh-TW" altLang="en-US" sz="3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9415" y="3918119"/>
                <a:ext cx="2978701" cy="584775"/>
              </a:xfrm>
              <a:prstGeom prst="rect">
                <a:avLst/>
              </a:prstGeom>
              <a:blipFill>
                <a:blip r:embed="rId4"/>
                <a:stretch>
                  <a:fillRect l="-5112" t="-14583" r="-4908" b="-3229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文字方塊 16"/>
              <p:cNvSpPr txBox="1"/>
              <p:nvPr/>
            </p:nvSpPr>
            <p:spPr>
              <a:xfrm>
                <a:off x="4965615" y="4600728"/>
                <a:ext cx="453021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32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(2+2)</a:t>
                </a:r>
                <a14:m>
                  <m:oMath xmlns:m="http://schemas.openxmlformats.org/officeDocument/2006/math">
                    <m:r>
                      <a:rPr lang="en-US" altLang="zh-TW" sz="32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÷</m:t>
                    </m:r>
                  </m:oMath>
                </a14:m>
                <a:r>
                  <a:rPr lang="en-US" altLang="zh-TW" sz="32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 =</a:t>
                </a:r>
                <a14:m>
                  <m:oMath xmlns:m="http://schemas.openxmlformats.org/officeDocument/2006/math">
                    <m:r>
                      <a:rPr lang="en-US" altLang="zh-TW" sz="3200" b="0" i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zh-TW" sz="3200" b="0" i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altLang="zh-TW" sz="32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÷</m:t>
                    </m:r>
                  </m:oMath>
                </a14:m>
                <a:r>
                  <a:rPr lang="en-US" altLang="zh-TW" sz="3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TW" sz="32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</a:t>
                </a:r>
                <a:r>
                  <a:rPr lang="en-US" altLang="zh-TW" sz="32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……1</a:t>
                </a:r>
                <a:endParaRPr lang="zh-TW" altLang="en-US" sz="3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7" name="文字方塊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5615" y="4600728"/>
                <a:ext cx="4530215" cy="584775"/>
              </a:xfrm>
              <a:prstGeom prst="rect">
                <a:avLst/>
              </a:prstGeom>
              <a:blipFill>
                <a:blip r:embed="rId5"/>
                <a:stretch>
                  <a:fillRect l="-3499" t="-14583" r="-2692" b="-3229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橢圓 20"/>
          <p:cNvSpPr/>
          <p:nvPr/>
        </p:nvSpPr>
        <p:spPr>
          <a:xfrm>
            <a:off x="10888061" y="1704691"/>
            <a:ext cx="914400" cy="9144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3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餘</a:t>
            </a:r>
            <a:endParaRPr lang="zh-TW" altLang="en-US" sz="36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橢圓 21"/>
          <p:cNvSpPr/>
          <p:nvPr/>
        </p:nvSpPr>
        <p:spPr>
          <a:xfrm>
            <a:off x="4602278" y="5540202"/>
            <a:ext cx="914400" cy="9144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足</a:t>
            </a:r>
          </a:p>
        </p:txBody>
      </p:sp>
      <p:sp>
        <p:nvSpPr>
          <p:cNvPr id="24" name="雲朵形圖說文字 23"/>
          <p:cNvSpPr/>
          <p:nvPr/>
        </p:nvSpPr>
        <p:spPr>
          <a:xfrm>
            <a:off x="159327" y="4100945"/>
            <a:ext cx="4114800" cy="2535382"/>
          </a:xfrm>
          <a:prstGeom prst="cloudCallout">
            <a:avLst>
              <a:gd name="adj1" fmla="val 51274"/>
              <a:gd name="adj2" fmla="val -49874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400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老師要留一些</a:t>
            </a:r>
            <a:r>
              <a:rPr lang="en-US" altLang="zh-TW" sz="2400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400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400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巧克力備用，</a:t>
            </a:r>
            <a:r>
              <a:rPr lang="en-US" altLang="zh-TW" sz="2400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400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400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要怎麼做才公平？</a:t>
            </a:r>
            <a:endParaRPr lang="zh-TW" altLang="en-US" sz="2400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31832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9" grpId="0"/>
      <p:bldP spid="10" grpId="0"/>
      <p:bldP spid="11" grpId="0"/>
      <p:bldP spid="15" grpId="0"/>
      <p:bldP spid="16" grpId="0"/>
      <p:bldP spid="17" grpId="0"/>
      <p:bldP spid="21" grpId="0" animBg="1"/>
      <p:bldP spid="22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倍數判別</a:t>
            </a:r>
            <a:r>
              <a:rPr lang="zh-TW" altLang="en-US" dirty="0" smtClean="0"/>
              <a:t>法</a:t>
            </a:r>
            <a:r>
              <a:rPr lang="en-US" altLang="zh-TW" dirty="0" smtClean="0">
                <a:solidFill>
                  <a:srgbClr val="00B0F0"/>
                </a:solidFill>
              </a:rPr>
              <a:t>-</a:t>
            </a:r>
            <a:r>
              <a:rPr lang="zh-TW" altLang="en-US" dirty="0" smtClean="0">
                <a:solidFill>
                  <a:srgbClr val="00B0F0"/>
                </a:solidFill>
              </a:rPr>
              <a:t>數字的</a:t>
            </a:r>
            <a:r>
              <a:rPr lang="zh-TW" altLang="en-US" dirty="0">
                <a:solidFill>
                  <a:srgbClr val="00B0F0"/>
                </a:solidFill>
              </a:rPr>
              <a:t>解構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3267991" y="1974272"/>
            <a:ext cx="25330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5 7 6 8</a:t>
            </a:r>
            <a:r>
              <a:rPr lang="zh-TW" alt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zh-TW" alt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文字方塊 22"/>
          <p:cNvSpPr txBox="1"/>
          <p:nvPr/>
        </p:nvSpPr>
        <p:spPr>
          <a:xfrm>
            <a:off x="5971309" y="1974272"/>
            <a:ext cx="18774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5 0 0 0</a:t>
            </a:r>
            <a:endParaRPr lang="zh-TW" alt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文字方塊 24"/>
          <p:cNvSpPr txBox="1"/>
          <p:nvPr/>
        </p:nvSpPr>
        <p:spPr>
          <a:xfrm>
            <a:off x="6099550" y="2551502"/>
            <a:ext cx="17235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7 0 0</a:t>
            </a:r>
            <a:endParaRPr lang="zh-TW" alt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文字方塊 25"/>
          <p:cNvSpPr txBox="1"/>
          <p:nvPr/>
        </p:nvSpPr>
        <p:spPr>
          <a:xfrm>
            <a:off x="6227790" y="3128732"/>
            <a:ext cx="15696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6 0</a:t>
            </a:r>
            <a:endParaRPr lang="zh-TW" alt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文字方塊 26"/>
          <p:cNvSpPr txBox="1"/>
          <p:nvPr/>
        </p:nvSpPr>
        <p:spPr>
          <a:xfrm>
            <a:off x="6356030" y="3705963"/>
            <a:ext cx="14157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8</a:t>
            </a:r>
            <a:endParaRPr lang="zh-TW" alt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直線接點 11"/>
          <p:cNvCxnSpPr/>
          <p:nvPr/>
        </p:nvCxnSpPr>
        <p:spPr>
          <a:xfrm flipV="1">
            <a:off x="5155309" y="4431421"/>
            <a:ext cx="3185127" cy="3166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文字方塊 30"/>
          <p:cNvSpPr txBox="1"/>
          <p:nvPr/>
        </p:nvSpPr>
        <p:spPr>
          <a:xfrm>
            <a:off x="4438518" y="3633877"/>
            <a:ext cx="16610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+)</a:t>
            </a:r>
            <a:endParaRPr lang="zh-TW" alt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8412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3" grpId="0"/>
      <p:bldP spid="25" grpId="0"/>
      <p:bldP spid="26" grpId="0"/>
      <p:bldP spid="27" grpId="0"/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倍數判別</a:t>
            </a:r>
            <a:r>
              <a:rPr lang="zh-TW" altLang="en-US" dirty="0" smtClean="0"/>
              <a:t>法</a:t>
            </a:r>
            <a:r>
              <a:rPr lang="en-US" altLang="zh-TW" dirty="0" smtClean="0">
                <a:solidFill>
                  <a:srgbClr val="00B0F0"/>
                </a:solidFill>
              </a:rPr>
              <a:t>-</a:t>
            </a:r>
            <a:r>
              <a:rPr lang="zh-TW" altLang="en-US" dirty="0">
                <a:solidFill>
                  <a:srgbClr val="00B0F0"/>
                </a:solidFill>
              </a:rPr>
              <a:t>從</a:t>
            </a:r>
            <a:r>
              <a:rPr lang="zh-TW" altLang="en-US" dirty="0" smtClean="0">
                <a:solidFill>
                  <a:srgbClr val="00B0F0"/>
                </a:solidFill>
              </a:rPr>
              <a:t>哪一個倍數開始？</a:t>
            </a:r>
            <a:endParaRPr lang="zh-TW" altLang="en-US" dirty="0">
              <a:solidFill>
                <a:srgbClr val="00B0F0"/>
              </a:solidFill>
            </a:endParaRPr>
          </a:p>
        </p:txBody>
      </p:sp>
      <p:sp>
        <p:nvSpPr>
          <p:cNvPr id="3" name="Content 277 3"/>
          <p:cNvSpPr txBox="1">
            <a:spLocks/>
          </p:cNvSpPr>
          <p:nvPr/>
        </p:nvSpPr>
        <p:spPr>
          <a:xfrm>
            <a:off x="838200" y="2061768"/>
            <a:ext cx="10515600" cy="399110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zh-TW" sz="3600" dirty="0" smtClean="0">
                <a:solidFill>
                  <a:srgbClr val="00B0F0"/>
                </a:solidFill>
              </a:rPr>
              <a:t>2</a:t>
            </a:r>
            <a:r>
              <a:rPr lang="zh-TW" altLang="en-US" sz="3600" dirty="0" smtClean="0">
                <a:solidFill>
                  <a:srgbClr val="00B0F0"/>
                </a:solidFill>
              </a:rPr>
              <a:t>的倍數</a:t>
            </a:r>
            <a:endParaRPr lang="en-US" altLang="zh-TW" sz="3600" dirty="0" smtClean="0">
              <a:solidFill>
                <a:srgbClr val="00B0F0"/>
              </a:solidFill>
            </a:endParaRPr>
          </a:p>
          <a:p>
            <a:pPr>
              <a:spcAft>
                <a:spcPts val="1200"/>
              </a:spcAft>
            </a:pPr>
            <a:r>
              <a:rPr lang="en-US" altLang="zh-TW" sz="3600" dirty="0" smtClean="0">
                <a:solidFill>
                  <a:srgbClr val="00B0F0"/>
                </a:solidFill>
              </a:rPr>
              <a:t>3</a:t>
            </a:r>
            <a:r>
              <a:rPr lang="zh-TW" altLang="en-US" sz="3600" dirty="0" smtClean="0">
                <a:solidFill>
                  <a:srgbClr val="00B0F0"/>
                </a:solidFill>
              </a:rPr>
              <a:t>的倍數</a:t>
            </a:r>
            <a:endParaRPr lang="en-US" altLang="zh-TW" sz="3600" dirty="0" smtClean="0">
              <a:solidFill>
                <a:srgbClr val="00B0F0"/>
              </a:solidFill>
            </a:endParaRPr>
          </a:p>
          <a:p>
            <a:pPr>
              <a:spcAft>
                <a:spcPts val="1200"/>
              </a:spcAft>
            </a:pPr>
            <a:r>
              <a:rPr lang="en-US" altLang="zh-TW" sz="3600" dirty="0" smtClean="0">
                <a:solidFill>
                  <a:srgbClr val="00B0F0"/>
                </a:solidFill>
              </a:rPr>
              <a:t>4</a:t>
            </a:r>
            <a:r>
              <a:rPr lang="zh-TW" altLang="en-US" sz="3600" dirty="0" smtClean="0">
                <a:solidFill>
                  <a:srgbClr val="00B0F0"/>
                </a:solidFill>
              </a:rPr>
              <a:t>的倍數</a:t>
            </a:r>
            <a:endParaRPr lang="en-US" altLang="zh-TW" sz="3600" dirty="0" smtClean="0">
              <a:solidFill>
                <a:srgbClr val="00B0F0"/>
              </a:solidFill>
            </a:endParaRPr>
          </a:p>
          <a:p>
            <a:pPr>
              <a:spcAft>
                <a:spcPts val="1200"/>
              </a:spcAft>
            </a:pPr>
            <a:r>
              <a:rPr lang="en-US" altLang="zh-TW" sz="3600" dirty="0" smtClean="0">
                <a:solidFill>
                  <a:srgbClr val="00B0F0"/>
                </a:solidFill>
              </a:rPr>
              <a:t>5</a:t>
            </a:r>
            <a:r>
              <a:rPr lang="zh-TW" altLang="en-US" sz="3600" dirty="0" smtClean="0">
                <a:solidFill>
                  <a:srgbClr val="00B0F0"/>
                </a:solidFill>
              </a:rPr>
              <a:t>的倍數</a:t>
            </a:r>
            <a:endParaRPr lang="en-US" altLang="zh-TW" sz="3600" dirty="0" smtClean="0">
              <a:solidFill>
                <a:srgbClr val="00B0F0"/>
              </a:solidFill>
            </a:endParaRPr>
          </a:p>
          <a:p>
            <a:pPr>
              <a:spcAft>
                <a:spcPts val="1200"/>
              </a:spcAft>
            </a:pPr>
            <a:r>
              <a:rPr lang="en-US" altLang="zh-TW" sz="3600" dirty="0" smtClean="0">
                <a:solidFill>
                  <a:srgbClr val="00B0F0"/>
                </a:solidFill>
              </a:rPr>
              <a:t>9</a:t>
            </a:r>
            <a:r>
              <a:rPr lang="zh-TW" altLang="en-US" sz="3600" dirty="0" smtClean="0">
                <a:solidFill>
                  <a:srgbClr val="00B0F0"/>
                </a:solidFill>
              </a:rPr>
              <a:t>的倍數</a:t>
            </a:r>
            <a:endParaRPr lang="en-US" altLang="zh-TW" sz="3600" dirty="0" smtClean="0">
              <a:solidFill>
                <a:srgbClr val="00B0F0"/>
              </a:solidFill>
            </a:endParaRPr>
          </a:p>
          <a:p>
            <a:pPr>
              <a:spcAft>
                <a:spcPts val="1200"/>
              </a:spcAft>
            </a:pPr>
            <a:r>
              <a:rPr lang="en-US" altLang="zh-TW" sz="3600" dirty="0" smtClean="0">
                <a:solidFill>
                  <a:srgbClr val="00B0F0"/>
                </a:solidFill>
              </a:rPr>
              <a:t>11</a:t>
            </a:r>
            <a:r>
              <a:rPr lang="zh-TW" altLang="en-US" sz="3600" dirty="0" smtClean="0">
                <a:solidFill>
                  <a:srgbClr val="00B0F0"/>
                </a:solidFill>
              </a:rPr>
              <a:t>的倍數</a:t>
            </a:r>
            <a:endParaRPr lang="en-US" altLang="zh-TW" sz="3600" dirty="0">
              <a:solidFill>
                <a:srgbClr val="00B0F0"/>
              </a:solidFill>
            </a:endParaRPr>
          </a:p>
        </p:txBody>
      </p:sp>
      <p:sp>
        <p:nvSpPr>
          <p:cNvPr id="4" name="圓角矩形 3"/>
          <p:cNvSpPr/>
          <p:nvPr/>
        </p:nvSpPr>
        <p:spPr>
          <a:xfrm>
            <a:off x="757646" y="5068388"/>
            <a:ext cx="2253343" cy="70539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手繪多邊形 10"/>
          <p:cNvSpPr/>
          <p:nvPr/>
        </p:nvSpPr>
        <p:spPr>
          <a:xfrm>
            <a:off x="6153137" y="2065702"/>
            <a:ext cx="940187" cy="522326"/>
          </a:xfrm>
          <a:custGeom>
            <a:avLst/>
            <a:gdLst>
              <a:gd name="connsiteX0" fmla="*/ 0 w 940187"/>
              <a:gd name="connsiteY0" fmla="*/ 52233 h 522326"/>
              <a:gd name="connsiteX1" fmla="*/ 52233 w 940187"/>
              <a:gd name="connsiteY1" fmla="*/ 0 h 522326"/>
              <a:gd name="connsiteX2" fmla="*/ 887954 w 940187"/>
              <a:gd name="connsiteY2" fmla="*/ 0 h 522326"/>
              <a:gd name="connsiteX3" fmla="*/ 940187 w 940187"/>
              <a:gd name="connsiteY3" fmla="*/ 52233 h 522326"/>
              <a:gd name="connsiteX4" fmla="*/ 940187 w 940187"/>
              <a:gd name="connsiteY4" fmla="*/ 470093 h 522326"/>
              <a:gd name="connsiteX5" fmla="*/ 887954 w 940187"/>
              <a:gd name="connsiteY5" fmla="*/ 522326 h 522326"/>
              <a:gd name="connsiteX6" fmla="*/ 52233 w 940187"/>
              <a:gd name="connsiteY6" fmla="*/ 522326 h 522326"/>
              <a:gd name="connsiteX7" fmla="*/ 0 w 940187"/>
              <a:gd name="connsiteY7" fmla="*/ 470093 h 522326"/>
              <a:gd name="connsiteX8" fmla="*/ 0 w 940187"/>
              <a:gd name="connsiteY8" fmla="*/ 52233 h 522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40187" h="522326">
                <a:moveTo>
                  <a:pt x="0" y="52233"/>
                </a:moveTo>
                <a:cubicBezTo>
                  <a:pt x="0" y="23386"/>
                  <a:pt x="23386" y="0"/>
                  <a:pt x="52233" y="0"/>
                </a:cubicBezTo>
                <a:lnTo>
                  <a:pt x="887954" y="0"/>
                </a:lnTo>
                <a:cubicBezTo>
                  <a:pt x="916801" y="0"/>
                  <a:pt x="940187" y="23386"/>
                  <a:pt x="940187" y="52233"/>
                </a:cubicBezTo>
                <a:lnTo>
                  <a:pt x="940187" y="470093"/>
                </a:lnTo>
                <a:cubicBezTo>
                  <a:pt x="940187" y="498940"/>
                  <a:pt x="916801" y="522326"/>
                  <a:pt x="887954" y="522326"/>
                </a:cubicBezTo>
                <a:lnTo>
                  <a:pt x="52233" y="522326"/>
                </a:lnTo>
                <a:cubicBezTo>
                  <a:pt x="23386" y="522326"/>
                  <a:pt x="0" y="498940"/>
                  <a:pt x="0" y="470093"/>
                </a:cubicBezTo>
                <a:lnTo>
                  <a:pt x="0" y="52233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7218" tIns="137218" rIns="137218" bIns="137218" numCol="1" spcCol="1270" anchor="ctr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TW" sz="3200" b="1" kern="1200" dirty="0" smtClean="0"/>
              <a:t>9X</a:t>
            </a:r>
            <a:endParaRPr lang="zh-TW" altLang="en-US" sz="3200" b="1" kern="1200" dirty="0"/>
          </a:p>
        </p:txBody>
      </p:sp>
      <p:grpSp>
        <p:nvGrpSpPr>
          <p:cNvPr id="22" name="群組 21"/>
          <p:cNvGrpSpPr/>
          <p:nvPr/>
        </p:nvGrpSpPr>
        <p:grpSpPr>
          <a:xfrm>
            <a:off x="6153137" y="2620674"/>
            <a:ext cx="940187" cy="750844"/>
            <a:chOff x="6153137" y="2620674"/>
            <a:chExt cx="940187" cy="750844"/>
          </a:xfrm>
        </p:grpSpPr>
        <p:sp>
          <p:nvSpPr>
            <p:cNvPr id="12" name="手繪多邊形 11"/>
            <p:cNvSpPr/>
            <p:nvPr/>
          </p:nvSpPr>
          <p:spPr>
            <a:xfrm>
              <a:off x="6505707" y="2620674"/>
              <a:ext cx="235046" cy="195872"/>
            </a:xfrm>
            <a:custGeom>
              <a:avLst/>
              <a:gdLst>
                <a:gd name="connsiteX0" fmla="*/ 0 w 195872"/>
                <a:gd name="connsiteY0" fmla="*/ 47009 h 235046"/>
                <a:gd name="connsiteX1" fmla="*/ 97936 w 195872"/>
                <a:gd name="connsiteY1" fmla="*/ 47009 h 235046"/>
                <a:gd name="connsiteX2" fmla="*/ 97936 w 195872"/>
                <a:gd name="connsiteY2" fmla="*/ 0 h 235046"/>
                <a:gd name="connsiteX3" fmla="*/ 195872 w 195872"/>
                <a:gd name="connsiteY3" fmla="*/ 117523 h 235046"/>
                <a:gd name="connsiteX4" fmla="*/ 97936 w 195872"/>
                <a:gd name="connsiteY4" fmla="*/ 235046 h 235046"/>
                <a:gd name="connsiteX5" fmla="*/ 97936 w 195872"/>
                <a:gd name="connsiteY5" fmla="*/ 188037 h 235046"/>
                <a:gd name="connsiteX6" fmla="*/ 0 w 195872"/>
                <a:gd name="connsiteY6" fmla="*/ 188037 h 235046"/>
                <a:gd name="connsiteX7" fmla="*/ 0 w 195872"/>
                <a:gd name="connsiteY7" fmla="*/ 47009 h 235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5872" h="235046">
                  <a:moveTo>
                    <a:pt x="156698" y="0"/>
                  </a:moveTo>
                  <a:lnTo>
                    <a:pt x="156698" y="117523"/>
                  </a:lnTo>
                  <a:lnTo>
                    <a:pt x="195872" y="117523"/>
                  </a:lnTo>
                  <a:lnTo>
                    <a:pt x="97936" y="235046"/>
                  </a:lnTo>
                  <a:lnTo>
                    <a:pt x="0" y="117523"/>
                  </a:lnTo>
                  <a:lnTo>
                    <a:pt x="39174" y="117523"/>
                  </a:lnTo>
                  <a:lnTo>
                    <a:pt x="39174" y="0"/>
                  </a:lnTo>
                  <a:lnTo>
                    <a:pt x="156698" y="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7009" tIns="0" rIns="47009" bIns="58762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TW" altLang="en-US" sz="3200" b="1" kern="1200"/>
            </a:p>
          </p:txBody>
        </p:sp>
        <p:sp>
          <p:nvSpPr>
            <p:cNvPr id="13" name="手繪多邊形 12"/>
            <p:cNvSpPr/>
            <p:nvPr/>
          </p:nvSpPr>
          <p:spPr>
            <a:xfrm>
              <a:off x="6153137" y="2849192"/>
              <a:ext cx="940187" cy="522326"/>
            </a:xfrm>
            <a:custGeom>
              <a:avLst/>
              <a:gdLst>
                <a:gd name="connsiteX0" fmla="*/ 0 w 940187"/>
                <a:gd name="connsiteY0" fmla="*/ 52233 h 522326"/>
                <a:gd name="connsiteX1" fmla="*/ 52233 w 940187"/>
                <a:gd name="connsiteY1" fmla="*/ 0 h 522326"/>
                <a:gd name="connsiteX2" fmla="*/ 887954 w 940187"/>
                <a:gd name="connsiteY2" fmla="*/ 0 h 522326"/>
                <a:gd name="connsiteX3" fmla="*/ 940187 w 940187"/>
                <a:gd name="connsiteY3" fmla="*/ 52233 h 522326"/>
                <a:gd name="connsiteX4" fmla="*/ 940187 w 940187"/>
                <a:gd name="connsiteY4" fmla="*/ 470093 h 522326"/>
                <a:gd name="connsiteX5" fmla="*/ 887954 w 940187"/>
                <a:gd name="connsiteY5" fmla="*/ 522326 h 522326"/>
                <a:gd name="connsiteX6" fmla="*/ 52233 w 940187"/>
                <a:gd name="connsiteY6" fmla="*/ 522326 h 522326"/>
                <a:gd name="connsiteX7" fmla="*/ 0 w 940187"/>
                <a:gd name="connsiteY7" fmla="*/ 470093 h 522326"/>
                <a:gd name="connsiteX8" fmla="*/ 0 w 940187"/>
                <a:gd name="connsiteY8" fmla="*/ 52233 h 522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40187" h="522326">
                  <a:moveTo>
                    <a:pt x="0" y="52233"/>
                  </a:moveTo>
                  <a:cubicBezTo>
                    <a:pt x="0" y="23386"/>
                    <a:pt x="23386" y="0"/>
                    <a:pt x="52233" y="0"/>
                  </a:cubicBezTo>
                  <a:lnTo>
                    <a:pt x="887954" y="0"/>
                  </a:lnTo>
                  <a:cubicBezTo>
                    <a:pt x="916801" y="0"/>
                    <a:pt x="940187" y="23386"/>
                    <a:pt x="940187" y="52233"/>
                  </a:cubicBezTo>
                  <a:lnTo>
                    <a:pt x="940187" y="470093"/>
                  </a:lnTo>
                  <a:cubicBezTo>
                    <a:pt x="940187" y="498940"/>
                    <a:pt x="916801" y="522326"/>
                    <a:pt x="887954" y="522326"/>
                  </a:cubicBezTo>
                  <a:lnTo>
                    <a:pt x="52233" y="522326"/>
                  </a:lnTo>
                  <a:cubicBezTo>
                    <a:pt x="23386" y="522326"/>
                    <a:pt x="0" y="498940"/>
                    <a:pt x="0" y="470093"/>
                  </a:cubicBezTo>
                  <a:lnTo>
                    <a:pt x="0" y="52233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-291073"/>
                <a:satOff val="-16786"/>
                <a:lumOff val="1726"/>
                <a:alphaOff val="0"/>
              </a:schemeClr>
            </a:fillRef>
            <a:effectRef idx="2">
              <a:schemeClr val="accent2">
                <a:hueOff val="-291073"/>
                <a:satOff val="-16786"/>
                <a:lumOff val="1726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7218" tIns="137218" rIns="137218" bIns="137218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TW" sz="3200" b="1" kern="1200" dirty="0" smtClean="0"/>
                <a:t>3X</a:t>
              </a:r>
              <a:endParaRPr lang="zh-TW" altLang="en-US" sz="3200" b="1" kern="1200" dirty="0"/>
            </a:p>
          </p:txBody>
        </p:sp>
      </p:grpSp>
      <p:grpSp>
        <p:nvGrpSpPr>
          <p:cNvPr id="23" name="群組 22"/>
          <p:cNvGrpSpPr/>
          <p:nvPr/>
        </p:nvGrpSpPr>
        <p:grpSpPr>
          <a:xfrm>
            <a:off x="6153137" y="3404164"/>
            <a:ext cx="940187" cy="750844"/>
            <a:chOff x="6153137" y="3404164"/>
            <a:chExt cx="940187" cy="750844"/>
          </a:xfrm>
        </p:grpSpPr>
        <p:sp>
          <p:nvSpPr>
            <p:cNvPr id="14" name="手繪多邊形 13"/>
            <p:cNvSpPr/>
            <p:nvPr/>
          </p:nvSpPr>
          <p:spPr>
            <a:xfrm>
              <a:off x="6505707" y="3404164"/>
              <a:ext cx="235046" cy="195872"/>
            </a:xfrm>
            <a:custGeom>
              <a:avLst/>
              <a:gdLst>
                <a:gd name="connsiteX0" fmla="*/ 0 w 195872"/>
                <a:gd name="connsiteY0" fmla="*/ 47009 h 235046"/>
                <a:gd name="connsiteX1" fmla="*/ 97936 w 195872"/>
                <a:gd name="connsiteY1" fmla="*/ 47009 h 235046"/>
                <a:gd name="connsiteX2" fmla="*/ 97936 w 195872"/>
                <a:gd name="connsiteY2" fmla="*/ 0 h 235046"/>
                <a:gd name="connsiteX3" fmla="*/ 195872 w 195872"/>
                <a:gd name="connsiteY3" fmla="*/ 117523 h 235046"/>
                <a:gd name="connsiteX4" fmla="*/ 97936 w 195872"/>
                <a:gd name="connsiteY4" fmla="*/ 235046 h 235046"/>
                <a:gd name="connsiteX5" fmla="*/ 97936 w 195872"/>
                <a:gd name="connsiteY5" fmla="*/ 188037 h 235046"/>
                <a:gd name="connsiteX6" fmla="*/ 0 w 195872"/>
                <a:gd name="connsiteY6" fmla="*/ 188037 h 235046"/>
                <a:gd name="connsiteX7" fmla="*/ 0 w 195872"/>
                <a:gd name="connsiteY7" fmla="*/ 47009 h 235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5872" h="235046">
                  <a:moveTo>
                    <a:pt x="156698" y="0"/>
                  </a:moveTo>
                  <a:lnTo>
                    <a:pt x="156698" y="117523"/>
                  </a:lnTo>
                  <a:lnTo>
                    <a:pt x="195872" y="117523"/>
                  </a:lnTo>
                  <a:lnTo>
                    <a:pt x="97936" y="235046"/>
                  </a:lnTo>
                  <a:lnTo>
                    <a:pt x="0" y="117523"/>
                  </a:lnTo>
                  <a:lnTo>
                    <a:pt x="39174" y="117523"/>
                  </a:lnTo>
                  <a:lnTo>
                    <a:pt x="39174" y="0"/>
                  </a:lnTo>
                  <a:lnTo>
                    <a:pt x="156698" y="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-363841"/>
                <a:satOff val="-20982"/>
                <a:lumOff val="2157"/>
                <a:alphaOff val="0"/>
              </a:schemeClr>
            </a:fillRef>
            <a:effectRef idx="2">
              <a:schemeClr val="accent2">
                <a:hueOff val="-363841"/>
                <a:satOff val="-20982"/>
                <a:lumOff val="2157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7009" tIns="0" rIns="47009" bIns="58762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TW" altLang="en-US" sz="3200" b="1" kern="1200"/>
            </a:p>
          </p:txBody>
        </p:sp>
        <p:sp>
          <p:nvSpPr>
            <p:cNvPr id="15" name="手繪多邊形 14"/>
            <p:cNvSpPr/>
            <p:nvPr/>
          </p:nvSpPr>
          <p:spPr>
            <a:xfrm>
              <a:off x="6153137" y="3632682"/>
              <a:ext cx="940187" cy="522326"/>
            </a:xfrm>
            <a:custGeom>
              <a:avLst/>
              <a:gdLst>
                <a:gd name="connsiteX0" fmla="*/ 0 w 940187"/>
                <a:gd name="connsiteY0" fmla="*/ 52233 h 522326"/>
                <a:gd name="connsiteX1" fmla="*/ 52233 w 940187"/>
                <a:gd name="connsiteY1" fmla="*/ 0 h 522326"/>
                <a:gd name="connsiteX2" fmla="*/ 887954 w 940187"/>
                <a:gd name="connsiteY2" fmla="*/ 0 h 522326"/>
                <a:gd name="connsiteX3" fmla="*/ 940187 w 940187"/>
                <a:gd name="connsiteY3" fmla="*/ 52233 h 522326"/>
                <a:gd name="connsiteX4" fmla="*/ 940187 w 940187"/>
                <a:gd name="connsiteY4" fmla="*/ 470093 h 522326"/>
                <a:gd name="connsiteX5" fmla="*/ 887954 w 940187"/>
                <a:gd name="connsiteY5" fmla="*/ 522326 h 522326"/>
                <a:gd name="connsiteX6" fmla="*/ 52233 w 940187"/>
                <a:gd name="connsiteY6" fmla="*/ 522326 h 522326"/>
                <a:gd name="connsiteX7" fmla="*/ 0 w 940187"/>
                <a:gd name="connsiteY7" fmla="*/ 470093 h 522326"/>
                <a:gd name="connsiteX8" fmla="*/ 0 w 940187"/>
                <a:gd name="connsiteY8" fmla="*/ 52233 h 522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40187" h="522326">
                  <a:moveTo>
                    <a:pt x="0" y="52233"/>
                  </a:moveTo>
                  <a:cubicBezTo>
                    <a:pt x="0" y="23386"/>
                    <a:pt x="23386" y="0"/>
                    <a:pt x="52233" y="0"/>
                  </a:cubicBezTo>
                  <a:lnTo>
                    <a:pt x="887954" y="0"/>
                  </a:lnTo>
                  <a:cubicBezTo>
                    <a:pt x="916801" y="0"/>
                    <a:pt x="940187" y="23386"/>
                    <a:pt x="940187" y="52233"/>
                  </a:cubicBezTo>
                  <a:lnTo>
                    <a:pt x="940187" y="470093"/>
                  </a:lnTo>
                  <a:cubicBezTo>
                    <a:pt x="940187" y="498940"/>
                    <a:pt x="916801" y="522326"/>
                    <a:pt x="887954" y="522326"/>
                  </a:cubicBezTo>
                  <a:lnTo>
                    <a:pt x="52233" y="522326"/>
                  </a:lnTo>
                  <a:cubicBezTo>
                    <a:pt x="23386" y="522326"/>
                    <a:pt x="0" y="498940"/>
                    <a:pt x="0" y="470093"/>
                  </a:cubicBezTo>
                  <a:lnTo>
                    <a:pt x="0" y="52233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-582145"/>
                <a:satOff val="-33571"/>
                <a:lumOff val="3451"/>
                <a:alphaOff val="0"/>
              </a:schemeClr>
            </a:fillRef>
            <a:effectRef idx="2">
              <a:schemeClr val="accent2">
                <a:hueOff val="-582145"/>
                <a:satOff val="-33571"/>
                <a:lumOff val="3451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7218" tIns="137218" rIns="137218" bIns="137218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TW" sz="3200" b="1" kern="1200" dirty="0" smtClean="0"/>
                <a:t>4X</a:t>
              </a:r>
              <a:endParaRPr lang="zh-TW" altLang="en-US" sz="3200" b="1" kern="1200" dirty="0"/>
            </a:p>
          </p:txBody>
        </p:sp>
      </p:grpSp>
      <p:grpSp>
        <p:nvGrpSpPr>
          <p:cNvPr id="24" name="群組 23"/>
          <p:cNvGrpSpPr/>
          <p:nvPr/>
        </p:nvGrpSpPr>
        <p:grpSpPr>
          <a:xfrm>
            <a:off x="6153137" y="4187654"/>
            <a:ext cx="940187" cy="750844"/>
            <a:chOff x="6153137" y="4187654"/>
            <a:chExt cx="940187" cy="750844"/>
          </a:xfrm>
        </p:grpSpPr>
        <p:sp>
          <p:nvSpPr>
            <p:cNvPr id="16" name="手繪多邊形 15"/>
            <p:cNvSpPr/>
            <p:nvPr/>
          </p:nvSpPr>
          <p:spPr>
            <a:xfrm>
              <a:off x="6505707" y="4187654"/>
              <a:ext cx="235046" cy="195872"/>
            </a:xfrm>
            <a:custGeom>
              <a:avLst/>
              <a:gdLst>
                <a:gd name="connsiteX0" fmla="*/ 0 w 195872"/>
                <a:gd name="connsiteY0" fmla="*/ 47009 h 235046"/>
                <a:gd name="connsiteX1" fmla="*/ 97936 w 195872"/>
                <a:gd name="connsiteY1" fmla="*/ 47009 h 235046"/>
                <a:gd name="connsiteX2" fmla="*/ 97936 w 195872"/>
                <a:gd name="connsiteY2" fmla="*/ 0 h 235046"/>
                <a:gd name="connsiteX3" fmla="*/ 195872 w 195872"/>
                <a:gd name="connsiteY3" fmla="*/ 117523 h 235046"/>
                <a:gd name="connsiteX4" fmla="*/ 97936 w 195872"/>
                <a:gd name="connsiteY4" fmla="*/ 235046 h 235046"/>
                <a:gd name="connsiteX5" fmla="*/ 97936 w 195872"/>
                <a:gd name="connsiteY5" fmla="*/ 188037 h 235046"/>
                <a:gd name="connsiteX6" fmla="*/ 0 w 195872"/>
                <a:gd name="connsiteY6" fmla="*/ 188037 h 235046"/>
                <a:gd name="connsiteX7" fmla="*/ 0 w 195872"/>
                <a:gd name="connsiteY7" fmla="*/ 47009 h 235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5872" h="235046">
                  <a:moveTo>
                    <a:pt x="156698" y="0"/>
                  </a:moveTo>
                  <a:lnTo>
                    <a:pt x="156698" y="117523"/>
                  </a:lnTo>
                  <a:lnTo>
                    <a:pt x="195872" y="117523"/>
                  </a:lnTo>
                  <a:lnTo>
                    <a:pt x="97936" y="235046"/>
                  </a:lnTo>
                  <a:lnTo>
                    <a:pt x="0" y="117523"/>
                  </a:lnTo>
                  <a:lnTo>
                    <a:pt x="39174" y="117523"/>
                  </a:lnTo>
                  <a:lnTo>
                    <a:pt x="39174" y="0"/>
                  </a:lnTo>
                  <a:lnTo>
                    <a:pt x="156698" y="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-727682"/>
                <a:satOff val="-41964"/>
                <a:lumOff val="4314"/>
                <a:alphaOff val="0"/>
              </a:schemeClr>
            </a:fillRef>
            <a:effectRef idx="2">
              <a:schemeClr val="accent2">
                <a:hueOff val="-727682"/>
                <a:satOff val="-41964"/>
                <a:lumOff val="4314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7009" tIns="0" rIns="47009" bIns="58762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TW" altLang="en-US" sz="3200" b="1" kern="1200"/>
            </a:p>
          </p:txBody>
        </p:sp>
        <p:sp>
          <p:nvSpPr>
            <p:cNvPr id="17" name="手繪多邊形 16"/>
            <p:cNvSpPr/>
            <p:nvPr/>
          </p:nvSpPr>
          <p:spPr>
            <a:xfrm>
              <a:off x="6153137" y="4416172"/>
              <a:ext cx="940187" cy="522326"/>
            </a:xfrm>
            <a:custGeom>
              <a:avLst/>
              <a:gdLst>
                <a:gd name="connsiteX0" fmla="*/ 0 w 940187"/>
                <a:gd name="connsiteY0" fmla="*/ 52233 h 522326"/>
                <a:gd name="connsiteX1" fmla="*/ 52233 w 940187"/>
                <a:gd name="connsiteY1" fmla="*/ 0 h 522326"/>
                <a:gd name="connsiteX2" fmla="*/ 887954 w 940187"/>
                <a:gd name="connsiteY2" fmla="*/ 0 h 522326"/>
                <a:gd name="connsiteX3" fmla="*/ 940187 w 940187"/>
                <a:gd name="connsiteY3" fmla="*/ 52233 h 522326"/>
                <a:gd name="connsiteX4" fmla="*/ 940187 w 940187"/>
                <a:gd name="connsiteY4" fmla="*/ 470093 h 522326"/>
                <a:gd name="connsiteX5" fmla="*/ 887954 w 940187"/>
                <a:gd name="connsiteY5" fmla="*/ 522326 h 522326"/>
                <a:gd name="connsiteX6" fmla="*/ 52233 w 940187"/>
                <a:gd name="connsiteY6" fmla="*/ 522326 h 522326"/>
                <a:gd name="connsiteX7" fmla="*/ 0 w 940187"/>
                <a:gd name="connsiteY7" fmla="*/ 470093 h 522326"/>
                <a:gd name="connsiteX8" fmla="*/ 0 w 940187"/>
                <a:gd name="connsiteY8" fmla="*/ 52233 h 522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40187" h="522326">
                  <a:moveTo>
                    <a:pt x="0" y="52233"/>
                  </a:moveTo>
                  <a:cubicBezTo>
                    <a:pt x="0" y="23386"/>
                    <a:pt x="23386" y="0"/>
                    <a:pt x="52233" y="0"/>
                  </a:cubicBezTo>
                  <a:lnTo>
                    <a:pt x="887954" y="0"/>
                  </a:lnTo>
                  <a:cubicBezTo>
                    <a:pt x="916801" y="0"/>
                    <a:pt x="940187" y="23386"/>
                    <a:pt x="940187" y="52233"/>
                  </a:cubicBezTo>
                  <a:lnTo>
                    <a:pt x="940187" y="470093"/>
                  </a:lnTo>
                  <a:cubicBezTo>
                    <a:pt x="940187" y="498940"/>
                    <a:pt x="916801" y="522326"/>
                    <a:pt x="887954" y="522326"/>
                  </a:cubicBezTo>
                  <a:lnTo>
                    <a:pt x="52233" y="522326"/>
                  </a:lnTo>
                  <a:cubicBezTo>
                    <a:pt x="23386" y="522326"/>
                    <a:pt x="0" y="498940"/>
                    <a:pt x="0" y="470093"/>
                  </a:cubicBezTo>
                  <a:lnTo>
                    <a:pt x="0" y="52233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-873218"/>
                <a:satOff val="-50357"/>
                <a:lumOff val="5177"/>
                <a:alphaOff val="0"/>
              </a:schemeClr>
            </a:fillRef>
            <a:effectRef idx="2">
              <a:schemeClr val="accent2">
                <a:hueOff val="-873218"/>
                <a:satOff val="-50357"/>
                <a:lumOff val="5177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7218" tIns="137218" rIns="137218" bIns="137218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TW" sz="3200" b="1" kern="1200" dirty="0" smtClean="0"/>
                <a:t>11X</a:t>
              </a:r>
              <a:endParaRPr lang="zh-TW" altLang="en-US" sz="3200" b="1" kern="1200" dirty="0"/>
            </a:p>
          </p:txBody>
        </p:sp>
      </p:grpSp>
      <p:grpSp>
        <p:nvGrpSpPr>
          <p:cNvPr id="25" name="群組 24"/>
          <p:cNvGrpSpPr/>
          <p:nvPr/>
        </p:nvGrpSpPr>
        <p:grpSpPr>
          <a:xfrm>
            <a:off x="6153137" y="4971143"/>
            <a:ext cx="940187" cy="750845"/>
            <a:chOff x="6153137" y="4971143"/>
            <a:chExt cx="940187" cy="750845"/>
          </a:xfrm>
        </p:grpSpPr>
        <p:sp>
          <p:nvSpPr>
            <p:cNvPr id="18" name="手繪多邊形 17"/>
            <p:cNvSpPr/>
            <p:nvPr/>
          </p:nvSpPr>
          <p:spPr>
            <a:xfrm>
              <a:off x="6505707" y="4971143"/>
              <a:ext cx="235046" cy="195872"/>
            </a:xfrm>
            <a:custGeom>
              <a:avLst/>
              <a:gdLst>
                <a:gd name="connsiteX0" fmla="*/ 0 w 195872"/>
                <a:gd name="connsiteY0" fmla="*/ 47009 h 235046"/>
                <a:gd name="connsiteX1" fmla="*/ 97936 w 195872"/>
                <a:gd name="connsiteY1" fmla="*/ 47009 h 235046"/>
                <a:gd name="connsiteX2" fmla="*/ 97936 w 195872"/>
                <a:gd name="connsiteY2" fmla="*/ 0 h 235046"/>
                <a:gd name="connsiteX3" fmla="*/ 195872 w 195872"/>
                <a:gd name="connsiteY3" fmla="*/ 117523 h 235046"/>
                <a:gd name="connsiteX4" fmla="*/ 97936 w 195872"/>
                <a:gd name="connsiteY4" fmla="*/ 235046 h 235046"/>
                <a:gd name="connsiteX5" fmla="*/ 97936 w 195872"/>
                <a:gd name="connsiteY5" fmla="*/ 188037 h 235046"/>
                <a:gd name="connsiteX6" fmla="*/ 0 w 195872"/>
                <a:gd name="connsiteY6" fmla="*/ 188037 h 235046"/>
                <a:gd name="connsiteX7" fmla="*/ 0 w 195872"/>
                <a:gd name="connsiteY7" fmla="*/ 47009 h 235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5872" h="235046">
                  <a:moveTo>
                    <a:pt x="156698" y="0"/>
                  </a:moveTo>
                  <a:lnTo>
                    <a:pt x="156698" y="117523"/>
                  </a:lnTo>
                  <a:lnTo>
                    <a:pt x="195872" y="117523"/>
                  </a:lnTo>
                  <a:lnTo>
                    <a:pt x="97936" y="235046"/>
                  </a:lnTo>
                  <a:lnTo>
                    <a:pt x="0" y="117523"/>
                  </a:lnTo>
                  <a:lnTo>
                    <a:pt x="39174" y="117523"/>
                  </a:lnTo>
                  <a:lnTo>
                    <a:pt x="39174" y="0"/>
                  </a:lnTo>
                  <a:lnTo>
                    <a:pt x="156698" y="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-1091522"/>
                <a:satOff val="-62946"/>
                <a:lumOff val="6471"/>
                <a:alphaOff val="0"/>
              </a:schemeClr>
            </a:fillRef>
            <a:effectRef idx="2">
              <a:schemeClr val="accent2">
                <a:hueOff val="-1091522"/>
                <a:satOff val="-62946"/>
                <a:lumOff val="6471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7009" tIns="0" rIns="47009" bIns="58762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TW" altLang="en-US" sz="3200" b="1" kern="1200"/>
            </a:p>
          </p:txBody>
        </p:sp>
        <p:sp>
          <p:nvSpPr>
            <p:cNvPr id="19" name="手繪多邊形 18"/>
            <p:cNvSpPr/>
            <p:nvPr/>
          </p:nvSpPr>
          <p:spPr>
            <a:xfrm>
              <a:off x="6153137" y="5199662"/>
              <a:ext cx="940187" cy="522326"/>
            </a:xfrm>
            <a:custGeom>
              <a:avLst/>
              <a:gdLst>
                <a:gd name="connsiteX0" fmla="*/ 0 w 940187"/>
                <a:gd name="connsiteY0" fmla="*/ 52233 h 522326"/>
                <a:gd name="connsiteX1" fmla="*/ 52233 w 940187"/>
                <a:gd name="connsiteY1" fmla="*/ 0 h 522326"/>
                <a:gd name="connsiteX2" fmla="*/ 887954 w 940187"/>
                <a:gd name="connsiteY2" fmla="*/ 0 h 522326"/>
                <a:gd name="connsiteX3" fmla="*/ 940187 w 940187"/>
                <a:gd name="connsiteY3" fmla="*/ 52233 h 522326"/>
                <a:gd name="connsiteX4" fmla="*/ 940187 w 940187"/>
                <a:gd name="connsiteY4" fmla="*/ 470093 h 522326"/>
                <a:gd name="connsiteX5" fmla="*/ 887954 w 940187"/>
                <a:gd name="connsiteY5" fmla="*/ 522326 h 522326"/>
                <a:gd name="connsiteX6" fmla="*/ 52233 w 940187"/>
                <a:gd name="connsiteY6" fmla="*/ 522326 h 522326"/>
                <a:gd name="connsiteX7" fmla="*/ 0 w 940187"/>
                <a:gd name="connsiteY7" fmla="*/ 470093 h 522326"/>
                <a:gd name="connsiteX8" fmla="*/ 0 w 940187"/>
                <a:gd name="connsiteY8" fmla="*/ 52233 h 522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40187" h="522326">
                  <a:moveTo>
                    <a:pt x="0" y="52233"/>
                  </a:moveTo>
                  <a:cubicBezTo>
                    <a:pt x="0" y="23386"/>
                    <a:pt x="23386" y="0"/>
                    <a:pt x="52233" y="0"/>
                  </a:cubicBezTo>
                  <a:lnTo>
                    <a:pt x="887954" y="0"/>
                  </a:lnTo>
                  <a:cubicBezTo>
                    <a:pt x="916801" y="0"/>
                    <a:pt x="940187" y="23386"/>
                    <a:pt x="940187" y="52233"/>
                  </a:cubicBezTo>
                  <a:lnTo>
                    <a:pt x="940187" y="470093"/>
                  </a:lnTo>
                  <a:cubicBezTo>
                    <a:pt x="940187" y="498940"/>
                    <a:pt x="916801" y="522326"/>
                    <a:pt x="887954" y="522326"/>
                  </a:cubicBezTo>
                  <a:lnTo>
                    <a:pt x="52233" y="522326"/>
                  </a:lnTo>
                  <a:cubicBezTo>
                    <a:pt x="23386" y="522326"/>
                    <a:pt x="0" y="498940"/>
                    <a:pt x="0" y="470093"/>
                  </a:cubicBezTo>
                  <a:lnTo>
                    <a:pt x="0" y="52233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-1164290"/>
                <a:satOff val="-67142"/>
                <a:lumOff val="6902"/>
                <a:alphaOff val="0"/>
              </a:schemeClr>
            </a:fillRef>
            <a:effectRef idx="2">
              <a:schemeClr val="accent2">
                <a:hueOff val="-1164290"/>
                <a:satOff val="-67142"/>
                <a:lumOff val="6902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7218" tIns="137218" rIns="137218" bIns="137218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TW" sz="3200" b="1" kern="1200" dirty="0" smtClean="0"/>
                <a:t>2X</a:t>
              </a:r>
              <a:endParaRPr lang="zh-TW" altLang="en-US" sz="3200" b="1" kern="1200" dirty="0"/>
            </a:p>
          </p:txBody>
        </p:sp>
      </p:grpSp>
      <p:grpSp>
        <p:nvGrpSpPr>
          <p:cNvPr id="26" name="群組 25"/>
          <p:cNvGrpSpPr/>
          <p:nvPr/>
        </p:nvGrpSpPr>
        <p:grpSpPr>
          <a:xfrm>
            <a:off x="6153137" y="5754633"/>
            <a:ext cx="940187" cy="750844"/>
            <a:chOff x="6153137" y="5754633"/>
            <a:chExt cx="940187" cy="750844"/>
          </a:xfrm>
        </p:grpSpPr>
        <p:sp>
          <p:nvSpPr>
            <p:cNvPr id="20" name="手繪多邊形 19"/>
            <p:cNvSpPr/>
            <p:nvPr/>
          </p:nvSpPr>
          <p:spPr>
            <a:xfrm>
              <a:off x="6505707" y="5754633"/>
              <a:ext cx="235046" cy="195872"/>
            </a:xfrm>
            <a:custGeom>
              <a:avLst/>
              <a:gdLst>
                <a:gd name="connsiteX0" fmla="*/ 0 w 195872"/>
                <a:gd name="connsiteY0" fmla="*/ 47009 h 235046"/>
                <a:gd name="connsiteX1" fmla="*/ 97936 w 195872"/>
                <a:gd name="connsiteY1" fmla="*/ 47009 h 235046"/>
                <a:gd name="connsiteX2" fmla="*/ 97936 w 195872"/>
                <a:gd name="connsiteY2" fmla="*/ 0 h 235046"/>
                <a:gd name="connsiteX3" fmla="*/ 195872 w 195872"/>
                <a:gd name="connsiteY3" fmla="*/ 117523 h 235046"/>
                <a:gd name="connsiteX4" fmla="*/ 97936 w 195872"/>
                <a:gd name="connsiteY4" fmla="*/ 235046 h 235046"/>
                <a:gd name="connsiteX5" fmla="*/ 97936 w 195872"/>
                <a:gd name="connsiteY5" fmla="*/ 188037 h 235046"/>
                <a:gd name="connsiteX6" fmla="*/ 0 w 195872"/>
                <a:gd name="connsiteY6" fmla="*/ 188037 h 235046"/>
                <a:gd name="connsiteX7" fmla="*/ 0 w 195872"/>
                <a:gd name="connsiteY7" fmla="*/ 47009 h 235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5872" h="235046">
                  <a:moveTo>
                    <a:pt x="156698" y="0"/>
                  </a:moveTo>
                  <a:lnTo>
                    <a:pt x="156698" y="117523"/>
                  </a:lnTo>
                  <a:lnTo>
                    <a:pt x="195872" y="117523"/>
                  </a:lnTo>
                  <a:lnTo>
                    <a:pt x="97936" y="235046"/>
                  </a:lnTo>
                  <a:lnTo>
                    <a:pt x="0" y="117523"/>
                  </a:lnTo>
                  <a:lnTo>
                    <a:pt x="39174" y="117523"/>
                  </a:lnTo>
                  <a:lnTo>
                    <a:pt x="39174" y="0"/>
                  </a:lnTo>
                  <a:lnTo>
                    <a:pt x="156698" y="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-1455363"/>
                <a:satOff val="-83928"/>
                <a:lumOff val="8628"/>
                <a:alphaOff val="0"/>
              </a:schemeClr>
            </a:fillRef>
            <a:effectRef idx="2">
              <a:schemeClr val="accent2">
                <a:hueOff val="-1455363"/>
                <a:satOff val="-83928"/>
                <a:lumOff val="862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7009" tIns="0" rIns="47009" bIns="58762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TW" altLang="en-US" sz="3200" b="1" kern="1200"/>
            </a:p>
          </p:txBody>
        </p:sp>
        <p:sp>
          <p:nvSpPr>
            <p:cNvPr id="21" name="手繪多邊形 20"/>
            <p:cNvSpPr/>
            <p:nvPr/>
          </p:nvSpPr>
          <p:spPr>
            <a:xfrm>
              <a:off x="6153137" y="5983151"/>
              <a:ext cx="940187" cy="522326"/>
            </a:xfrm>
            <a:custGeom>
              <a:avLst/>
              <a:gdLst>
                <a:gd name="connsiteX0" fmla="*/ 0 w 940187"/>
                <a:gd name="connsiteY0" fmla="*/ 52233 h 522326"/>
                <a:gd name="connsiteX1" fmla="*/ 52233 w 940187"/>
                <a:gd name="connsiteY1" fmla="*/ 0 h 522326"/>
                <a:gd name="connsiteX2" fmla="*/ 887954 w 940187"/>
                <a:gd name="connsiteY2" fmla="*/ 0 h 522326"/>
                <a:gd name="connsiteX3" fmla="*/ 940187 w 940187"/>
                <a:gd name="connsiteY3" fmla="*/ 52233 h 522326"/>
                <a:gd name="connsiteX4" fmla="*/ 940187 w 940187"/>
                <a:gd name="connsiteY4" fmla="*/ 470093 h 522326"/>
                <a:gd name="connsiteX5" fmla="*/ 887954 w 940187"/>
                <a:gd name="connsiteY5" fmla="*/ 522326 h 522326"/>
                <a:gd name="connsiteX6" fmla="*/ 52233 w 940187"/>
                <a:gd name="connsiteY6" fmla="*/ 522326 h 522326"/>
                <a:gd name="connsiteX7" fmla="*/ 0 w 940187"/>
                <a:gd name="connsiteY7" fmla="*/ 470093 h 522326"/>
                <a:gd name="connsiteX8" fmla="*/ 0 w 940187"/>
                <a:gd name="connsiteY8" fmla="*/ 52233 h 522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40187" h="522326">
                  <a:moveTo>
                    <a:pt x="0" y="52233"/>
                  </a:moveTo>
                  <a:cubicBezTo>
                    <a:pt x="0" y="23386"/>
                    <a:pt x="23386" y="0"/>
                    <a:pt x="52233" y="0"/>
                  </a:cubicBezTo>
                  <a:lnTo>
                    <a:pt x="887954" y="0"/>
                  </a:lnTo>
                  <a:cubicBezTo>
                    <a:pt x="916801" y="0"/>
                    <a:pt x="940187" y="23386"/>
                    <a:pt x="940187" y="52233"/>
                  </a:cubicBezTo>
                  <a:lnTo>
                    <a:pt x="940187" y="470093"/>
                  </a:lnTo>
                  <a:cubicBezTo>
                    <a:pt x="940187" y="498940"/>
                    <a:pt x="916801" y="522326"/>
                    <a:pt x="887954" y="522326"/>
                  </a:cubicBezTo>
                  <a:lnTo>
                    <a:pt x="52233" y="522326"/>
                  </a:lnTo>
                  <a:cubicBezTo>
                    <a:pt x="23386" y="522326"/>
                    <a:pt x="0" y="498940"/>
                    <a:pt x="0" y="470093"/>
                  </a:cubicBezTo>
                  <a:lnTo>
                    <a:pt x="0" y="52233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-1455363"/>
                <a:satOff val="-83928"/>
                <a:lumOff val="8628"/>
                <a:alphaOff val="0"/>
              </a:schemeClr>
            </a:fillRef>
            <a:effectRef idx="2">
              <a:schemeClr val="accent2">
                <a:hueOff val="-1455363"/>
                <a:satOff val="-83928"/>
                <a:lumOff val="862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7218" tIns="137218" rIns="137218" bIns="137218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TW" sz="3200" b="1" kern="1200" dirty="0" smtClean="0"/>
                <a:t>5X</a:t>
              </a:r>
              <a:endParaRPr lang="zh-TW" altLang="en-US" sz="3200" b="1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4229676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-52251"/>
            <a:ext cx="1474424" cy="20508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b="12950"/>
          <a:stretch/>
        </p:blipFill>
        <p:spPr>
          <a:xfrm>
            <a:off x="203431" y="195646"/>
            <a:ext cx="11918900" cy="6505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24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509</TotalTime>
  <Words>917</Words>
  <Application>Microsoft Office PowerPoint</Application>
  <PresentationFormat>寬螢幕</PresentationFormat>
  <Paragraphs>311</Paragraphs>
  <Slides>28</Slides>
  <Notes>3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28</vt:i4>
      </vt:variant>
    </vt:vector>
  </HeadingPairs>
  <TitlesOfParts>
    <vt:vector size="37" baseType="lpstr">
      <vt:lpstr>微軟正黑體</vt:lpstr>
      <vt:lpstr>新細明體</vt:lpstr>
      <vt:lpstr>標楷體</vt:lpstr>
      <vt:lpstr>Arial</vt:lpstr>
      <vt:lpstr>Calibri</vt:lpstr>
      <vt:lpstr>Cambria Math</vt:lpstr>
      <vt:lpstr>Times New Roman</vt:lpstr>
      <vt:lpstr>Wingdings 3</vt:lpstr>
      <vt:lpstr>Office 佈景主題</vt:lpstr>
      <vt:lpstr>數學 的 解構 與 重構</vt:lpstr>
      <vt:lpstr>教學構思來源</vt:lpstr>
      <vt:lpstr>倍數判別法</vt:lpstr>
      <vt:lpstr>倍數判別法</vt:lpstr>
      <vt:lpstr>倍數判別法-情境(解構倍數判別需求)</vt:lpstr>
      <vt:lpstr>倍數判別法-情境(解構倍數判別需求)</vt:lpstr>
      <vt:lpstr>倍數判別法-數字的解構</vt:lpstr>
      <vt:lpstr>倍數判別法-從哪一個倍數開始？</vt:lpstr>
      <vt:lpstr>PowerPoint 簡報</vt:lpstr>
      <vt:lpstr>PowerPoint 簡報</vt:lpstr>
      <vt:lpstr>倍數判別法-9的倍數</vt:lpstr>
      <vt:lpstr>PowerPoint 簡報</vt:lpstr>
      <vt:lpstr>倍數判別法-4的倍數</vt:lpstr>
      <vt:lpstr>PowerPoint 簡報</vt:lpstr>
      <vt:lpstr>倍數判別法-11的倍數</vt:lpstr>
      <vt:lpstr>解一元一次方程式</vt:lpstr>
      <vt:lpstr>解一元一次方程式</vt:lpstr>
      <vt:lpstr>解一元一次方程式-等量加法、減法</vt:lpstr>
      <vt:lpstr>解一元一次方程式-等量加法、減法</vt:lpstr>
      <vt:lpstr>解一元一次方程式-等量加法、減法</vt:lpstr>
      <vt:lpstr>解一元一次方程式-等量除法</vt:lpstr>
      <vt:lpstr>解一元一次方程式-等量除法</vt:lpstr>
      <vt:lpstr>解一元一次方程式-等量乘法</vt:lpstr>
      <vt:lpstr>解一元一次方程式(學生解法)</vt:lpstr>
      <vt:lpstr>解一元一次方程式(運用在解不等式)</vt:lpstr>
      <vt:lpstr>解一元一次方程式(運用在解不等式)</vt:lpstr>
      <vt:lpstr>解一元一次方程式(運用在解不等式)</vt:lpstr>
      <vt:lpstr>Q&amp;A 感謝聆聽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數學的解構與重構</dc:title>
  <dc:creator>熹鈐 謝</dc:creator>
  <cp:lastModifiedBy>熹鈐 謝</cp:lastModifiedBy>
  <cp:revision>49</cp:revision>
  <dcterms:created xsi:type="dcterms:W3CDTF">2018-06-04T02:44:39Z</dcterms:created>
  <dcterms:modified xsi:type="dcterms:W3CDTF">2018-06-08T16:10:57Z</dcterms:modified>
</cp:coreProperties>
</file>