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5" r:id="rId2"/>
    <p:sldId id="327" r:id="rId3"/>
    <p:sldId id="339" r:id="rId4"/>
    <p:sldId id="343" r:id="rId5"/>
    <p:sldId id="340" r:id="rId6"/>
    <p:sldId id="341" r:id="rId7"/>
    <p:sldId id="342" r:id="rId8"/>
    <p:sldId id="322" r:id="rId9"/>
    <p:sldId id="323" r:id="rId10"/>
    <p:sldId id="345" r:id="rId11"/>
    <p:sldId id="324" r:id="rId12"/>
    <p:sldId id="360" r:id="rId13"/>
    <p:sldId id="361" r:id="rId14"/>
    <p:sldId id="344" r:id="rId15"/>
    <p:sldId id="357" r:id="rId16"/>
    <p:sldId id="358" r:id="rId17"/>
    <p:sldId id="359" r:id="rId18"/>
    <p:sldId id="348" r:id="rId19"/>
    <p:sldId id="349" r:id="rId20"/>
    <p:sldId id="350" r:id="rId21"/>
    <p:sldId id="362" r:id="rId22"/>
    <p:sldId id="363" r:id="rId23"/>
    <p:sldId id="364" r:id="rId24"/>
    <p:sldId id="352" r:id="rId25"/>
    <p:sldId id="351" r:id="rId26"/>
    <p:sldId id="354" r:id="rId27"/>
    <p:sldId id="355" r:id="rId28"/>
    <p:sldId id="356" r:id="rId29"/>
    <p:sldId id="326" r:id="rId30"/>
  </p:sldIdLst>
  <p:sldSz cx="9144000" cy="6858000" type="screen4x3"/>
  <p:notesSz cx="6858000" cy="9144000"/>
  <p:defaultTextStyle>
    <a:defPPr>
      <a:defRPr lang="zh-TW"/>
    </a:defPPr>
    <a:lvl1pPr algn="l" rtl="0" fontAlgn="base">
      <a:spcBef>
        <a:spcPct val="0"/>
      </a:spcBef>
      <a:spcAft>
        <a:spcPct val="0"/>
      </a:spcAft>
      <a:defRPr kumimoji="1" b="1" kern="1200">
        <a:solidFill>
          <a:schemeClr val="tx1"/>
        </a:solidFill>
        <a:latin typeface="Arial" charset="0"/>
        <a:ea typeface="新細明體" charset="-120"/>
        <a:cs typeface="+mn-cs"/>
      </a:defRPr>
    </a:lvl1pPr>
    <a:lvl2pPr marL="457200" algn="l" rtl="0" fontAlgn="base">
      <a:spcBef>
        <a:spcPct val="0"/>
      </a:spcBef>
      <a:spcAft>
        <a:spcPct val="0"/>
      </a:spcAft>
      <a:defRPr kumimoji="1" b="1" kern="1200">
        <a:solidFill>
          <a:schemeClr val="tx1"/>
        </a:solidFill>
        <a:latin typeface="Arial" charset="0"/>
        <a:ea typeface="新細明體" charset="-120"/>
        <a:cs typeface="+mn-cs"/>
      </a:defRPr>
    </a:lvl2pPr>
    <a:lvl3pPr marL="914400" algn="l" rtl="0" fontAlgn="base">
      <a:spcBef>
        <a:spcPct val="0"/>
      </a:spcBef>
      <a:spcAft>
        <a:spcPct val="0"/>
      </a:spcAft>
      <a:defRPr kumimoji="1" b="1" kern="1200">
        <a:solidFill>
          <a:schemeClr val="tx1"/>
        </a:solidFill>
        <a:latin typeface="Arial" charset="0"/>
        <a:ea typeface="新細明體" charset="-120"/>
        <a:cs typeface="+mn-cs"/>
      </a:defRPr>
    </a:lvl3pPr>
    <a:lvl4pPr marL="1371600" algn="l" rtl="0" fontAlgn="base">
      <a:spcBef>
        <a:spcPct val="0"/>
      </a:spcBef>
      <a:spcAft>
        <a:spcPct val="0"/>
      </a:spcAft>
      <a:defRPr kumimoji="1" b="1" kern="1200">
        <a:solidFill>
          <a:schemeClr val="tx1"/>
        </a:solidFill>
        <a:latin typeface="Arial" charset="0"/>
        <a:ea typeface="新細明體" charset="-120"/>
        <a:cs typeface="+mn-cs"/>
      </a:defRPr>
    </a:lvl4pPr>
    <a:lvl5pPr marL="1828800" algn="l" rtl="0" fontAlgn="base">
      <a:spcBef>
        <a:spcPct val="0"/>
      </a:spcBef>
      <a:spcAft>
        <a:spcPct val="0"/>
      </a:spcAft>
      <a:defRPr kumimoji="1" b="1" kern="1200">
        <a:solidFill>
          <a:schemeClr val="tx1"/>
        </a:solidFill>
        <a:latin typeface="Arial" charset="0"/>
        <a:ea typeface="新細明體" charset="-120"/>
        <a:cs typeface="+mn-cs"/>
      </a:defRPr>
    </a:lvl5pPr>
    <a:lvl6pPr marL="2286000" algn="l" defTabSz="914400" rtl="0" eaLnBrk="1" latinLnBrk="0" hangingPunct="1">
      <a:defRPr kumimoji="1" b="1" kern="1200">
        <a:solidFill>
          <a:schemeClr val="tx1"/>
        </a:solidFill>
        <a:latin typeface="Arial" charset="0"/>
        <a:ea typeface="新細明體" charset="-120"/>
        <a:cs typeface="+mn-cs"/>
      </a:defRPr>
    </a:lvl6pPr>
    <a:lvl7pPr marL="2743200" algn="l" defTabSz="914400" rtl="0" eaLnBrk="1" latinLnBrk="0" hangingPunct="1">
      <a:defRPr kumimoji="1" b="1" kern="1200">
        <a:solidFill>
          <a:schemeClr val="tx1"/>
        </a:solidFill>
        <a:latin typeface="Arial" charset="0"/>
        <a:ea typeface="新細明體" charset="-120"/>
        <a:cs typeface="+mn-cs"/>
      </a:defRPr>
    </a:lvl7pPr>
    <a:lvl8pPr marL="3200400" algn="l" defTabSz="914400" rtl="0" eaLnBrk="1" latinLnBrk="0" hangingPunct="1">
      <a:defRPr kumimoji="1" b="1" kern="1200">
        <a:solidFill>
          <a:schemeClr val="tx1"/>
        </a:solidFill>
        <a:latin typeface="Arial" charset="0"/>
        <a:ea typeface="新細明體" charset="-120"/>
        <a:cs typeface="+mn-cs"/>
      </a:defRPr>
    </a:lvl8pPr>
    <a:lvl9pPr marL="3657600" algn="l" defTabSz="914400" rtl="0" eaLnBrk="1" latinLnBrk="0" hangingPunct="1">
      <a:defRPr kumimoji="1" b="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00"/>
    <a:srgbClr val="800080"/>
    <a:srgbClr val="000099"/>
    <a:srgbClr val="00FF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555" autoAdjust="0"/>
  </p:normalViewPr>
  <p:slideViewPr>
    <p:cSldViewPr>
      <p:cViewPr varScale="1">
        <p:scale>
          <a:sx n="68" d="100"/>
          <a:sy n="68" d="100"/>
        </p:scale>
        <p:origin x="-576"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新細明體" pitchFamily="18" charset="-120"/>
              </a:defRPr>
            </a:lvl1pPr>
          </a:lstStyle>
          <a:p>
            <a:pPr>
              <a:defRPr/>
            </a:pPr>
            <a:fld id="{C1557EF1-8A18-4D5C-8090-7099AA541D6A}" type="datetimeFigureOut">
              <a:rPr lang="zh-TW" altLang="en-US"/>
              <a:pPr>
                <a:defRPr/>
              </a:pPr>
              <a:t>2018/6/9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新細明體" pitchFamily="18" charset="-120"/>
              </a:defRPr>
            </a:lvl1pPr>
          </a:lstStyle>
          <a:p>
            <a:pPr>
              <a:defRPr/>
            </a:pPr>
            <a:fld id="{981BCF60-342B-4453-85DB-CCF71359DAF2}" type="slidenum">
              <a:rPr lang="zh-TW" altLang="en-US"/>
              <a:pPr>
                <a:defRPr/>
              </a:pPr>
              <a:t>‹#›</a:t>
            </a:fld>
            <a:endParaRPr lang="zh-TW" altLang="en-US"/>
          </a:p>
        </p:txBody>
      </p:sp>
    </p:spTree>
    <p:extLst>
      <p:ext uri="{BB962C8B-B14F-4D97-AF65-F5344CB8AC3E}">
        <p14:creationId xmlns:p14="http://schemas.microsoft.com/office/powerpoint/2010/main" val="3807572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81BCF60-342B-4453-85DB-CCF71359DAF2}" type="slidenum">
              <a:rPr lang="zh-TW" altLang="en-US" smtClean="0"/>
              <a:pPr>
                <a:defRPr/>
              </a:pPr>
              <a:t>4</a:t>
            </a:fld>
            <a:endParaRPr lang="zh-TW" altLang="en-US"/>
          </a:p>
        </p:txBody>
      </p:sp>
    </p:spTree>
    <p:extLst>
      <p:ext uri="{BB962C8B-B14F-4D97-AF65-F5344CB8AC3E}">
        <p14:creationId xmlns:p14="http://schemas.microsoft.com/office/powerpoint/2010/main" val="142337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981BCF60-342B-4453-85DB-CCF71359DAF2}" type="slidenum">
              <a:rPr lang="zh-TW" altLang="en-US" smtClean="0"/>
              <a:pPr>
                <a:defRPr/>
              </a:pPr>
              <a:t>6</a:t>
            </a:fld>
            <a:endParaRPr lang="zh-TW" altLang="en-US"/>
          </a:p>
        </p:txBody>
      </p:sp>
    </p:spTree>
    <p:extLst>
      <p:ext uri="{BB962C8B-B14F-4D97-AF65-F5344CB8AC3E}">
        <p14:creationId xmlns:p14="http://schemas.microsoft.com/office/powerpoint/2010/main" val="230523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28C7C8F-C917-4131-ABEA-B2F4705B790A}" type="slidenum">
              <a:rPr lang="en-US" altLang="zh-TW"/>
              <a:pPr>
                <a:defRPr/>
              </a:pPr>
              <a:t>‹#›</a:t>
            </a:fld>
            <a:endParaRPr lang="en-US" altLang="zh-TW" dirty="0"/>
          </a:p>
        </p:txBody>
      </p:sp>
    </p:spTree>
    <p:extLst>
      <p:ext uri="{BB962C8B-B14F-4D97-AF65-F5344CB8AC3E}">
        <p14:creationId xmlns:p14="http://schemas.microsoft.com/office/powerpoint/2010/main" val="158074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70EA572-0A8A-4217-ABF8-EE83E387EE8A}" type="slidenum">
              <a:rPr lang="en-US" altLang="zh-TW"/>
              <a:pPr>
                <a:defRPr/>
              </a:pPr>
              <a:t>‹#›</a:t>
            </a:fld>
            <a:endParaRPr lang="en-US" altLang="zh-TW" dirty="0"/>
          </a:p>
        </p:txBody>
      </p:sp>
    </p:spTree>
    <p:extLst>
      <p:ext uri="{BB962C8B-B14F-4D97-AF65-F5344CB8AC3E}">
        <p14:creationId xmlns:p14="http://schemas.microsoft.com/office/powerpoint/2010/main" val="151918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3B51E94-5004-41ED-AEF5-2C45A6291033}" type="slidenum">
              <a:rPr lang="en-US" altLang="zh-TW"/>
              <a:pPr>
                <a:defRPr/>
              </a:pPr>
              <a:t>‹#›</a:t>
            </a:fld>
            <a:endParaRPr lang="en-US" altLang="zh-TW" dirty="0"/>
          </a:p>
        </p:txBody>
      </p:sp>
    </p:spTree>
    <p:extLst>
      <p:ext uri="{BB962C8B-B14F-4D97-AF65-F5344CB8AC3E}">
        <p14:creationId xmlns:p14="http://schemas.microsoft.com/office/powerpoint/2010/main" val="2107820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BFA6BBD-4B97-482C-9F74-63C336A68102}" type="slidenum">
              <a:rPr lang="en-US" altLang="zh-TW"/>
              <a:pPr>
                <a:defRPr/>
              </a:pPr>
              <a:t>‹#›</a:t>
            </a:fld>
            <a:endParaRPr lang="en-US" altLang="zh-TW" dirty="0"/>
          </a:p>
        </p:txBody>
      </p:sp>
    </p:spTree>
    <p:extLst>
      <p:ext uri="{BB962C8B-B14F-4D97-AF65-F5344CB8AC3E}">
        <p14:creationId xmlns:p14="http://schemas.microsoft.com/office/powerpoint/2010/main" val="153314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F3DFE0E-1B97-47B9-8BEA-D7A4F5082DE2}" type="slidenum">
              <a:rPr lang="en-US" altLang="zh-TW"/>
              <a:pPr>
                <a:defRPr/>
              </a:pPr>
              <a:t>‹#›</a:t>
            </a:fld>
            <a:endParaRPr lang="en-US" altLang="zh-TW" dirty="0"/>
          </a:p>
        </p:txBody>
      </p:sp>
    </p:spTree>
    <p:extLst>
      <p:ext uri="{BB962C8B-B14F-4D97-AF65-F5344CB8AC3E}">
        <p14:creationId xmlns:p14="http://schemas.microsoft.com/office/powerpoint/2010/main" val="84329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8A737F7-0FCD-435B-B049-50F911B0DCF0}" type="slidenum">
              <a:rPr lang="en-US" altLang="zh-TW"/>
              <a:pPr>
                <a:defRPr/>
              </a:pPr>
              <a:t>‹#›</a:t>
            </a:fld>
            <a:endParaRPr lang="en-US" altLang="zh-TW" dirty="0"/>
          </a:p>
        </p:txBody>
      </p:sp>
    </p:spTree>
    <p:extLst>
      <p:ext uri="{BB962C8B-B14F-4D97-AF65-F5344CB8AC3E}">
        <p14:creationId xmlns:p14="http://schemas.microsoft.com/office/powerpoint/2010/main" val="29334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A084889C-A6CD-4A8E-926E-494AD8A013D9}" type="slidenum">
              <a:rPr lang="en-US" altLang="zh-TW"/>
              <a:pPr>
                <a:defRPr/>
              </a:pPr>
              <a:t>‹#›</a:t>
            </a:fld>
            <a:endParaRPr lang="en-US" altLang="zh-TW" dirty="0"/>
          </a:p>
        </p:txBody>
      </p:sp>
    </p:spTree>
    <p:extLst>
      <p:ext uri="{BB962C8B-B14F-4D97-AF65-F5344CB8AC3E}">
        <p14:creationId xmlns:p14="http://schemas.microsoft.com/office/powerpoint/2010/main" val="407011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E38B1F2-3241-4B2A-8562-9462CAF26F5B}" type="slidenum">
              <a:rPr lang="en-US" altLang="zh-TW"/>
              <a:pPr>
                <a:defRPr/>
              </a:pPr>
              <a:t>‹#›</a:t>
            </a:fld>
            <a:endParaRPr lang="en-US" altLang="zh-TW" dirty="0"/>
          </a:p>
        </p:txBody>
      </p:sp>
    </p:spTree>
    <p:extLst>
      <p:ext uri="{BB962C8B-B14F-4D97-AF65-F5344CB8AC3E}">
        <p14:creationId xmlns:p14="http://schemas.microsoft.com/office/powerpoint/2010/main" val="183567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50A4E9F1-1BC0-4976-BFAD-22239D57CAED}" type="slidenum">
              <a:rPr lang="en-US" altLang="zh-TW"/>
              <a:pPr>
                <a:defRPr/>
              </a:pPr>
              <a:t>‹#›</a:t>
            </a:fld>
            <a:endParaRPr lang="en-US" altLang="zh-TW" dirty="0"/>
          </a:p>
        </p:txBody>
      </p:sp>
    </p:spTree>
    <p:extLst>
      <p:ext uri="{BB962C8B-B14F-4D97-AF65-F5344CB8AC3E}">
        <p14:creationId xmlns:p14="http://schemas.microsoft.com/office/powerpoint/2010/main" val="4212885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C6114C5-F221-4F50-B1F2-303BD48C8EB9}" type="slidenum">
              <a:rPr lang="en-US" altLang="zh-TW"/>
              <a:pPr>
                <a:defRPr/>
              </a:pPr>
              <a:t>‹#›</a:t>
            </a:fld>
            <a:endParaRPr lang="en-US" altLang="zh-TW" dirty="0"/>
          </a:p>
        </p:txBody>
      </p:sp>
    </p:spTree>
    <p:extLst>
      <p:ext uri="{BB962C8B-B14F-4D97-AF65-F5344CB8AC3E}">
        <p14:creationId xmlns:p14="http://schemas.microsoft.com/office/powerpoint/2010/main" val="248748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6D3A3781-63DE-408C-8642-A6036C02AE73}" type="slidenum">
              <a:rPr lang="en-US" altLang="zh-TW"/>
              <a:pPr>
                <a:defRPr/>
              </a:pPr>
              <a:t>‹#›</a:t>
            </a:fld>
            <a:endParaRPr lang="en-US" altLang="zh-TW" dirty="0"/>
          </a:p>
        </p:txBody>
      </p:sp>
    </p:spTree>
    <p:extLst>
      <p:ext uri="{BB962C8B-B14F-4D97-AF65-F5344CB8AC3E}">
        <p14:creationId xmlns:p14="http://schemas.microsoft.com/office/powerpoint/2010/main" val="1645239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b="0">
                <a:latin typeface="Arial" charset="0"/>
                <a:ea typeface="標楷體" pitchFamily="65"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b="0">
                <a:latin typeface="Arial" charset="0"/>
                <a:ea typeface="標楷體" pitchFamily="65"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0">
                <a:latin typeface="Arial" charset="0"/>
                <a:ea typeface="標楷體" pitchFamily="65" charset="-120"/>
              </a:defRPr>
            </a:lvl1pPr>
          </a:lstStyle>
          <a:p>
            <a:pPr>
              <a:defRPr/>
            </a:pPr>
            <a:fld id="{09513C82-55F3-4C03-89C5-FF2CF3370618}" type="slidenum">
              <a:rPr lang="en-US" altLang="zh-TW"/>
              <a:pPr>
                <a:defRPr/>
              </a:pPr>
              <a:t>‹#›</a:t>
            </a:fld>
            <a:endParaRPr lang="en-US" altLang="zh-TW"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kumimoji="1" sz="4400">
          <a:solidFill>
            <a:schemeClr val="tx2"/>
          </a:solidFill>
          <a:latin typeface="+mj-lt"/>
          <a:ea typeface="標楷體" pitchFamily="65" charset="-120"/>
          <a:cs typeface="+mj-cs"/>
        </a:defRPr>
      </a:lvl1pPr>
      <a:lvl2pPr algn="ctr" rtl="0" eaLnBrk="1" fontAlgn="base" hangingPunct="1">
        <a:spcBef>
          <a:spcPct val="0"/>
        </a:spcBef>
        <a:spcAft>
          <a:spcPct val="0"/>
        </a:spcAft>
        <a:defRPr kumimoji="1" sz="4400">
          <a:solidFill>
            <a:schemeClr val="tx2"/>
          </a:solidFill>
          <a:latin typeface="Arial" charset="0"/>
          <a:ea typeface="標楷體" pitchFamily="65" charset="-120"/>
        </a:defRPr>
      </a:lvl2pPr>
      <a:lvl3pPr algn="ctr" rtl="0" eaLnBrk="1" fontAlgn="base" hangingPunct="1">
        <a:spcBef>
          <a:spcPct val="0"/>
        </a:spcBef>
        <a:spcAft>
          <a:spcPct val="0"/>
        </a:spcAft>
        <a:defRPr kumimoji="1" sz="4400">
          <a:solidFill>
            <a:schemeClr val="tx2"/>
          </a:solidFill>
          <a:latin typeface="Arial" charset="0"/>
          <a:ea typeface="標楷體" pitchFamily="65" charset="-120"/>
        </a:defRPr>
      </a:lvl3pPr>
      <a:lvl4pPr algn="ctr" rtl="0" eaLnBrk="1" fontAlgn="base" hangingPunct="1">
        <a:spcBef>
          <a:spcPct val="0"/>
        </a:spcBef>
        <a:spcAft>
          <a:spcPct val="0"/>
        </a:spcAft>
        <a:defRPr kumimoji="1" sz="4400">
          <a:solidFill>
            <a:schemeClr val="tx2"/>
          </a:solidFill>
          <a:latin typeface="Arial" charset="0"/>
          <a:ea typeface="標楷體" pitchFamily="65" charset="-120"/>
        </a:defRPr>
      </a:lvl4pPr>
      <a:lvl5pPr algn="ctr" rtl="0" eaLnBrk="1" fontAlgn="base" hangingPunct="1">
        <a:spcBef>
          <a:spcPct val="0"/>
        </a:spcBef>
        <a:spcAft>
          <a:spcPct val="0"/>
        </a:spcAft>
        <a:defRPr kumimoji="1" sz="4400">
          <a:solidFill>
            <a:schemeClr val="tx2"/>
          </a:solidFill>
          <a:latin typeface="Arial" charset="0"/>
          <a:ea typeface="標楷體" pitchFamily="65" charset="-120"/>
        </a:defRPr>
      </a:lvl5pPr>
      <a:lvl6pPr marL="457200" algn="ctr" rtl="0" eaLnBrk="1" fontAlgn="base" hangingPunct="1">
        <a:spcBef>
          <a:spcPct val="0"/>
        </a:spcBef>
        <a:spcAft>
          <a:spcPct val="0"/>
        </a:spcAft>
        <a:defRPr kumimoji="1" sz="4400">
          <a:solidFill>
            <a:schemeClr val="tx2"/>
          </a:solidFill>
          <a:latin typeface="Arial" charset="0"/>
          <a:ea typeface="新細明體" pitchFamily="18" charset="-120"/>
        </a:defRPr>
      </a:lvl6pPr>
      <a:lvl7pPr marL="914400" algn="ctr" rtl="0" eaLnBrk="1" fontAlgn="base" hangingPunct="1">
        <a:spcBef>
          <a:spcPct val="0"/>
        </a:spcBef>
        <a:spcAft>
          <a:spcPct val="0"/>
        </a:spcAft>
        <a:defRPr kumimoji="1" sz="4400">
          <a:solidFill>
            <a:schemeClr val="tx2"/>
          </a:solidFill>
          <a:latin typeface="Arial" charset="0"/>
          <a:ea typeface="新細明體" pitchFamily="18" charset="-120"/>
        </a:defRPr>
      </a:lvl7pPr>
      <a:lvl8pPr marL="1371600" algn="ctr" rtl="0" eaLnBrk="1" fontAlgn="base" hangingPunct="1">
        <a:spcBef>
          <a:spcPct val="0"/>
        </a:spcBef>
        <a:spcAft>
          <a:spcPct val="0"/>
        </a:spcAft>
        <a:defRPr kumimoji="1" sz="4400">
          <a:solidFill>
            <a:schemeClr val="tx2"/>
          </a:solidFill>
          <a:latin typeface="Arial" charset="0"/>
          <a:ea typeface="新細明體" pitchFamily="18" charset="-120"/>
        </a:defRPr>
      </a:lvl8pPr>
      <a:lvl9pPr marL="1828800" algn="ctr" rtl="0" eaLnBrk="1" fontAlgn="base" hangingPunct="1">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標楷體" pitchFamily="65" charset="-120"/>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標楷體" pitchFamily="65" charset="-120"/>
        </a:defRPr>
      </a:lvl2pPr>
      <a:lvl3pPr marL="1143000" indent="-228600" algn="l" rtl="0" eaLnBrk="1" fontAlgn="base" hangingPunct="1">
        <a:spcBef>
          <a:spcPct val="20000"/>
        </a:spcBef>
        <a:spcAft>
          <a:spcPct val="0"/>
        </a:spcAft>
        <a:buChar char="•"/>
        <a:defRPr kumimoji="1" sz="2400">
          <a:solidFill>
            <a:schemeClr val="tx1"/>
          </a:solidFill>
          <a:latin typeface="+mn-lt"/>
          <a:ea typeface="標楷體" pitchFamily="65" charset="-120"/>
        </a:defRPr>
      </a:lvl3pPr>
      <a:lvl4pPr marL="1600200" indent="-228600" algn="l" rtl="0" eaLnBrk="1" fontAlgn="base" hangingPunct="1">
        <a:spcBef>
          <a:spcPct val="20000"/>
        </a:spcBef>
        <a:spcAft>
          <a:spcPct val="0"/>
        </a:spcAft>
        <a:buChar char="–"/>
        <a:defRPr kumimoji="1" sz="2000">
          <a:solidFill>
            <a:schemeClr val="tx1"/>
          </a:solidFill>
          <a:latin typeface="+mn-lt"/>
          <a:ea typeface="標楷體" pitchFamily="65" charset="-120"/>
        </a:defRPr>
      </a:lvl4pPr>
      <a:lvl5pPr marL="2057400" indent="-228600" algn="l" rtl="0" eaLnBrk="1" fontAlgn="base" hangingPunct="1">
        <a:spcBef>
          <a:spcPct val="20000"/>
        </a:spcBef>
        <a:spcAft>
          <a:spcPct val="0"/>
        </a:spcAft>
        <a:buChar char="»"/>
        <a:defRPr kumimoji="1" sz="2000">
          <a:solidFill>
            <a:schemeClr val="tx1"/>
          </a:solidFill>
          <a:latin typeface="+mn-lt"/>
          <a:ea typeface="標楷體" pitchFamily="65" charset="-12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jjLPFoaDcw&amp;feature=youtu.b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hyperlink" Target="https://www.youtube.com/watch?v=PDgYyok4BMM&amp;feature=youtu.b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25976;&#23416;&#31038;&#32676;1/1012"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25976;&#23416;&#31038;&#32676;1/1115"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25976;&#23416;&#31038;&#32676;1/1213"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25976;&#23416;&#31038;&#32676;&#31532;&#20108;&#26799;&#27425;/0418/&#26032;&#22686;&#36039;&#26009;&#22846;" TargetMode="External"/><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facebook.com/rc8311022/videos/1301959806576424/" TargetMode="External"/><Relationship Id="rId1" Type="http://schemas.openxmlformats.org/officeDocument/2006/relationships/slideLayout" Target="../slideLayouts/slideLayout7.xml"/><Relationship Id="rId4" Type="http://schemas.openxmlformats.org/officeDocument/2006/relationships/hyperlink" Target="&#25976;&#23416;&#31038;&#32676;&#31532;&#20108;&#26799;&#27425;/0606"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3.jp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microsoft.com/office/2007/relationships/hdphoto" Target="../media/hdphoto1.wdp"/><Relationship Id="rId10" Type="http://schemas.openxmlformats.org/officeDocument/2006/relationships/image" Target="../media/image7.jpg"/><Relationship Id="rId4" Type="http://schemas.openxmlformats.org/officeDocument/2006/relationships/image" Target="../media/image4.jpeg"/><Relationship Id="rId9" Type="http://schemas.openxmlformats.org/officeDocument/2006/relationships/hyperlink" Target="http://www.ytes.chc.edu.tw/"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5809" t="3445" r="67523" b="52451"/>
          <a:stretch>
            <a:fillRect/>
          </a:stretch>
        </p:blipFill>
        <p:spPr bwMode="auto">
          <a:xfrm>
            <a:off x="0" y="0"/>
            <a:ext cx="22098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8" name="Rectangle 20"/>
          <p:cNvSpPr>
            <a:spLocks noGrp="1" noChangeArrowheads="1"/>
          </p:cNvSpPr>
          <p:nvPr>
            <p:ph type="ctrTitle" idx="4294967295"/>
          </p:nvPr>
        </p:nvSpPr>
        <p:spPr>
          <a:xfrm>
            <a:off x="755576" y="1772816"/>
            <a:ext cx="7658100" cy="2133600"/>
          </a:xfrm>
        </p:spPr>
        <p:txBody>
          <a:bodyPr/>
          <a:lstStyle/>
          <a:p>
            <a:pPr>
              <a:defRPr/>
            </a:pPr>
            <a:r>
              <a:rPr lang="zh-TW" altLang="en-US" b="1" dirty="0" smtClean="0">
                <a:solidFill>
                  <a:schemeClr val="tx1"/>
                </a:solidFill>
                <a:effectLst>
                  <a:outerShdw blurRad="38100" dist="38100" dir="2700000" algn="tl">
                    <a:srgbClr val="000000">
                      <a:alpha val="43137"/>
                    </a:srgbClr>
                  </a:outerShdw>
                </a:effectLst>
              </a:rPr>
              <a:t>生根融入國小教師專業社群之</a:t>
            </a:r>
            <a:r>
              <a:rPr lang="en-US" altLang="zh-TW" b="1" dirty="0" smtClean="0">
                <a:solidFill>
                  <a:schemeClr val="tx1"/>
                </a:solidFill>
                <a:effectLst>
                  <a:outerShdw blurRad="38100" dist="38100" dir="2700000" algn="tl">
                    <a:srgbClr val="000000">
                      <a:alpha val="43137"/>
                    </a:srgbClr>
                  </a:outerShdw>
                </a:effectLst>
              </a:rPr>
              <a:t/>
            </a:r>
            <a:br>
              <a:rPr lang="en-US" altLang="zh-TW" b="1" dirty="0" smtClean="0">
                <a:solidFill>
                  <a:schemeClr val="tx1"/>
                </a:solidFill>
                <a:effectLst>
                  <a:outerShdw blurRad="38100" dist="38100" dir="2700000" algn="tl">
                    <a:srgbClr val="000000">
                      <a:alpha val="43137"/>
                    </a:srgbClr>
                  </a:outerShdw>
                </a:effectLst>
              </a:rPr>
            </a:br>
            <a:r>
              <a:rPr lang="zh-TW" altLang="en-US" b="1" dirty="0">
                <a:solidFill>
                  <a:schemeClr val="tx1"/>
                </a:solidFill>
                <a:effectLst>
                  <a:outerShdw blurRad="38100" dist="38100" dir="2700000" algn="tl">
                    <a:srgbClr val="000000">
                      <a:alpha val="43137"/>
                    </a:srgbClr>
                  </a:outerShdw>
                </a:effectLst>
              </a:rPr>
              <a:t>實務分享</a:t>
            </a:r>
            <a:endParaRPr lang="zh-TW" altLang="en-US" b="1" dirty="0" smtClean="0">
              <a:solidFill>
                <a:schemeClr val="tx1"/>
              </a:solidFill>
              <a:effectLst>
                <a:outerShdw blurRad="38100" dist="38100" dir="2700000" algn="tl">
                  <a:srgbClr val="000000">
                    <a:alpha val="43137"/>
                  </a:srgbClr>
                </a:outerShdw>
              </a:effectLst>
            </a:endParaRPr>
          </a:p>
        </p:txBody>
      </p:sp>
      <p:sp>
        <p:nvSpPr>
          <p:cNvPr id="12309" name="Rectangle 21"/>
          <p:cNvSpPr>
            <a:spLocks noGrp="1" noChangeArrowheads="1"/>
          </p:cNvSpPr>
          <p:nvPr>
            <p:ph type="subTitle" idx="4294967295"/>
          </p:nvPr>
        </p:nvSpPr>
        <p:spPr>
          <a:xfrm>
            <a:off x="609600" y="4267200"/>
            <a:ext cx="8001000" cy="1752600"/>
          </a:xfrm>
        </p:spPr>
        <p:txBody>
          <a:bodyPr/>
          <a:lstStyle/>
          <a:p>
            <a:pPr marL="0" indent="0" algn="ctr">
              <a:buFontTx/>
              <a:buNone/>
              <a:defRPr/>
            </a:pPr>
            <a:r>
              <a:rPr lang="zh-TW" altLang="en-US" sz="4000" b="1" dirty="0" smtClean="0">
                <a:solidFill>
                  <a:srgbClr val="000099"/>
                </a:solidFill>
                <a:effectLst>
                  <a:outerShdw blurRad="38100" dist="38100" dir="2700000" algn="tl">
                    <a:srgbClr val="000000"/>
                  </a:outerShdw>
                </a:effectLst>
              </a:rPr>
              <a:t>彰化縣員東國小教師專業</a:t>
            </a:r>
            <a:endParaRPr lang="en-US" altLang="zh-TW" sz="4000" b="1" dirty="0" smtClean="0">
              <a:solidFill>
                <a:srgbClr val="000099"/>
              </a:solidFill>
              <a:effectLst>
                <a:outerShdw blurRad="38100" dist="38100" dir="2700000" algn="tl">
                  <a:srgbClr val="000000"/>
                </a:outerShdw>
              </a:effectLst>
            </a:endParaRPr>
          </a:p>
          <a:p>
            <a:pPr marL="0" indent="0" algn="ctr">
              <a:buFontTx/>
              <a:buNone/>
              <a:defRPr/>
            </a:pPr>
            <a:r>
              <a:rPr lang="zh-TW" altLang="en-US" sz="4000" b="1" dirty="0" smtClean="0">
                <a:solidFill>
                  <a:srgbClr val="000099"/>
                </a:solidFill>
                <a:effectLst>
                  <a:outerShdw blurRad="38100" dist="38100" dir="2700000" algn="tl">
                    <a:srgbClr val="000000"/>
                  </a:outerShdw>
                </a:effectLst>
              </a:rPr>
              <a:t>學習社群</a:t>
            </a:r>
          </a:p>
        </p:txBody>
      </p:sp>
      <p:pic>
        <p:nvPicPr>
          <p:cNvPr id="2053" name="Picture 4"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61429" t="43874" r="1237"/>
          <a:stretch>
            <a:fillRect/>
          </a:stretch>
        </p:blipFill>
        <p:spPr bwMode="auto">
          <a:xfrm>
            <a:off x="7269163" y="5105400"/>
            <a:ext cx="18748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61429" t="43874" r="1237"/>
          <a:stretch>
            <a:fillRect/>
          </a:stretch>
        </p:blipFill>
        <p:spPr bwMode="auto">
          <a:xfrm>
            <a:off x="7239000" y="5076825"/>
            <a:ext cx="19050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5809" t="3445" r="67523" b="52451"/>
          <a:stretch>
            <a:fillRect/>
          </a:stretch>
        </p:blipFill>
        <p:spPr bwMode="auto">
          <a:xfrm>
            <a:off x="0" y="26988"/>
            <a:ext cx="12954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4" name="Text Box 6"/>
          <p:cNvSpPr txBox="1">
            <a:spLocks noChangeArrowheads="1"/>
          </p:cNvSpPr>
          <p:nvPr/>
        </p:nvSpPr>
        <p:spPr bwMode="auto">
          <a:xfrm>
            <a:off x="1475656" y="277445"/>
            <a:ext cx="7391400" cy="830997"/>
          </a:xfrm>
          <a:prstGeom prst="rect">
            <a:avLst/>
          </a:prstGeom>
          <a:noFill/>
          <a:ln w="9525">
            <a:noFill/>
            <a:miter lim="800000"/>
            <a:headEnd/>
            <a:tailEnd/>
          </a:ln>
          <a:effectLst/>
        </p:spPr>
        <p:txBody>
          <a:bodyPr>
            <a:spAutoFit/>
          </a:bodyP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eaLnBrk="1" hangingPunct="1">
              <a:spcBef>
                <a:spcPct val="50000"/>
              </a:spcBef>
              <a:defRPr/>
            </a:pPr>
            <a:r>
              <a:rPr lang="zh-TW" altLang="en-US" sz="4800" dirty="0" smtClean="0">
                <a:solidFill>
                  <a:schemeClr val="tx2"/>
                </a:solidFill>
                <a:effectLst>
                  <a:outerShdw blurRad="38100" dist="38100" dir="2700000" algn="tl">
                    <a:srgbClr val="FFFFFF"/>
                  </a:outerShdw>
                </a:effectLst>
                <a:ea typeface="標楷體" pitchFamily="65" charset="-120"/>
              </a:rPr>
              <a:t>實施方式</a:t>
            </a:r>
            <a:r>
              <a:rPr lang="en-US" altLang="zh-TW" sz="4800" dirty="0" smtClean="0">
                <a:solidFill>
                  <a:schemeClr val="tx2"/>
                </a:solidFill>
                <a:effectLst>
                  <a:outerShdw blurRad="38100" dist="38100" dir="2700000" algn="tl">
                    <a:srgbClr val="FFFFFF"/>
                  </a:outerShdw>
                </a:effectLst>
                <a:ea typeface="標楷體" pitchFamily="65" charset="-120"/>
              </a:rPr>
              <a:t>:</a:t>
            </a:r>
            <a:r>
              <a:rPr lang="zh-TW" altLang="en-US" sz="4800" dirty="0" smtClean="0">
                <a:solidFill>
                  <a:srgbClr val="FF0000"/>
                </a:solidFill>
                <a:effectLst>
                  <a:outerShdw blurRad="38100" dist="38100" dir="2700000" algn="tl">
                    <a:srgbClr val="FFFFFF"/>
                  </a:outerShdw>
                </a:effectLst>
                <a:ea typeface="標楷體" pitchFamily="65" charset="-120"/>
              </a:rPr>
              <a:t>事前準備</a:t>
            </a:r>
            <a:r>
              <a:rPr lang="en-US" altLang="zh-TW" sz="4800" dirty="0" smtClean="0">
                <a:solidFill>
                  <a:srgbClr val="FF0000"/>
                </a:solidFill>
                <a:effectLst>
                  <a:outerShdw blurRad="38100" dist="38100" dir="2700000" algn="tl">
                    <a:srgbClr val="FFFFFF"/>
                  </a:outerShdw>
                </a:effectLst>
                <a:ea typeface="標楷體" pitchFamily="65" charset="-120"/>
              </a:rPr>
              <a:t>…</a:t>
            </a:r>
            <a:endParaRPr lang="zh-TW" altLang="en-US" sz="4800" dirty="0" smtClean="0">
              <a:solidFill>
                <a:srgbClr val="FF0000"/>
              </a:solidFill>
              <a:effectLst>
                <a:outerShdw blurRad="38100" dist="38100" dir="2700000" algn="tl">
                  <a:srgbClr val="FFFFFF"/>
                </a:outerShdw>
              </a:effectLst>
              <a:ea typeface="標楷體" pitchFamily="65" charset="-120"/>
            </a:endParaRPr>
          </a:p>
        </p:txBody>
      </p:sp>
      <p:sp>
        <p:nvSpPr>
          <p:cNvPr id="6" name="Rectangle 4"/>
          <p:cNvSpPr txBox="1">
            <a:spLocks noChangeArrowheads="1"/>
          </p:cNvSpPr>
          <p:nvPr/>
        </p:nvSpPr>
        <p:spPr bwMode="auto">
          <a:xfrm>
            <a:off x="539552" y="1347635"/>
            <a:ext cx="8327504" cy="107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標楷體" pitchFamily="65" charset="-120"/>
                <a:cs typeface="+mj-cs"/>
              </a:defRPr>
            </a:lvl1pPr>
            <a:lvl2pPr algn="ctr" rtl="0" eaLnBrk="1" fontAlgn="base" hangingPunct="1">
              <a:spcBef>
                <a:spcPct val="0"/>
              </a:spcBef>
              <a:spcAft>
                <a:spcPct val="0"/>
              </a:spcAft>
              <a:defRPr kumimoji="1" sz="4400">
                <a:solidFill>
                  <a:schemeClr val="tx2"/>
                </a:solidFill>
                <a:latin typeface="Arial" charset="0"/>
                <a:ea typeface="標楷體" pitchFamily="65" charset="-120"/>
              </a:defRPr>
            </a:lvl2pPr>
            <a:lvl3pPr algn="ctr" rtl="0" eaLnBrk="1" fontAlgn="base" hangingPunct="1">
              <a:spcBef>
                <a:spcPct val="0"/>
              </a:spcBef>
              <a:spcAft>
                <a:spcPct val="0"/>
              </a:spcAft>
              <a:defRPr kumimoji="1" sz="4400">
                <a:solidFill>
                  <a:schemeClr val="tx2"/>
                </a:solidFill>
                <a:latin typeface="Arial" charset="0"/>
                <a:ea typeface="標楷體" pitchFamily="65" charset="-120"/>
              </a:defRPr>
            </a:lvl3pPr>
            <a:lvl4pPr algn="ctr" rtl="0" eaLnBrk="1" fontAlgn="base" hangingPunct="1">
              <a:spcBef>
                <a:spcPct val="0"/>
              </a:spcBef>
              <a:spcAft>
                <a:spcPct val="0"/>
              </a:spcAft>
              <a:defRPr kumimoji="1" sz="4400">
                <a:solidFill>
                  <a:schemeClr val="tx2"/>
                </a:solidFill>
                <a:latin typeface="Arial" charset="0"/>
                <a:ea typeface="標楷體" pitchFamily="65" charset="-120"/>
              </a:defRPr>
            </a:lvl4pPr>
            <a:lvl5pPr algn="ctr" rtl="0" eaLnBrk="1" fontAlgn="base" hangingPunct="1">
              <a:spcBef>
                <a:spcPct val="0"/>
              </a:spcBef>
              <a:spcAft>
                <a:spcPct val="0"/>
              </a:spcAft>
              <a:defRPr kumimoji="1" sz="4400">
                <a:solidFill>
                  <a:schemeClr val="tx2"/>
                </a:solidFill>
                <a:latin typeface="Arial" charset="0"/>
                <a:ea typeface="標楷體" pitchFamily="65" charset="-120"/>
              </a:defRPr>
            </a:lvl5pPr>
            <a:lvl6pPr marL="457200" algn="ctr" rtl="0" eaLnBrk="1" fontAlgn="base" hangingPunct="1">
              <a:spcBef>
                <a:spcPct val="0"/>
              </a:spcBef>
              <a:spcAft>
                <a:spcPct val="0"/>
              </a:spcAft>
              <a:defRPr kumimoji="1" sz="4400">
                <a:solidFill>
                  <a:schemeClr val="tx2"/>
                </a:solidFill>
                <a:latin typeface="Arial" charset="0"/>
                <a:ea typeface="新細明體" pitchFamily="18" charset="-120"/>
              </a:defRPr>
            </a:lvl6pPr>
            <a:lvl7pPr marL="914400" algn="ctr" rtl="0" eaLnBrk="1" fontAlgn="base" hangingPunct="1">
              <a:spcBef>
                <a:spcPct val="0"/>
              </a:spcBef>
              <a:spcAft>
                <a:spcPct val="0"/>
              </a:spcAft>
              <a:defRPr kumimoji="1" sz="4400">
                <a:solidFill>
                  <a:schemeClr val="tx2"/>
                </a:solidFill>
                <a:latin typeface="Arial" charset="0"/>
                <a:ea typeface="新細明體" pitchFamily="18" charset="-120"/>
              </a:defRPr>
            </a:lvl7pPr>
            <a:lvl8pPr marL="1371600" algn="ctr" rtl="0" eaLnBrk="1" fontAlgn="base" hangingPunct="1">
              <a:spcBef>
                <a:spcPct val="0"/>
              </a:spcBef>
              <a:spcAft>
                <a:spcPct val="0"/>
              </a:spcAft>
              <a:defRPr kumimoji="1" sz="4400">
                <a:solidFill>
                  <a:schemeClr val="tx2"/>
                </a:solidFill>
                <a:latin typeface="Arial" charset="0"/>
                <a:ea typeface="新細明體" pitchFamily="18" charset="-120"/>
              </a:defRPr>
            </a:lvl8pPr>
            <a:lvl9pPr marL="1828800" algn="ctr" rtl="0" eaLnBrk="1" fontAlgn="base" hangingPunct="1">
              <a:spcBef>
                <a:spcPct val="0"/>
              </a:spcBef>
              <a:spcAft>
                <a:spcPct val="0"/>
              </a:spcAft>
              <a:defRPr kumimoji="1" sz="4400">
                <a:solidFill>
                  <a:schemeClr val="tx2"/>
                </a:solidFill>
                <a:latin typeface="Arial" charset="0"/>
                <a:ea typeface="新細明體" pitchFamily="18" charset="-120"/>
              </a:defRPr>
            </a:lvl9pPr>
          </a:lstStyle>
          <a:p>
            <a:pPr algn="l">
              <a:defRPr/>
            </a:pPr>
            <a:r>
              <a:rPr lang="en-US" altLang="zh-TW" kern="0" dirty="0" smtClean="0">
                <a:solidFill>
                  <a:srgbClr val="000099"/>
                </a:solidFill>
                <a:effectLst>
                  <a:outerShdw blurRad="38100" dist="38100" dir="2700000" algn="tl">
                    <a:srgbClr val="000000">
                      <a:alpha val="43137"/>
                    </a:srgbClr>
                  </a:outerShdw>
                </a:effectLst>
              </a:rPr>
              <a:t>1.</a:t>
            </a:r>
            <a:r>
              <a:rPr lang="zh-TW" altLang="en-US" kern="0" dirty="0" smtClean="0">
                <a:solidFill>
                  <a:srgbClr val="000099"/>
                </a:solidFill>
                <a:effectLst>
                  <a:outerShdw blurRad="38100" dist="38100" dir="2700000" algn="tl">
                    <a:srgbClr val="000000">
                      <a:alpha val="43137"/>
                    </a:srgbClr>
                  </a:outerShdw>
                </a:effectLst>
              </a:rPr>
              <a:t>取得學校行政支持</a:t>
            </a:r>
            <a:r>
              <a:rPr lang="en-US" altLang="zh-TW" kern="0" dirty="0" smtClean="0">
                <a:solidFill>
                  <a:srgbClr val="000099"/>
                </a:solidFill>
                <a:effectLst>
                  <a:outerShdw blurRad="38100" dist="38100" dir="2700000" algn="tl">
                    <a:srgbClr val="000000">
                      <a:alpha val="43137"/>
                    </a:srgbClr>
                  </a:outerShdw>
                </a:effectLst>
              </a:rPr>
              <a:t>(</a:t>
            </a:r>
            <a:r>
              <a:rPr lang="zh-TW" altLang="en-US" kern="0" dirty="0" smtClean="0">
                <a:solidFill>
                  <a:srgbClr val="000099"/>
                </a:solidFill>
                <a:effectLst>
                  <a:outerShdw blurRad="38100" dist="38100" dir="2700000" algn="tl">
                    <a:srgbClr val="000000">
                      <a:alpha val="43137"/>
                    </a:srgbClr>
                  </a:outerShdw>
                </a:effectLst>
              </a:rPr>
              <a:t>換新校長</a:t>
            </a:r>
            <a:r>
              <a:rPr lang="en-US" altLang="zh-TW" kern="0" dirty="0" smtClean="0">
                <a:solidFill>
                  <a:srgbClr val="000099"/>
                </a:solidFill>
                <a:effectLst>
                  <a:outerShdw blurRad="38100" dist="38100" dir="2700000" algn="tl">
                    <a:srgbClr val="000000">
                      <a:alpha val="43137"/>
                    </a:srgbClr>
                  </a:outerShdw>
                </a:effectLst>
              </a:rPr>
              <a:t>)</a:t>
            </a:r>
            <a:endParaRPr lang="en-US" altLang="zh-TW" kern="0" dirty="0">
              <a:solidFill>
                <a:srgbClr val="000099"/>
              </a:solidFill>
              <a:effectLst>
                <a:outerShdw blurRad="38100" dist="38100" dir="2700000" algn="tl">
                  <a:srgbClr val="000000">
                    <a:alpha val="43137"/>
                  </a:srgbClr>
                </a:outerShdw>
              </a:effectLst>
            </a:endParaRPr>
          </a:p>
          <a:p>
            <a:pPr algn="l">
              <a:defRPr/>
            </a:pPr>
            <a:r>
              <a:rPr lang="en-US" altLang="zh-TW" kern="0" dirty="0" smtClean="0">
                <a:solidFill>
                  <a:srgbClr val="000099"/>
                </a:solidFill>
                <a:effectLst>
                  <a:outerShdw blurRad="38100" dist="38100" dir="2700000" algn="tl">
                    <a:srgbClr val="000000">
                      <a:alpha val="43137"/>
                    </a:srgbClr>
                  </a:outerShdw>
                </a:effectLst>
              </a:rPr>
              <a:t>2.</a:t>
            </a:r>
            <a:r>
              <a:rPr lang="zh-TW" altLang="en-US" kern="0" dirty="0" smtClean="0">
                <a:solidFill>
                  <a:srgbClr val="000099"/>
                </a:solidFill>
                <a:effectLst>
                  <a:outerShdw blurRad="38100" dist="38100" dir="2700000" algn="tl">
                    <a:srgbClr val="000000">
                      <a:alpha val="43137"/>
                    </a:srgbClr>
                  </a:outerShdw>
                </a:effectLst>
              </a:rPr>
              <a:t>邀請數學新天地</a:t>
            </a:r>
            <a:r>
              <a:rPr lang="en-US" altLang="zh-TW" kern="0" dirty="0" smtClean="0">
                <a:solidFill>
                  <a:srgbClr val="000099"/>
                </a:solidFill>
                <a:effectLst>
                  <a:outerShdw blurRad="38100" dist="38100" dir="2700000" algn="tl">
                    <a:srgbClr val="000000">
                      <a:alpha val="43137"/>
                    </a:srgbClr>
                  </a:outerShdw>
                </a:effectLst>
              </a:rPr>
              <a:t>-</a:t>
            </a:r>
            <a:r>
              <a:rPr lang="zh-TW" altLang="en-US" kern="0" dirty="0" smtClean="0">
                <a:solidFill>
                  <a:srgbClr val="000099"/>
                </a:solidFill>
                <a:effectLst>
                  <a:outerShdw blurRad="38100" dist="38100" dir="2700000" algn="tl">
                    <a:srgbClr val="000000">
                      <a:alpha val="43137"/>
                    </a:srgbClr>
                  </a:outerShdw>
                </a:effectLst>
              </a:rPr>
              <a:t>生根計畫到校</a:t>
            </a:r>
            <a:endParaRPr lang="en-US" altLang="zh-TW" kern="0" dirty="0" smtClean="0">
              <a:solidFill>
                <a:srgbClr val="000099"/>
              </a:solidFill>
              <a:effectLst>
                <a:outerShdw blurRad="38100" dist="38100" dir="2700000" algn="tl">
                  <a:srgbClr val="000000">
                    <a:alpha val="43137"/>
                  </a:srgbClr>
                </a:outerShdw>
              </a:effectLst>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 y="2880442"/>
            <a:ext cx="4795604" cy="3596703"/>
          </a:xfrm>
          <a:prstGeom prst="rect">
            <a:avLst/>
          </a:prstGeom>
          <a:ln>
            <a:noFill/>
          </a:ln>
          <a:effectLst>
            <a:softEdge rad="112500"/>
          </a:effectLst>
        </p:spPr>
      </p:pic>
      <p:sp>
        <p:nvSpPr>
          <p:cNvPr id="9" name="雲朵形圖說文字 8"/>
          <p:cNvSpPr/>
          <p:nvPr/>
        </p:nvSpPr>
        <p:spPr>
          <a:xfrm>
            <a:off x="5465752" y="3166625"/>
            <a:ext cx="3401304" cy="1512168"/>
          </a:xfrm>
          <a:prstGeom prst="cloudCallout">
            <a:avLst>
              <a:gd name="adj1" fmla="val -102978"/>
              <a:gd name="adj2" fmla="val 302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dirty="0" smtClean="0">
                <a:solidFill>
                  <a:srgbClr val="FF0000"/>
                </a:solidFill>
                <a:effectLst>
                  <a:outerShdw blurRad="38100" dist="38100" dir="2700000" algn="tl">
                    <a:srgbClr val="000000">
                      <a:alpha val="43137"/>
                    </a:srgbClr>
                  </a:outerShdw>
                </a:effectLst>
              </a:rPr>
              <a:t>1.</a:t>
            </a:r>
            <a:r>
              <a:rPr lang="zh-TW" altLang="en-US" sz="3200" dirty="0" smtClean="0">
                <a:solidFill>
                  <a:srgbClr val="FF0000"/>
                </a:solidFill>
                <a:effectLst>
                  <a:outerShdw blurRad="38100" dist="38100" dir="2700000" algn="tl">
                    <a:srgbClr val="000000">
                      <a:alpha val="43137"/>
                    </a:srgbClr>
                  </a:outerShdw>
                </a:effectLst>
              </a:rPr>
              <a:t>心定了</a:t>
            </a:r>
            <a:endParaRPr lang="en-US" altLang="zh-TW" sz="3200" dirty="0" smtClean="0">
              <a:solidFill>
                <a:srgbClr val="FF0000"/>
              </a:solidFill>
              <a:effectLst>
                <a:outerShdw blurRad="38100" dist="38100" dir="2700000" algn="tl">
                  <a:srgbClr val="000000">
                    <a:alpha val="43137"/>
                  </a:srgbClr>
                </a:outerShdw>
              </a:effectLst>
            </a:endParaRPr>
          </a:p>
          <a:p>
            <a:pPr algn="ctr"/>
            <a:r>
              <a:rPr lang="en-US" altLang="zh-TW" sz="3200" dirty="0" smtClean="0">
                <a:solidFill>
                  <a:srgbClr val="FF0000"/>
                </a:solidFill>
                <a:effectLst>
                  <a:outerShdw blurRad="38100" dist="38100" dir="2700000" algn="tl">
                    <a:srgbClr val="000000">
                      <a:alpha val="43137"/>
                    </a:srgbClr>
                  </a:outerShdw>
                </a:effectLst>
              </a:rPr>
              <a:t>2.</a:t>
            </a:r>
            <a:r>
              <a:rPr lang="zh-TW" altLang="en-US" sz="3200" dirty="0" smtClean="0">
                <a:solidFill>
                  <a:srgbClr val="FF0000"/>
                </a:solidFill>
                <a:effectLst>
                  <a:outerShdw blurRad="38100" dist="38100" dir="2700000" algn="tl">
                    <a:srgbClr val="000000">
                      <a:alpha val="43137"/>
                    </a:srgbClr>
                  </a:outerShdw>
                </a:effectLst>
              </a:rPr>
              <a:t>方向對了</a:t>
            </a:r>
            <a:endParaRPr lang="zh-TW" altLang="en-US" sz="32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591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61429" t="43874" r="1237"/>
          <a:stretch>
            <a:fillRect/>
          </a:stretch>
        </p:blipFill>
        <p:spPr bwMode="auto">
          <a:xfrm>
            <a:off x="7239000" y="5076825"/>
            <a:ext cx="19050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5809" t="3445" r="67523" b="52451"/>
          <a:stretch>
            <a:fillRect/>
          </a:stretch>
        </p:blipFill>
        <p:spPr bwMode="auto">
          <a:xfrm>
            <a:off x="0" y="26988"/>
            <a:ext cx="12954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4" name="Text Box 6"/>
          <p:cNvSpPr txBox="1">
            <a:spLocks noChangeArrowheads="1"/>
          </p:cNvSpPr>
          <p:nvPr/>
        </p:nvSpPr>
        <p:spPr bwMode="auto">
          <a:xfrm>
            <a:off x="1475656" y="277445"/>
            <a:ext cx="7391400" cy="830997"/>
          </a:xfrm>
          <a:prstGeom prst="rect">
            <a:avLst/>
          </a:prstGeom>
          <a:noFill/>
          <a:ln w="9525">
            <a:noFill/>
            <a:miter lim="800000"/>
            <a:headEnd/>
            <a:tailEnd/>
          </a:ln>
          <a:effectLst/>
        </p:spPr>
        <p:txBody>
          <a:bodyPr>
            <a:spAutoFit/>
          </a:bodyP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eaLnBrk="1" hangingPunct="1">
              <a:spcBef>
                <a:spcPct val="50000"/>
              </a:spcBef>
              <a:defRPr/>
            </a:pPr>
            <a:r>
              <a:rPr lang="zh-TW" altLang="en-US" sz="4800" dirty="0" smtClean="0">
                <a:solidFill>
                  <a:schemeClr val="tx2"/>
                </a:solidFill>
                <a:effectLst>
                  <a:outerShdw blurRad="38100" dist="38100" dir="2700000" algn="tl">
                    <a:srgbClr val="FFFFFF"/>
                  </a:outerShdw>
                </a:effectLst>
                <a:ea typeface="標楷體" pitchFamily="65" charset="-120"/>
              </a:rPr>
              <a:t>實施方式</a:t>
            </a:r>
            <a:r>
              <a:rPr lang="en-US" altLang="zh-TW" sz="4800" dirty="0" smtClean="0">
                <a:solidFill>
                  <a:schemeClr val="tx2"/>
                </a:solidFill>
                <a:effectLst>
                  <a:outerShdw blurRad="38100" dist="38100" dir="2700000" algn="tl">
                    <a:srgbClr val="FFFFFF"/>
                  </a:outerShdw>
                </a:effectLst>
                <a:ea typeface="標楷體" pitchFamily="65" charset="-120"/>
              </a:rPr>
              <a:t>:</a:t>
            </a:r>
            <a:r>
              <a:rPr lang="zh-TW" altLang="en-US" sz="4800" dirty="0" smtClean="0">
                <a:solidFill>
                  <a:srgbClr val="FF0000"/>
                </a:solidFill>
                <a:effectLst>
                  <a:outerShdw blurRad="38100" dist="38100" dir="2700000" algn="tl">
                    <a:srgbClr val="FFFFFF"/>
                  </a:outerShdw>
                </a:effectLst>
                <a:ea typeface="標楷體" pitchFamily="65" charset="-120"/>
              </a:rPr>
              <a:t>事前準備</a:t>
            </a:r>
            <a:r>
              <a:rPr lang="en-US" altLang="zh-TW" sz="4800" dirty="0" smtClean="0">
                <a:solidFill>
                  <a:srgbClr val="FF0000"/>
                </a:solidFill>
                <a:effectLst>
                  <a:outerShdw blurRad="38100" dist="38100" dir="2700000" algn="tl">
                    <a:srgbClr val="FFFFFF"/>
                  </a:outerShdw>
                </a:effectLst>
                <a:ea typeface="標楷體" pitchFamily="65" charset="-120"/>
              </a:rPr>
              <a:t>…</a:t>
            </a:r>
            <a:endParaRPr lang="zh-TW" altLang="en-US" sz="4800" dirty="0" smtClean="0">
              <a:solidFill>
                <a:srgbClr val="FF0000"/>
              </a:solidFill>
              <a:effectLst>
                <a:outerShdw blurRad="38100" dist="38100" dir="2700000" algn="tl">
                  <a:srgbClr val="FFFFFF"/>
                </a:outerShdw>
              </a:effectLst>
              <a:ea typeface="標楷體" pitchFamily="65" charset="-120"/>
            </a:endParaRPr>
          </a:p>
        </p:txBody>
      </p:sp>
      <p:sp>
        <p:nvSpPr>
          <p:cNvPr id="6" name="Rectangle 4"/>
          <p:cNvSpPr txBox="1">
            <a:spLocks noChangeArrowheads="1"/>
          </p:cNvSpPr>
          <p:nvPr/>
        </p:nvSpPr>
        <p:spPr bwMode="auto">
          <a:xfrm>
            <a:off x="467544" y="1127273"/>
            <a:ext cx="4896544" cy="107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a:solidFill>
                  <a:schemeClr val="tx2"/>
                </a:solidFill>
                <a:latin typeface="+mj-lt"/>
                <a:ea typeface="標楷體" pitchFamily="65" charset="-120"/>
                <a:cs typeface="+mj-cs"/>
              </a:defRPr>
            </a:lvl1pPr>
            <a:lvl2pPr algn="ctr" rtl="0" eaLnBrk="1" fontAlgn="base" hangingPunct="1">
              <a:spcBef>
                <a:spcPct val="0"/>
              </a:spcBef>
              <a:spcAft>
                <a:spcPct val="0"/>
              </a:spcAft>
              <a:defRPr kumimoji="1" sz="4400">
                <a:solidFill>
                  <a:schemeClr val="tx2"/>
                </a:solidFill>
                <a:latin typeface="Arial" charset="0"/>
                <a:ea typeface="標楷體" pitchFamily="65" charset="-120"/>
              </a:defRPr>
            </a:lvl2pPr>
            <a:lvl3pPr algn="ctr" rtl="0" eaLnBrk="1" fontAlgn="base" hangingPunct="1">
              <a:spcBef>
                <a:spcPct val="0"/>
              </a:spcBef>
              <a:spcAft>
                <a:spcPct val="0"/>
              </a:spcAft>
              <a:defRPr kumimoji="1" sz="4400">
                <a:solidFill>
                  <a:schemeClr val="tx2"/>
                </a:solidFill>
                <a:latin typeface="Arial" charset="0"/>
                <a:ea typeface="標楷體" pitchFamily="65" charset="-120"/>
              </a:defRPr>
            </a:lvl3pPr>
            <a:lvl4pPr algn="ctr" rtl="0" eaLnBrk="1" fontAlgn="base" hangingPunct="1">
              <a:spcBef>
                <a:spcPct val="0"/>
              </a:spcBef>
              <a:spcAft>
                <a:spcPct val="0"/>
              </a:spcAft>
              <a:defRPr kumimoji="1" sz="4400">
                <a:solidFill>
                  <a:schemeClr val="tx2"/>
                </a:solidFill>
                <a:latin typeface="Arial" charset="0"/>
                <a:ea typeface="標楷體" pitchFamily="65" charset="-120"/>
              </a:defRPr>
            </a:lvl4pPr>
            <a:lvl5pPr algn="ctr" rtl="0" eaLnBrk="1" fontAlgn="base" hangingPunct="1">
              <a:spcBef>
                <a:spcPct val="0"/>
              </a:spcBef>
              <a:spcAft>
                <a:spcPct val="0"/>
              </a:spcAft>
              <a:defRPr kumimoji="1" sz="4400">
                <a:solidFill>
                  <a:schemeClr val="tx2"/>
                </a:solidFill>
                <a:latin typeface="Arial" charset="0"/>
                <a:ea typeface="標楷體" pitchFamily="65" charset="-120"/>
              </a:defRPr>
            </a:lvl5pPr>
            <a:lvl6pPr marL="457200" algn="ctr" rtl="0" eaLnBrk="1" fontAlgn="base" hangingPunct="1">
              <a:spcBef>
                <a:spcPct val="0"/>
              </a:spcBef>
              <a:spcAft>
                <a:spcPct val="0"/>
              </a:spcAft>
              <a:defRPr kumimoji="1" sz="4400">
                <a:solidFill>
                  <a:schemeClr val="tx2"/>
                </a:solidFill>
                <a:latin typeface="Arial" charset="0"/>
                <a:ea typeface="新細明體" pitchFamily="18" charset="-120"/>
              </a:defRPr>
            </a:lvl6pPr>
            <a:lvl7pPr marL="914400" algn="ctr" rtl="0" eaLnBrk="1" fontAlgn="base" hangingPunct="1">
              <a:spcBef>
                <a:spcPct val="0"/>
              </a:spcBef>
              <a:spcAft>
                <a:spcPct val="0"/>
              </a:spcAft>
              <a:defRPr kumimoji="1" sz="4400">
                <a:solidFill>
                  <a:schemeClr val="tx2"/>
                </a:solidFill>
                <a:latin typeface="Arial" charset="0"/>
                <a:ea typeface="新細明體" pitchFamily="18" charset="-120"/>
              </a:defRPr>
            </a:lvl7pPr>
            <a:lvl8pPr marL="1371600" algn="ctr" rtl="0" eaLnBrk="1" fontAlgn="base" hangingPunct="1">
              <a:spcBef>
                <a:spcPct val="0"/>
              </a:spcBef>
              <a:spcAft>
                <a:spcPct val="0"/>
              </a:spcAft>
              <a:defRPr kumimoji="1" sz="4400">
                <a:solidFill>
                  <a:schemeClr val="tx2"/>
                </a:solidFill>
                <a:latin typeface="Arial" charset="0"/>
                <a:ea typeface="新細明體" pitchFamily="18" charset="-120"/>
              </a:defRPr>
            </a:lvl8pPr>
            <a:lvl9pPr marL="1828800" algn="ctr" rtl="0" eaLnBrk="1" fontAlgn="base" hangingPunct="1">
              <a:spcBef>
                <a:spcPct val="0"/>
              </a:spcBef>
              <a:spcAft>
                <a:spcPct val="0"/>
              </a:spcAft>
              <a:defRPr kumimoji="1" sz="4400">
                <a:solidFill>
                  <a:schemeClr val="tx2"/>
                </a:solidFill>
                <a:latin typeface="Arial" charset="0"/>
                <a:ea typeface="新細明體" pitchFamily="18" charset="-120"/>
              </a:defRPr>
            </a:lvl9pPr>
          </a:lstStyle>
          <a:p>
            <a:pPr algn="l">
              <a:defRPr/>
            </a:pPr>
            <a:r>
              <a:rPr lang="zh-TW" altLang="en-US" kern="0" dirty="0" smtClean="0">
                <a:solidFill>
                  <a:srgbClr val="000099"/>
                </a:solidFill>
                <a:effectLst>
                  <a:outerShdw blurRad="38100" dist="38100" dir="2700000" algn="tl">
                    <a:srgbClr val="000000">
                      <a:alpha val="43137"/>
                    </a:srgbClr>
                  </a:outerShdw>
                </a:effectLst>
              </a:rPr>
              <a:t>施教授的公開課</a:t>
            </a:r>
            <a:endParaRPr lang="en-US" altLang="zh-TW" kern="0" dirty="0" smtClean="0">
              <a:solidFill>
                <a:srgbClr val="000099"/>
              </a:solidFill>
              <a:effectLst>
                <a:outerShdw blurRad="38100" dist="38100" dir="2700000" algn="tl">
                  <a:srgbClr val="000000">
                    <a:alpha val="43137"/>
                  </a:srgbClr>
                </a:outerShdw>
              </a:effectLst>
            </a:endParaRPr>
          </a:p>
        </p:txBody>
      </p:sp>
      <p:sp>
        <p:nvSpPr>
          <p:cNvPr id="3" name="矩形 2"/>
          <p:cNvSpPr/>
          <p:nvPr/>
        </p:nvSpPr>
        <p:spPr>
          <a:xfrm>
            <a:off x="251520" y="5367247"/>
            <a:ext cx="7488832" cy="1200329"/>
          </a:xfrm>
          <a:prstGeom prst="rect">
            <a:avLst/>
          </a:prstGeom>
        </p:spPr>
        <p:txBody>
          <a:bodyPr wrap="square">
            <a:spAutoFit/>
          </a:bodyPr>
          <a:lstStyle/>
          <a:p>
            <a:r>
              <a:rPr lang="en-US" altLang="zh-TW" b="0" dirty="0" err="1"/>
              <a:t>Part1</a:t>
            </a:r>
            <a:r>
              <a:rPr lang="en-US" altLang="zh-TW" dirty="0"/>
              <a:t/>
            </a:r>
            <a:br>
              <a:rPr lang="en-US" altLang="zh-TW" dirty="0"/>
            </a:br>
            <a:r>
              <a:rPr lang="en-US" altLang="zh-TW" b="0" dirty="0">
                <a:hlinkClick r:id="rId3"/>
              </a:rPr>
              <a:t>https://</a:t>
            </a:r>
            <a:r>
              <a:rPr lang="en-US" altLang="zh-TW" b="0" dirty="0" err="1">
                <a:hlinkClick r:id="rId3"/>
              </a:rPr>
              <a:t>www.youtube.com</a:t>
            </a:r>
            <a:r>
              <a:rPr lang="en-US" altLang="zh-TW" b="0" dirty="0">
                <a:hlinkClick r:id="rId3"/>
              </a:rPr>
              <a:t>/</a:t>
            </a:r>
            <a:r>
              <a:rPr lang="en-US" altLang="zh-TW" b="0" dirty="0" err="1">
                <a:hlinkClick r:id="rId3"/>
              </a:rPr>
              <a:t>watch?v</a:t>
            </a:r>
            <a:r>
              <a:rPr lang="en-US" altLang="zh-TW" b="0" dirty="0">
                <a:hlinkClick r:id="rId3"/>
              </a:rPr>
              <a:t>=</a:t>
            </a:r>
            <a:r>
              <a:rPr lang="en-US" altLang="zh-TW" b="0" dirty="0" err="1">
                <a:hlinkClick r:id="rId3"/>
              </a:rPr>
              <a:t>EjjLPFoaDcw&amp;feature</a:t>
            </a:r>
            <a:r>
              <a:rPr lang="en-US" altLang="zh-TW" b="0" dirty="0">
                <a:hlinkClick r:id="rId3"/>
              </a:rPr>
              <a:t>=</a:t>
            </a:r>
            <a:r>
              <a:rPr lang="en-US" altLang="zh-TW" b="0" dirty="0" err="1">
                <a:hlinkClick r:id="rId3"/>
              </a:rPr>
              <a:t>youtu.be</a:t>
            </a:r>
            <a:r>
              <a:rPr lang="en-US" altLang="zh-TW" dirty="0"/>
              <a:t/>
            </a:r>
            <a:br>
              <a:rPr lang="en-US" altLang="zh-TW" dirty="0"/>
            </a:br>
            <a:r>
              <a:rPr lang="en-US" altLang="zh-TW" b="0" dirty="0" err="1"/>
              <a:t>Part2</a:t>
            </a:r>
            <a:r>
              <a:rPr lang="en-US" altLang="zh-TW" dirty="0"/>
              <a:t/>
            </a:r>
            <a:br>
              <a:rPr lang="en-US" altLang="zh-TW" dirty="0"/>
            </a:br>
            <a:r>
              <a:rPr lang="en-US" altLang="zh-TW" b="0" dirty="0">
                <a:hlinkClick r:id="rId4"/>
              </a:rPr>
              <a:t>https://</a:t>
            </a:r>
            <a:r>
              <a:rPr lang="en-US" altLang="zh-TW" b="0" dirty="0" err="1">
                <a:hlinkClick r:id="rId4"/>
              </a:rPr>
              <a:t>www.youtube.com</a:t>
            </a:r>
            <a:r>
              <a:rPr lang="en-US" altLang="zh-TW" b="0" dirty="0">
                <a:hlinkClick r:id="rId4"/>
              </a:rPr>
              <a:t>/</a:t>
            </a:r>
            <a:r>
              <a:rPr lang="en-US" altLang="zh-TW" b="0" dirty="0" err="1">
                <a:hlinkClick r:id="rId4"/>
              </a:rPr>
              <a:t>watch?v</a:t>
            </a:r>
            <a:r>
              <a:rPr lang="en-US" altLang="zh-TW" b="0" dirty="0">
                <a:hlinkClick r:id="rId4"/>
              </a:rPr>
              <a:t>=</a:t>
            </a:r>
            <a:r>
              <a:rPr lang="en-US" altLang="zh-TW" b="0" dirty="0" err="1">
                <a:hlinkClick r:id="rId4"/>
              </a:rPr>
              <a:t>PDgYyok4BMM&amp;feature</a:t>
            </a:r>
            <a:r>
              <a:rPr lang="en-US" altLang="zh-TW" b="0" dirty="0">
                <a:hlinkClick r:id="rId4"/>
              </a:rPr>
              <a:t>=</a:t>
            </a:r>
            <a:r>
              <a:rPr lang="en-US" altLang="zh-TW" b="0" dirty="0" err="1">
                <a:hlinkClick r:id="rId4"/>
              </a:rPr>
              <a:t>youtu.be</a:t>
            </a:r>
            <a:endParaRPr lang="zh-TW" altLang="en-US" dirty="0"/>
          </a:p>
        </p:txBody>
      </p:sp>
      <p:pic>
        <p:nvPicPr>
          <p:cNvPr id="4" name="圖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2186861"/>
            <a:ext cx="4017640" cy="3013230"/>
          </a:xfrm>
          <a:prstGeom prst="rect">
            <a:avLst/>
          </a:prstGeom>
          <a:ln>
            <a:noFill/>
          </a:ln>
          <a:effectLst>
            <a:softEdge rad="112500"/>
          </a:effectLst>
        </p:spPr>
      </p:pic>
      <p:pic>
        <p:nvPicPr>
          <p:cNvPr id="5" name="圖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2186861"/>
            <a:ext cx="4017640" cy="3013230"/>
          </a:xfrm>
          <a:prstGeom prst="rect">
            <a:avLst/>
          </a:prstGeom>
          <a:ln>
            <a:noFill/>
          </a:ln>
          <a:effectLst>
            <a:softEdge rad="112500"/>
          </a:effectLst>
        </p:spPr>
      </p:pic>
      <p:sp>
        <p:nvSpPr>
          <p:cNvPr id="7" name="雲朵形圖說文字 6"/>
          <p:cNvSpPr/>
          <p:nvPr/>
        </p:nvSpPr>
        <p:spPr>
          <a:xfrm>
            <a:off x="4269160" y="1988840"/>
            <a:ext cx="4320480" cy="1704636"/>
          </a:xfrm>
          <a:prstGeom prst="cloudCallout">
            <a:avLst>
              <a:gd name="adj1" fmla="val -40538"/>
              <a:gd name="adj2" fmla="val 7359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議課比公開課和共備更能促成教師成長</a:t>
            </a:r>
            <a:endParaRPr lang="zh-TW" altLang="en-US" sz="32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95536" y="116632"/>
            <a:ext cx="7391400" cy="1015663"/>
          </a:xfrm>
          <a:prstGeom prst="rect">
            <a:avLst/>
          </a:prstGeom>
          <a:noFill/>
          <a:ln w="9525">
            <a:noFill/>
            <a:miter lim="800000"/>
            <a:headEnd/>
            <a:tailEnd/>
          </a:ln>
          <a:effectLst/>
        </p:spPr>
        <p:txBody>
          <a:bodyPr>
            <a:spAutoFit/>
          </a:bodyP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eaLnBrk="1" hangingPunct="1">
              <a:spcBef>
                <a:spcPct val="50000"/>
              </a:spcBef>
              <a:defRPr/>
            </a:pPr>
            <a:r>
              <a:rPr lang="zh-TW" altLang="en-US" sz="6000" dirty="0" smtClean="0">
                <a:effectLst>
                  <a:outerShdw blurRad="38100" dist="38100" dir="2700000" algn="tl">
                    <a:srgbClr val="FFFFFF"/>
                  </a:outerShdw>
                </a:effectLst>
                <a:ea typeface="標楷體" pitchFamily="65" charset="-120"/>
              </a:rPr>
              <a:t>實施方式</a:t>
            </a:r>
            <a:r>
              <a:rPr lang="en-US" altLang="zh-TW" sz="5400" dirty="0" smtClean="0">
                <a:effectLst>
                  <a:outerShdw blurRad="38100" dist="38100" dir="2700000" algn="tl">
                    <a:srgbClr val="FFFFFF"/>
                  </a:outerShdw>
                </a:effectLst>
                <a:ea typeface="標楷體" pitchFamily="65" charset="-120"/>
              </a:rPr>
              <a:t>-</a:t>
            </a:r>
            <a:r>
              <a:rPr lang="zh-TW" altLang="en-US" sz="4400" dirty="0" smtClean="0">
                <a:solidFill>
                  <a:srgbClr val="FF0000"/>
                </a:solidFill>
                <a:effectLst>
                  <a:outerShdw blurRad="38100" dist="38100" dir="2700000" algn="tl">
                    <a:srgbClr val="FFFFFF"/>
                  </a:outerShdw>
                </a:effectLst>
                <a:ea typeface="標楷體" pitchFamily="65" charset="-120"/>
              </a:rPr>
              <a:t>共備與議課歷程</a:t>
            </a:r>
            <a:endParaRPr lang="zh-TW" altLang="en-US" sz="6000" dirty="0" smtClean="0">
              <a:solidFill>
                <a:srgbClr val="FF0000"/>
              </a:solidFill>
              <a:effectLst>
                <a:outerShdw blurRad="38100" dist="38100" dir="2700000" algn="tl">
                  <a:srgbClr val="FFFFFF"/>
                </a:outerShdw>
              </a:effectLst>
              <a:ea typeface="標楷體"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1960486488"/>
              </p:ext>
            </p:extLst>
          </p:nvPr>
        </p:nvGraphicFramePr>
        <p:xfrm>
          <a:off x="251520" y="1340768"/>
          <a:ext cx="8640959" cy="5184574"/>
        </p:xfrm>
        <a:graphic>
          <a:graphicData uri="http://schemas.openxmlformats.org/drawingml/2006/table">
            <a:tbl>
              <a:tblPr firstRow="1" firstCol="1" bandRow="1"/>
              <a:tblGrid>
                <a:gridCol w="1308770"/>
                <a:gridCol w="3207663"/>
                <a:gridCol w="2563234"/>
                <a:gridCol w="1561292"/>
              </a:tblGrid>
              <a:tr h="510019">
                <a:tc>
                  <a:txBody>
                    <a:bodyPr/>
                    <a:lstStyle/>
                    <a:p>
                      <a:pPr algn="ctr">
                        <a:spcAft>
                          <a:spcPts val="0"/>
                        </a:spcAft>
                      </a:pPr>
                      <a:r>
                        <a:rPr lang="zh-TW" sz="2000" b="0" kern="100" dirty="0">
                          <a:solidFill>
                            <a:srgbClr val="FFFFFF"/>
                          </a:solidFill>
                          <a:effectLst>
                            <a:outerShdw blurRad="38100" dist="38100" dir="2700000" algn="tl">
                              <a:srgbClr val="000000">
                                <a:alpha val="43137"/>
                              </a:srgbClr>
                            </a:outerShdw>
                          </a:effectLst>
                          <a:latin typeface="Calibri"/>
                          <a:ea typeface="標楷體"/>
                          <a:cs typeface="Times New Roman"/>
                        </a:rPr>
                        <a:t>日期</a:t>
                      </a:r>
                      <a:endParaRPr lang="zh-TW" sz="1800" b="0" kern="100" dirty="0">
                        <a:solidFill>
                          <a:srgbClr val="FFFFFF"/>
                        </a:solidFill>
                        <a:effectLst>
                          <a:outerShdw blurRad="38100" dist="38100" dir="2700000" algn="tl">
                            <a:srgbClr val="000000">
                              <a:alpha val="43137"/>
                            </a:srgbClr>
                          </a:outerShdw>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zh-TW" sz="2000" b="0" kern="100" dirty="0">
                          <a:solidFill>
                            <a:srgbClr val="FFFFFF"/>
                          </a:solidFill>
                          <a:effectLst>
                            <a:outerShdw blurRad="38100" dist="38100" dir="2700000" algn="tl">
                              <a:srgbClr val="000000">
                                <a:alpha val="43137"/>
                              </a:srgbClr>
                            </a:outerShdw>
                          </a:effectLst>
                          <a:latin typeface="Calibri"/>
                          <a:ea typeface="標楷體"/>
                          <a:cs typeface="Times New Roman"/>
                        </a:rPr>
                        <a:t>活動主題</a:t>
                      </a:r>
                      <a:endParaRPr lang="zh-TW" sz="1800" b="0" kern="100" dirty="0">
                        <a:solidFill>
                          <a:srgbClr val="FFFFFF"/>
                        </a:solidFill>
                        <a:effectLst>
                          <a:outerShdw blurRad="38100" dist="38100" dir="2700000" algn="tl">
                            <a:srgbClr val="000000">
                              <a:alpha val="43137"/>
                            </a:srgbClr>
                          </a:outerShdw>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zh-TW" sz="2000" b="0" kern="100" dirty="0">
                          <a:solidFill>
                            <a:srgbClr val="FFFFFF"/>
                          </a:solidFill>
                          <a:effectLst>
                            <a:outerShdw blurRad="38100" dist="38100" dir="2700000" algn="tl">
                              <a:srgbClr val="000000">
                                <a:alpha val="43137"/>
                              </a:srgbClr>
                            </a:outerShdw>
                          </a:effectLst>
                          <a:latin typeface="Calibri"/>
                          <a:ea typeface="標楷體"/>
                          <a:cs typeface="Times New Roman"/>
                        </a:rPr>
                        <a:t>講座</a:t>
                      </a:r>
                      <a:r>
                        <a:rPr lang="en-US" sz="2000" b="0" kern="100" dirty="0">
                          <a:solidFill>
                            <a:srgbClr val="FFFFFF"/>
                          </a:solidFill>
                          <a:effectLst>
                            <a:outerShdw blurRad="38100" dist="38100" dir="2700000" algn="tl">
                              <a:srgbClr val="000000">
                                <a:alpha val="43137"/>
                              </a:srgbClr>
                            </a:outerShdw>
                          </a:effectLst>
                          <a:latin typeface="Calibri"/>
                          <a:ea typeface="標楷體"/>
                          <a:cs typeface="Times New Roman"/>
                        </a:rPr>
                        <a:t>/</a:t>
                      </a:r>
                      <a:r>
                        <a:rPr lang="zh-TW" sz="2000" b="0" kern="100" dirty="0">
                          <a:solidFill>
                            <a:srgbClr val="FFFFFF"/>
                          </a:solidFill>
                          <a:effectLst>
                            <a:outerShdw blurRad="38100" dist="38100" dir="2700000" algn="tl">
                              <a:srgbClr val="000000">
                                <a:alpha val="43137"/>
                              </a:srgbClr>
                            </a:outerShdw>
                          </a:effectLst>
                          <a:latin typeface="Calibri"/>
                          <a:ea typeface="標楷體"/>
                          <a:cs typeface="Times New Roman"/>
                        </a:rPr>
                        <a:t>指導者</a:t>
                      </a:r>
                      <a:endParaRPr lang="zh-TW" sz="1800" b="0" kern="100" dirty="0">
                        <a:solidFill>
                          <a:srgbClr val="FFFFFF"/>
                        </a:solidFill>
                        <a:effectLst>
                          <a:outerShdw blurRad="38100" dist="38100" dir="2700000" algn="tl">
                            <a:srgbClr val="000000">
                              <a:alpha val="43137"/>
                            </a:srgbClr>
                          </a:outerShdw>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spcAft>
                          <a:spcPts val="0"/>
                        </a:spcAft>
                      </a:pPr>
                      <a:r>
                        <a:rPr lang="zh-TW" sz="1800" b="1" kern="100" dirty="0">
                          <a:solidFill>
                            <a:srgbClr val="FFFFFF"/>
                          </a:solidFill>
                          <a:effectLst/>
                          <a:latin typeface="Calibri"/>
                          <a:ea typeface="標楷體"/>
                          <a:cs typeface="Times New Roman"/>
                        </a:rPr>
                        <a:t>活動型式</a:t>
                      </a:r>
                      <a:endParaRPr lang="zh-TW" sz="1600" b="1" kern="100" dirty="0">
                        <a:solidFill>
                          <a:srgbClr val="FFFFFF"/>
                        </a:solidFill>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r>
              <a:tr h="774336">
                <a:tc>
                  <a:txBody>
                    <a:bodyPr/>
                    <a:lstStyle/>
                    <a:p>
                      <a:pPr algn="ctr">
                        <a:spcAft>
                          <a:spcPts val="0"/>
                        </a:spcAft>
                      </a:pPr>
                      <a:r>
                        <a:rPr lang="en-US" sz="1800" b="0" kern="100" dirty="0">
                          <a:effectLst>
                            <a:outerShdw blurRad="38100" dist="38100" dir="2700000" algn="tl">
                              <a:srgbClr val="000000">
                                <a:alpha val="43137"/>
                              </a:srgbClr>
                            </a:outerShdw>
                          </a:effectLst>
                          <a:latin typeface="標楷體"/>
                          <a:ea typeface="新細明體"/>
                          <a:cs typeface="Times New Roman"/>
                        </a:rPr>
                        <a:t>106.08.31</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0" kern="100" dirty="0">
                          <a:effectLst>
                            <a:outerShdw blurRad="38100" dist="38100" dir="2700000" algn="tl">
                              <a:srgbClr val="000000">
                                <a:alpha val="43137"/>
                              </a:srgbClr>
                            </a:outerShdw>
                          </a:effectLst>
                          <a:latin typeface="Calibri"/>
                          <a:ea typeface="標楷體"/>
                          <a:cs typeface="Times New Roman"/>
                        </a:rPr>
                        <a:t>快樂學數學</a:t>
                      </a:r>
                      <a:r>
                        <a:rPr lang="en-US" sz="1800" b="0" kern="100" dirty="0">
                          <a:effectLst>
                            <a:outerShdw blurRad="38100" dist="38100" dir="2700000" algn="tl">
                              <a:srgbClr val="000000">
                                <a:alpha val="43137"/>
                              </a:srgbClr>
                            </a:outerShdw>
                          </a:effectLst>
                          <a:latin typeface="Calibri"/>
                          <a:ea typeface="標楷體"/>
                          <a:cs typeface="Times New Roman"/>
                        </a:rPr>
                        <a:t>~</a:t>
                      </a:r>
                      <a:r>
                        <a:rPr lang="zh-TW" sz="1800" b="0" kern="100" dirty="0">
                          <a:effectLst>
                            <a:outerShdw blurRad="38100" dist="38100" dir="2700000" algn="tl">
                              <a:srgbClr val="000000">
                                <a:alpha val="43137"/>
                              </a:srgbClr>
                            </a:outerShdw>
                          </a:effectLst>
                          <a:latin typeface="Calibri"/>
                          <a:ea typeface="標楷體"/>
                          <a:cs typeface="Times New Roman"/>
                        </a:rPr>
                        <a:t>數學基本素養融入之教學實務專題講座</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0" kern="100">
                          <a:effectLst>
                            <a:outerShdw blurRad="38100" dist="38100" dir="2700000" algn="tl">
                              <a:srgbClr val="000000">
                                <a:alpha val="43137"/>
                              </a:srgbClr>
                            </a:outerShdw>
                          </a:effectLst>
                          <a:latin typeface="Calibri"/>
                          <a:ea typeface="標楷體"/>
                          <a:cs typeface="Times New Roman"/>
                        </a:rPr>
                        <a:t>彰化師大</a:t>
                      </a:r>
                      <a:r>
                        <a:rPr lang="en-US" sz="1800" b="0" kern="100">
                          <a:effectLst>
                            <a:outerShdw blurRad="38100" dist="38100" dir="2700000" algn="tl">
                              <a:srgbClr val="000000">
                                <a:alpha val="43137"/>
                              </a:srgbClr>
                            </a:outerShdw>
                          </a:effectLst>
                          <a:latin typeface="Calibri"/>
                          <a:ea typeface="標楷體"/>
                          <a:cs typeface="Times New Roman"/>
                        </a:rPr>
                        <a:t>  </a:t>
                      </a:r>
                      <a:r>
                        <a:rPr lang="zh-TW" sz="1800" b="0" kern="100">
                          <a:effectLst>
                            <a:outerShdw blurRad="38100" dist="38100" dir="2700000" algn="tl">
                              <a:srgbClr val="000000">
                                <a:alpha val="43137"/>
                              </a:srgbClr>
                            </a:outerShdw>
                          </a:effectLst>
                          <a:latin typeface="Calibri"/>
                          <a:ea typeface="標楷體"/>
                          <a:cs typeface="Times New Roman"/>
                        </a:rPr>
                        <a:t>施皓耀教授</a:t>
                      </a:r>
                      <a:endParaRPr lang="zh-TW" sz="1800" b="0" kern="100">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2000" kern="100" dirty="0">
                          <a:effectLst/>
                          <a:latin typeface="Calibri"/>
                          <a:ea typeface="標楷體"/>
                          <a:cs typeface="Times New Roman"/>
                        </a:rPr>
                        <a:t>專題講座</a:t>
                      </a:r>
                      <a:endParaRPr lang="zh-TW" sz="20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405">
                <a:tc rowSpan="3">
                  <a:txBody>
                    <a:bodyPr/>
                    <a:lstStyle/>
                    <a:p>
                      <a:pPr algn="ctr">
                        <a:spcAft>
                          <a:spcPts val="0"/>
                        </a:spcAft>
                      </a:pPr>
                      <a:r>
                        <a:rPr lang="en-US" sz="1800" b="0" kern="100" dirty="0">
                          <a:effectLst>
                            <a:outerShdw blurRad="38100" dist="38100" dir="2700000" algn="tl">
                              <a:srgbClr val="000000">
                                <a:alpha val="43137"/>
                              </a:srgbClr>
                            </a:outerShdw>
                          </a:effectLst>
                          <a:latin typeface="標楷體"/>
                          <a:ea typeface="新細明體"/>
                          <a:cs typeface="Times New Roman"/>
                        </a:rPr>
                        <a:t>106.10.12</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algn="ctr">
                        <a:spcAft>
                          <a:spcPts val="0"/>
                        </a:spcAft>
                      </a:pPr>
                      <a:r>
                        <a:rPr lang="zh-TW" sz="1800" b="0" kern="100" dirty="0">
                          <a:effectLst>
                            <a:outerShdw blurRad="38100" dist="38100" dir="2700000" algn="tl">
                              <a:srgbClr val="000000">
                                <a:alpha val="43137"/>
                              </a:srgbClr>
                            </a:outerShdw>
                          </a:effectLst>
                          <a:latin typeface="Calibri"/>
                          <a:ea typeface="標楷體"/>
                          <a:cs typeface="標楷體"/>
                        </a:rPr>
                        <a:t>二位數的直式加減</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0" kern="100" dirty="0">
                          <a:effectLst>
                            <a:outerShdw blurRad="38100" dist="38100" dir="2700000" algn="tl">
                              <a:srgbClr val="000000">
                                <a:alpha val="43137"/>
                              </a:srgbClr>
                            </a:outerShdw>
                          </a:effectLst>
                          <a:latin typeface="Calibri"/>
                          <a:ea typeface="標楷體"/>
                          <a:cs typeface="Times New Roman"/>
                        </a:rPr>
                        <a:t>員東國小　洪如珍教師</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TW" sz="2000" kern="100" dirty="0">
                          <a:effectLst/>
                          <a:latin typeface="Calibri"/>
                          <a:ea typeface="標楷體"/>
                          <a:cs typeface="Times New Roman"/>
                        </a:rPr>
                        <a:t>主題經驗</a:t>
                      </a:r>
                      <a:endParaRPr lang="zh-TW" sz="2000" kern="100" dirty="0">
                        <a:effectLst/>
                        <a:latin typeface="Calibri"/>
                        <a:ea typeface="新細明體"/>
                        <a:cs typeface="Times New Roman"/>
                      </a:endParaRPr>
                    </a:p>
                    <a:p>
                      <a:pPr algn="ctr">
                        <a:spcAft>
                          <a:spcPts val="0"/>
                        </a:spcAft>
                      </a:pPr>
                      <a:r>
                        <a:rPr lang="zh-TW" sz="2000" kern="100" dirty="0">
                          <a:effectLst/>
                          <a:latin typeface="Calibri"/>
                          <a:ea typeface="標楷體"/>
                          <a:cs typeface="Times New Roman"/>
                        </a:rPr>
                        <a:t>分享</a:t>
                      </a:r>
                      <a:endParaRPr lang="zh-TW" sz="20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168">
                <a:tc vMerge="1">
                  <a:txBody>
                    <a:bodyPr/>
                    <a:lstStyle/>
                    <a:p>
                      <a:endParaRPr lang="zh-TW" altLang="en-US" sz="2800" b="0" dirty="0">
                        <a:effectLst>
                          <a:outerShdw blurRad="38100" dist="38100" dir="2700000" algn="tl">
                            <a:srgbClr val="000000">
                              <a:alpha val="43137"/>
                            </a:srgbClr>
                          </a:outerShdw>
                        </a:effectLst>
                      </a:endParaRPr>
                    </a:p>
                  </a:txBody>
                  <a:tcPr>
                    <a:lnT w="12700" cap="flat" cmpd="sng" algn="ctr">
                      <a:solidFill>
                        <a:srgbClr val="000000"/>
                      </a:solidFill>
                      <a:prstDash val="solid"/>
                      <a:round/>
                      <a:headEnd type="none" w="med" len="med"/>
                      <a:tailEnd type="none" w="med" len="med"/>
                    </a:lnT>
                  </a:tcPr>
                </a:tc>
                <a:tc>
                  <a:txBody>
                    <a:bodyPr/>
                    <a:lstStyle/>
                    <a:p>
                      <a:pPr algn="ctr">
                        <a:spcAft>
                          <a:spcPts val="0"/>
                        </a:spcAft>
                      </a:pPr>
                      <a:r>
                        <a:rPr lang="zh-TW" sz="1800" b="0" kern="100" dirty="0">
                          <a:effectLst>
                            <a:outerShdw blurRad="38100" dist="38100" dir="2700000" algn="tl">
                              <a:srgbClr val="000000">
                                <a:alpha val="43137"/>
                              </a:srgbClr>
                            </a:outerShdw>
                          </a:effectLst>
                          <a:latin typeface="Calibri"/>
                          <a:ea typeface="標楷體"/>
                          <a:cs typeface="標楷體"/>
                        </a:rPr>
                        <a:t>未知數應用題的解題</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0" kern="100" dirty="0">
                          <a:effectLst>
                            <a:outerShdw blurRad="38100" dist="38100" dir="2700000" algn="tl">
                              <a:srgbClr val="000000">
                                <a:alpha val="43137"/>
                              </a:srgbClr>
                            </a:outerShdw>
                          </a:effectLst>
                          <a:latin typeface="Calibri"/>
                          <a:ea typeface="標楷體"/>
                          <a:cs typeface="Times New Roman"/>
                        </a:rPr>
                        <a:t>員東國小　吳淑容教師</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387168">
                <a:tc vMerge="1">
                  <a:txBody>
                    <a:bodyPr/>
                    <a:lstStyle/>
                    <a:p>
                      <a:endParaRPr lang="zh-TW" altLang="en-US"/>
                    </a:p>
                  </a:txBody>
                  <a:tcPr/>
                </a:tc>
                <a:tc>
                  <a:txBody>
                    <a:bodyPr/>
                    <a:lstStyle/>
                    <a:p>
                      <a:pPr algn="ctr">
                        <a:spcAft>
                          <a:spcPts val="0"/>
                        </a:spcAft>
                      </a:pPr>
                      <a:r>
                        <a:rPr lang="zh-TW" sz="1800" b="0" kern="100" dirty="0">
                          <a:effectLst>
                            <a:outerShdw blurRad="38100" dist="38100" dir="2700000" algn="tl">
                              <a:srgbClr val="000000">
                                <a:alpha val="43137"/>
                              </a:srgbClr>
                            </a:outerShdw>
                          </a:effectLst>
                          <a:latin typeface="Calibri"/>
                          <a:ea typeface="標楷體"/>
                          <a:cs typeface="標楷體"/>
                        </a:rPr>
                        <a:t>未知數轉化為數線的教學</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0" kern="100" dirty="0">
                          <a:effectLst>
                            <a:outerShdw blurRad="38100" dist="38100" dir="2700000" algn="tl">
                              <a:srgbClr val="000000">
                                <a:alpha val="43137"/>
                              </a:srgbClr>
                            </a:outerShdw>
                          </a:effectLst>
                          <a:latin typeface="Calibri"/>
                          <a:ea typeface="標楷體"/>
                          <a:cs typeface="Times New Roman"/>
                        </a:rPr>
                        <a:t>員東國小　賴品綺教師</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446732">
                <a:tc rowSpan="3">
                  <a:txBody>
                    <a:bodyPr/>
                    <a:lstStyle/>
                    <a:p>
                      <a:pPr algn="ctr">
                        <a:spcAft>
                          <a:spcPts val="0"/>
                        </a:spcAft>
                      </a:pPr>
                      <a:r>
                        <a:rPr lang="en-US" sz="1800" b="0" kern="100">
                          <a:effectLst>
                            <a:outerShdw blurRad="38100" dist="38100" dir="2700000" algn="tl">
                              <a:srgbClr val="000000">
                                <a:alpha val="43137"/>
                              </a:srgbClr>
                            </a:outerShdw>
                          </a:effectLst>
                          <a:latin typeface="標楷體"/>
                          <a:ea typeface="新細明體"/>
                          <a:cs typeface="Times New Roman"/>
                        </a:rPr>
                        <a:t>106.11.15</a:t>
                      </a:r>
                      <a:endParaRPr lang="zh-TW" sz="1800" b="0" kern="100">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0" kern="100" dirty="0">
                          <a:effectLst>
                            <a:outerShdw blurRad="38100" dist="38100" dir="2700000" algn="tl">
                              <a:srgbClr val="000000">
                                <a:alpha val="43137"/>
                              </a:srgbClr>
                            </a:outerShdw>
                          </a:effectLst>
                          <a:latin typeface="Calibri"/>
                          <a:ea typeface="標楷體"/>
                          <a:cs typeface="標楷體"/>
                        </a:rPr>
                        <a:t>整數除法教學實務</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0" kern="100" dirty="0">
                          <a:effectLst>
                            <a:outerShdw blurRad="38100" dist="38100" dir="2700000" algn="tl">
                              <a:srgbClr val="000000">
                                <a:alpha val="43137"/>
                              </a:srgbClr>
                            </a:outerShdw>
                          </a:effectLst>
                          <a:latin typeface="Calibri"/>
                          <a:ea typeface="標楷體"/>
                          <a:cs typeface="Times New Roman"/>
                        </a:rPr>
                        <a:t>員東國小　江湘玲教師</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TW" sz="2000" kern="100" dirty="0">
                          <a:effectLst/>
                          <a:latin typeface="Calibri"/>
                          <a:ea typeface="標楷體"/>
                          <a:cs typeface="Times New Roman"/>
                        </a:rPr>
                        <a:t>主題經驗</a:t>
                      </a:r>
                      <a:endParaRPr lang="zh-TW" sz="2000" kern="100" dirty="0">
                        <a:effectLst/>
                        <a:latin typeface="Calibri"/>
                        <a:ea typeface="新細明體"/>
                        <a:cs typeface="Times New Roman"/>
                      </a:endParaRPr>
                    </a:p>
                    <a:p>
                      <a:pPr algn="ctr">
                        <a:spcAft>
                          <a:spcPts val="0"/>
                        </a:spcAft>
                      </a:pPr>
                      <a:r>
                        <a:rPr lang="zh-TW" sz="2000" kern="100" dirty="0">
                          <a:effectLst/>
                          <a:latin typeface="Calibri"/>
                          <a:ea typeface="標楷體"/>
                          <a:cs typeface="Times New Roman"/>
                        </a:rPr>
                        <a:t>分享</a:t>
                      </a:r>
                      <a:endParaRPr lang="zh-TW" sz="20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1623">
                <a:tc vMerge="1">
                  <a:txBody>
                    <a:bodyPr/>
                    <a:lstStyle/>
                    <a:p>
                      <a:endParaRPr lang="zh-TW" altLang="en-US"/>
                    </a:p>
                  </a:txBody>
                  <a:tcPr/>
                </a:tc>
                <a:tc>
                  <a:txBody>
                    <a:bodyPr/>
                    <a:lstStyle/>
                    <a:p>
                      <a:pPr algn="ctr">
                        <a:spcAft>
                          <a:spcPts val="0"/>
                        </a:spcAft>
                      </a:pPr>
                      <a:r>
                        <a:rPr lang="zh-TW" sz="1800" b="0" kern="100" dirty="0">
                          <a:effectLst>
                            <a:outerShdw blurRad="38100" dist="38100" dir="2700000" algn="tl">
                              <a:srgbClr val="000000">
                                <a:alpha val="43137"/>
                              </a:srgbClr>
                            </a:outerShdw>
                          </a:effectLst>
                          <a:latin typeface="Calibri"/>
                          <a:ea typeface="標楷體"/>
                          <a:cs typeface="標楷體"/>
                        </a:rPr>
                        <a:t>有餘數除法教學實務</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0" kern="100" dirty="0">
                          <a:effectLst>
                            <a:outerShdw blurRad="38100" dist="38100" dir="2700000" algn="tl">
                              <a:srgbClr val="000000">
                                <a:alpha val="43137"/>
                              </a:srgbClr>
                            </a:outerShdw>
                          </a:effectLst>
                          <a:latin typeface="Calibri"/>
                          <a:ea typeface="標楷體"/>
                          <a:cs typeface="Times New Roman"/>
                        </a:rPr>
                        <a:t>員東國小　劉雅純教師</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416950">
                <a:tc vMerge="1">
                  <a:txBody>
                    <a:bodyPr/>
                    <a:lstStyle/>
                    <a:p>
                      <a:endParaRPr lang="zh-TW" altLang="en-US"/>
                    </a:p>
                  </a:txBody>
                  <a:tcPr/>
                </a:tc>
                <a:tc>
                  <a:txBody>
                    <a:bodyPr/>
                    <a:lstStyle/>
                    <a:p>
                      <a:pPr algn="ctr">
                        <a:spcAft>
                          <a:spcPts val="0"/>
                        </a:spcAft>
                      </a:pPr>
                      <a:r>
                        <a:rPr lang="zh-TW" sz="1800" b="0" kern="100" dirty="0">
                          <a:effectLst>
                            <a:outerShdw blurRad="38100" dist="38100" dir="2700000" algn="tl">
                              <a:srgbClr val="000000">
                                <a:alpha val="43137"/>
                              </a:srgbClr>
                            </a:outerShdw>
                          </a:effectLst>
                          <a:latin typeface="Calibri"/>
                          <a:ea typeface="標楷體"/>
                          <a:cs typeface="標楷體"/>
                        </a:rPr>
                        <a:t>除法應用問題的教學實務</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0" kern="100" dirty="0">
                          <a:effectLst>
                            <a:outerShdw blurRad="38100" dist="38100" dir="2700000" algn="tl">
                              <a:srgbClr val="000000">
                                <a:alpha val="43137"/>
                              </a:srgbClr>
                            </a:outerShdw>
                          </a:effectLst>
                          <a:latin typeface="Calibri"/>
                          <a:ea typeface="標楷體"/>
                          <a:cs typeface="Times New Roman"/>
                        </a:rPr>
                        <a:t>員東國小　詹瑜玲教師</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430600">
                <a:tc rowSpan="3">
                  <a:txBody>
                    <a:bodyPr/>
                    <a:lstStyle/>
                    <a:p>
                      <a:pPr algn="ctr">
                        <a:spcAft>
                          <a:spcPts val="0"/>
                        </a:spcAft>
                      </a:pPr>
                      <a:r>
                        <a:rPr lang="en-US" sz="1800" b="0" kern="100">
                          <a:effectLst>
                            <a:outerShdw blurRad="38100" dist="38100" dir="2700000" algn="tl">
                              <a:srgbClr val="000000">
                                <a:alpha val="43137"/>
                              </a:srgbClr>
                            </a:outerShdw>
                          </a:effectLst>
                          <a:latin typeface="標楷體"/>
                          <a:ea typeface="新細明體"/>
                          <a:cs typeface="Times New Roman"/>
                        </a:rPr>
                        <a:t>106.12.13</a:t>
                      </a:r>
                      <a:endParaRPr lang="zh-TW" sz="1800" b="0" kern="100">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0" kern="100" dirty="0">
                          <a:solidFill>
                            <a:srgbClr val="000000"/>
                          </a:solidFill>
                          <a:effectLst>
                            <a:outerShdw blurRad="38100" dist="38100" dir="2700000" algn="tl">
                              <a:srgbClr val="000000">
                                <a:alpha val="43137"/>
                              </a:srgbClr>
                            </a:outerShdw>
                          </a:effectLst>
                          <a:latin typeface="Calibri"/>
                          <a:ea typeface="標楷體"/>
                          <a:cs typeface="標楷體"/>
                        </a:rPr>
                        <a:t>周界的教法與教具使用</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0" kern="100" dirty="0">
                          <a:effectLst>
                            <a:outerShdw blurRad="38100" dist="38100" dir="2700000" algn="tl">
                              <a:srgbClr val="000000">
                                <a:alpha val="43137"/>
                              </a:srgbClr>
                            </a:outerShdw>
                          </a:effectLst>
                          <a:latin typeface="Calibri"/>
                          <a:ea typeface="標楷體"/>
                          <a:cs typeface="Times New Roman"/>
                        </a:rPr>
                        <a:t>員東國小　洪純凌教師</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zh-TW" sz="2000" kern="100" dirty="0">
                          <a:effectLst/>
                          <a:latin typeface="Calibri"/>
                          <a:ea typeface="標楷體"/>
                          <a:cs typeface="Times New Roman"/>
                        </a:rPr>
                        <a:t>主題經驗</a:t>
                      </a:r>
                      <a:endParaRPr lang="zh-TW" sz="2000" kern="100" dirty="0">
                        <a:effectLst/>
                        <a:latin typeface="Calibri"/>
                        <a:ea typeface="新細明體"/>
                        <a:cs typeface="Times New Roman"/>
                      </a:endParaRPr>
                    </a:p>
                    <a:p>
                      <a:pPr algn="ctr">
                        <a:spcAft>
                          <a:spcPts val="0"/>
                        </a:spcAft>
                      </a:pPr>
                      <a:r>
                        <a:rPr lang="zh-TW" sz="2000" kern="100" dirty="0">
                          <a:effectLst/>
                          <a:latin typeface="Calibri"/>
                          <a:ea typeface="標楷體"/>
                          <a:cs typeface="Times New Roman"/>
                        </a:rPr>
                        <a:t>分享</a:t>
                      </a:r>
                      <a:endParaRPr lang="zh-TW" sz="20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950">
                <a:tc vMerge="1">
                  <a:txBody>
                    <a:bodyPr/>
                    <a:lstStyle/>
                    <a:p>
                      <a:endParaRPr lang="zh-TW" altLang="en-US"/>
                    </a:p>
                  </a:txBody>
                  <a:tcPr/>
                </a:tc>
                <a:tc>
                  <a:txBody>
                    <a:bodyPr/>
                    <a:lstStyle/>
                    <a:p>
                      <a:pPr algn="ctr">
                        <a:spcAft>
                          <a:spcPts val="0"/>
                        </a:spcAft>
                      </a:pPr>
                      <a:r>
                        <a:rPr lang="zh-TW" sz="1800" b="0" kern="100" dirty="0">
                          <a:solidFill>
                            <a:srgbClr val="000000"/>
                          </a:solidFill>
                          <a:effectLst>
                            <a:outerShdw blurRad="38100" dist="38100" dir="2700000" algn="tl">
                              <a:srgbClr val="000000">
                                <a:alpha val="43137"/>
                              </a:srgbClr>
                            </a:outerShdw>
                          </a:effectLst>
                          <a:latin typeface="Calibri"/>
                          <a:ea typeface="標楷體"/>
                          <a:cs typeface="標楷體"/>
                        </a:rPr>
                        <a:t>周長的實測與計算</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0" kern="100" dirty="0">
                          <a:effectLst>
                            <a:outerShdw blurRad="38100" dist="38100" dir="2700000" algn="tl">
                              <a:srgbClr val="000000">
                                <a:alpha val="43137"/>
                              </a:srgbClr>
                            </a:outerShdw>
                          </a:effectLst>
                          <a:latin typeface="Calibri"/>
                          <a:ea typeface="標楷體"/>
                          <a:cs typeface="Times New Roman"/>
                        </a:rPr>
                        <a:t>員東國小　黃淑雅教師</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461623">
                <a:tc vMerge="1">
                  <a:txBody>
                    <a:bodyPr/>
                    <a:lstStyle/>
                    <a:p>
                      <a:endParaRPr lang="zh-TW" altLang="en-US"/>
                    </a:p>
                  </a:txBody>
                  <a:tcPr/>
                </a:tc>
                <a:tc>
                  <a:txBody>
                    <a:bodyPr/>
                    <a:lstStyle/>
                    <a:p>
                      <a:pPr algn="ctr">
                        <a:spcAft>
                          <a:spcPts val="0"/>
                        </a:spcAft>
                      </a:pPr>
                      <a:r>
                        <a:rPr lang="zh-TW" sz="1800" b="0" kern="100" dirty="0">
                          <a:solidFill>
                            <a:srgbClr val="000000"/>
                          </a:solidFill>
                          <a:effectLst>
                            <a:outerShdw blurRad="38100" dist="38100" dir="2700000" algn="tl">
                              <a:srgbClr val="000000">
                                <a:alpha val="43137"/>
                              </a:srgbClr>
                            </a:outerShdw>
                          </a:effectLst>
                          <a:latin typeface="Calibri"/>
                          <a:ea typeface="標楷體"/>
                          <a:cs typeface="標楷體"/>
                        </a:rPr>
                        <a:t>邊長的計算</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TW" sz="1800" b="0" kern="100" dirty="0">
                          <a:effectLst>
                            <a:outerShdw blurRad="38100" dist="38100" dir="2700000" algn="tl">
                              <a:srgbClr val="000000">
                                <a:alpha val="43137"/>
                              </a:srgbClr>
                            </a:outerShdw>
                          </a:effectLst>
                          <a:latin typeface="Calibri"/>
                          <a:ea typeface="標楷體"/>
                          <a:cs typeface="Times New Roman"/>
                        </a:rPr>
                        <a:t>員東國小　劉如真教師</a:t>
                      </a:r>
                      <a:endParaRPr lang="zh-TW" sz="1800" b="0" kern="100" dirty="0">
                        <a:effectLst>
                          <a:outerShdw blurRad="38100" dist="38100" dir="2700000" algn="tl">
                            <a:srgbClr val="000000">
                              <a:alpha val="43137"/>
                            </a:srgbClr>
                          </a:outerShdw>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bl>
          </a:graphicData>
        </a:graphic>
      </p:graphicFrame>
    </p:spTree>
    <p:extLst>
      <p:ext uri="{BB962C8B-B14F-4D97-AF65-F5344CB8AC3E}">
        <p14:creationId xmlns:p14="http://schemas.microsoft.com/office/powerpoint/2010/main" val="1831806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向右箭號圖說文字 2"/>
          <p:cNvSpPr/>
          <p:nvPr/>
        </p:nvSpPr>
        <p:spPr>
          <a:xfrm>
            <a:off x="1176460" y="1355264"/>
            <a:ext cx="1224136" cy="4933528"/>
          </a:xfrm>
          <a:prstGeom prst="rightArrowCallou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TW" altLang="en-US" sz="2800" dirty="0" smtClean="0">
                <a:solidFill>
                  <a:schemeClr val="tx1"/>
                </a:solidFill>
                <a:effectLst>
                  <a:outerShdw blurRad="38100" dist="38100" dir="2700000" algn="tl">
                    <a:srgbClr val="000000">
                      <a:alpha val="43137"/>
                    </a:srgbClr>
                  </a:outerShdw>
                </a:effectLst>
              </a:rPr>
              <a:t>設</a:t>
            </a:r>
            <a:endParaRPr lang="en-US" altLang="zh-TW" sz="2800" dirty="0" smtClean="0">
              <a:solidFill>
                <a:schemeClr val="tx1"/>
              </a:solidFill>
              <a:effectLst>
                <a:outerShdw blurRad="38100" dist="38100" dir="2700000" algn="tl">
                  <a:srgbClr val="000000">
                    <a:alpha val="43137"/>
                  </a:srgbClr>
                </a:outerShdw>
              </a:effectLst>
            </a:endParaRPr>
          </a:p>
          <a:p>
            <a:pPr algn="ctr"/>
            <a:r>
              <a:rPr lang="zh-TW" altLang="en-US" sz="2800" dirty="0" smtClean="0">
                <a:solidFill>
                  <a:schemeClr val="tx1"/>
                </a:solidFill>
                <a:effectLst>
                  <a:outerShdw blurRad="38100" dist="38100" dir="2700000" algn="tl">
                    <a:srgbClr val="000000">
                      <a:alpha val="43137"/>
                    </a:srgbClr>
                  </a:outerShdw>
                </a:effectLst>
              </a:rPr>
              <a:t>定</a:t>
            </a:r>
            <a:endParaRPr lang="en-US" altLang="zh-TW" sz="2800" dirty="0" smtClean="0">
              <a:solidFill>
                <a:schemeClr val="tx1"/>
              </a:solidFill>
              <a:effectLst>
                <a:outerShdw blurRad="38100" dist="38100" dir="2700000" algn="tl">
                  <a:srgbClr val="000000">
                    <a:alpha val="43137"/>
                  </a:srgbClr>
                </a:outerShdw>
              </a:effectLst>
            </a:endParaRPr>
          </a:p>
          <a:p>
            <a:pPr algn="ctr"/>
            <a:r>
              <a:rPr lang="zh-TW" altLang="en-US" sz="2800" dirty="0" smtClean="0">
                <a:solidFill>
                  <a:schemeClr val="tx1"/>
                </a:solidFill>
                <a:effectLst>
                  <a:outerShdw blurRad="38100" dist="38100" dir="2700000" algn="tl">
                    <a:srgbClr val="000000">
                      <a:alpha val="43137"/>
                    </a:srgbClr>
                  </a:outerShdw>
                </a:effectLst>
              </a:rPr>
              <a:t>主</a:t>
            </a:r>
            <a:endParaRPr lang="en-US" altLang="zh-TW" sz="2800" dirty="0" smtClean="0">
              <a:solidFill>
                <a:schemeClr val="tx1"/>
              </a:solidFill>
              <a:effectLst>
                <a:outerShdw blurRad="38100" dist="38100" dir="2700000" algn="tl">
                  <a:srgbClr val="000000">
                    <a:alpha val="43137"/>
                  </a:srgbClr>
                </a:outerShdw>
              </a:effectLst>
            </a:endParaRPr>
          </a:p>
          <a:p>
            <a:pPr algn="ctr"/>
            <a:r>
              <a:rPr lang="zh-TW" altLang="en-US" sz="2800" dirty="0" smtClean="0">
                <a:solidFill>
                  <a:schemeClr val="tx1"/>
                </a:solidFill>
                <a:effectLst>
                  <a:outerShdw blurRad="38100" dist="38100" dir="2700000" algn="tl">
                    <a:srgbClr val="000000">
                      <a:alpha val="43137"/>
                    </a:srgbClr>
                  </a:outerShdw>
                </a:effectLst>
              </a:rPr>
              <a:t>題</a:t>
            </a:r>
            <a:endParaRPr lang="zh-TW" altLang="en-US" sz="2800" dirty="0">
              <a:solidFill>
                <a:schemeClr val="tx1"/>
              </a:solidFill>
              <a:effectLst>
                <a:outerShdw blurRad="38100" dist="38100" dir="2700000" algn="tl">
                  <a:srgbClr val="000000">
                    <a:alpha val="43137"/>
                  </a:srgbClr>
                </a:outerShdw>
              </a:effectLst>
            </a:endParaRPr>
          </a:p>
        </p:txBody>
      </p:sp>
      <p:sp>
        <p:nvSpPr>
          <p:cNvPr id="4" name="向右箭號圖說文字 3"/>
          <p:cNvSpPr/>
          <p:nvPr/>
        </p:nvSpPr>
        <p:spPr>
          <a:xfrm>
            <a:off x="2400596" y="1355264"/>
            <a:ext cx="1224136" cy="4933528"/>
          </a:xfrm>
          <a:prstGeom prst="rightArrowCallou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TW" altLang="en-US" sz="2800" dirty="0" smtClean="0">
                <a:solidFill>
                  <a:schemeClr val="tx1"/>
                </a:solidFill>
                <a:effectLst>
                  <a:outerShdw blurRad="38100" dist="38100" dir="2700000" algn="tl">
                    <a:srgbClr val="000000">
                      <a:alpha val="43137"/>
                    </a:srgbClr>
                  </a:outerShdw>
                </a:effectLst>
              </a:rPr>
              <a:t>教與學疑難案例討論</a:t>
            </a:r>
            <a:endParaRPr lang="zh-TW" altLang="en-US" sz="2800" dirty="0">
              <a:solidFill>
                <a:schemeClr val="tx1"/>
              </a:solidFill>
              <a:effectLst>
                <a:outerShdw blurRad="38100" dist="38100" dir="2700000" algn="tl">
                  <a:srgbClr val="000000">
                    <a:alpha val="43137"/>
                  </a:srgbClr>
                </a:outerShdw>
              </a:effectLst>
            </a:endParaRPr>
          </a:p>
        </p:txBody>
      </p:sp>
      <p:sp>
        <p:nvSpPr>
          <p:cNvPr id="5" name="向右箭號圖說文字 4"/>
          <p:cNvSpPr/>
          <p:nvPr/>
        </p:nvSpPr>
        <p:spPr>
          <a:xfrm>
            <a:off x="3639620" y="1355264"/>
            <a:ext cx="1224136" cy="4933528"/>
          </a:xfrm>
          <a:prstGeom prst="rightArrowCallou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TW" altLang="en-US" sz="2800" dirty="0" smtClean="0">
                <a:solidFill>
                  <a:schemeClr val="tx1"/>
                </a:solidFill>
                <a:effectLst>
                  <a:outerShdw blurRad="38100" dist="38100" dir="2700000" algn="tl">
                    <a:srgbClr val="000000">
                      <a:alpha val="43137"/>
                    </a:srgbClr>
                  </a:outerShdw>
                </a:effectLst>
              </a:rPr>
              <a:t>提出不同具體解決方案</a:t>
            </a:r>
            <a:endParaRPr lang="zh-TW" altLang="en-US" sz="2800" dirty="0">
              <a:solidFill>
                <a:schemeClr val="tx1"/>
              </a:solidFill>
              <a:effectLst>
                <a:outerShdw blurRad="38100" dist="38100" dir="2700000" algn="tl">
                  <a:srgbClr val="000000">
                    <a:alpha val="43137"/>
                  </a:srgbClr>
                </a:outerShdw>
              </a:effectLst>
            </a:endParaRPr>
          </a:p>
        </p:txBody>
      </p:sp>
      <p:sp>
        <p:nvSpPr>
          <p:cNvPr id="6" name="向右箭號圖說文字 5"/>
          <p:cNvSpPr/>
          <p:nvPr/>
        </p:nvSpPr>
        <p:spPr>
          <a:xfrm>
            <a:off x="4863756" y="1355264"/>
            <a:ext cx="1224136" cy="4933528"/>
          </a:xfrm>
          <a:prstGeom prst="rightArrowCallou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TW" altLang="en-US" sz="2800" dirty="0" smtClean="0">
                <a:solidFill>
                  <a:schemeClr val="tx1"/>
                </a:solidFill>
                <a:effectLst>
                  <a:outerShdw blurRad="38100" dist="38100" dir="2700000" algn="tl">
                    <a:srgbClr val="000000">
                      <a:alpha val="43137"/>
                    </a:srgbClr>
                  </a:outerShdw>
                </a:effectLst>
              </a:rPr>
              <a:t>教師於課堂實作與修正</a:t>
            </a:r>
            <a:endParaRPr lang="zh-TW" altLang="en-US" sz="2800" dirty="0">
              <a:solidFill>
                <a:schemeClr val="tx1"/>
              </a:solidFill>
              <a:effectLst>
                <a:outerShdw blurRad="38100" dist="38100" dir="2700000" algn="tl">
                  <a:srgbClr val="000000">
                    <a:alpha val="43137"/>
                  </a:srgbClr>
                </a:outerShdw>
              </a:effectLst>
            </a:endParaRPr>
          </a:p>
        </p:txBody>
      </p:sp>
      <p:sp>
        <p:nvSpPr>
          <p:cNvPr id="7" name="向右箭號圖說文字 6"/>
          <p:cNvSpPr/>
          <p:nvPr/>
        </p:nvSpPr>
        <p:spPr>
          <a:xfrm>
            <a:off x="6092164" y="1356008"/>
            <a:ext cx="1224136" cy="4956016"/>
          </a:xfrm>
          <a:prstGeom prst="rightArrowCallout">
            <a:avLst/>
          </a:prstGeom>
        </p:spPr>
        <p:style>
          <a:lnRef idx="1">
            <a:schemeClr val="accent6"/>
          </a:lnRef>
          <a:fillRef idx="2">
            <a:schemeClr val="accent6"/>
          </a:fillRef>
          <a:effectRef idx="1">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TW" altLang="en-US" sz="2800" dirty="0" smtClean="0">
                <a:solidFill>
                  <a:schemeClr val="tx1"/>
                </a:solidFill>
                <a:effectLst>
                  <a:outerShdw blurRad="38100" dist="38100" dir="2700000" algn="tl">
                    <a:srgbClr val="000000">
                      <a:alpha val="43137"/>
                    </a:srgbClr>
                  </a:outerShdw>
                </a:effectLst>
              </a:rPr>
              <a:t>學生學習成果討論與分享</a:t>
            </a:r>
            <a:endParaRPr lang="zh-TW" altLang="en-US" sz="2800" dirty="0">
              <a:solidFill>
                <a:schemeClr val="tx1"/>
              </a:solidFill>
              <a:effectLst>
                <a:outerShdw blurRad="38100" dist="38100" dir="2700000" algn="tl">
                  <a:srgbClr val="000000">
                    <a:alpha val="43137"/>
                  </a:srgbClr>
                </a:outerShdw>
              </a:effectLst>
            </a:endParaRPr>
          </a:p>
        </p:txBody>
      </p:sp>
      <p:sp>
        <p:nvSpPr>
          <p:cNvPr id="9" name="文字方塊 8"/>
          <p:cNvSpPr txBox="1"/>
          <p:nvPr/>
        </p:nvSpPr>
        <p:spPr>
          <a:xfrm>
            <a:off x="7306035" y="1340768"/>
            <a:ext cx="615553" cy="4932784"/>
          </a:xfrm>
          <a:prstGeom prst="rect">
            <a:avLst/>
          </a:prstGeom>
        </p:spPr>
        <p:style>
          <a:lnRef idx="1">
            <a:schemeClr val="accent2"/>
          </a:lnRef>
          <a:fillRef idx="2">
            <a:schemeClr val="accent2"/>
          </a:fillRef>
          <a:effectRef idx="1">
            <a:schemeClr val="accent2"/>
          </a:effectRef>
          <a:fontRef idx="minor">
            <a:schemeClr val="dk1"/>
          </a:fontRef>
        </p:style>
        <p:txBody>
          <a:bodyPr vert="eaVert" wrap="square" rtlCol="0">
            <a:spAutoFit/>
          </a:bodyPr>
          <a:lstStyle/>
          <a:p>
            <a:pPr algn="ctr"/>
            <a:r>
              <a:rPr lang="zh-TW" altLang="en-US" sz="2800" dirty="0" smtClean="0">
                <a:effectLst>
                  <a:outerShdw blurRad="38100" dist="38100" dir="2700000" algn="tl">
                    <a:srgbClr val="000000">
                      <a:alpha val="43137"/>
                    </a:srgbClr>
                  </a:outerShdw>
                </a:effectLst>
              </a:rPr>
              <a:t>設定下次會議主題</a:t>
            </a:r>
            <a:endParaRPr lang="zh-TW" altLang="en-US" sz="2800" dirty="0">
              <a:effectLst>
                <a:outerShdw blurRad="38100" dist="38100" dir="2700000" algn="tl">
                  <a:srgbClr val="000000">
                    <a:alpha val="43137"/>
                  </a:srgbClr>
                </a:outerShdw>
              </a:effectLst>
            </a:endParaRPr>
          </a:p>
        </p:txBody>
      </p:sp>
      <p:sp>
        <p:nvSpPr>
          <p:cNvPr id="14" name="矩形 13"/>
          <p:cNvSpPr/>
          <p:nvPr/>
        </p:nvSpPr>
        <p:spPr>
          <a:xfrm>
            <a:off x="459080" y="271790"/>
            <a:ext cx="8263801" cy="923330"/>
          </a:xfrm>
          <a:prstGeom prst="rect">
            <a:avLst/>
          </a:prstGeom>
        </p:spPr>
        <p:txBody>
          <a:bodyPr wrap="none">
            <a:spAutoFit/>
          </a:bodyPr>
          <a:lstStyle/>
          <a:p>
            <a:pPr eaLnBrk="1" hangingPunct="1">
              <a:spcBef>
                <a:spcPct val="50000"/>
              </a:spcBef>
              <a:defRPr/>
            </a:pPr>
            <a:r>
              <a:rPr lang="zh-TW" altLang="en-US" sz="5400" dirty="0" smtClean="0">
                <a:effectLst>
                  <a:outerShdw blurRad="38100" dist="38100" dir="2700000" algn="tl">
                    <a:srgbClr val="FFFFFF"/>
                  </a:outerShdw>
                </a:effectLst>
                <a:ea typeface="標楷體" pitchFamily="65" charset="-120"/>
              </a:rPr>
              <a:t>實施方式</a:t>
            </a:r>
            <a:r>
              <a:rPr lang="en-US" altLang="zh-TW" sz="5400" dirty="0" smtClean="0">
                <a:effectLst>
                  <a:outerShdw blurRad="38100" dist="38100" dir="2700000" algn="tl">
                    <a:srgbClr val="FFFFFF"/>
                  </a:outerShdw>
                </a:effectLst>
                <a:ea typeface="標楷體" pitchFamily="65" charset="-120"/>
              </a:rPr>
              <a:t>-</a:t>
            </a:r>
            <a:r>
              <a:rPr lang="zh-TW" altLang="en-US" sz="4400" dirty="0" smtClean="0">
                <a:solidFill>
                  <a:srgbClr val="FF0000"/>
                </a:solidFill>
                <a:effectLst>
                  <a:outerShdw blurRad="38100" dist="38100" dir="2700000" algn="tl">
                    <a:srgbClr val="FFFFFF"/>
                  </a:outerShdw>
                </a:effectLst>
                <a:ea typeface="標楷體" pitchFamily="65" charset="-120"/>
              </a:rPr>
              <a:t>共</a:t>
            </a:r>
            <a:r>
              <a:rPr lang="zh-TW" altLang="en-US" sz="4400" dirty="0">
                <a:solidFill>
                  <a:srgbClr val="FF0000"/>
                </a:solidFill>
                <a:effectLst>
                  <a:outerShdw blurRad="38100" dist="38100" dir="2700000" algn="tl">
                    <a:srgbClr val="FFFFFF"/>
                  </a:outerShdw>
                </a:effectLst>
                <a:ea typeface="標楷體" pitchFamily="65" charset="-120"/>
              </a:rPr>
              <a:t>備與議</a:t>
            </a:r>
            <a:r>
              <a:rPr lang="zh-TW" altLang="en-US" sz="4400" dirty="0" smtClean="0">
                <a:solidFill>
                  <a:srgbClr val="FF0000"/>
                </a:solidFill>
                <a:effectLst>
                  <a:outerShdw blurRad="38100" dist="38100" dir="2700000" algn="tl">
                    <a:srgbClr val="FFFFFF"/>
                  </a:outerShdw>
                </a:effectLst>
                <a:ea typeface="標楷體" pitchFamily="65" charset="-120"/>
              </a:rPr>
              <a:t>課實施流程</a:t>
            </a:r>
            <a:endParaRPr lang="zh-TW" altLang="en-US" sz="4800" dirty="0">
              <a:solidFill>
                <a:srgbClr val="FF0000"/>
              </a:solidFill>
              <a:effectLst>
                <a:outerShdw blurRad="38100" dist="38100" dir="2700000" algn="tl">
                  <a:srgbClr val="FFFFFF"/>
                </a:outerShdw>
              </a:effectLst>
              <a:ea typeface="標楷體" pitchFamily="65" charset="-120"/>
            </a:endParaRPr>
          </a:p>
        </p:txBody>
      </p:sp>
      <p:pic>
        <p:nvPicPr>
          <p:cNvPr id="15" name="Picture 4" descr="小朋友-粉橘"/>
          <p:cNvPicPr>
            <a:picLocks noChangeAspect="1" noChangeArrowheads="1"/>
          </p:cNvPicPr>
          <p:nvPr/>
        </p:nvPicPr>
        <p:blipFill>
          <a:blip r:embed="rId2" cstate="print">
            <a:extLst>
              <a:ext uri="{28A0092B-C50C-407E-A947-70E740481C1C}">
                <a14:useLocalDpi xmlns:a14="http://schemas.microsoft.com/office/drawing/2010/main" val="0"/>
              </a:ext>
            </a:extLst>
          </a:blip>
          <a:srcRect l="61429" t="43874" r="1237"/>
          <a:stretch>
            <a:fillRect/>
          </a:stretch>
        </p:blipFill>
        <p:spPr bwMode="auto">
          <a:xfrm>
            <a:off x="7921588" y="5715045"/>
            <a:ext cx="1222412" cy="114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2118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16" y="1568"/>
            <a:ext cx="5519460" cy="584775"/>
          </a:xfrm>
          <a:prstGeom prst="rect">
            <a:avLst/>
          </a:prstGeom>
        </p:spPr>
        <p:txBody>
          <a:bodyPr wrap="none">
            <a:spAutoFit/>
          </a:bodyPr>
          <a:lstStyle/>
          <a:p>
            <a:pPr>
              <a:defRPr/>
            </a:pPr>
            <a:r>
              <a:rPr lang="zh-TW" altLang="en-US" sz="3200" kern="0" dirty="0">
                <a:solidFill>
                  <a:srgbClr val="000099"/>
                </a:solidFill>
                <a:effectLst>
                  <a:outerShdw blurRad="38100" dist="38100" dir="2700000" algn="tl">
                    <a:srgbClr val="000000">
                      <a:alpha val="43137"/>
                    </a:srgbClr>
                  </a:outerShdw>
                </a:effectLst>
                <a:latin typeface="書法家中楷體" panose="02010609010101010101" pitchFamily="49" charset="-120"/>
                <a:ea typeface="書法家中楷體" panose="02010609010101010101" pitchFamily="49" charset="-120"/>
              </a:rPr>
              <a:t>施教授的公</a:t>
            </a:r>
            <a:r>
              <a:rPr lang="zh-TW" altLang="en-US" sz="3200" kern="0" dirty="0" smtClean="0">
                <a:solidFill>
                  <a:srgbClr val="000099"/>
                </a:solidFill>
                <a:effectLst>
                  <a:outerShdw blurRad="38100" dist="38100" dir="2700000" algn="tl">
                    <a:srgbClr val="000000">
                      <a:alpha val="43137"/>
                    </a:srgbClr>
                  </a:outerShdw>
                </a:effectLst>
                <a:latin typeface="書法家中楷體" panose="02010609010101010101" pitchFamily="49" charset="-120"/>
                <a:ea typeface="書法家中楷體" panose="02010609010101010101" pitchFamily="49" charset="-120"/>
              </a:rPr>
              <a:t>開課後我們又做了</a:t>
            </a:r>
            <a:endParaRPr lang="en-US" altLang="zh-TW" sz="3200" kern="0" dirty="0">
              <a:solidFill>
                <a:srgbClr val="000099"/>
              </a:solidFill>
              <a:effectLst>
                <a:outerShdw blurRad="38100" dist="38100" dir="2700000" algn="tl">
                  <a:srgbClr val="000000">
                    <a:alpha val="43137"/>
                  </a:srgbClr>
                </a:outerShdw>
              </a:effectLst>
              <a:latin typeface="書法家中楷體" panose="02010609010101010101" pitchFamily="49" charset="-120"/>
              <a:ea typeface="書法家中楷體" panose="02010609010101010101" pitchFamily="49" charset="-120"/>
            </a:endParaRPr>
          </a:p>
        </p:txBody>
      </p:sp>
      <p:grpSp>
        <p:nvGrpSpPr>
          <p:cNvPr id="15" name="群組 14"/>
          <p:cNvGrpSpPr/>
          <p:nvPr/>
        </p:nvGrpSpPr>
        <p:grpSpPr>
          <a:xfrm>
            <a:off x="539552" y="709454"/>
            <a:ext cx="8132008" cy="5889466"/>
            <a:chOff x="539552" y="709454"/>
            <a:chExt cx="4139952" cy="3104964"/>
          </a:xfrm>
        </p:grpSpPr>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709454"/>
              <a:ext cx="4139952" cy="3104964"/>
            </a:xfrm>
            <a:prstGeom prst="rect">
              <a:avLst/>
            </a:prstGeom>
          </p:spPr>
        </p:pic>
        <p:sp>
          <p:nvSpPr>
            <p:cNvPr id="12" name="文字方塊 11"/>
            <p:cNvSpPr txBox="1"/>
            <p:nvPr/>
          </p:nvSpPr>
          <p:spPr>
            <a:xfrm>
              <a:off x="845332" y="3253626"/>
              <a:ext cx="3528392" cy="373202"/>
            </a:xfrm>
            <a:prstGeom prst="rect">
              <a:avLst/>
            </a:prstGeom>
            <a:solidFill>
              <a:srgbClr val="FFFF00"/>
            </a:solidFill>
          </p:spPr>
          <p:txBody>
            <a:bodyPr wrap="square" rtlCol="0">
              <a:spAutoFit/>
            </a:bodyPr>
            <a:lstStyle/>
            <a:p>
              <a:r>
                <a:rPr lang="zh-TW" altLang="en-US" sz="4000" dirty="0" smtClean="0">
                  <a:solidFill>
                    <a:srgbClr val="FF0000"/>
                  </a:solidFill>
                  <a:effectLst>
                    <a:outerShdw blurRad="38100" dist="38100" dir="2700000" algn="tl">
                      <a:srgbClr val="000000">
                        <a:alpha val="43137"/>
                      </a:srgbClr>
                    </a:outerShdw>
                  </a:effectLst>
                </a:rPr>
                <a:t>找到操作教具，解決學生問題</a:t>
              </a:r>
              <a:endParaRPr lang="zh-TW" altLang="en-US" sz="4000"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54013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813324" y="383780"/>
            <a:ext cx="7503092" cy="5709515"/>
            <a:chOff x="4660856" y="709454"/>
            <a:chExt cx="4139952" cy="3104964"/>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0856" y="709454"/>
              <a:ext cx="4139952" cy="3104964"/>
            </a:xfrm>
            <a:prstGeom prst="rect">
              <a:avLst/>
            </a:prstGeom>
          </p:spPr>
        </p:pic>
        <p:sp>
          <p:nvSpPr>
            <p:cNvPr id="4" name="文字方塊 3"/>
            <p:cNvSpPr txBox="1"/>
            <p:nvPr/>
          </p:nvSpPr>
          <p:spPr>
            <a:xfrm>
              <a:off x="4966636" y="3253626"/>
              <a:ext cx="3528392" cy="384964"/>
            </a:xfrm>
            <a:prstGeom prst="rect">
              <a:avLst/>
            </a:prstGeom>
            <a:solidFill>
              <a:srgbClr val="FFFF00"/>
            </a:solidFill>
          </p:spPr>
          <p:txBody>
            <a:bodyPr wrap="square" rtlCol="0">
              <a:spAutoFit/>
            </a:bodyPr>
            <a:lstStyle/>
            <a:p>
              <a:r>
                <a:rPr lang="zh-TW" altLang="en-US" sz="4000" dirty="0" smtClean="0">
                  <a:solidFill>
                    <a:srgbClr val="FF0000"/>
                  </a:solidFill>
                  <a:effectLst>
                    <a:outerShdw blurRad="38100" dist="38100" dir="2700000" algn="tl">
                      <a:srgbClr val="000000">
                        <a:alpha val="43137"/>
                      </a:srgbClr>
                    </a:outerShdw>
                  </a:effectLst>
                  <a:hlinkClick r:id="rId3" action="ppaction://hlinkfile"/>
                </a:rPr>
                <a:t>改變溫美玉老師的教學策略</a:t>
              </a:r>
              <a:endParaRPr lang="zh-TW" altLang="en-US" sz="4000"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379845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520904" y="260648"/>
            <a:ext cx="8227560" cy="6408712"/>
            <a:chOff x="520904" y="3814418"/>
            <a:chExt cx="4139952" cy="2854942"/>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904" y="3814418"/>
              <a:ext cx="4139952" cy="2854942"/>
            </a:xfrm>
            <a:prstGeom prst="rect">
              <a:avLst/>
            </a:prstGeom>
          </p:spPr>
        </p:pic>
        <p:sp>
          <p:nvSpPr>
            <p:cNvPr id="4" name="文字方塊 3"/>
            <p:cNvSpPr txBox="1"/>
            <p:nvPr/>
          </p:nvSpPr>
          <p:spPr>
            <a:xfrm>
              <a:off x="826684" y="6093296"/>
              <a:ext cx="3528392" cy="315348"/>
            </a:xfrm>
            <a:prstGeom prst="rect">
              <a:avLst/>
            </a:prstGeom>
            <a:solidFill>
              <a:srgbClr val="FFFF00"/>
            </a:solidFill>
          </p:spPr>
          <p:txBody>
            <a:bodyPr wrap="square" rtlCol="0">
              <a:spAutoFit/>
            </a:bodyPr>
            <a:lstStyle/>
            <a:p>
              <a:r>
                <a:rPr lang="zh-TW" altLang="en-US" sz="4000" dirty="0" smtClean="0">
                  <a:solidFill>
                    <a:srgbClr val="FF0000"/>
                  </a:solidFill>
                  <a:effectLst>
                    <a:outerShdw blurRad="38100" dist="38100" dir="2700000" algn="tl">
                      <a:srgbClr val="000000">
                        <a:alpha val="43137"/>
                      </a:srgbClr>
                    </a:outerShdw>
                  </a:effectLst>
                  <a:hlinkClick r:id="rId3" action="ppaction://hlinkfile"/>
                </a:rPr>
                <a:t>林宜城校長的影片觀課和議課</a:t>
              </a:r>
              <a:endParaRPr lang="zh-TW" altLang="en-US" sz="4000"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841900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323528" y="260649"/>
            <a:ext cx="8477280" cy="6442962"/>
            <a:chOff x="4660856" y="3780167"/>
            <a:chExt cx="4139952" cy="2923443"/>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856" y="3780167"/>
              <a:ext cx="4139952" cy="2923443"/>
            </a:xfrm>
            <a:prstGeom prst="rect">
              <a:avLst/>
            </a:prstGeom>
          </p:spPr>
        </p:pic>
        <p:sp>
          <p:nvSpPr>
            <p:cNvPr id="4" name="文字方塊 3"/>
            <p:cNvSpPr txBox="1"/>
            <p:nvPr/>
          </p:nvSpPr>
          <p:spPr>
            <a:xfrm>
              <a:off x="4843266" y="6139016"/>
              <a:ext cx="3775132" cy="321198"/>
            </a:xfrm>
            <a:prstGeom prst="rect">
              <a:avLst/>
            </a:prstGeom>
            <a:solidFill>
              <a:srgbClr val="FFFF00"/>
            </a:solidFill>
          </p:spPr>
          <p:txBody>
            <a:bodyPr wrap="square" rtlCol="0">
              <a:spAutoFit/>
            </a:bodyPr>
            <a:lstStyle/>
            <a:p>
              <a:r>
                <a:rPr lang="zh-TW" altLang="en-US" sz="4000" dirty="0" smtClean="0">
                  <a:solidFill>
                    <a:srgbClr val="FF0000"/>
                  </a:solidFill>
                  <a:effectLst>
                    <a:outerShdw blurRad="38100" dist="38100" dir="2700000" algn="tl">
                      <a:srgbClr val="000000">
                        <a:alpha val="43137"/>
                      </a:srgbClr>
                    </a:outerShdw>
                  </a:effectLst>
                  <a:hlinkClick r:id="rId3" action="ppaction://hlinkfile"/>
                </a:rPr>
                <a:t>不同學生可以用不同方式決問題</a:t>
              </a:r>
              <a:endParaRPr lang="zh-TW" altLang="en-US" sz="4000"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99271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56772" y="1196752"/>
            <a:ext cx="8263801" cy="923330"/>
          </a:xfrm>
          <a:prstGeom prst="rect">
            <a:avLst/>
          </a:prstGeom>
        </p:spPr>
        <p:txBody>
          <a:bodyPr wrap="none">
            <a:spAutoFit/>
          </a:bodyPr>
          <a:lstStyle/>
          <a:p>
            <a:pPr eaLnBrk="1" hangingPunct="1">
              <a:spcBef>
                <a:spcPct val="50000"/>
              </a:spcBef>
              <a:defRPr/>
            </a:pPr>
            <a:r>
              <a:rPr lang="zh-TW" altLang="en-US" sz="5400" dirty="0" smtClean="0">
                <a:effectLst>
                  <a:outerShdw blurRad="38100" dist="38100" dir="2700000" algn="tl">
                    <a:srgbClr val="FFFFFF"/>
                  </a:outerShdw>
                </a:effectLst>
                <a:ea typeface="標楷體" pitchFamily="65" charset="-120"/>
              </a:rPr>
              <a:t>實施方式</a:t>
            </a:r>
            <a:r>
              <a:rPr lang="en-US" altLang="zh-TW" sz="5400" dirty="0" smtClean="0">
                <a:effectLst>
                  <a:outerShdw blurRad="38100" dist="38100" dir="2700000" algn="tl">
                    <a:srgbClr val="FFFFFF"/>
                  </a:outerShdw>
                </a:effectLst>
                <a:ea typeface="標楷體" pitchFamily="65" charset="-120"/>
              </a:rPr>
              <a:t>-</a:t>
            </a:r>
            <a:r>
              <a:rPr lang="zh-TW" altLang="en-US" sz="4400" dirty="0" smtClean="0">
                <a:solidFill>
                  <a:srgbClr val="FF0000"/>
                </a:solidFill>
                <a:effectLst>
                  <a:outerShdw blurRad="38100" dist="38100" dir="2700000" algn="tl">
                    <a:srgbClr val="FFFFFF"/>
                  </a:outerShdw>
                </a:effectLst>
                <a:ea typeface="標楷體" pitchFamily="65" charset="-120"/>
              </a:rPr>
              <a:t>公開觀課與議課流程</a:t>
            </a:r>
            <a:endParaRPr lang="zh-TW" altLang="en-US" sz="4000" dirty="0">
              <a:solidFill>
                <a:srgbClr val="FF0000"/>
              </a:solidFill>
              <a:effectLst>
                <a:outerShdw blurRad="38100" dist="38100" dir="2700000" algn="tl">
                  <a:srgbClr val="FFFFFF"/>
                </a:outerShdw>
              </a:effectLst>
              <a:ea typeface="標楷體" pitchFamily="65" charset="-120"/>
            </a:endParaRPr>
          </a:p>
        </p:txBody>
      </p:sp>
      <p:grpSp>
        <p:nvGrpSpPr>
          <p:cNvPr id="8" name="群組 7"/>
          <p:cNvGrpSpPr/>
          <p:nvPr/>
        </p:nvGrpSpPr>
        <p:grpSpPr>
          <a:xfrm>
            <a:off x="168992" y="2479561"/>
            <a:ext cx="8856983" cy="2597264"/>
            <a:chOff x="179512" y="3115464"/>
            <a:chExt cx="8856983" cy="2597264"/>
          </a:xfrm>
        </p:grpSpPr>
        <p:sp>
          <p:nvSpPr>
            <p:cNvPr id="3" name="向右箭號圖說文字 2"/>
            <p:cNvSpPr/>
            <p:nvPr/>
          </p:nvSpPr>
          <p:spPr>
            <a:xfrm>
              <a:off x="179512" y="3140968"/>
              <a:ext cx="1941516" cy="2571760"/>
            </a:xfrm>
            <a:prstGeom prst="rightArrowCallout">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TW" altLang="en-US" sz="2800" dirty="0" smtClean="0">
                  <a:solidFill>
                    <a:schemeClr val="tx1"/>
                  </a:solidFill>
                  <a:effectLst>
                    <a:outerShdw blurRad="38100" dist="38100" dir="2700000" algn="tl">
                      <a:srgbClr val="000000">
                        <a:alpha val="43137"/>
                      </a:srgbClr>
                    </a:outerShdw>
                  </a:effectLst>
                </a:rPr>
                <a:t>設定</a:t>
              </a:r>
              <a:endParaRPr lang="en-US" altLang="zh-TW" sz="2800" dirty="0" smtClean="0">
                <a:solidFill>
                  <a:schemeClr val="tx1"/>
                </a:solidFill>
                <a:effectLst>
                  <a:outerShdw blurRad="38100" dist="38100" dir="2700000" algn="tl">
                    <a:srgbClr val="000000">
                      <a:alpha val="43137"/>
                    </a:srgbClr>
                  </a:outerShdw>
                </a:effectLst>
              </a:endParaRPr>
            </a:p>
            <a:p>
              <a:pPr algn="ctr"/>
              <a:r>
                <a:rPr lang="zh-TW" altLang="en-US" sz="2800" dirty="0" smtClean="0">
                  <a:solidFill>
                    <a:schemeClr val="tx1"/>
                  </a:solidFill>
                  <a:effectLst>
                    <a:outerShdw blurRad="38100" dist="38100" dir="2700000" algn="tl">
                      <a:srgbClr val="000000">
                        <a:alpha val="43137"/>
                      </a:srgbClr>
                    </a:outerShdw>
                  </a:effectLst>
                </a:rPr>
                <a:t>主題</a:t>
              </a:r>
              <a:endParaRPr lang="zh-TW" altLang="en-US" sz="2800" dirty="0">
                <a:solidFill>
                  <a:schemeClr val="tx1"/>
                </a:solidFill>
                <a:effectLst>
                  <a:outerShdw blurRad="38100" dist="38100" dir="2700000" algn="tl">
                    <a:srgbClr val="000000">
                      <a:alpha val="43137"/>
                    </a:srgbClr>
                  </a:outerShdw>
                </a:effectLst>
              </a:endParaRPr>
            </a:p>
          </p:txBody>
        </p:sp>
        <p:sp>
          <p:nvSpPr>
            <p:cNvPr id="4" name="向右箭號圖說文字 3"/>
            <p:cNvSpPr/>
            <p:nvPr/>
          </p:nvSpPr>
          <p:spPr>
            <a:xfrm>
              <a:off x="2144184" y="3140968"/>
              <a:ext cx="1883372" cy="2571760"/>
            </a:xfrm>
            <a:prstGeom prst="rightArrowCallout">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TW" altLang="en-US" sz="2800" dirty="0" smtClean="0">
                  <a:solidFill>
                    <a:schemeClr val="tx1"/>
                  </a:solidFill>
                  <a:effectLst>
                    <a:outerShdw blurRad="38100" dist="38100" dir="2700000" algn="tl">
                      <a:srgbClr val="000000">
                        <a:alpha val="43137"/>
                      </a:srgbClr>
                    </a:outerShdw>
                  </a:effectLst>
                </a:rPr>
                <a:t>選定實施班級年段</a:t>
              </a:r>
              <a:endParaRPr lang="zh-TW" altLang="en-US" sz="2800" dirty="0">
                <a:solidFill>
                  <a:schemeClr val="tx1"/>
                </a:solidFill>
                <a:effectLst>
                  <a:outerShdw blurRad="38100" dist="38100" dir="2700000" algn="tl">
                    <a:srgbClr val="000000">
                      <a:alpha val="43137"/>
                    </a:srgbClr>
                  </a:outerShdw>
                </a:effectLst>
              </a:endParaRPr>
            </a:p>
          </p:txBody>
        </p:sp>
        <p:sp>
          <p:nvSpPr>
            <p:cNvPr id="5" name="向右箭號圖說文字 4"/>
            <p:cNvSpPr/>
            <p:nvPr/>
          </p:nvSpPr>
          <p:spPr>
            <a:xfrm>
              <a:off x="4051924" y="3140968"/>
              <a:ext cx="2032244" cy="2571760"/>
            </a:xfrm>
            <a:prstGeom prst="rightArrowCallout">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TW" altLang="en-US" sz="2800" dirty="0" smtClean="0">
                  <a:solidFill>
                    <a:schemeClr val="tx1"/>
                  </a:solidFill>
                  <a:effectLst>
                    <a:outerShdw blurRad="38100" dist="38100" dir="2700000" algn="tl">
                      <a:srgbClr val="000000">
                        <a:alpha val="43137"/>
                      </a:srgbClr>
                    </a:outerShdw>
                  </a:effectLst>
                </a:rPr>
                <a:t>公開授課與觀課</a:t>
              </a:r>
              <a:endParaRPr lang="zh-TW" altLang="en-US" sz="2800" dirty="0">
                <a:solidFill>
                  <a:schemeClr val="tx1"/>
                </a:solidFill>
                <a:effectLst>
                  <a:outerShdw blurRad="38100" dist="38100" dir="2700000" algn="tl">
                    <a:srgbClr val="000000">
                      <a:alpha val="43137"/>
                    </a:srgbClr>
                  </a:outerShdw>
                </a:effectLst>
              </a:endParaRPr>
            </a:p>
          </p:txBody>
        </p:sp>
        <p:sp>
          <p:nvSpPr>
            <p:cNvPr id="6" name="向右箭號圖說文字 5"/>
            <p:cNvSpPr/>
            <p:nvPr/>
          </p:nvSpPr>
          <p:spPr>
            <a:xfrm>
              <a:off x="6084168" y="3140968"/>
              <a:ext cx="1833935" cy="2571760"/>
            </a:xfrm>
            <a:prstGeom prst="rightArrowCallout">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zh-TW" altLang="en-US" sz="2800" dirty="0" smtClean="0">
                  <a:solidFill>
                    <a:schemeClr val="tx1"/>
                  </a:solidFill>
                  <a:effectLst>
                    <a:outerShdw blurRad="38100" dist="38100" dir="2700000" algn="tl">
                      <a:srgbClr val="000000">
                        <a:alpha val="43137"/>
                      </a:srgbClr>
                    </a:outerShdw>
                  </a:effectLst>
                </a:rPr>
                <a:t>議課與活動檢討</a:t>
              </a:r>
              <a:endParaRPr lang="zh-TW" altLang="en-US" sz="2800" dirty="0">
                <a:solidFill>
                  <a:schemeClr val="tx1"/>
                </a:solidFill>
                <a:effectLst>
                  <a:outerShdw blurRad="38100" dist="38100" dir="2700000" algn="tl">
                    <a:srgbClr val="000000">
                      <a:alpha val="43137"/>
                    </a:srgbClr>
                  </a:outerShdw>
                </a:effectLst>
              </a:endParaRPr>
            </a:p>
          </p:txBody>
        </p:sp>
        <p:sp>
          <p:nvSpPr>
            <p:cNvPr id="2" name="矩形 1"/>
            <p:cNvSpPr/>
            <p:nvPr/>
          </p:nvSpPr>
          <p:spPr>
            <a:xfrm>
              <a:off x="7850758" y="3115464"/>
              <a:ext cx="1185737" cy="25972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800" dirty="0" smtClean="0">
                  <a:solidFill>
                    <a:schemeClr val="tx1"/>
                  </a:solidFill>
                  <a:effectLst>
                    <a:outerShdw blurRad="38100" dist="38100" dir="2700000" algn="tl">
                      <a:srgbClr val="000000">
                        <a:alpha val="43137"/>
                      </a:srgbClr>
                    </a:outerShdw>
                  </a:effectLst>
                </a:rPr>
                <a:t>教師教學省思與再教學</a:t>
              </a:r>
              <a:endParaRPr lang="zh-TW" altLang="en-US" sz="2800" dirty="0">
                <a:solidFill>
                  <a:schemeClr val="tx1"/>
                </a:solidFill>
                <a:effectLst>
                  <a:outerShdw blurRad="38100" dist="38100" dir="2700000" algn="tl">
                    <a:srgbClr val="000000">
                      <a:alpha val="43137"/>
                    </a:srgbClr>
                  </a:outerShdw>
                </a:effectLst>
              </a:endParaRPr>
            </a:p>
          </p:txBody>
        </p:sp>
      </p:grpSp>
      <p:pic>
        <p:nvPicPr>
          <p:cNvPr id="12" name="Picture 4"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61429" t="43874" r="1237"/>
          <a:stretch>
            <a:fillRect/>
          </a:stretch>
        </p:blipFill>
        <p:spPr bwMode="auto">
          <a:xfrm>
            <a:off x="7239000" y="5076825"/>
            <a:ext cx="19050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5809" t="3445" r="67523" b="52451"/>
          <a:stretch>
            <a:fillRect/>
          </a:stretch>
        </p:blipFill>
        <p:spPr bwMode="auto">
          <a:xfrm>
            <a:off x="0" y="26988"/>
            <a:ext cx="12954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259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552168" y="-99392"/>
            <a:ext cx="8568952" cy="923330"/>
          </a:xfrm>
          <a:prstGeom prst="rect">
            <a:avLst/>
          </a:prstGeom>
          <a:noFill/>
          <a:ln w="9525">
            <a:noFill/>
            <a:miter lim="800000"/>
            <a:headEnd/>
            <a:tailEnd/>
          </a:ln>
          <a:effectLst/>
        </p:spPr>
        <p:txBody>
          <a:bodyPr wrap="square">
            <a:spAutoFit/>
          </a:bodyP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eaLnBrk="1" hangingPunct="1">
              <a:spcBef>
                <a:spcPct val="50000"/>
              </a:spcBef>
              <a:defRPr/>
            </a:pPr>
            <a:r>
              <a:rPr lang="zh-TW" altLang="en-US" sz="4800" dirty="0" smtClean="0">
                <a:effectLst>
                  <a:outerShdw blurRad="38100" dist="38100" dir="2700000" algn="tl">
                    <a:srgbClr val="FFFFFF"/>
                  </a:outerShdw>
                </a:effectLst>
                <a:ea typeface="標楷體" pitchFamily="65" charset="-120"/>
              </a:rPr>
              <a:t>實施方式</a:t>
            </a:r>
            <a:r>
              <a:rPr lang="en-US" altLang="zh-TW" sz="5400" dirty="0" smtClean="0">
                <a:effectLst>
                  <a:outerShdw blurRad="38100" dist="38100" dir="2700000" algn="tl">
                    <a:srgbClr val="FFFFFF"/>
                  </a:outerShdw>
                </a:effectLst>
                <a:ea typeface="標楷體" pitchFamily="65" charset="-120"/>
              </a:rPr>
              <a:t>-</a:t>
            </a:r>
            <a:r>
              <a:rPr lang="zh-TW" altLang="en-US" sz="4400" dirty="0" smtClean="0">
                <a:solidFill>
                  <a:srgbClr val="FF0000"/>
                </a:solidFill>
                <a:effectLst>
                  <a:outerShdw blurRad="38100" dist="38100" dir="2700000" algn="tl">
                    <a:srgbClr val="FFFFFF"/>
                  </a:outerShdw>
                </a:effectLst>
                <a:ea typeface="標楷體" pitchFamily="65" charset="-120"/>
              </a:rPr>
              <a:t>公開授課與議課歷程</a:t>
            </a:r>
            <a:endParaRPr lang="zh-TW" altLang="en-US" sz="6000" dirty="0" smtClean="0">
              <a:solidFill>
                <a:srgbClr val="FF0000"/>
              </a:solidFill>
              <a:effectLst>
                <a:outerShdw blurRad="38100" dist="38100" dir="2700000" algn="tl">
                  <a:srgbClr val="FFFFFF"/>
                </a:outerShdw>
              </a:effectLst>
              <a:ea typeface="標楷體" pitchFamily="65" charset="-120"/>
            </a:endParaRPr>
          </a:p>
        </p:txBody>
      </p:sp>
      <p:graphicFrame>
        <p:nvGraphicFramePr>
          <p:cNvPr id="3" name="物件 2"/>
          <p:cNvGraphicFramePr>
            <a:graphicFrameLocks noChangeAspect="1"/>
          </p:cNvGraphicFramePr>
          <p:nvPr>
            <p:extLst>
              <p:ext uri="{D42A27DB-BD31-4B8C-83A1-F6EECF244321}">
                <p14:modId xmlns:p14="http://schemas.microsoft.com/office/powerpoint/2010/main" val="3302408670"/>
              </p:ext>
            </p:extLst>
          </p:nvPr>
        </p:nvGraphicFramePr>
        <p:xfrm>
          <a:off x="293688" y="982663"/>
          <a:ext cx="8539162" cy="5538787"/>
        </p:xfrm>
        <a:graphic>
          <a:graphicData uri="http://schemas.openxmlformats.org/presentationml/2006/ole">
            <mc:AlternateContent xmlns:mc="http://schemas.openxmlformats.org/markup-compatibility/2006">
              <mc:Choice xmlns:v="urn:schemas-microsoft-com:vml" Requires="v">
                <p:oleObj spid="_x0000_s6170" name="文件" r:id="rId3" imgW="9674851" imgH="6289020" progId="Word.Document.12">
                  <p:embed/>
                </p:oleObj>
              </mc:Choice>
              <mc:Fallback>
                <p:oleObj name="文件" r:id="rId3" imgW="9674851" imgH="6289020" progId="Word.Document.12">
                  <p:embed/>
                  <p:pic>
                    <p:nvPicPr>
                      <p:cNvPr id="0" name=""/>
                      <p:cNvPicPr/>
                      <p:nvPr/>
                    </p:nvPicPr>
                    <p:blipFill>
                      <a:blip r:embed="rId4"/>
                      <a:stretch>
                        <a:fillRect/>
                      </a:stretch>
                    </p:blipFill>
                    <p:spPr>
                      <a:xfrm>
                        <a:off x="293688" y="982663"/>
                        <a:ext cx="8539162" cy="5538787"/>
                      </a:xfrm>
                      <a:prstGeom prst="rect">
                        <a:avLst/>
                      </a:prstGeom>
                    </p:spPr>
                  </p:pic>
                </p:oleObj>
              </mc:Fallback>
            </mc:AlternateContent>
          </a:graphicData>
        </a:graphic>
      </p:graphicFrame>
    </p:spTree>
    <p:extLst>
      <p:ext uri="{BB962C8B-B14F-4D97-AF65-F5344CB8AC3E}">
        <p14:creationId xmlns:p14="http://schemas.microsoft.com/office/powerpoint/2010/main" val="1972532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1128713"/>
            <a:ext cx="8229600" cy="1143000"/>
          </a:xfrm>
        </p:spPr>
        <p:txBody>
          <a:bodyPr/>
          <a:lstStyle/>
          <a:p>
            <a:pPr>
              <a:defRPr/>
            </a:pPr>
            <a:r>
              <a:rPr lang="zh-TW" altLang="en-US" sz="6600" b="1" dirty="0" smtClean="0">
                <a:solidFill>
                  <a:schemeClr val="tx1"/>
                </a:solidFill>
                <a:effectLst>
                  <a:outerShdw blurRad="38100" dist="38100" dir="2700000" algn="tl">
                    <a:srgbClr val="000000">
                      <a:alpha val="43137"/>
                    </a:srgbClr>
                  </a:outerShdw>
                </a:effectLst>
              </a:rPr>
              <a:t>與您分享</a:t>
            </a:r>
            <a:endParaRPr lang="zh-TW" altLang="en-US" sz="6600" b="1" dirty="0">
              <a:solidFill>
                <a:schemeClr val="tx1"/>
              </a:solidFill>
              <a:effectLst>
                <a:outerShdw blurRad="38100" dist="38100" dir="2700000" algn="tl">
                  <a:srgbClr val="000000">
                    <a:alpha val="43137"/>
                  </a:srgbClr>
                </a:outerShdw>
              </a:effectLst>
            </a:endParaRPr>
          </a:p>
        </p:txBody>
      </p:sp>
      <p:pic>
        <p:nvPicPr>
          <p:cNvPr id="3075" name="Picture 5"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5809" t="3445" r="67523" b="52451"/>
          <a:stretch>
            <a:fillRect/>
          </a:stretch>
        </p:blipFill>
        <p:spPr bwMode="auto">
          <a:xfrm>
            <a:off x="0" y="0"/>
            <a:ext cx="22098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61429" t="43874" r="1237"/>
          <a:stretch>
            <a:fillRect/>
          </a:stretch>
        </p:blipFill>
        <p:spPr bwMode="auto">
          <a:xfrm>
            <a:off x="7269163" y="5105400"/>
            <a:ext cx="18748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0"/>
          <p:cNvSpPr txBox="1">
            <a:spLocks noChangeArrowheads="1"/>
          </p:cNvSpPr>
          <p:nvPr/>
        </p:nvSpPr>
        <p:spPr bwMode="auto">
          <a:xfrm>
            <a:off x="304800" y="2865120"/>
            <a:ext cx="8610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標楷體" pitchFamily="65" charset="-120"/>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a:defRPr/>
            </a:pPr>
            <a:r>
              <a:rPr lang="zh-TW" altLang="en-US" dirty="0" smtClean="0">
                <a:solidFill>
                  <a:srgbClr val="000099"/>
                </a:solidFill>
                <a:effectLst>
                  <a:outerShdw blurRad="38100" dist="38100" dir="2700000" algn="tl">
                    <a:srgbClr val="000000">
                      <a:alpha val="43137"/>
                    </a:srgbClr>
                  </a:outerShdw>
                </a:effectLst>
              </a:rPr>
              <a:t>一群</a:t>
            </a:r>
            <a:r>
              <a:rPr lang="zh-TW" altLang="en-US" dirty="0" smtClean="0">
                <a:solidFill>
                  <a:srgbClr val="FF0000"/>
                </a:solidFill>
                <a:effectLst>
                  <a:outerShdw blurRad="38100" dist="38100" dir="2700000" algn="tl">
                    <a:srgbClr val="000000">
                      <a:alpha val="43137"/>
                    </a:srgbClr>
                  </a:outerShdw>
                </a:effectLst>
              </a:rPr>
              <a:t>普通班教師</a:t>
            </a:r>
            <a:r>
              <a:rPr lang="zh-TW" altLang="en-US" dirty="0" smtClean="0">
                <a:solidFill>
                  <a:srgbClr val="000099"/>
                </a:solidFill>
                <a:effectLst>
                  <a:outerShdw blurRad="38100" dist="38100" dir="2700000" algn="tl">
                    <a:srgbClr val="000000">
                      <a:alpha val="43137"/>
                    </a:srgbClr>
                  </a:outerShdw>
                </a:effectLst>
              </a:rPr>
              <a:t>和</a:t>
            </a:r>
            <a:r>
              <a:rPr lang="zh-TW" altLang="en-US" dirty="0" smtClean="0">
                <a:solidFill>
                  <a:srgbClr val="FF0000"/>
                </a:solidFill>
                <a:effectLst>
                  <a:outerShdw blurRad="38100" dist="38100" dir="2700000" algn="tl">
                    <a:srgbClr val="000000">
                      <a:alpha val="43137"/>
                    </a:srgbClr>
                  </a:outerShdw>
                </a:effectLst>
              </a:rPr>
              <a:t>資源班教師</a:t>
            </a:r>
            <a:r>
              <a:rPr lang="zh-TW" altLang="en-US" dirty="0" smtClean="0">
                <a:solidFill>
                  <a:srgbClr val="000099"/>
                </a:solidFill>
                <a:effectLst>
                  <a:outerShdw blurRad="38100" dist="38100" dir="2700000" algn="tl">
                    <a:srgbClr val="000000">
                      <a:alpha val="43137"/>
                    </a:srgbClr>
                  </a:outerShdw>
                </a:effectLst>
              </a:rPr>
              <a:t>們</a:t>
            </a:r>
            <a:endParaRPr lang="en-US" altLang="zh-TW" dirty="0">
              <a:solidFill>
                <a:srgbClr val="000099"/>
              </a:solidFill>
              <a:effectLst>
                <a:outerShdw blurRad="38100" dist="38100" dir="2700000" algn="tl">
                  <a:srgbClr val="000000">
                    <a:alpha val="43137"/>
                  </a:srgbClr>
                </a:outerShdw>
              </a:effectLst>
            </a:endParaRPr>
          </a:p>
          <a:p>
            <a:pPr>
              <a:defRPr/>
            </a:pPr>
            <a:r>
              <a:rPr lang="zh-TW" altLang="en-US" dirty="0" smtClean="0">
                <a:solidFill>
                  <a:srgbClr val="000099"/>
                </a:solidFill>
                <a:effectLst>
                  <a:outerShdw blurRad="38100" dist="38100" dir="2700000" algn="tl">
                    <a:srgbClr val="000000">
                      <a:alpha val="43137"/>
                    </a:srgbClr>
                  </a:outerShdw>
                </a:effectLst>
              </a:rPr>
              <a:t>共同陪伴孩子們</a:t>
            </a:r>
            <a:endParaRPr lang="en-US" altLang="zh-TW" dirty="0" smtClean="0">
              <a:solidFill>
                <a:srgbClr val="000099"/>
              </a:solidFill>
              <a:effectLst>
                <a:outerShdw blurRad="38100" dist="38100" dir="2700000" algn="tl">
                  <a:srgbClr val="000000">
                    <a:alpha val="43137"/>
                  </a:srgbClr>
                </a:outerShdw>
              </a:effectLst>
            </a:endParaRPr>
          </a:p>
          <a:p>
            <a:pPr>
              <a:defRPr/>
            </a:pPr>
            <a:r>
              <a:rPr lang="zh-TW" altLang="en-US" dirty="0" smtClean="0">
                <a:solidFill>
                  <a:srgbClr val="000099"/>
                </a:solidFill>
                <a:effectLst>
                  <a:outerShdw blurRad="38100" dist="38100" dir="2700000" algn="tl">
                    <a:srgbClr val="000000">
                      <a:alpha val="43137"/>
                    </a:srgbClr>
                  </a:outerShdw>
                </a:effectLst>
              </a:rPr>
              <a:t>一起</a:t>
            </a:r>
            <a:r>
              <a:rPr lang="zh-TW" altLang="en-US" dirty="0" smtClean="0">
                <a:solidFill>
                  <a:srgbClr val="000099"/>
                </a:solidFill>
                <a:effectLst>
                  <a:outerShdw blurRad="38100" dist="38100" dir="2700000" algn="tl">
                    <a:srgbClr val="000000">
                      <a:alpha val="43137"/>
                    </a:srgbClr>
                  </a:outerShdw>
                </a:effectLst>
                <a:latin typeface="新細明體"/>
                <a:ea typeface="新細明體"/>
              </a:rPr>
              <a:t>「</a:t>
            </a:r>
            <a:r>
              <a:rPr lang="zh-TW" altLang="en-US" dirty="0" smtClean="0">
                <a:solidFill>
                  <a:srgbClr val="FF0066"/>
                </a:solidFill>
                <a:effectLst>
                  <a:outerShdw blurRad="38100" dist="38100" dir="2700000" algn="tl">
                    <a:srgbClr val="000000">
                      <a:alpha val="43137"/>
                    </a:srgbClr>
                  </a:outerShdw>
                </a:effectLst>
              </a:rPr>
              <a:t>快樂學數學</a:t>
            </a:r>
            <a:r>
              <a:rPr lang="zh-TW" altLang="en-US" dirty="0" smtClean="0">
                <a:solidFill>
                  <a:srgbClr val="000099"/>
                </a:solidFill>
                <a:effectLst>
                  <a:outerShdw blurRad="38100" dist="38100" dir="2700000" algn="tl">
                    <a:srgbClr val="000000">
                      <a:alpha val="43137"/>
                    </a:srgbClr>
                  </a:outerShdw>
                </a:effectLst>
                <a:latin typeface="新細明體"/>
                <a:ea typeface="新細明體"/>
              </a:rPr>
              <a:t>」</a:t>
            </a:r>
            <a:r>
              <a:rPr lang="zh-TW" altLang="en-US" dirty="0" smtClean="0">
                <a:solidFill>
                  <a:srgbClr val="000099"/>
                </a:solidFill>
                <a:effectLst>
                  <a:outerShdw blurRad="38100" dist="38100" dir="2700000" algn="tl">
                    <a:srgbClr val="000000">
                      <a:alpha val="43137"/>
                    </a:srgbClr>
                  </a:outerShdw>
                </a:effectLst>
              </a:rPr>
              <a:t>的故事</a:t>
            </a:r>
            <a:endParaRPr lang="en-US" altLang="zh-TW" dirty="0" smtClean="0">
              <a:solidFill>
                <a:srgbClr val="000099"/>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5016" y="1568"/>
            <a:ext cx="3057247" cy="584775"/>
          </a:xfrm>
          <a:prstGeom prst="rect">
            <a:avLst/>
          </a:prstGeom>
        </p:spPr>
        <p:txBody>
          <a:bodyPr wrap="none">
            <a:spAutoFit/>
          </a:bodyPr>
          <a:lstStyle/>
          <a:p>
            <a:pPr>
              <a:defRPr/>
            </a:pPr>
            <a:r>
              <a:rPr lang="zh-TW" altLang="en-US" sz="3200" kern="0" dirty="0" smtClean="0">
                <a:solidFill>
                  <a:srgbClr val="000099"/>
                </a:solidFill>
                <a:effectLst>
                  <a:outerShdw blurRad="38100" dist="38100" dir="2700000" algn="tl">
                    <a:srgbClr val="000000">
                      <a:alpha val="43137"/>
                    </a:srgbClr>
                  </a:outerShdw>
                </a:effectLst>
                <a:latin typeface="書法家中楷體" panose="02010609010101010101" pitchFamily="49" charset="-120"/>
                <a:ea typeface="書法家中楷體" panose="02010609010101010101" pitchFamily="49" charset="-120"/>
              </a:rPr>
              <a:t>教學開始翻轉了</a:t>
            </a:r>
            <a:endParaRPr lang="en-US" altLang="zh-TW" sz="3200" kern="0" dirty="0">
              <a:solidFill>
                <a:srgbClr val="000099"/>
              </a:solidFill>
              <a:effectLst>
                <a:outerShdw blurRad="38100" dist="38100" dir="2700000" algn="tl">
                  <a:srgbClr val="000000">
                    <a:alpha val="43137"/>
                  </a:srgbClr>
                </a:outerShdw>
              </a:effectLst>
              <a:latin typeface="書法家中楷體" panose="02010609010101010101" pitchFamily="49" charset="-120"/>
              <a:ea typeface="書法家中楷體" panose="02010609010101010101" pitchFamily="49" charset="-120"/>
            </a:endParaRPr>
          </a:p>
        </p:txBody>
      </p:sp>
      <p:grpSp>
        <p:nvGrpSpPr>
          <p:cNvPr id="27" name="群組 26"/>
          <p:cNvGrpSpPr/>
          <p:nvPr/>
        </p:nvGrpSpPr>
        <p:grpSpPr>
          <a:xfrm>
            <a:off x="46152" y="600838"/>
            <a:ext cx="8414280" cy="5780490"/>
            <a:chOff x="46152" y="600838"/>
            <a:chExt cx="4525848" cy="3116193"/>
          </a:xfrm>
        </p:grpSpPr>
        <p:pic>
          <p:nvPicPr>
            <p:cNvPr id="19" name="圖片 18"/>
            <p:cNvPicPr/>
            <p:nvPr/>
          </p:nvPicPr>
          <p:blipFill>
            <a:blip r:embed="rId2" cstate="print">
              <a:extLst>
                <a:ext uri="{28A0092B-C50C-407E-A947-70E740481C1C}">
                  <a14:useLocalDpi xmlns:a14="http://schemas.microsoft.com/office/drawing/2010/main" val="0"/>
                </a:ext>
              </a:extLst>
            </a:blip>
            <a:stretch>
              <a:fillRect/>
            </a:stretch>
          </p:blipFill>
          <p:spPr>
            <a:xfrm>
              <a:off x="46152" y="600838"/>
              <a:ext cx="4525848" cy="3116193"/>
            </a:xfrm>
            <a:prstGeom prst="rect">
              <a:avLst/>
            </a:prstGeom>
          </p:spPr>
        </p:pic>
        <p:sp>
          <p:nvSpPr>
            <p:cNvPr id="23" name="文字方塊 22"/>
            <p:cNvSpPr txBox="1"/>
            <p:nvPr/>
          </p:nvSpPr>
          <p:spPr>
            <a:xfrm rot="10800000" flipH="1" flipV="1">
              <a:off x="707353" y="3130082"/>
              <a:ext cx="3203445" cy="381613"/>
            </a:xfrm>
            <a:prstGeom prst="rect">
              <a:avLst/>
            </a:prstGeom>
            <a:solidFill>
              <a:srgbClr val="FFFF00"/>
            </a:solidFill>
          </p:spPr>
          <p:txBody>
            <a:bodyPr wrap="square" rtlCol="0">
              <a:spAutoFit/>
            </a:bodyPr>
            <a:lstStyle/>
            <a:p>
              <a:pPr algn="ctr"/>
              <a:r>
                <a:rPr lang="zh-TW" altLang="en-US" sz="4000" dirty="0" smtClean="0">
                  <a:solidFill>
                    <a:srgbClr val="FF0000"/>
                  </a:solidFill>
                  <a:effectLst>
                    <a:outerShdw blurRad="38100" dist="38100" dir="2700000" algn="tl">
                      <a:srgbClr val="000000">
                        <a:alpha val="43137"/>
                      </a:srgbClr>
                    </a:outerShdw>
                  </a:effectLst>
                </a:rPr>
                <a:t>分組合作的數學桌遊遊戲</a:t>
              </a:r>
              <a:endParaRPr lang="zh-TW" altLang="en-US" sz="4000"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24472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467545" y="579094"/>
            <a:ext cx="8288370" cy="6018257"/>
            <a:chOff x="4571999" y="579095"/>
            <a:chExt cx="4183915" cy="3137936"/>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579095"/>
              <a:ext cx="4183915" cy="3137936"/>
            </a:xfrm>
            <a:prstGeom prst="rect">
              <a:avLst/>
            </a:prstGeom>
          </p:spPr>
        </p:pic>
        <p:sp>
          <p:nvSpPr>
            <p:cNvPr id="4" name="文字方塊 3"/>
            <p:cNvSpPr txBox="1"/>
            <p:nvPr/>
          </p:nvSpPr>
          <p:spPr>
            <a:xfrm rot="10800000" flipH="1" flipV="1">
              <a:off x="5062232" y="3120795"/>
              <a:ext cx="3203445" cy="401189"/>
            </a:xfrm>
            <a:prstGeom prst="rect">
              <a:avLst/>
            </a:prstGeom>
            <a:solidFill>
              <a:srgbClr val="FFFF00"/>
            </a:solidFill>
          </p:spPr>
          <p:txBody>
            <a:bodyPr wrap="square" rtlCol="0">
              <a:spAutoFit/>
            </a:bodyPr>
            <a:lstStyle/>
            <a:p>
              <a:pPr algn="ctr"/>
              <a:r>
                <a:rPr lang="zh-TW" altLang="en-US" sz="4400" dirty="0" smtClean="0">
                  <a:solidFill>
                    <a:srgbClr val="FF0000"/>
                  </a:solidFill>
                  <a:effectLst>
                    <a:outerShdw blurRad="38100" dist="38100" dir="2700000" algn="tl">
                      <a:srgbClr val="000000">
                        <a:alpha val="43137"/>
                      </a:srgbClr>
                    </a:outerShdw>
                  </a:effectLst>
                  <a:hlinkClick r:id="rId3" action="ppaction://hlinkfile"/>
                </a:rPr>
                <a:t>吳明亮的除法概念教學</a:t>
              </a:r>
              <a:endParaRPr lang="zh-TW" altLang="en-US" sz="4400"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6853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611560" y="404664"/>
            <a:ext cx="7704856" cy="5976664"/>
            <a:chOff x="19471" y="3717030"/>
            <a:chExt cx="4552525" cy="2964777"/>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1" y="3717030"/>
              <a:ext cx="4552525" cy="2964777"/>
            </a:xfrm>
            <a:prstGeom prst="rect">
              <a:avLst/>
            </a:prstGeom>
          </p:spPr>
        </p:pic>
        <p:sp>
          <p:nvSpPr>
            <p:cNvPr id="4" name="文字方塊 3"/>
            <p:cNvSpPr txBox="1"/>
            <p:nvPr/>
          </p:nvSpPr>
          <p:spPr>
            <a:xfrm rot="10800000" flipH="1" flipV="1">
              <a:off x="859753" y="6119178"/>
              <a:ext cx="3203445" cy="412223"/>
            </a:xfrm>
            <a:prstGeom prst="rect">
              <a:avLst/>
            </a:prstGeom>
            <a:solidFill>
              <a:srgbClr val="FFFF00"/>
            </a:solidFill>
          </p:spPr>
          <p:txBody>
            <a:bodyPr wrap="square" rtlCol="0">
              <a:spAutoFit/>
            </a:bodyPr>
            <a:lstStyle/>
            <a:p>
              <a:pPr algn="ctr"/>
              <a:r>
                <a:rPr lang="zh-TW" altLang="en-US" sz="4800" dirty="0" smtClean="0">
                  <a:solidFill>
                    <a:srgbClr val="FF0000"/>
                  </a:solidFill>
                  <a:effectLst>
                    <a:outerShdw blurRad="38100" dist="38100" dir="2700000" algn="tl">
                      <a:srgbClr val="000000">
                        <a:alpha val="43137"/>
                      </a:srgbClr>
                    </a:outerShdw>
                  </a:effectLst>
                </a:rPr>
                <a:t>資源班的小數教學</a:t>
              </a:r>
              <a:endParaRPr lang="zh-TW" altLang="en-US" sz="4800"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64428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423496" y="404664"/>
            <a:ext cx="8324968" cy="6264696"/>
            <a:chOff x="4571997" y="3717031"/>
            <a:chExt cx="4183917" cy="2964776"/>
          </a:xfrm>
        </p:grpSpPr>
        <p:pic>
          <p:nvPicPr>
            <p:cNvPr id="3" name="圖片 2">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7" y="3717031"/>
              <a:ext cx="4183917" cy="2964776"/>
            </a:xfrm>
            <a:prstGeom prst="rect">
              <a:avLst/>
            </a:prstGeom>
          </p:spPr>
        </p:pic>
        <p:sp>
          <p:nvSpPr>
            <p:cNvPr id="4" name="文字方塊 3"/>
            <p:cNvSpPr txBox="1"/>
            <p:nvPr/>
          </p:nvSpPr>
          <p:spPr>
            <a:xfrm rot="10800000" flipH="1" flipV="1">
              <a:off x="5292080" y="6143222"/>
              <a:ext cx="3203445" cy="364139"/>
            </a:xfrm>
            <a:prstGeom prst="rect">
              <a:avLst/>
            </a:prstGeom>
            <a:solidFill>
              <a:srgbClr val="FFFF00"/>
            </a:solidFill>
          </p:spPr>
          <p:txBody>
            <a:bodyPr wrap="square" rtlCol="0">
              <a:spAutoFit/>
            </a:bodyPr>
            <a:lstStyle/>
            <a:p>
              <a:pPr algn="ctr"/>
              <a:r>
                <a:rPr lang="zh-TW" altLang="en-US" sz="4400" dirty="0" smtClean="0">
                  <a:solidFill>
                    <a:srgbClr val="FF0000"/>
                  </a:solidFill>
                  <a:effectLst>
                    <a:outerShdw blurRad="38100" dist="38100" dir="2700000" algn="tl">
                      <a:srgbClr val="000000">
                        <a:alpha val="43137"/>
                      </a:srgbClr>
                    </a:outerShdw>
                  </a:effectLst>
                  <a:hlinkClick r:id="rId4" action="ppaction://hlinkfile"/>
                </a:rPr>
                <a:t>以圖示協助等級分數學習</a:t>
              </a:r>
              <a:endParaRPr lang="zh-TW" altLang="en-US" sz="4400" dirty="0">
                <a:solidFill>
                  <a:srgbClr val="FF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61655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79512" y="188640"/>
            <a:ext cx="8568952" cy="923330"/>
          </a:xfrm>
          <a:prstGeom prst="rect">
            <a:avLst/>
          </a:prstGeom>
          <a:noFill/>
          <a:ln w="9525">
            <a:noFill/>
            <a:miter lim="800000"/>
            <a:headEnd/>
            <a:tailEnd/>
          </a:ln>
          <a:effectLst/>
        </p:spPr>
        <p:txBody>
          <a:bodyPr wrap="square">
            <a:spAutoFit/>
          </a:bodyP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eaLnBrk="1" hangingPunct="1">
              <a:spcBef>
                <a:spcPct val="50000"/>
              </a:spcBef>
              <a:defRPr/>
            </a:pPr>
            <a:r>
              <a:rPr lang="zh-TW" altLang="en-US" sz="5400" dirty="0" smtClean="0">
                <a:effectLst>
                  <a:outerShdw blurRad="38100" dist="38100" dir="2700000" algn="tl">
                    <a:srgbClr val="FFFFFF"/>
                  </a:outerShdw>
                </a:effectLst>
                <a:ea typeface="標楷體" pitchFamily="65" charset="-120"/>
              </a:rPr>
              <a:t>教師專業成長與省思</a:t>
            </a:r>
            <a:r>
              <a:rPr lang="en-US" altLang="zh-TW" sz="4400" dirty="0" smtClean="0">
                <a:solidFill>
                  <a:srgbClr val="FF0000"/>
                </a:solidFill>
                <a:effectLst>
                  <a:outerShdw blurRad="38100" dist="38100" dir="2700000" algn="tl">
                    <a:srgbClr val="FFFFFF"/>
                  </a:outerShdw>
                </a:effectLst>
                <a:ea typeface="標楷體" pitchFamily="65" charset="-120"/>
              </a:rPr>
              <a:t>(</a:t>
            </a:r>
            <a:r>
              <a:rPr lang="zh-TW" altLang="en-US" sz="4400" dirty="0" smtClean="0">
                <a:solidFill>
                  <a:srgbClr val="FF0000"/>
                </a:solidFill>
                <a:effectLst>
                  <a:outerShdw blurRad="38100" dist="38100" dir="2700000" algn="tl">
                    <a:srgbClr val="FFFFFF"/>
                  </a:outerShdw>
                </a:effectLst>
                <a:ea typeface="標楷體" pitchFamily="65" charset="-120"/>
              </a:rPr>
              <a:t>一年級</a:t>
            </a:r>
            <a:r>
              <a:rPr lang="en-US" altLang="zh-TW" sz="4400" dirty="0" smtClean="0">
                <a:solidFill>
                  <a:srgbClr val="FF0000"/>
                </a:solidFill>
                <a:effectLst>
                  <a:outerShdw blurRad="38100" dist="38100" dir="2700000" algn="tl">
                    <a:srgbClr val="FFFFFF"/>
                  </a:outerShdw>
                </a:effectLst>
                <a:ea typeface="標楷體" pitchFamily="65" charset="-120"/>
              </a:rPr>
              <a:t>)</a:t>
            </a:r>
            <a:endParaRPr lang="zh-TW" altLang="en-US" sz="6000" dirty="0" smtClean="0">
              <a:solidFill>
                <a:srgbClr val="FF0000"/>
              </a:solidFill>
              <a:effectLst>
                <a:outerShdw blurRad="38100" dist="38100" dir="2700000" algn="tl">
                  <a:srgbClr val="FFFFFF"/>
                </a:outerShdw>
              </a:effectLst>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142575270"/>
              </p:ext>
            </p:extLst>
          </p:nvPr>
        </p:nvGraphicFramePr>
        <p:xfrm>
          <a:off x="395536" y="1556792"/>
          <a:ext cx="8496945" cy="4680520"/>
        </p:xfrm>
        <a:graphic>
          <a:graphicData uri="http://schemas.openxmlformats.org/drawingml/2006/table">
            <a:tbl>
              <a:tblPr firstRow="1" firstCol="1" bandRow="1"/>
              <a:tblGrid>
                <a:gridCol w="1347827"/>
                <a:gridCol w="3442810"/>
                <a:gridCol w="3706308"/>
              </a:tblGrid>
              <a:tr h="1872208">
                <a:tc>
                  <a:txBody>
                    <a:bodyPr/>
                    <a:lstStyle/>
                    <a:p>
                      <a:pPr algn="ctr">
                        <a:spcAft>
                          <a:spcPts val="0"/>
                        </a:spcAft>
                      </a:pPr>
                      <a:r>
                        <a:rPr lang="zh-TW" sz="2000" kern="100" dirty="0">
                          <a:effectLst/>
                          <a:latin typeface="Calibri"/>
                          <a:ea typeface="標楷體"/>
                          <a:cs typeface="Times New Roman"/>
                        </a:rPr>
                        <a:t>林螢穗</a:t>
                      </a:r>
                      <a:endParaRPr lang="zh-TW" sz="20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dirty="0">
                          <a:effectLst/>
                          <a:latin typeface="Calibri"/>
                          <a:ea typeface="標楷體"/>
                          <a:cs typeface="Times New Roman"/>
                        </a:rPr>
                        <a:t>對各個疑問的單元，有重新學習、重新思考的機會，在「時鐘」教學的單元，</a:t>
                      </a:r>
                      <a:r>
                        <a:rPr lang="zh-TW" sz="2000" b="1" u="none" kern="100" dirty="0">
                          <a:solidFill>
                            <a:srgbClr val="FF0000"/>
                          </a:solidFill>
                          <a:effectLst/>
                          <a:latin typeface="Calibri"/>
                          <a:ea typeface="標楷體"/>
                          <a:cs typeface="Times New Roman"/>
                        </a:rPr>
                        <a:t>利用教授指導的方法，實際運用在課堂上，孩子們的概念確實有更清楚，對於迷思概念的澄清更具體了</a:t>
                      </a:r>
                      <a:r>
                        <a:rPr lang="zh-TW" sz="2000" kern="100" dirty="0">
                          <a:effectLst/>
                          <a:latin typeface="Calibri"/>
                          <a:ea typeface="標楷體"/>
                          <a:cs typeface="Times New Roman"/>
                        </a:rPr>
                        <a:t>！</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dirty="0">
                          <a:effectLst/>
                          <a:latin typeface="Calibri"/>
                          <a:ea typeface="標楷體"/>
                          <a:cs typeface="Times New Roman"/>
                        </a:rPr>
                        <a:t>雖然教學已經有十多年的經歷，</a:t>
                      </a:r>
                      <a:r>
                        <a:rPr lang="zh-TW" sz="2000" kern="100" dirty="0" smtClean="0">
                          <a:effectLst/>
                          <a:latin typeface="Calibri"/>
                          <a:ea typeface="標楷體"/>
                          <a:cs typeface="Times New Roman"/>
                        </a:rPr>
                        <a:t>但</a:t>
                      </a:r>
                      <a:r>
                        <a:rPr lang="zh-TW" sz="2000" b="1" kern="100" dirty="0" smtClean="0">
                          <a:solidFill>
                            <a:srgbClr val="FF0000"/>
                          </a:solidFill>
                          <a:effectLst>
                            <a:outerShdw blurRad="38100" dist="38100" dir="2700000" algn="tl">
                              <a:srgbClr val="000000">
                                <a:alpha val="43137"/>
                              </a:srgbClr>
                            </a:outerShdw>
                          </a:effectLst>
                          <a:latin typeface="Calibri"/>
                          <a:ea typeface="標楷體"/>
                          <a:cs typeface="Times New Roman"/>
                        </a:rPr>
                        <a:t>在許多</a:t>
                      </a:r>
                      <a:r>
                        <a:rPr lang="zh-TW" sz="2000" b="1" kern="100" dirty="0">
                          <a:solidFill>
                            <a:srgbClr val="FF0000"/>
                          </a:solidFill>
                          <a:effectLst>
                            <a:outerShdw blurRad="38100" dist="38100" dir="2700000" algn="tl">
                              <a:srgbClr val="000000">
                                <a:alpha val="43137"/>
                              </a:srgbClr>
                            </a:outerShdw>
                          </a:effectLst>
                          <a:latin typeface="Calibri"/>
                          <a:ea typeface="標楷體"/>
                          <a:cs typeface="Times New Roman"/>
                        </a:rPr>
                        <a:t>單元的教學法，還可以再調整，</a:t>
                      </a:r>
                      <a:r>
                        <a:rPr lang="zh-TW" sz="2000" b="1" kern="100" dirty="0" smtClean="0">
                          <a:solidFill>
                            <a:srgbClr val="FF0000"/>
                          </a:solidFill>
                          <a:effectLst>
                            <a:outerShdw blurRad="38100" dist="38100" dir="2700000" algn="tl">
                              <a:srgbClr val="000000">
                                <a:alpha val="43137"/>
                              </a:srgbClr>
                            </a:outerShdw>
                          </a:effectLst>
                          <a:latin typeface="Calibri"/>
                          <a:ea typeface="標楷體"/>
                          <a:cs typeface="Times New Roman"/>
                        </a:rPr>
                        <a:t>以讓</a:t>
                      </a:r>
                      <a:r>
                        <a:rPr lang="zh-TW" sz="2000" b="1" kern="100" dirty="0">
                          <a:solidFill>
                            <a:srgbClr val="FF0000"/>
                          </a:solidFill>
                          <a:effectLst>
                            <a:outerShdw blurRad="38100" dist="38100" dir="2700000" algn="tl">
                              <a:srgbClr val="000000">
                                <a:alpha val="43137"/>
                              </a:srgbClr>
                            </a:outerShdw>
                          </a:effectLst>
                          <a:latin typeface="Calibri"/>
                          <a:ea typeface="標楷體"/>
                          <a:cs typeface="Times New Roman"/>
                        </a:rPr>
                        <a:t>學生有更清楚的概念，一層一層的概念都清楚了</a:t>
                      </a:r>
                      <a:r>
                        <a:rPr lang="zh-TW" sz="2000" kern="100" dirty="0">
                          <a:effectLst/>
                          <a:latin typeface="Calibri"/>
                          <a:ea typeface="標楷體"/>
                          <a:cs typeface="Times New Roman"/>
                        </a:rPr>
                        <a:t>，數學才能夠學得紥實。</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1841">
                <a:tc>
                  <a:txBody>
                    <a:bodyPr/>
                    <a:lstStyle/>
                    <a:p>
                      <a:pPr algn="ctr">
                        <a:spcAft>
                          <a:spcPts val="0"/>
                        </a:spcAft>
                      </a:pPr>
                      <a:r>
                        <a:rPr lang="zh-TW" sz="2000" kern="100">
                          <a:effectLst/>
                          <a:latin typeface="Calibri"/>
                          <a:ea typeface="標楷體"/>
                          <a:cs typeface="Times New Roman"/>
                        </a:rPr>
                        <a:t>江湘玲</a:t>
                      </a:r>
                      <a:endParaRPr lang="zh-TW" sz="20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dirty="0">
                          <a:effectLst/>
                          <a:latin typeface="Calibri"/>
                          <a:ea typeface="標楷體"/>
                          <a:cs typeface="Times New Roman"/>
                        </a:rPr>
                        <a:t>可以了解到不同年級易在教學過程中遇到的問題，</a:t>
                      </a:r>
                      <a:r>
                        <a:rPr lang="zh-TW" sz="2000" b="0" kern="100" dirty="0">
                          <a:solidFill>
                            <a:srgbClr val="FF0000"/>
                          </a:solidFill>
                          <a:effectLst>
                            <a:outerShdw blurRad="38100" dist="38100" dir="2700000" algn="tl">
                              <a:srgbClr val="000000">
                                <a:alpha val="43137"/>
                              </a:srgbClr>
                            </a:outerShdw>
                          </a:effectLst>
                          <a:latin typeface="Calibri"/>
                          <a:ea typeface="標楷體"/>
                          <a:cs typeface="Times New Roman"/>
                        </a:rPr>
                        <a:t>大家腦力激盪出能夠讓學生更容易了解的教法。</a:t>
                      </a:r>
                      <a:endParaRPr lang="zh-TW" sz="2000" b="0" kern="100" dirty="0">
                        <a:solidFill>
                          <a:srgbClr val="FF0000"/>
                        </a:solidFill>
                        <a:effectLst>
                          <a:outerShdw blurRad="38100" dist="38100" dir="2700000" algn="tl">
                            <a:srgbClr val="000000">
                              <a:alpha val="43137"/>
                            </a:srgbClr>
                          </a:outerShdw>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dirty="0">
                          <a:effectLst/>
                          <a:latin typeface="Calibri"/>
                          <a:ea typeface="標楷體"/>
                          <a:cs typeface="Times New Roman"/>
                        </a:rPr>
                        <a:t>在討論過程也會讓</a:t>
                      </a:r>
                      <a:r>
                        <a:rPr lang="zh-TW" sz="2000" b="1" kern="100" dirty="0">
                          <a:solidFill>
                            <a:srgbClr val="FF0000"/>
                          </a:solidFill>
                          <a:effectLst>
                            <a:outerShdw blurRad="38100" dist="38100" dir="2700000" algn="tl">
                              <a:srgbClr val="000000">
                                <a:alpha val="43137"/>
                              </a:srgbClr>
                            </a:outerShdw>
                          </a:effectLst>
                          <a:latin typeface="Calibri"/>
                          <a:ea typeface="標楷體"/>
                          <a:cs typeface="Times New Roman"/>
                        </a:rPr>
                        <a:t>自己反思自己教學過程中遇到的難題，可以舉一反三，讓學生更容易了解課程</a:t>
                      </a:r>
                      <a:r>
                        <a:rPr lang="zh-TW" sz="2000" kern="100" dirty="0">
                          <a:effectLst/>
                          <a:latin typeface="Calibri"/>
                          <a:ea typeface="標楷體"/>
                          <a:cs typeface="Times New Roman"/>
                        </a:rPr>
                        <a:t>。</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9112">
                <a:tc>
                  <a:txBody>
                    <a:bodyPr/>
                    <a:lstStyle/>
                    <a:p>
                      <a:pPr algn="ctr">
                        <a:spcAft>
                          <a:spcPts val="0"/>
                        </a:spcAft>
                      </a:pPr>
                      <a:r>
                        <a:rPr lang="zh-TW" sz="2000" kern="100">
                          <a:effectLst/>
                          <a:latin typeface="Calibri"/>
                          <a:ea typeface="標楷體"/>
                          <a:cs typeface="Times New Roman"/>
                        </a:rPr>
                        <a:t>林藝芳</a:t>
                      </a:r>
                      <a:endParaRPr lang="zh-TW" sz="20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dirty="0">
                          <a:effectLst/>
                          <a:latin typeface="Calibri"/>
                          <a:ea typeface="標楷體"/>
                          <a:cs typeface="Times New Roman"/>
                        </a:rPr>
                        <a:t>施教授</a:t>
                      </a:r>
                      <a:r>
                        <a:rPr lang="zh-TW" sz="2000" b="1" kern="100" dirty="0">
                          <a:solidFill>
                            <a:srgbClr val="FF0000"/>
                          </a:solidFill>
                          <a:effectLst/>
                          <a:latin typeface="Calibri"/>
                          <a:ea typeface="標楷體"/>
                          <a:cs typeface="Times New Roman"/>
                        </a:rPr>
                        <a:t>以賽跑的方式提示時鐘教學的概念，對低年級小朋友在學習時鐘時能更清楚的分辨鐘面上時針和分針的位置</a:t>
                      </a:r>
                      <a:r>
                        <a:rPr lang="zh-TW" sz="2000" kern="100" dirty="0">
                          <a:effectLst/>
                          <a:latin typeface="Calibri"/>
                          <a:ea typeface="標楷體"/>
                          <a:cs typeface="Times New Roman"/>
                        </a:rPr>
                        <a:t>，而知道是幾點幾分。</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dirty="0">
                          <a:effectLst/>
                          <a:latin typeface="Calibri"/>
                          <a:ea typeface="標楷體"/>
                          <a:cs typeface="Times New Roman"/>
                        </a:rPr>
                        <a:t>經過</a:t>
                      </a:r>
                      <a:r>
                        <a:rPr lang="zh-TW" sz="2000" b="1" kern="100" dirty="0">
                          <a:solidFill>
                            <a:srgbClr val="FF0000"/>
                          </a:solidFill>
                          <a:effectLst/>
                          <a:latin typeface="Calibri"/>
                          <a:ea typeface="標楷體"/>
                          <a:cs typeface="Times New Roman"/>
                        </a:rPr>
                        <a:t>和同儕們的討論與分享，可以直接吸收到許多好的教學技巧，對自己現在的教學很有助益</a:t>
                      </a:r>
                      <a:r>
                        <a:rPr lang="zh-TW" sz="2000" kern="100" dirty="0">
                          <a:effectLst/>
                          <a:latin typeface="Calibri"/>
                          <a:ea typeface="標楷體"/>
                          <a:cs typeface="Times New Roman"/>
                        </a:rPr>
                        <a:t>。</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4" descr="小朋友-粉橘"/>
          <p:cNvPicPr>
            <a:picLocks noChangeAspect="1" noChangeArrowheads="1"/>
          </p:cNvPicPr>
          <p:nvPr/>
        </p:nvPicPr>
        <p:blipFill>
          <a:blip r:embed="rId2" cstate="print">
            <a:extLst>
              <a:ext uri="{28A0092B-C50C-407E-A947-70E740481C1C}">
                <a14:useLocalDpi xmlns:a14="http://schemas.microsoft.com/office/drawing/2010/main" val="0"/>
              </a:ext>
            </a:extLst>
          </a:blip>
          <a:srcRect l="61429" t="43874" r="1237"/>
          <a:stretch>
            <a:fillRect/>
          </a:stretch>
        </p:blipFill>
        <p:spPr bwMode="auto">
          <a:xfrm>
            <a:off x="7864050" y="5661248"/>
            <a:ext cx="1279949"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42775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79512" y="188640"/>
            <a:ext cx="8568952" cy="923330"/>
          </a:xfrm>
          <a:prstGeom prst="rect">
            <a:avLst/>
          </a:prstGeom>
          <a:noFill/>
          <a:ln w="9525">
            <a:noFill/>
            <a:miter lim="800000"/>
            <a:headEnd/>
            <a:tailEnd/>
          </a:ln>
          <a:effectLst/>
        </p:spPr>
        <p:txBody>
          <a:bodyPr wrap="square">
            <a:spAutoFit/>
          </a:bodyP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eaLnBrk="1" hangingPunct="1">
              <a:spcBef>
                <a:spcPct val="50000"/>
              </a:spcBef>
              <a:defRPr/>
            </a:pPr>
            <a:r>
              <a:rPr lang="zh-TW" altLang="en-US" sz="5400" dirty="0" smtClean="0">
                <a:effectLst>
                  <a:outerShdw blurRad="38100" dist="38100" dir="2700000" algn="tl">
                    <a:srgbClr val="FFFFFF"/>
                  </a:outerShdw>
                </a:effectLst>
                <a:ea typeface="標楷體" pitchFamily="65" charset="-120"/>
              </a:rPr>
              <a:t>教師專業成長與省思</a:t>
            </a:r>
            <a:r>
              <a:rPr lang="en-US" altLang="zh-TW" sz="4400" dirty="0" smtClean="0">
                <a:solidFill>
                  <a:srgbClr val="FF0000"/>
                </a:solidFill>
                <a:effectLst>
                  <a:outerShdw blurRad="38100" dist="38100" dir="2700000" algn="tl">
                    <a:srgbClr val="FFFFFF"/>
                  </a:outerShdw>
                </a:effectLst>
                <a:ea typeface="標楷體" pitchFamily="65" charset="-120"/>
              </a:rPr>
              <a:t>(</a:t>
            </a:r>
            <a:r>
              <a:rPr lang="zh-TW" altLang="en-US" sz="4400" dirty="0" smtClean="0">
                <a:solidFill>
                  <a:srgbClr val="FF0000"/>
                </a:solidFill>
                <a:effectLst>
                  <a:outerShdw blurRad="38100" dist="38100" dir="2700000" algn="tl">
                    <a:srgbClr val="FFFFFF"/>
                  </a:outerShdw>
                </a:effectLst>
                <a:ea typeface="標楷體" pitchFamily="65" charset="-120"/>
              </a:rPr>
              <a:t>二年級</a:t>
            </a:r>
            <a:r>
              <a:rPr lang="en-US" altLang="zh-TW" sz="4400" dirty="0" smtClean="0">
                <a:solidFill>
                  <a:srgbClr val="FF0000"/>
                </a:solidFill>
                <a:effectLst>
                  <a:outerShdw blurRad="38100" dist="38100" dir="2700000" algn="tl">
                    <a:srgbClr val="FFFFFF"/>
                  </a:outerShdw>
                </a:effectLst>
                <a:ea typeface="標楷體" pitchFamily="65" charset="-120"/>
              </a:rPr>
              <a:t>)</a:t>
            </a:r>
            <a:endParaRPr lang="zh-TW" altLang="en-US" sz="6000" dirty="0" smtClean="0">
              <a:solidFill>
                <a:srgbClr val="FF0000"/>
              </a:solidFill>
              <a:effectLst>
                <a:outerShdw blurRad="38100" dist="38100" dir="2700000" algn="tl">
                  <a:srgbClr val="FFFFFF"/>
                </a:outerShdw>
              </a:effectLst>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3970330740"/>
              </p:ext>
            </p:extLst>
          </p:nvPr>
        </p:nvGraphicFramePr>
        <p:xfrm>
          <a:off x="395536" y="1340768"/>
          <a:ext cx="8496945" cy="5112569"/>
        </p:xfrm>
        <a:graphic>
          <a:graphicData uri="http://schemas.openxmlformats.org/drawingml/2006/table">
            <a:tbl>
              <a:tblPr firstRow="1" firstCol="1" bandRow="1"/>
              <a:tblGrid>
                <a:gridCol w="1347827"/>
                <a:gridCol w="3442810"/>
                <a:gridCol w="3706308"/>
              </a:tblGrid>
              <a:tr h="2236749">
                <a:tc>
                  <a:txBody>
                    <a:bodyPr/>
                    <a:lstStyle/>
                    <a:p>
                      <a:pPr algn="ctr">
                        <a:spcAft>
                          <a:spcPts val="0"/>
                        </a:spcAft>
                      </a:pPr>
                      <a:r>
                        <a:rPr lang="zh-TW" sz="1800" kern="100" dirty="0">
                          <a:effectLst/>
                          <a:latin typeface="Calibri"/>
                          <a:ea typeface="標楷體"/>
                          <a:cs typeface="Times New Roman"/>
                        </a:rPr>
                        <a:t>洪如珍</a:t>
                      </a:r>
                      <a:endParaRPr lang="zh-TW" sz="18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effectLst/>
                          <a:latin typeface="Calibri"/>
                          <a:ea typeface="標楷體"/>
                          <a:cs typeface="Times New Roman"/>
                        </a:rPr>
                        <a:t>施教授利用童軍繩教時鐘的方法很特別，因為將圓形的鐘面轉換為直線，</a:t>
                      </a:r>
                      <a:r>
                        <a:rPr lang="zh-TW" sz="1800" kern="100" dirty="0">
                          <a:solidFill>
                            <a:srgbClr val="FF0000"/>
                          </a:solidFill>
                          <a:effectLst/>
                          <a:latin typeface="Calibri"/>
                          <a:ea typeface="標楷體"/>
                          <a:cs typeface="Times New Roman"/>
                        </a:rPr>
                        <a:t>在「數字前進」的概念進行「時」的教學，孩子們在學習時鐘「經過幾分」後是「幾點幾分」這個部份後，每一個孩子都能正確的在鐘面上畫出位置</a:t>
                      </a:r>
                      <a:r>
                        <a:rPr lang="zh-TW" sz="1800" kern="100" dirty="0">
                          <a:effectLst/>
                          <a:latin typeface="Calibri"/>
                          <a:ea typeface="標楷體"/>
                          <a:cs typeface="Times New Roman"/>
                        </a:rPr>
                        <a:t>。</a:t>
                      </a:r>
                      <a:endParaRPr lang="zh-TW" sz="18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effectLst/>
                          <a:latin typeface="Calibri"/>
                          <a:ea typeface="標楷體"/>
                          <a:cs typeface="Times New Roman"/>
                        </a:rPr>
                        <a:t>透過和老師們的討論，可以得到更多的資訊，同一個狀況，</a:t>
                      </a:r>
                      <a:r>
                        <a:rPr lang="zh-TW" sz="1800" kern="100" dirty="0">
                          <a:solidFill>
                            <a:srgbClr val="FF0000"/>
                          </a:solidFill>
                          <a:effectLst/>
                          <a:latin typeface="Calibri"/>
                          <a:ea typeface="標楷體"/>
                          <a:cs typeface="Times New Roman"/>
                        </a:rPr>
                        <a:t>在集思廣義下，會有更多解決問題的方法出現，</a:t>
                      </a:r>
                      <a:r>
                        <a:rPr lang="zh-TW" sz="1800" kern="100" dirty="0">
                          <a:effectLst/>
                          <a:latin typeface="Calibri"/>
                          <a:ea typeface="標楷體"/>
                          <a:cs typeface="Times New Roman"/>
                        </a:rPr>
                        <a:t>謝謝這個學習社群。</a:t>
                      </a:r>
                      <a:endParaRPr lang="zh-TW" sz="18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7678">
                <a:tc>
                  <a:txBody>
                    <a:bodyPr/>
                    <a:lstStyle/>
                    <a:p>
                      <a:pPr algn="ctr">
                        <a:spcAft>
                          <a:spcPts val="0"/>
                        </a:spcAft>
                      </a:pPr>
                      <a:r>
                        <a:rPr lang="zh-TW" sz="1800" kern="100">
                          <a:effectLst/>
                          <a:latin typeface="Calibri"/>
                          <a:ea typeface="標楷體"/>
                          <a:cs typeface="Times New Roman"/>
                        </a:rPr>
                        <a:t>吳淑容</a:t>
                      </a:r>
                      <a:endParaRPr lang="zh-TW" sz="18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solidFill>
                            <a:srgbClr val="FF0000"/>
                          </a:solidFill>
                          <a:effectLst/>
                          <a:latin typeface="Calibri"/>
                          <a:ea typeface="標楷體"/>
                          <a:cs typeface="Times New Roman"/>
                        </a:rPr>
                        <a:t>對時鐘教學更有概念，外圈和內圈數字意義更清楚，教學時會強調先看短針的位置，決定「時」，再看長針，決定「分」，靠近</a:t>
                      </a:r>
                      <a:r>
                        <a:rPr lang="en-US" sz="1800" kern="100" dirty="0">
                          <a:solidFill>
                            <a:srgbClr val="FF0000"/>
                          </a:solidFill>
                          <a:effectLst/>
                          <a:latin typeface="Calibri"/>
                          <a:ea typeface="標楷體"/>
                          <a:cs typeface="Times New Roman"/>
                        </a:rPr>
                        <a:t>10</a:t>
                      </a:r>
                      <a:r>
                        <a:rPr lang="zh-TW" sz="1800" kern="100" dirty="0">
                          <a:solidFill>
                            <a:srgbClr val="FF0000"/>
                          </a:solidFill>
                          <a:effectLst/>
                          <a:latin typeface="Calibri"/>
                          <a:ea typeface="標楷體"/>
                          <a:cs typeface="Times New Roman"/>
                        </a:rPr>
                        <a:t>，但沒到</a:t>
                      </a:r>
                      <a:r>
                        <a:rPr lang="en-US" sz="1800" kern="100" dirty="0">
                          <a:solidFill>
                            <a:srgbClr val="FF0000"/>
                          </a:solidFill>
                          <a:effectLst/>
                          <a:latin typeface="Calibri"/>
                          <a:ea typeface="標楷體"/>
                          <a:cs typeface="Times New Roman"/>
                        </a:rPr>
                        <a:t>10</a:t>
                      </a:r>
                      <a:r>
                        <a:rPr lang="zh-TW" sz="1800" kern="100" dirty="0">
                          <a:solidFill>
                            <a:srgbClr val="FF0000"/>
                          </a:solidFill>
                          <a:effectLst/>
                          <a:latin typeface="Calibri"/>
                          <a:ea typeface="新細明體"/>
                          <a:cs typeface="Times New Roman"/>
                        </a:rPr>
                        <a:t>，</a:t>
                      </a:r>
                      <a:r>
                        <a:rPr lang="zh-TW" sz="1800" kern="100" dirty="0">
                          <a:solidFill>
                            <a:srgbClr val="FF0000"/>
                          </a:solidFill>
                          <a:effectLst/>
                          <a:latin typeface="Calibri"/>
                          <a:ea typeface="標楷體"/>
                          <a:cs typeface="Times New Roman"/>
                        </a:rPr>
                        <a:t>仍是「</a:t>
                      </a:r>
                      <a:r>
                        <a:rPr lang="en-US" sz="1800" kern="100" dirty="0">
                          <a:solidFill>
                            <a:srgbClr val="FF0000"/>
                          </a:solidFill>
                          <a:effectLst/>
                          <a:latin typeface="Calibri"/>
                          <a:ea typeface="標楷體"/>
                          <a:cs typeface="Times New Roman"/>
                        </a:rPr>
                        <a:t>9</a:t>
                      </a:r>
                      <a:r>
                        <a:rPr lang="zh-TW" sz="1800" kern="100" dirty="0">
                          <a:solidFill>
                            <a:srgbClr val="FF0000"/>
                          </a:solidFill>
                          <a:effectLst/>
                          <a:latin typeface="Calibri"/>
                          <a:ea typeface="標楷體"/>
                          <a:cs typeface="Times New Roman"/>
                        </a:rPr>
                        <a:t>點多」</a:t>
                      </a:r>
                      <a:r>
                        <a:rPr lang="zh-TW" sz="1800" kern="100" dirty="0">
                          <a:effectLst/>
                          <a:latin typeface="Calibri"/>
                          <a:ea typeface="標楷體"/>
                          <a:cs typeface="Times New Roman"/>
                        </a:rPr>
                        <a:t>。</a:t>
                      </a:r>
                      <a:endParaRPr lang="zh-TW" sz="18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effectLst/>
                          <a:latin typeface="Calibri"/>
                          <a:ea typeface="標楷體"/>
                          <a:cs typeface="Times New Roman"/>
                        </a:rPr>
                        <a:t>看似簡單的數學，某些概念對不曾學過的孩子有困難。</a:t>
                      </a:r>
                      <a:r>
                        <a:rPr lang="zh-TW" sz="1800" kern="100" dirty="0">
                          <a:solidFill>
                            <a:srgbClr val="FF0000"/>
                          </a:solidFill>
                          <a:effectLst/>
                          <a:latin typeface="Calibri"/>
                          <a:ea typeface="標楷體"/>
                          <a:cs typeface="Times New Roman"/>
                        </a:rPr>
                        <a:t>數學概念的釐清很重要，想辦法讓孩子操作，再說出或文字寫出，可以使概念更穩固。</a:t>
                      </a:r>
                      <a:endParaRPr lang="zh-TW" sz="1800" kern="100" dirty="0">
                        <a:solidFill>
                          <a:srgbClr val="FF0000"/>
                        </a:solidFill>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8142">
                <a:tc>
                  <a:txBody>
                    <a:bodyPr/>
                    <a:lstStyle/>
                    <a:p>
                      <a:pPr algn="ctr">
                        <a:spcAft>
                          <a:spcPts val="0"/>
                        </a:spcAft>
                      </a:pPr>
                      <a:r>
                        <a:rPr lang="zh-TW" sz="1800" kern="100">
                          <a:effectLst/>
                          <a:latin typeface="Calibri"/>
                          <a:ea typeface="標楷體"/>
                          <a:cs typeface="Times New Roman"/>
                        </a:rPr>
                        <a:t>賴品綺</a:t>
                      </a:r>
                      <a:endParaRPr lang="zh-TW" sz="18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effectLst/>
                          <a:latin typeface="Calibri"/>
                          <a:ea typeface="標楷體"/>
                          <a:cs typeface="Times New Roman"/>
                        </a:rPr>
                        <a:t>感謝施教授澄清老師在鐘面教學（時針、分針）結構設計，</a:t>
                      </a:r>
                      <a:r>
                        <a:rPr lang="zh-TW" sz="1800" b="1" kern="100" dirty="0">
                          <a:solidFill>
                            <a:srgbClr val="FF0000"/>
                          </a:solidFill>
                          <a:effectLst/>
                          <a:latin typeface="Calibri"/>
                          <a:ea typeface="標楷體"/>
                          <a:cs typeface="Times New Roman"/>
                        </a:rPr>
                        <a:t>如何分開教學，可以讓學生對時、分的概念更清楚</a:t>
                      </a:r>
                      <a:r>
                        <a:rPr lang="zh-TW" sz="1800" kern="100" dirty="0">
                          <a:effectLst/>
                          <a:latin typeface="Calibri"/>
                          <a:ea typeface="標楷體"/>
                          <a:cs typeface="Times New Roman"/>
                        </a:rPr>
                        <a:t>。</a:t>
                      </a:r>
                      <a:endParaRPr lang="zh-TW" sz="18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800" kern="100" dirty="0">
                          <a:effectLst/>
                          <a:latin typeface="Calibri"/>
                          <a:ea typeface="標楷體"/>
                          <a:cs typeface="Times New Roman"/>
                        </a:rPr>
                        <a:t>教學過程，</a:t>
                      </a:r>
                      <a:r>
                        <a:rPr lang="zh-TW" sz="1800" kern="100" dirty="0">
                          <a:solidFill>
                            <a:srgbClr val="FF0000"/>
                          </a:solidFill>
                          <a:effectLst/>
                          <a:latin typeface="Calibri"/>
                          <a:ea typeface="標楷體"/>
                          <a:cs typeface="Times New Roman"/>
                        </a:rPr>
                        <a:t>教授與學生的互動非常的活潑，值得教師學習</a:t>
                      </a:r>
                      <a:r>
                        <a:rPr lang="zh-TW" sz="1800" kern="100" dirty="0">
                          <a:effectLst/>
                          <a:latin typeface="Calibri"/>
                          <a:ea typeface="標楷體"/>
                          <a:cs typeface="Times New Roman"/>
                        </a:rPr>
                        <a:t>，相信孩子會更樂於學習數學。</a:t>
                      </a:r>
                      <a:endParaRPr lang="zh-TW" sz="18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0264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79512" y="188640"/>
            <a:ext cx="8568952" cy="923330"/>
          </a:xfrm>
          <a:prstGeom prst="rect">
            <a:avLst/>
          </a:prstGeom>
          <a:noFill/>
          <a:ln w="9525">
            <a:noFill/>
            <a:miter lim="800000"/>
            <a:headEnd/>
            <a:tailEnd/>
          </a:ln>
          <a:effectLst/>
        </p:spPr>
        <p:txBody>
          <a:bodyPr wrap="square">
            <a:spAutoFit/>
          </a:bodyP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eaLnBrk="1" hangingPunct="1">
              <a:spcBef>
                <a:spcPct val="50000"/>
              </a:spcBef>
              <a:defRPr/>
            </a:pPr>
            <a:r>
              <a:rPr lang="zh-TW" altLang="en-US" sz="5400" dirty="0" smtClean="0">
                <a:effectLst>
                  <a:outerShdw blurRad="38100" dist="38100" dir="2700000" algn="tl">
                    <a:srgbClr val="FFFFFF"/>
                  </a:outerShdw>
                </a:effectLst>
                <a:ea typeface="標楷體" pitchFamily="65" charset="-120"/>
              </a:rPr>
              <a:t>教師專業成長與省思</a:t>
            </a:r>
            <a:r>
              <a:rPr lang="en-US" altLang="zh-TW" sz="4400" dirty="0" smtClean="0">
                <a:solidFill>
                  <a:srgbClr val="FF0000"/>
                </a:solidFill>
                <a:effectLst>
                  <a:outerShdw blurRad="38100" dist="38100" dir="2700000" algn="tl">
                    <a:srgbClr val="FFFFFF"/>
                  </a:outerShdw>
                </a:effectLst>
                <a:ea typeface="標楷體" pitchFamily="65" charset="-120"/>
              </a:rPr>
              <a:t>(</a:t>
            </a:r>
            <a:r>
              <a:rPr lang="zh-TW" altLang="en-US" sz="4400" dirty="0" smtClean="0">
                <a:solidFill>
                  <a:srgbClr val="FF0000"/>
                </a:solidFill>
                <a:effectLst>
                  <a:outerShdw blurRad="38100" dist="38100" dir="2700000" algn="tl">
                    <a:srgbClr val="FFFFFF"/>
                  </a:outerShdw>
                </a:effectLst>
                <a:ea typeface="標楷體" pitchFamily="65" charset="-120"/>
              </a:rPr>
              <a:t>三年級</a:t>
            </a:r>
            <a:r>
              <a:rPr lang="en-US" altLang="zh-TW" sz="4400" dirty="0" smtClean="0">
                <a:solidFill>
                  <a:srgbClr val="FF0000"/>
                </a:solidFill>
                <a:effectLst>
                  <a:outerShdw blurRad="38100" dist="38100" dir="2700000" algn="tl">
                    <a:srgbClr val="FFFFFF"/>
                  </a:outerShdw>
                </a:effectLst>
                <a:ea typeface="標楷體" pitchFamily="65" charset="-120"/>
              </a:rPr>
              <a:t>)</a:t>
            </a:r>
            <a:endParaRPr lang="zh-TW" altLang="en-US" sz="6000" dirty="0" smtClean="0">
              <a:solidFill>
                <a:srgbClr val="FF0000"/>
              </a:solidFill>
              <a:effectLst>
                <a:outerShdw blurRad="38100" dist="38100" dir="2700000" algn="tl">
                  <a:srgbClr val="FFFFFF"/>
                </a:outerShdw>
              </a:effectLst>
              <a:ea typeface="標楷體"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22873320"/>
              </p:ext>
            </p:extLst>
          </p:nvPr>
        </p:nvGraphicFramePr>
        <p:xfrm>
          <a:off x="323528" y="1340768"/>
          <a:ext cx="8712969" cy="5097138"/>
        </p:xfrm>
        <a:graphic>
          <a:graphicData uri="http://schemas.openxmlformats.org/drawingml/2006/table">
            <a:tbl>
              <a:tblPr firstRow="1" firstCol="1" bandRow="1"/>
              <a:tblGrid>
                <a:gridCol w="1382094"/>
                <a:gridCol w="3530339"/>
                <a:gridCol w="3800536"/>
              </a:tblGrid>
              <a:tr h="1543029">
                <a:tc>
                  <a:txBody>
                    <a:bodyPr/>
                    <a:lstStyle/>
                    <a:p>
                      <a:pPr algn="ctr">
                        <a:spcAft>
                          <a:spcPts val="0"/>
                        </a:spcAft>
                      </a:pPr>
                      <a:r>
                        <a:rPr lang="zh-TW" sz="2000" kern="100" dirty="0">
                          <a:effectLst/>
                          <a:latin typeface="Calibri"/>
                          <a:ea typeface="標楷體"/>
                          <a:cs typeface="Times New Roman"/>
                        </a:rPr>
                        <a:t>洪純凌</a:t>
                      </a:r>
                      <a:endParaRPr lang="zh-TW" sz="20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dirty="0">
                          <a:effectLst/>
                          <a:latin typeface="Calibri"/>
                          <a:ea typeface="標楷體"/>
                          <a:cs typeface="Times New Roman"/>
                        </a:rPr>
                        <a:t>透過這次社群的參與</a:t>
                      </a:r>
                      <a:r>
                        <a:rPr lang="en-US" sz="2000" kern="100" dirty="0">
                          <a:effectLst/>
                          <a:latin typeface="Calibri"/>
                          <a:ea typeface="標楷體"/>
                          <a:cs typeface="Times New Roman"/>
                        </a:rPr>
                        <a:t>,</a:t>
                      </a:r>
                      <a:r>
                        <a:rPr lang="zh-TW" sz="2000" kern="100" dirty="0">
                          <a:effectLst/>
                          <a:latin typeface="Calibri"/>
                          <a:ea typeface="標楷體"/>
                          <a:cs typeface="Times New Roman"/>
                        </a:rPr>
                        <a:t>個人最大的收穫是</a:t>
                      </a:r>
                      <a:r>
                        <a:rPr lang="zh-TW" sz="2000" kern="100" dirty="0">
                          <a:solidFill>
                            <a:srgbClr val="FF0000"/>
                          </a:solidFill>
                          <a:effectLst/>
                          <a:latin typeface="Calibri"/>
                          <a:ea typeface="標楷體"/>
                          <a:cs typeface="Times New Roman"/>
                        </a:rPr>
                        <a:t>釐清數學科教學的迷思與分享討論的過程，避免閉門造車的困境</a:t>
                      </a:r>
                      <a:r>
                        <a:rPr lang="zh-TW" sz="2000" kern="100" dirty="0">
                          <a:effectLst/>
                          <a:latin typeface="Calibri"/>
                          <a:ea typeface="標楷體"/>
                          <a:cs typeface="Times New Roman"/>
                        </a:rPr>
                        <a:t>。</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dirty="0">
                          <a:effectLst/>
                          <a:latin typeface="Calibri"/>
                          <a:ea typeface="標楷體"/>
                          <a:cs typeface="Times New Roman"/>
                        </a:rPr>
                        <a:t>感恩所有社群教師的努力，</a:t>
                      </a:r>
                      <a:r>
                        <a:rPr lang="zh-TW" sz="2000" kern="100" dirty="0">
                          <a:solidFill>
                            <a:srgbClr val="FF0000"/>
                          </a:solidFill>
                          <a:effectLst/>
                          <a:latin typeface="Calibri"/>
                          <a:ea typeface="標楷體"/>
                          <a:cs typeface="Times New Roman"/>
                        </a:rPr>
                        <a:t>統整了中、低年級教師的教學．引發善的循環</a:t>
                      </a:r>
                      <a:r>
                        <a:rPr lang="zh-TW" sz="2000" kern="100" dirty="0">
                          <a:effectLst/>
                          <a:latin typeface="Calibri"/>
                          <a:ea typeface="標楷體"/>
                          <a:cs typeface="Times New Roman"/>
                        </a:rPr>
                        <a:t>，讓所有參與的同仁都非有收穫。</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323">
                <a:tc>
                  <a:txBody>
                    <a:bodyPr/>
                    <a:lstStyle/>
                    <a:p>
                      <a:pPr algn="ctr">
                        <a:spcAft>
                          <a:spcPts val="0"/>
                        </a:spcAft>
                      </a:pPr>
                      <a:r>
                        <a:rPr lang="zh-TW" sz="2000" kern="100">
                          <a:effectLst/>
                          <a:latin typeface="Calibri"/>
                          <a:ea typeface="標楷體"/>
                          <a:cs typeface="Times New Roman"/>
                        </a:rPr>
                        <a:t>黃淑雅</a:t>
                      </a:r>
                      <a:endParaRPr lang="zh-TW" sz="20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mj-lt"/>
                        <a:buAutoNum type="arabicPeriod"/>
                      </a:pPr>
                      <a:r>
                        <a:rPr lang="zh-TW" sz="2000" kern="100" dirty="0">
                          <a:effectLst/>
                          <a:latin typeface="Calibri"/>
                          <a:ea typeface="標楷體"/>
                          <a:cs typeface="Times New Roman"/>
                        </a:rPr>
                        <a:t>與社群成員討論教學主題，如「時鐘」</a:t>
                      </a:r>
                      <a:r>
                        <a:rPr lang="en-US" sz="2000" kern="100" dirty="0">
                          <a:effectLst/>
                          <a:latin typeface="Calibri"/>
                          <a:ea typeface="標楷體"/>
                          <a:cs typeface="Times New Roman"/>
                        </a:rPr>
                        <a:t>…</a:t>
                      </a:r>
                      <a:r>
                        <a:rPr lang="zh-TW" sz="2000" kern="100" dirty="0">
                          <a:effectLst/>
                          <a:latin typeface="Calibri"/>
                          <a:ea typeface="標楷體"/>
                          <a:cs typeface="Times New Roman"/>
                        </a:rPr>
                        <a:t>，讓教學會更加順暢。</a:t>
                      </a:r>
                      <a:endParaRPr lang="zh-TW" sz="2000" kern="100" dirty="0">
                        <a:effectLst/>
                        <a:latin typeface="Calibri"/>
                        <a:ea typeface="新細明體"/>
                        <a:cs typeface="Times New Roman"/>
                      </a:endParaRPr>
                    </a:p>
                    <a:p>
                      <a:pPr marL="342900" lvl="0" indent="-342900">
                        <a:spcAft>
                          <a:spcPts val="0"/>
                        </a:spcAft>
                        <a:buFont typeface="+mj-lt"/>
                        <a:buAutoNum type="arabicPeriod"/>
                      </a:pPr>
                      <a:r>
                        <a:rPr lang="zh-TW" sz="2000" kern="100" dirty="0">
                          <a:solidFill>
                            <a:srgbClr val="FF0000"/>
                          </a:solidFill>
                          <a:effectLst/>
                          <a:latin typeface="Calibri"/>
                          <a:ea typeface="標楷體"/>
                          <a:cs typeface="Times New Roman"/>
                        </a:rPr>
                        <a:t>能與社群成員分享教學瓶頸，一起尋求解決之道</a:t>
                      </a:r>
                      <a:r>
                        <a:rPr lang="zh-TW" sz="2000" kern="100" dirty="0">
                          <a:effectLst/>
                          <a:latin typeface="Calibri"/>
                          <a:ea typeface="標楷體"/>
                          <a:cs typeface="Times New Roman"/>
                        </a:rPr>
                        <a:t>。</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dirty="0">
                          <a:effectLst/>
                          <a:latin typeface="Calibri"/>
                          <a:ea typeface="標楷體"/>
                          <a:cs typeface="Times New Roman"/>
                        </a:rPr>
                        <a:t>能開放心胸，</a:t>
                      </a:r>
                      <a:r>
                        <a:rPr lang="zh-TW" sz="2000" kern="100" dirty="0">
                          <a:solidFill>
                            <a:srgbClr val="FF0000"/>
                          </a:solidFill>
                          <a:effectLst/>
                          <a:latin typeface="Calibri"/>
                          <a:ea typeface="標楷體"/>
                          <a:cs typeface="Times New Roman"/>
                        </a:rPr>
                        <a:t>不藏私的與社群成員分享教學心得、看法、見賢思齊，增進教學知能</a:t>
                      </a:r>
                      <a:r>
                        <a:rPr lang="zh-TW" sz="2000" kern="100" dirty="0">
                          <a:effectLst/>
                          <a:latin typeface="Calibri"/>
                          <a:ea typeface="標楷體"/>
                          <a:cs typeface="Times New Roman"/>
                        </a:rPr>
                        <a:t>。</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8786">
                <a:tc>
                  <a:txBody>
                    <a:bodyPr/>
                    <a:lstStyle/>
                    <a:p>
                      <a:pPr algn="ctr">
                        <a:spcAft>
                          <a:spcPts val="0"/>
                        </a:spcAft>
                      </a:pPr>
                      <a:r>
                        <a:rPr lang="zh-TW" sz="2000" kern="100">
                          <a:effectLst/>
                          <a:latin typeface="Calibri"/>
                          <a:ea typeface="標楷體"/>
                          <a:cs typeface="Times New Roman"/>
                        </a:rPr>
                        <a:t>劉如真</a:t>
                      </a:r>
                      <a:endParaRPr lang="zh-TW" sz="20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dirty="0">
                          <a:effectLst/>
                          <a:latin typeface="Calibri"/>
                          <a:ea typeface="標楷體"/>
                          <a:cs typeface="Times New Roman"/>
                        </a:rPr>
                        <a:t>數學的概念引導很重要，這次社群對於「時間」這一個單元分針與時針的關係有很清楚的認識，</a:t>
                      </a:r>
                      <a:r>
                        <a:rPr lang="zh-TW" sz="2000" kern="100" dirty="0">
                          <a:solidFill>
                            <a:srgbClr val="FF0000"/>
                          </a:solidFill>
                          <a:effectLst/>
                          <a:latin typeface="Calibri"/>
                          <a:ea typeface="標楷體"/>
                          <a:cs typeface="Times New Roman"/>
                        </a:rPr>
                        <a:t>原來透過實際操作的過程，也能讓學生有更深刻的學習。</a:t>
                      </a:r>
                      <a:endParaRPr lang="zh-TW" sz="2000" kern="100" dirty="0">
                        <a:solidFill>
                          <a:srgbClr val="FF0000"/>
                        </a:solidFill>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dirty="0">
                          <a:effectLst/>
                          <a:latin typeface="Calibri"/>
                          <a:ea typeface="標楷體"/>
                          <a:cs typeface="Times New Roman"/>
                        </a:rPr>
                        <a:t>透過老師彼此間的討論，引發出更多解題的方式，</a:t>
                      </a:r>
                      <a:r>
                        <a:rPr lang="zh-TW" sz="2000" kern="100" dirty="0">
                          <a:solidFill>
                            <a:srgbClr val="FF0000"/>
                          </a:solidFill>
                          <a:effectLst/>
                          <a:latin typeface="Calibri"/>
                          <a:ea typeface="標楷體"/>
                          <a:cs typeface="Times New Roman"/>
                        </a:rPr>
                        <a:t>在教學上可以引導學生嘗試以不同的方式解題</a:t>
                      </a:r>
                      <a:r>
                        <a:rPr lang="zh-TW" sz="2000" kern="100" dirty="0">
                          <a:effectLst/>
                          <a:latin typeface="Calibri"/>
                          <a:ea typeface="標楷體"/>
                          <a:cs typeface="Times New Roman"/>
                        </a:rPr>
                        <a:t>。</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654847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79512" y="188640"/>
            <a:ext cx="8568952" cy="923330"/>
          </a:xfrm>
          <a:prstGeom prst="rect">
            <a:avLst/>
          </a:prstGeom>
          <a:noFill/>
          <a:ln w="9525">
            <a:noFill/>
            <a:miter lim="800000"/>
            <a:headEnd/>
            <a:tailEnd/>
          </a:ln>
          <a:effectLst/>
        </p:spPr>
        <p:txBody>
          <a:bodyPr wrap="square">
            <a:spAutoFit/>
          </a:bodyP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eaLnBrk="1" hangingPunct="1">
              <a:spcBef>
                <a:spcPct val="50000"/>
              </a:spcBef>
              <a:defRPr/>
            </a:pPr>
            <a:r>
              <a:rPr lang="zh-TW" altLang="en-US" sz="5400" dirty="0" smtClean="0">
                <a:effectLst>
                  <a:outerShdw blurRad="38100" dist="38100" dir="2700000" algn="tl">
                    <a:srgbClr val="FFFFFF"/>
                  </a:outerShdw>
                </a:effectLst>
                <a:ea typeface="標楷體" pitchFamily="65" charset="-120"/>
              </a:rPr>
              <a:t>教師專業成長與省思</a:t>
            </a:r>
            <a:r>
              <a:rPr lang="en-US" altLang="zh-TW" sz="4400" dirty="0" smtClean="0">
                <a:solidFill>
                  <a:srgbClr val="FF0000"/>
                </a:solidFill>
                <a:effectLst>
                  <a:outerShdw blurRad="38100" dist="38100" dir="2700000" algn="tl">
                    <a:srgbClr val="FFFFFF"/>
                  </a:outerShdw>
                </a:effectLst>
                <a:ea typeface="標楷體" pitchFamily="65" charset="-120"/>
              </a:rPr>
              <a:t>(</a:t>
            </a:r>
            <a:r>
              <a:rPr lang="zh-TW" altLang="en-US" sz="4400" dirty="0" smtClean="0">
                <a:solidFill>
                  <a:srgbClr val="FF0000"/>
                </a:solidFill>
                <a:effectLst>
                  <a:outerShdw blurRad="38100" dist="38100" dir="2700000" algn="tl">
                    <a:srgbClr val="FFFFFF"/>
                  </a:outerShdw>
                </a:effectLst>
                <a:ea typeface="標楷體" pitchFamily="65" charset="-120"/>
              </a:rPr>
              <a:t>四年級</a:t>
            </a:r>
            <a:r>
              <a:rPr lang="en-US" altLang="zh-TW" sz="4400" dirty="0" smtClean="0">
                <a:solidFill>
                  <a:srgbClr val="FF0000"/>
                </a:solidFill>
                <a:effectLst>
                  <a:outerShdw blurRad="38100" dist="38100" dir="2700000" algn="tl">
                    <a:srgbClr val="FFFFFF"/>
                  </a:outerShdw>
                </a:effectLst>
                <a:ea typeface="標楷體" pitchFamily="65" charset="-120"/>
              </a:rPr>
              <a:t>)</a:t>
            </a:r>
            <a:endParaRPr lang="zh-TW" altLang="en-US" sz="6000" dirty="0" smtClean="0">
              <a:solidFill>
                <a:srgbClr val="FF0000"/>
              </a:solidFill>
              <a:effectLst>
                <a:outerShdw blurRad="38100" dist="38100" dir="2700000" algn="tl">
                  <a:srgbClr val="FFFFFF"/>
                </a:outerShdw>
              </a:effectLst>
              <a:ea typeface="標楷體"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792611183"/>
              </p:ext>
            </p:extLst>
          </p:nvPr>
        </p:nvGraphicFramePr>
        <p:xfrm>
          <a:off x="395536" y="1340768"/>
          <a:ext cx="8496945" cy="5256584"/>
        </p:xfrm>
        <a:graphic>
          <a:graphicData uri="http://schemas.openxmlformats.org/drawingml/2006/table">
            <a:tbl>
              <a:tblPr firstRow="1" firstCol="1" bandRow="1"/>
              <a:tblGrid>
                <a:gridCol w="1347827"/>
                <a:gridCol w="3442810"/>
                <a:gridCol w="3706308"/>
              </a:tblGrid>
              <a:tr h="1193391">
                <a:tc>
                  <a:txBody>
                    <a:bodyPr/>
                    <a:lstStyle/>
                    <a:p>
                      <a:pPr algn="ctr">
                        <a:spcAft>
                          <a:spcPts val="0"/>
                        </a:spcAft>
                      </a:pPr>
                      <a:r>
                        <a:rPr lang="zh-TW" sz="2000" kern="100" dirty="0">
                          <a:effectLst/>
                          <a:latin typeface="Calibri"/>
                          <a:ea typeface="標楷體"/>
                          <a:cs typeface="Times New Roman"/>
                        </a:rPr>
                        <a:t>劉雅純</a:t>
                      </a:r>
                      <a:endParaRPr lang="zh-TW" sz="20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mj-lt"/>
                        <a:buAutoNum type="arabicPeriod"/>
                      </a:pPr>
                      <a:r>
                        <a:rPr lang="zh-TW" sz="2000" kern="100" dirty="0">
                          <a:effectLst/>
                          <a:latin typeface="Calibri"/>
                          <a:ea typeface="標楷體"/>
                          <a:cs typeface="Times New Roman"/>
                        </a:rPr>
                        <a:t>共同備課，發現概念的迷思，討論後會更加清楚。</a:t>
                      </a:r>
                      <a:endParaRPr lang="zh-TW" sz="2000" kern="100" dirty="0">
                        <a:effectLst/>
                        <a:latin typeface="Calibri"/>
                        <a:ea typeface="新細明體"/>
                        <a:cs typeface="Times New Roman"/>
                      </a:endParaRPr>
                    </a:p>
                    <a:p>
                      <a:pPr marL="342900" lvl="0" indent="-342900">
                        <a:spcAft>
                          <a:spcPts val="0"/>
                        </a:spcAft>
                        <a:buFont typeface="+mj-lt"/>
                        <a:buAutoNum type="arabicPeriod"/>
                      </a:pPr>
                      <a:r>
                        <a:rPr lang="zh-TW" sz="2000" kern="100" dirty="0">
                          <a:solidFill>
                            <a:srgbClr val="FF0000"/>
                          </a:solidFill>
                          <a:effectLst/>
                          <a:latin typeface="Calibri"/>
                          <a:ea typeface="標楷體"/>
                          <a:cs typeface="Times New Roman"/>
                        </a:rPr>
                        <a:t>發展出實用的教學媒材</a:t>
                      </a:r>
                      <a:r>
                        <a:rPr lang="zh-TW" sz="2000" kern="100" dirty="0">
                          <a:effectLst/>
                          <a:latin typeface="Calibri"/>
                          <a:ea typeface="標楷體"/>
                          <a:cs typeface="Times New Roman"/>
                        </a:rPr>
                        <a:t>。</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dirty="0">
                          <a:effectLst/>
                          <a:latin typeface="Calibri"/>
                          <a:ea typeface="標楷體"/>
                          <a:cs typeface="Times New Roman"/>
                        </a:rPr>
                        <a:t>透過團體討論後，發現自己平時的教學教得太快，</a:t>
                      </a:r>
                      <a:r>
                        <a:rPr lang="zh-TW" sz="2000" kern="100" dirty="0">
                          <a:solidFill>
                            <a:srgbClr val="FF0000"/>
                          </a:solidFill>
                          <a:effectLst/>
                          <a:latin typeface="Calibri"/>
                          <a:ea typeface="標楷體"/>
                          <a:cs typeface="Times New Roman"/>
                        </a:rPr>
                        <a:t>有些概念孩子不清楚，會影響下一步骤的學</a:t>
                      </a:r>
                      <a:r>
                        <a:rPr lang="zh-TW" sz="2000" kern="100" dirty="0">
                          <a:effectLst/>
                          <a:latin typeface="Calibri"/>
                          <a:ea typeface="標楷體"/>
                          <a:cs typeface="Times New Roman"/>
                        </a:rPr>
                        <a:t>習。</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4758">
                <a:tc>
                  <a:txBody>
                    <a:bodyPr/>
                    <a:lstStyle/>
                    <a:p>
                      <a:pPr algn="ctr">
                        <a:spcAft>
                          <a:spcPts val="0"/>
                        </a:spcAft>
                      </a:pPr>
                      <a:r>
                        <a:rPr lang="zh-TW" sz="2000" kern="100">
                          <a:effectLst/>
                          <a:latin typeface="Calibri"/>
                          <a:ea typeface="標楷體"/>
                          <a:cs typeface="Times New Roman"/>
                        </a:rPr>
                        <a:t>詹瑜玲</a:t>
                      </a:r>
                      <a:endParaRPr lang="zh-TW" sz="2000" kern="10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b="1" kern="100" dirty="0">
                          <a:solidFill>
                            <a:srgbClr val="FF0000"/>
                          </a:solidFill>
                          <a:effectLst/>
                          <a:latin typeface="Calibri"/>
                          <a:ea typeface="標楷體"/>
                          <a:cs typeface="Times New Roman"/>
                        </a:rPr>
                        <a:t>三個臭皮匠勝過一個諸葛亮，個何況個個都是諸葛亮呢</a:t>
                      </a:r>
                      <a:r>
                        <a:rPr lang="zh-TW" sz="2000" kern="100" dirty="0">
                          <a:effectLst/>
                          <a:latin typeface="Calibri"/>
                          <a:ea typeface="標楷體"/>
                          <a:cs typeface="Times New Roman"/>
                        </a:rPr>
                        <a:t>？腦力激盪之下，更了解社群中臥虎藏龍，大家竭盡心力的氛圍陶醉在其中。</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2000" kern="100" dirty="0">
                          <a:effectLst/>
                          <a:latin typeface="Calibri"/>
                          <a:ea typeface="標楷體"/>
                          <a:cs typeface="Times New Roman"/>
                        </a:rPr>
                        <a:t>基礎架構必要穩紥穩打才能衍生加深加廣的延伸問題。而且</a:t>
                      </a:r>
                      <a:r>
                        <a:rPr lang="zh-TW" sz="2000" kern="100" dirty="0">
                          <a:solidFill>
                            <a:srgbClr val="FF0000"/>
                          </a:solidFill>
                          <a:effectLst/>
                          <a:latin typeface="Calibri"/>
                          <a:ea typeface="標楷體"/>
                          <a:cs typeface="Times New Roman"/>
                        </a:rPr>
                        <a:t>透過教授指導才知原來自認為簡單不過的概念，原來不簡單，老師常很快的帶過，這正是「模糊」的開始。</a:t>
                      </a:r>
                      <a:endParaRPr lang="zh-TW" sz="2000" kern="100" dirty="0">
                        <a:solidFill>
                          <a:srgbClr val="FF0000"/>
                        </a:solidFill>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435">
                <a:tc>
                  <a:txBody>
                    <a:bodyPr/>
                    <a:lstStyle/>
                    <a:p>
                      <a:pPr algn="ctr">
                        <a:spcAft>
                          <a:spcPts val="0"/>
                        </a:spcAft>
                      </a:pPr>
                      <a:r>
                        <a:rPr lang="zh-TW" sz="2000" kern="100" dirty="0">
                          <a:effectLst/>
                          <a:latin typeface="Calibri"/>
                          <a:ea typeface="標楷體"/>
                          <a:cs typeface="Times New Roman"/>
                        </a:rPr>
                        <a:t>謝金龍</a:t>
                      </a:r>
                      <a:endParaRPr lang="zh-TW" sz="2000" kern="100" dirty="0">
                        <a:effectLst/>
                        <a:latin typeface="Calibri"/>
                        <a:ea typeface="新細明體"/>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mj-lt"/>
                        <a:buAutoNum type="arabicPeriod"/>
                      </a:pPr>
                      <a:r>
                        <a:rPr lang="zh-TW" sz="2000" kern="100" dirty="0">
                          <a:effectLst/>
                          <a:latin typeface="Calibri"/>
                          <a:ea typeface="標楷體"/>
                          <a:cs typeface="Times New Roman"/>
                        </a:rPr>
                        <a:t>增加與普通班教師數學教學經驗的交流。</a:t>
                      </a:r>
                      <a:endParaRPr lang="zh-TW" sz="2000" kern="100" dirty="0">
                        <a:effectLst/>
                        <a:latin typeface="Calibri"/>
                        <a:ea typeface="新細明體"/>
                        <a:cs typeface="Times New Roman"/>
                      </a:endParaRPr>
                    </a:p>
                    <a:p>
                      <a:pPr marL="342900" lvl="0" indent="-342900">
                        <a:spcAft>
                          <a:spcPts val="0"/>
                        </a:spcAft>
                        <a:buFont typeface="+mj-lt"/>
                        <a:buAutoNum type="arabicPeriod"/>
                      </a:pPr>
                      <a:r>
                        <a:rPr lang="zh-TW" sz="2000" kern="100" dirty="0">
                          <a:effectLst/>
                          <a:latin typeface="Calibri"/>
                          <a:ea typeface="標楷體"/>
                          <a:cs typeface="Times New Roman"/>
                        </a:rPr>
                        <a:t>強化基礎的數學教學能力。</a:t>
                      </a:r>
                      <a:endParaRPr lang="zh-TW" sz="2000" kern="100" dirty="0">
                        <a:effectLst/>
                        <a:latin typeface="Calibri"/>
                        <a:ea typeface="新細明體"/>
                        <a:cs typeface="Times New Roman"/>
                      </a:endParaRPr>
                    </a:p>
                    <a:p>
                      <a:pPr marL="342900" lvl="0" indent="-342900">
                        <a:spcAft>
                          <a:spcPts val="0"/>
                        </a:spcAft>
                        <a:buFont typeface="+mj-lt"/>
                        <a:buAutoNum type="arabicPeriod"/>
                      </a:pPr>
                      <a:r>
                        <a:rPr lang="zh-TW" sz="2000" kern="100" dirty="0">
                          <a:effectLst/>
                          <a:latin typeface="Calibri"/>
                          <a:ea typeface="標楷體"/>
                          <a:cs typeface="Times New Roman"/>
                        </a:rPr>
                        <a:t>提升對數學教學的熱情。</a:t>
                      </a:r>
                      <a:endParaRPr lang="zh-TW" sz="2000" kern="100" dirty="0">
                        <a:effectLst/>
                        <a:latin typeface="Calibri"/>
                        <a:ea typeface="新細明體"/>
                        <a:cs typeface="Times New Roman"/>
                      </a:endParaRPr>
                    </a:p>
                    <a:p>
                      <a:pPr marL="342900" lvl="0" indent="-342900">
                        <a:spcAft>
                          <a:spcPts val="0"/>
                        </a:spcAft>
                        <a:buFont typeface="+mj-lt"/>
                        <a:buAutoNum type="arabicPeriod"/>
                      </a:pPr>
                      <a:r>
                        <a:rPr lang="zh-TW" sz="2000" kern="100" dirty="0">
                          <a:effectLst/>
                          <a:latin typeface="Calibri"/>
                          <a:ea typeface="標楷體"/>
                          <a:cs typeface="Times New Roman"/>
                        </a:rPr>
                        <a:t>讓孩子們不會害怕數學學習。</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spcAft>
                          <a:spcPts val="0"/>
                        </a:spcAft>
                        <a:buFont typeface="+mj-lt"/>
                        <a:buAutoNum type="arabicPeriod"/>
                      </a:pPr>
                      <a:r>
                        <a:rPr lang="zh-TW" sz="2000" kern="100" dirty="0">
                          <a:effectLst/>
                          <a:latin typeface="Calibri"/>
                          <a:ea typeface="標楷體"/>
                          <a:cs typeface="Times New Roman"/>
                        </a:rPr>
                        <a:t>數學的基本是問題解決</a:t>
                      </a:r>
                      <a:r>
                        <a:rPr lang="zh-TW" sz="2000" kern="100" dirty="0">
                          <a:effectLst/>
                          <a:latin typeface="Calibri"/>
                          <a:ea typeface="新細明體"/>
                          <a:cs typeface="Times New Roman"/>
                        </a:rPr>
                        <a:t>，</a:t>
                      </a:r>
                      <a:r>
                        <a:rPr lang="zh-TW" sz="2000" kern="100" dirty="0">
                          <a:effectLst/>
                          <a:latin typeface="Calibri"/>
                          <a:ea typeface="標楷體"/>
                          <a:cs typeface="Times New Roman"/>
                        </a:rPr>
                        <a:t>所以應該強化學生的概念認知而不是強調計算。</a:t>
                      </a:r>
                      <a:endParaRPr lang="zh-TW" sz="2000" kern="100" dirty="0">
                        <a:effectLst/>
                        <a:latin typeface="Calibri"/>
                        <a:ea typeface="新細明體"/>
                        <a:cs typeface="Times New Roman"/>
                      </a:endParaRPr>
                    </a:p>
                    <a:p>
                      <a:pPr marL="342900" lvl="0" indent="-342900">
                        <a:spcAft>
                          <a:spcPts val="0"/>
                        </a:spcAft>
                        <a:buFont typeface="+mj-lt"/>
                        <a:buAutoNum type="arabicPeriod"/>
                      </a:pPr>
                      <a:r>
                        <a:rPr lang="zh-TW" sz="2000" kern="100" dirty="0">
                          <a:effectLst/>
                          <a:latin typeface="Calibri"/>
                          <a:ea typeface="標楷體"/>
                          <a:cs typeface="Times New Roman"/>
                        </a:rPr>
                        <a:t>如果可以結合閱讀理解策略或許可以讓學生應用題學得更好。</a:t>
                      </a:r>
                      <a:endParaRPr lang="zh-TW" sz="2000" kern="100" dirty="0">
                        <a:effectLst/>
                        <a:latin typeface="Calibri"/>
                        <a:ea typeface="新細明體"/>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06888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56772" y="1196752"/>
            <a:ext cx="5416868" cy="923330"/>
          </a:xfrm>
          <a:prstGeom prst="rect">
            <a:avLst/>
          </a:prstGeom>
        </p:spPr>
        <p:txBody>
          <a:bodyPr wrap="none">
            <a:spAutoFit/>
          </a:bodyPr>
          <a:lstStyle/>
          <a:p>
            <a:pPr eaLnBrk="1" hangingPunct="1">
              <a:spcBef>
                <a:spcPct val="50000"/>
              </a:spcBef>
              <a:defRPr/>
            </a:pPr>
            <a:r>
              <a:rPr lang="zh-TW" altLang="en-US" sz="5400" dirty="0">
                <a:effectLst>
                  <a:outerShdw blurRad="38100" dist="38100" dir="2700000" algn="tl">
                    <a:srgbClr val="FFFFFF"/>
                  </a:outerShdw>
                </a:effectLst>
                <a:ea typeface="標楷體" pitchFamily="65" charset="-120"/>
              </a:rPr>
              <a:t>故事</a:t>
            </a:r>
            <a:r>
              <a:rPr lang="zh-TW" altLang="en-US" sz="5400" dirty="0" smtClean="0">
                <a:effectLst>
                  <a:outerShdw blurRad="38100" dist="38100" dir="2700000" algn="tl">
                    <a:srgbClr val="FFFFFF"/>
                  </a:outerShdw>
                </a:effectLst>
                <a:ea typeface="標楷體" pitchFamily="65" charset="-120"/>
              </a:rPr>
              <a:t>還</a:t>
            </a:r>
            <a:r>
              <a:rPr lang="zh-TW" altLang="en-US" sz="5400" dirty="0">
                <a:effectLst>
                  <a:outerShdw blurRad="38100" dist="38100" dir="2700000" algn="tl">
                    <a:srgbClr val="FFFFFF"/>
                  </a:outerShdw>
                </a:effectLst>
                <a:ea typeface="標楷體" pitchFamily="65" charset="-120"/>
              </a:rPr>
              <a:t>在進行</a:t>
            </a:r>
            <a:r>
              <a:rPr lang="zh-TW" altLang="en-US" sz="5400" dirty="0" smtClean="0">
                <a:effectLst>
                  <a:outerShdw blurRad="38100" dist="38100" dir="2700000" algn="tl">
                    <a:srgbClr val="FFFFFF"/>
                  </a:outerShdw>
                </a:effectLst>
                <a:ea typeface="標楷體" pitchFamily="65" charset="-120"/>
              </a:rPr>
              <a:t>中</a:t>
            </a:r>
            <a:r>
              <a:rPr lang="en-US" altLang="zh-TW" sz="5400" dirty="0" smtClean="0">
                <a:effectLst>
                  <a:outerShdw blurRad="38100" dist="38100" dir="2700000" algn="tl">
                    <a:srgbClr val="FFFFFF"/>
                  </a:outerShdw>
                </a:effectLst>
                <a:ea typeface="標楷體" pitchFamily="65" charset="-120"/>
              </a:rPr>
              <a:t>..</a:t>
            </a:r>
            <a:endParaRPr lang="zh-TW" altLang="en-US" sz="4000" dirty="0">
              <a:solidFill>
                <a:srgbClr val="FF0000"/>
              </a:solidFill>
              <a:effectLst>
                <a:outerShdw blurRad="38100" dist="38100" dir="2700000" algn="tl">
                  <a:srgbClr val="FFFFFF"/>
                </a:outerShdw>
              </a:effectLst>
              <a:ea typeface="標楷體" pitchFamily="65" charset="-120"/>
            </a:endParaRPr>
          </a:p>
        </p:txBody>
      </p:sp>
      <p:pic>
        <p:nvPicPr>
          <p:cNvPr id="12" name="Picture 4"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61429" t="43874" r="1237"/>
          <a:stretch>
            <a:fillRect/>
          </a:stretch>
        </p:blipFill>
        <p:spPr bwMode="auto">
          <a:xfrm>
            <a:off x="7239000" y="5076825"/>
            <a:ext cx="19050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5809" t="3445" r="67523" b="52451"/>
          <a:stretch>
            <a:fillRect/>
          </a:stretch>
        </p:blipFill>
        <p:spPr bwMode="auto">
          <a:xfrm>
            <a:off x="0" y="26988"/>
            <a:ext cx="12954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0"/>
          <p:cNvSpPr txBox="1">
            <a:spLocks noChangeArrowheads="1"/>
          </p:cNvSpPr>
          <p:nvPr/>
        </p:nvSpPr>
        <p:spPr bwMode="auto">
          <a:xfrm>
            <a:off x="299472" y="2204864"/>
            <a:ext cx="8610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kumimoji="1" sz="4400">
                <a:solidFill>
                  <a:schemeClr val="tx2"/>
                </a:solidFill>
                <a:latin typeface="+mj-lt"/>
                <a:ea typeface="標楷體" pitchFamily="65" charset="-120"/>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a:lstStyle>
          <a:p>
            <a:pPr algn="l">
              <a:defRPr/>
            </a:pPr>
            <a:r>
              <a:rPr lang="zh-TW" altLang="en-US" dirty="0">
                <a:solidFill>
                  <a:srgbClr val="000099"/>
                </a:solidFill>
                <a:effectLst>
                  <a:outerShdw blurRad="38100" dist="38100" dir="2700000" algn="tl">
                    <a:srgbClr val="000000">
                      <a:alpha val="43137"/>
                    </a:srgbClr>
                  </a:outerShdw>
                </a:effectLst>
              </a:rPr>
              <a:t>因為只有教師持續的</a:t>
            </a:r>
            <a:r>
              <a:rPr lang="zh-TW" altLang="en-US" dirty="0" smtClean="0">
                <a:solidFill>
                  <a:srgbClr val="000099"/>
                </a:solidFill>
                <a:effectLst>
                  <a:outerShdw blurRad="38100" dist="38100" dir="2700000" algn="tl">
                    <a:srgbClr val="000000">
                      <a:alpha val="43137"/>
                    </a:srgbClr>
                  </a:outerShdw>
                </a:effectLst>
              </a:rPr>
              <a:t>專業成長</a:t>
            </a:r>
            <a:endParaRPr lang="en-US" altLang="zh-TW" dirty="0" smtClean="0">
              <a:solidFill>
                <a:srgbClr val="000099"/>
              </a:solidFill>
              <a:effectLst>
                <a:outerShdw blurRad="38100" dist="38100" dir="2700000" algn="tl">
                  <a:srgbClr val="000000">
                    <a:alpha val="43137"/>
                  </a:srgbClr>
                </a:outerShdw>
              </a:effectLst>
            </a:endParaRPr>
          </a:p>
          <a:p>
            <a:pPr>
              <a:defRPr/>
            </a:pPr>
            <a:r>
              <a:rPr lang="zh-TW" altLang="en-US" dirty="0" smtClean="0">
                <a:solidFill>
                  <a:srgbClr val="000099"/>
                </a:solidFill>
                <a:effectLst>
                  <a:outerShdw blurRad="38100" dist="38100" dir="2700000" algn="tl">
                    <a:srgbClr val="000000">
                      <a:alpha val="43137"/>
                    </a:srgbClr>
                  </a:outerShdw>
                </a:effectLst>
              </a:rPr>
              <a:t>                  孩子</a:t>
            </a:r>
            <a:r>
              <a:rPr lang="zh-TW" altLang="en-US" dirty="0">
                <a:solidFill>
                  <a:srgbClr val="000099"/>
                </a:solidFill>
                <a:effectLst>
                  <a:outerShdw blurRad="38100" dist="38100" dir="2700000" algn="tl">
                    <a:srgbClr val="000000">
                      <a:alpha val="43137"/>
                    </a:srgbClr>
                  </a:outerShdw>
                </a:effectLst>
              </a:rPr>
              <a:t>才能更快樂的學習</a:t>
            </a:r>
            <a:endParaRPr lang="en-US" altLang="zh-TW" dirty="0" smtClean="0">
              <a:solidFill>
                <a:srgbClr val="0000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551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a:spLocks/>
          </p:cNvSpPr>
          <p:nvPr/>
        </p:nvSpPr>
        <p:spPr bwMode="auto">
          <a:xfrm>
            <a:off x="457201" y="5394960"/>
            <a:ext cx="656307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defRPr/>
            </a:pPr>
            <a:r>
              <a:rPr lang="zh-TW" altLang="en-US" sz="4800" dirty="0">
                <a:solidFill>
                  <a:srgbClr val="000099"/>
                </a:solidFill>
                <a:effectLst>
                  <a:outerShdw blurRad="38100" dist="38100" dir="2700000" algn="tl">
                    <a:srgbClr val="000000"/>
                  </a:outerShdw>
                </a:effectLst>
                <a:latin typeface="標楷體" pitchFamily="65" charset="-120"/>
                <a:ea typeface="標楷體" pitchFamily="65" charset="-120"/>
              </a:rPr>
              <a:t>感謝</a:t>
            </a:r>
            <a:r>
              <a:rPr lang="zh-TW" altLang="en-US" sz="4800" dirty="0" smtClean="0">
                <a:solidFill>
                  <a:srgbClr val="000099"/>
                </a:solidFill>
                <a:effectLst>
                  <a:outerShdw blurRad="38100" dist="38100" dir="2700000" algn="tl">
                    <a:srgbClr val="000000"/>
                  </a:outerShdw>
                </a:effectLst>
                <a:latin typeface="標楷體" pitchFamily="65" charset="-120"/>
                <a:ea typeface="標楷體" pitchFamily="65" charset="-120"/>
              </a:rPr>
              <a:t>聆聽  </a:t>
            </a:r>
            <a:r>
              <a:rPr lang="zh-TW" altLang="en-US" sz="4800" dirty="0">
                <a:solidFill>
                  <a:srgbClr val="000099"/>
                </a:solidFill>
                <a:effectLst>
                  <a:outerShdw blurRad="38100" dist="38100" dir="2700000" algn="tl">
                    <a:srgbClr val="000000"/>
                  </a:outerShdw>
                </a:effectLst>
                <a:latin typeface="標楷體" pitchFamily="65" charset="-120"/>
                <a:ea typeface="標楷體" pitchFamily="65" charset="-120"/>
              </a:rPr>
              <a:t>敬請指教</a:t>
            </a: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692944"/>
            <a:ext cx="5904656" cy="4464496"/>
          </a:xfrm>
          <a:prstGeom prst="rect">
            <a:avLst/>
          </a:prstGeom>
        </p:spPr>
      </p:pic>
      <p:pic>
        <p:nvPicPr>
          <p:cNvPr id="7" name="Picture 5" descr="小朋友-粉橘"/>
          <p:cNvPicPr>
            <a:picLocks noChangeAspect="1" noChangeArrowheads="1"/>
          </p:cNvPicPr>
          <p:nvPr/>
        </p:nvPicPr>
        <p:blipFill>
          <a:blip r:embed="rId3">
            <a:extLst>
              <a:ext uri="{28A0092B-C50C-407E-A947-70E740481C1C}">
                <a14:useLocalDpi xmlns:a14="http://schemas.microsoft.com/office/drawing/2010/main" val="0"/>
              </a:ext>
            </a:extLst>
          </a:blip>
          <a:srcRect l="5809" t="3445" r="67523" b="52451"/>
          <a:stretch>
            <a:fillRect/>
          </a:stretch>
        </p:blipFill>
        <p:spPr bwMode="auto">
          <a:xfrm>
            <a:off x="0" y="26988"/>
            <a:ext cx="1295400" cy="13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小朋友-粉橘"/>
          <p:cNvPicPr>
            <a:picLocks noChangeAspect="1" noChangeArrowheads="1"/>
          </p:cNvPicPr>
          <p:nvPr/>
        </p:nvPicPr>
        <p:blipFill>
          <a:blip r:embed="rId3">
            <a:extLst>
              <a:ext uri="{28A0092B-C50C-407E-A947-70E740481C1C}">
                <a14:useLocalDpi xmlns:a14="http://schemas.microsoft.com/office/drawing/2010/main" val="0"/>
              </a:ext>
            </a:extLst>
          </a:blip>
          <a:srcRect l="61429" t="43874" r="1237"/>
          <a:stretch>
            <a:fillRect/>
          </a:stretch>
        </p:blipFill>
        <p:spPr bwMode="auto">
          <a:xfrm>
            <a:off x="7239000" y="5076825"/>
            <a:ext cx="1905000"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840" y="-33784"/>
            <a:ext cx="8229600" cy="1143000"/>
          </a:xfrm>
        </p:spPr>
        <p:txBody>
          <a:bodyPr/>
          <a:lstStyle/>
          <a:p>
            <a:pPr>
              <a:defRPr/>
            </a:pPr>
            <a:r>
              <a:rPr lang="zh-TW" altLang="en-US" sz="5400" b="1" dirty="0" smtClean="0">
                <a:solidFill>
                  <a:schemeClr val="tx1"/>
                </a:solidFill>
                <a:effectLst>
                  <a:outerShdw blurRad="38100" dist="38100" dir="2700000" algn="tl">
                    <a:srgbClr val="000000">
                      <a:alpha val="43137"/>
                    </a:srgbClr>
                  </a:outerShdw>
                </a:effectLst>
              </a:rPr>
              <a:t>我們這一群</a:t>
            </a:r>
            <a:endParaRPr lang="zh-TW" altLang="en-US" sz="5400" b="1" dirty="0">
              <a:solidFill>
                <a:schemeClr val="tx1"/>
              </a:solidFill>
              <a:effectLst>
                <a:outerShdw blurRad="38100" dist="38100" dir="2700000" algn="tl">
                  <a:srgbClr val="000000">
                    <a:alpha val="43137"/>
                  </a:srgbClr>
                </a:outerShdw>
              </a:effectLst>
            </a:endParaRPr>
          </a:p>
        </p:txBody>
      </p:sp>
      <p:pic>
        <p:nvPicPr>
          <p:cNvPr id="3075" name="Picture 5"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5809" t="3445" r="67523" b="52451"/>
          <a:stretch>
            <a:fillRect/>
          </a:stretch>
        </p:blipFill>
        <p:spPr bwMode="auto">
          <a:xfrm>
            <a:off x="0" y="0"/>
            <a:ext cx="22098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61429" t="43874" r="1237"/>
          <a:stretch>
            <a:fillRect/>
          </a:stretch>
        </p:blipFill>
        <p:spPr bwMode="auto">
          <a:xfrm>
            <a:off x="7269163" y="5105400"/>
            <a:ext cx="187483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960" y="1120616"/>
            <a:ext cx="7050964" cy="5236810"/>
          </a:xfrm>
          <a:prstGeom prst="rect">
            <a:avLst/>
          </a:prstGeom>
          <a:ln>
            <a:noFill/>
          </a:ln>
          <a:effectLst>
            <a:softEdge rad="112500"/>
          </a:effectLst>
        </p:spPr>
      </p:pic>
    </p:spTree>
    <p:extLst>
      <p:ext uri="{BB962C8B-B14F-4D97-AF65-F5344CB8AC3E}">
        <p14:creationId xmlns:p14="http://schemas.microsoft.com/office/powerpoint/2010/main" val="2965644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p:cNvGrpSpPr/>
          <p:nvPr/>
        </p:nvGrpSpPr>
        <p:grpSpPr>
          <a:xfrm>
            <a:off x="359076" y="1113616"/>
            <a:ext cx="8367996" cy="5486400"/>
            <a:chOff x="359076" y="717376"/>
            <a:chExt cx="8367996" cy="5486400"/>
          </a:xfrm>
        </p:grpSpPr>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717376"/>
              <a:ext cx="7992888" cy="5486400"/>
            </a:xfrm>
            <a:prstGeom prst="rect">
              <a:avLst/>
            </a:prstGeom>
          </p:spPr>
        </p:pic>
        <p:sp>
          <p:nvSpPr>
            <p:cNvPr id="5" name="文字方塊 4"/>
            <p:cNvSpPr txBox="1"/>
            <p:nvPr/>
          </p:nvSpPr>
          <p:spPr>
            <a:xfrm>
              <a:off x="359076" y="5351500"/>
              <a:ext cx="8367996" cy="584775"/>
            </a:xfrm>
            <a:prstGeom prst="rect">
              <a:avLst/>
            </a:prstGeom>
            <a:solidFill>
              <a:srgbClr val="FFFF00"/>
            </a:solidFill>
          </p:spPr>
          <p:txBody>
            <a:bodyPr wrap="none" rtlCol="0">
              <a:spAutoFit/>
            </a:bodyPr>
            <a:lstStyle/>
            <a:p>
              <a:r>
                <a:rPr lang="en-US" altLang="zh-TW" sz="3200" dirty="0" smtClean="0">
                  <a:solidFill>
                    <a:srgbClr val="FF0000"/>
                  </a:solidFill>
                </a:rPr>
                <a:t>103</a:t>
              </a:r>
              <a:r>
                <a:rPr lang="zh-TW" altLang="en-US" sz="3200" dirty="0" smtClean="0">
                  <a:solidFill>
                    <a:srgbClr val="FF0000"/>
                  </a:solidFill>
                </a:rPr>
                <a:t>年度</a:t>
              </a:r>
              <a:r>
                <a:rPr lang="zh-TW" altLang="en-US" sz="3200" dirty="0" smtClean="0">
                  <a:solidFill>
                    <a:srgbClr val="FF0000"/>
                  </a:solidFill>
                  <a:latin typeface="標楷體"/>
                  <a:ea typeface="標楷體"/>
                </a:rPr>
                <a:t>「</a:t>
              </a:r>
              <a:r>
                <a:rPr lang="zh-TW" altLang="en-US" sz="3200" dirty="0" smtClean="0">
                  <a:solidFill>
                    <a:srgbClr val="FF0000"/>
                  </a:solidFill>
                </a:rPr>
                <a:t> 心平氣和</a:t>
              </a:r>
              <a:r>
                <a:rPr lang="zh-TW" altLang="en-US" sz="3200" dirty="0" smtClean="0">
                  <a:solidFill>
                    <a:srgbClr val="FF0000"/>
                  </a:solidFill>
                  <a:latin typeface="標楷體"/>
                  <a:ea typeface="標楷體"/>
                </a:rPr>
                <a:t>」</a:t>
              </a:r>
              <a:r>
                <a:rPr lang="zh-TW" altLang="en-US" sz="3200" dirty="0" smtClean="0">
                  <a:solidFill>
                    <a:srgbClr val="FF0000"/>
                  </a:solidFill>
                </a:rPr>
                <a:t>情緒管理教材編輯社群</a:t>
              </a:r>
              <a:endParaRPr lang="zh-TW" altLang="en-US" sz="3200" dirty="0">
                <a:solidFill>
                  <a:srgbClr val="FF0000"/>
                </a:solidFill>
              </a:endParaRPr>
            </a:p>
          </p:txBody>
        </p:sp>
      </p:grpSp>
      <p:pic>
        <p:nvPicPr>
          <p:cNvPr id="7" name="圖片 6"/>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38100" t="6923" r="21089" b="12520"/>
          <a:stretch/>
        </p:blipFill>
        <p:spPr>
          <a:xfrm>
            <a:off x="359076" y="1340768"/>
            <a:ext cx="3980812" cy="4804408"/>
          </a:xfrm>
          <a:prstGeom prst="rect">
            <a:avLst/>
          </a:prstGeom>
          <a:ln>
            <a:noFill/>
          </a:ln>
          <a:effectLst>
            <a:softEdge rad="112500"/>
          </a:effectLst>
        </p:spPr>
      </p:pic>
      <p:pic>
        <p:nvPicPr>
          <p:cNvPr id="8" name="圖片 7"/>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l="13244" t="5303" r="45207" b="43561"/>
          <a:stretch/>
        </p:blipFill>
        <p:spPr>
          <a:xfrm>
            <a:off x="4413880" y="138767"/>
            <a:ext cx="4449615" cy="3012008"/>
          </a:xfrm>
          <a:prstGeom prst="rect">
            <a:avLst/>
          </a:prstGeom>
          <a:ln>
            <a:noFill/>
          </a:ln>
          <a:effectLst>
            <a:softEdge rad="112500"/>
          </a:effectLst>
        </p:spPr>
      </p:pic>
      <p:pic>
        <p:nvPicPr>
          <p:cNvPr id="9" name="圖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3880" y="3171016"/>
            <a:ext cx="3057912" cy="3429000"/>
          </a:xfrm>
          <a:prstGeom prst="rect">
            <a:avLst/>
          </a:prstGeom>
        </p:spPr>
      </p:pic>
      <p:sp>
        <p:nvSpPr>
          <p:cNvPr id="10" name="標題 1"/>
          <p:cNvSpPr>
            <a:spLocks noGrp="1"/>
          </p:cNvSpPr>
          <p:nvPr>
            <p:ph type="title"/>
          </p:nvPr>
        </p:nvSpPr>
        <p:spPr>
          <a:xfrm>
            <a:off x="32792" y="79414"/>
            <a:ext cx="8229600" cy="1143000"/>
          </a:xfrm>
        </p:spPr>
        <p:txBody>
          <a:bodyPr/>
          <a:lstStyle/>
          <a:p>
            <a:pPr algn="l"/>
            <a:r>
              <a:rPr lang="zh-TW" altLang="en-US" b="1" dirty="0" smtClean="0">
                <a:effectLst>
                  <a:outerShdw blurRad="38100" dist="38100" dir="2700000" algn="tl">
                    <a:srgbClr val="000000">
                      <a:alpha val="43137"/>
                    </a:srgbClr>
                  </a:outerShdw>
                </a:effectLst>
              </a:rPr>
              <a:t>這一群人已經做了</a:t>
            </a:r>
            <a:endParaRPr lang="zh-TW" altLang="en-US" b="1" dirty="0">
              <a:effectLst>
                <a:outerShdw blurRad="38100" dist="38100" dir="2700000" algn="tl">
                  <a:srgbClr val="000000">
                    <a:alpha val="43137"/>
                  </a:srgbClr>
                </a:outerShdw>
              </a:effectLst>
            </a:endParaRPr>
          </a:p>
        </p:txBody>
      </p:sp>
      <p:pic>
        <p:nvPicPr>
          <p:cNvPr id="11" name="圖片 10">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657137" y="4783715"/>
            <a:ext cx="964025" cy="964025"/>
          </a:xfrm>
          <a:prstGeom prst="rect">
            <a:avLst/>
          </a:prstGeom>
        </p:spPr>
      </p:pic>
    </p:spTree>
    <p:extLst>
      <p:ext uri="{BB962C8B-B14F-4D97-AF65-F5344CB8AC3E}">
        <p14:creationId xmlns:p14="http://schemas.microsoft.com/office/powerpoint/2010/main" val="264388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948302127"/>
              </p:ext>
            </p:extLst>
          </p:nvPr>
        </p:nvGraphicFramePr>
        <p:xfrm>
          <a:off x="467544" y="620688"/>
          <a:ext cx="8269927" cy="5704842"/>
        </p:xfrm>
        <a:graphic>
          <a:graphicData uri="http://schemas.openxmlformats.org/drawingml/2006/table">
            <a:tbl>
              <a:tblPr firstRow="1" bandRow="1">
                <a:tableStyleId>{5C22544A-7EE6-4342-B048-85BDC9FD1C3A}</a:tableStyleId>
              </a:tblPr>
              <a:tblGrid>
                <a:gridCol w="4021455"/>
                <a:gridCol w="4248472"/>
              </a:tblGrid>
              <a:tr h="950807">
                <a:tc>
                  <a:txBody>
                    <a:bodyPr/>
                    <a:lstStyle/>
                    <a:p>
                      <a:r>
                        <a:rPr lang="zh-TW"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一甲 林螢穗教師</a:t>
                      </a:r>
                      <a:endParaRPr lang="zh-TW" altLang="en-US" sz="40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a:tc>
                <a:tc>
                  <a:txBody>
                    <a:bodyPr/>
                    <a:lstStyle/>
                    <a:p>
                      <a:r>
                        <a:rPr lang="zh-TW" altLang="en-US" sz="4000"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三甲 洪純凌教師</a:t>
                      </a:r>
                      <a:endParaRPr lang="zh-TW" altLang="en-US" sz="4000"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a:tc>
              </a:tr>
              <a:tr h="950807">
                <a:tc>
                  <a:txBody>
                    <a:bodyPr/>
                    <a:lstStyle/>
                    <a:p>
                      <a:r>
                        <a:rPr lang="zh-TW"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一乙 江湘玲教師</a:t>
                      </a:r>
                      <a:endParaRPr lang="zh-TW" altLang="en-US" sz="40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a:tc>
                <a:tc>
                  <a:txBody>
                    <a:bodyPr/>
                    <a:lstStyle/>
                    <a:p>
                      <a:r>
                        <a:rPr lang="zh-TW"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三乙 黃淑雅教師</a:t>
                      </a:r>
                      <a:endParaRPr lang="zh-TW" altLang="en-US" sz="40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a:tc>
              </a:tr>
              <a:tr h="950807">
                <a:tc>
                  <a:txBody>
                    <a:bodyPr/>
                    <a:lstStyle/>
                    <a:p>
                      <a:r>
                        <a:rPr lang="zh-TW"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一丙 林藝芳教師</a:t>
                      </a:r>
                      <a:endParaRPr lang="zh-TW" altLang="en-US" sz="40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a:tc>
                <a:tc>
                  <a:txBody>
                    <a:bodyPr/>
                    <a:lstStyle/>
                    <a:p>
                      <a:r>
                        <a:rPr lang="zh-TW"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三丙 劉如真教師</a:t>
                      </a:r>
                      <a:endParaRPr lang="zh-TW" altLang="en-US" sz="40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a:tc>
              </a:tr>
              <a:tr h="950807">
                <a:tc>
                  <a:txBody>
                    <a:bodyPr/>
                    <a:lstStyle/>
                    <a:p>
                      <a:r>
                        <a:rPr lang="zh-TW"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二甲 洪如珍教師</a:t>
                      </a:r>
                      <a:endParaRPr lang="zh-TW" altLang="en-US" sz="40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a:tc>
                <a:tc>
                  <a:txBody>
                    <a:bodyPr/>
                    <a:lstStyle/>
                    <a:p>
                      <a:r>
                        <a:rPr lang="zh-TW"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四乙 劉雅純教師</a:t>
                      </a:r>
                      <a:endParaRPr lang="zh-TW" altLang="en-US" sz="40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a:tc>
              </a:tr>
              <a:tr h="950807">
                <a:tc>
                  <a:txBody>
                    <a:bodyPr/>
                    <a:lstStyle/>
                    <a:p>
                      <a:r>
                        <a:rPr lang="zh-TW"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二乙 吳淑容教師</a:t>
                      </a:r>
                      <a:endParaRPr lang="zh-TW" altLang="en-US" sz="40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a:tc>
                <a:tc>
                  <a:txBody>
                    <a:bodyPr/>
                    <a:lstStyle/>
                    <a:p>
                      <a:r>
                        <a:rPr lang="zh-TW"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四丙 詹瑜玲教師</a:t>
                      </a:r>
                      <a:endParaRPr lang="zh-TW" altLang="en-US" sz="40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a:tc>
              </a:tr>
              <a:tr h="950807">
                <a:tc>
                  <a:txBody>
                    <a:bodyPr/>
                    <a:lstStyle/>
                    <a:p>
                      <a:r>
                        <a:rPr lang="zh-TW" altLang="en-US" sz="40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二丙 賴品綺教師</a:t>
                      </a:r>
                      <a:endParaRPr lang="zh-TW" altLang="en-US" sz="4000" b="1" dirty="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600" b="1" dirty="0" smtClean="0">
                          <a:solidFill>
                            <a:srgbClr val="00206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資源班 謝金龍教師</a:t>
                      </a:r>
                    </a:p>
                  </a:txBody>
                  <a:tcPr/>
                </a:tc>
              </a:tr>
            </a:tbl>
          </a:graphicData>
        </a:graphic>
      </p:graphicFrame>
      <p:sp>
        <p:nvSpPr>
          <p:cNvPr id="7" name="文字方塊 6"/>
          <p:cNvSpPr txBox="1"/>
          <p:nvPr/>
        </p:nvSpPr>
        <p:spPr>
          <a:xfrm>
            <a:off x="720899" y="333792"/>
            <a:ext cx="7491153" cy="2123658"/>
          </a:xfrm>
          <a:prstGeom prst="rect">
            <a:avLst/>
          </a:prstGeom>
          <a:solidFill>
            <a:srgbClr val="FFFF00"/>
          </a:solidFill>
        </p:spPr>
        <p:txBody>
          <a:bodyPr wrap="none" rtlCol="0">
            <a:spAutoFit/>
          </a:bodyPr>
          <a:lstStyle/>
          <a:p>
            <a:r>
              <a:rPr lang="en-US" altLang="zh-TW" sz="4400" b="0" dirty="0" smtClean="0">
                <a:ln>
                  <a:solidFill>
                    <a:srgbClr val="FF0000"/>
                  </a:solidFill>
                </a:ln>
                <a:solidFill>
                  <a:srgbClr val="FF0000"/>
                </a:solidFill>
              </a:rPr>
              <a:t>1.</a:t>
            </a:r>
            <a:r>
              <a:rPr lang="zh-TW" altLang="en-US" sz="4400" b="0" dirty="0" smtClean="0">
                <a:ln>
                  <a:solidFill>
                    <a:srgbClr val="FF0000"/>
                  </a:solidFill>
                </a:ln>
                <a:solidFill>
                  <a:srgbClr val="FF0000"/>
                </a:solidFill>
              </a:rPr>
              <a:t>我們都是班級導師</a:t>
            </a:r>
            <a:endParaRPr lang="en-US" altLang="zh-TW" sz="4400" b="0" dirty="0" smtClean="0">
              <a:ln>
                <a:solidFill>
                  <a:srgbClr val="FF0000"/>
                </a:solidFill>
              </a:ln>
              <a:solidFill>
                <a:srgbClr val="FF0000"/>
              </a:solidFill>
            </a:endParaRPr>
          </a:p>
          <a:p>
            <a:r>
              <a:rPr lang="en-US" altLang="zh-TW" sz="4400" b="0" dirty="0" smtClean="0">
                <a:ln>
                  <a:solidFill>
                    <a:srgbClr val="FF0000"/>
                  </a:solidFill>
                </a:ln>
                <a:solidFill>
                  <a:srgbClr val="FF0000"/>
                </a:solidFill>
              </a:rPr>
              <a:t>2.</a:t>
            </a:r>
            <a:r>
              <a:rPr lang="zh-TW" altLang="en-US" sz="4400" b="0" dirty="0" smtClean="0">
                <a:ln>
                  <a:solidFill>
                    <a:srgbClr val="FF0000"/>
                  </a:solidFill>
                </a:ln>
                <a:solidFill>
                  <a:srgbClr val="FF0000"/>
                </a:solidFill>
              </a:rPr>
              <a:t>我們都不是數理科系背景</a:t>
            </a:r>
            <a:endParaRPr lang="en-US" altLang="zh-TW" sz="4400" b="0" dirty="0">
              <a:ln>
                <a:solidFill>
                  <a:srgbClr val="FF0000"/>
                </a:solidFill>
              </a:ln>
              <a:solidFill>
                <a:srgbClr val="FF0000"/>
              </a:solidFill>
            </a:endParaRPr>
          </a:p>
          <a:p>
            <a:r>
              <a:rPr lang="en-US" altLang="zh-TW" sz="4400" b="0" dirty="0" smtClean="0">
                <a:ln>
                  <a:solidFill>
                    <a:srgbClr val="FF0000"/>
                  </a:solidFill>
                </a:ln>
                <a:solidFill>
                  <a:srgbClr val="FF0000"/>
                </a:solidFill>
              </a:rPr>
              <a:t>3.</a:t>
            </a:r>
            <a:r>
              <a:rPr lang="zh-TW" altLang="en-US" sz="4400" b="0" dirty="0" smtClean="0">
                <a:ln>
                  <a:solidFill>
                    <a:srgbClr val="FF0000"/>
                  </a:solidFill>
                </a:ln>
                <a:solidFill>
                  <a:srgbClr val="FF0000"/>
                </a:solidFill>
              </a:rPr>
              <a:t>我們都是教學年資</a:t>
            </a:r>
            <a:r>
              <a:rPr lang="en-US" altLang="zh-TW" sz="4400" b="0" dirty="0" smtClean="0">
                <a:ln>
                  <a:solidFill>
                    <a:srgbClr val="FF0000"/>
                  </a:solidFill>
                </a:ln>
                <a:solidFill>
                  <a:srgbClr val="FF0000"/>
                </a:solidFill>
              </a:rPr>
              <a:t>15</a:t>
            </a:r>
            <a:r>
              <a:rPr lang="zh-TW" altLang="en-US" sz="4400" b="0" dirty="0" smtClean="0">
                <a:ln>
                  <a:solidFill>
                    <a:srgbClr val="FF0000"/>
                  </a:solidFill>
                </a:ln>
                <a:solidFill>
                  <a:srgbClr val="FF0000"/>
                </a:solidFill>
              </a:rPr>
              <a:t>年以上</a:t>
            </a:r>
            <a:endParaRPr lang="zh-TW" altLang="en-US" sz="4400" b="0" dirty="0">
              <a:ln>
                <a:solidFill>
                  <a:srgbClr val="FF0000"/>
                </a:solidFill>
              </a:ln>
              <a:solidFill>
                <a:srgbClr val="FF0000"/>
              </a:solidFill>
            </a:endParaRPr>
          </a:p>
        </p:txBody>
      </p:sp>
      <p:sp>
        <p:nvSpPr>
          <p:cNvPr id="8" name="文字方塊 7"/>
          <p:cNvSpPr txBox="1"/>
          <p:nvPr/>
        </p:nvSpPr>
        <p:spPr>
          <a:xfrm>
            <a:off x="534184" y="2636912"/>
            <a:ext cx="8186857" cy="1569660"/>
          </a:xfrm>
          <a:prstGeom prst="rect">
            <a:avLst/>
          </a:prstGeom>
          <a:solidFill>
            <a:srgbClr val="FF0066"/>
          </a:solidFill>
        </p:spPr>
        <p:txBody>
          <a:bodyPr wrap="none" rtlCol="0">
            <a:spAutoFit/>
          </a:bodyPr>
          <a:lstStyle/>
          <a:p>
            <a:r>
              <a:rPr lang="zh-TW" altLang="en-US" sz="4800"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但是</a:t>
            </a:r>
            <a:endParaRPr lang="en-US" altLang="zh-TW" sz="4800"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zh-TW" altLang="en-US" sz="4800"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我們每天都要陪伴孩子學數學</a:t>
            </a:r>
            <a:endParaRPr lang="zh-TW" altLang="en-US" sz="4800"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9" name="文字方塊 8"/>
          <p:cNvSpPr txBox="1"/>
          <p:nvPr/>
        </p:nvSpPr>
        <p:spPr>
          <a:xfrm>
            <a:off x="213360" y="4509120"/>
            <a:ext cx="8808720" cy="1261884"/>
          </a:xfrm>
          <a:prstGeom prst="rect">
            <a:avLst/>
          </a:prstGeom>
          <a:solidFill>
            <a:srgbClr val="00FFFF"/>
          </a:solidFill>
          <a:ln>
            <a:noFill/>
          </a:ln>
        </p:spPr>
        <p:txBody>
          <a:bodyPr wrap="square" rtlCol="0">
            <a:spAutoFit/>
          </a:bodyPr>
          <a:lstStyle/>
          <a:p>
            <a:r>
              <a:rPr lang="zh-TW" altLang="en-US" sz="36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所以加入了</a:t>
            </a:r>
            <a:endParaRPr lang="en-US" altLang="zh-TW" sz="36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en-US" altLang="zh-TW" sz="4000" dirty="0" smtClean="0">
                <a:solidFill>
                  <a:srgbClr val="800080"/>
                </a:solidFill>
                <a:effectLst>
                  <a:outerShdw blurRad="38100" dist="38100" dir="2700000" algn="tl">
                    <a:srgbClr val="000000">
                      <a:alpha val="43137"/>
                    </a:srgbClr>
                  </a:outerShdw>
                </a:effectLst>
              </a:rPr>
              <a:t>107</a:t>
            </a:r>
            <a:r>
              <a:rPr lang="zh-TW" altLang="en-US" sz="4000" dirty="0" smtClean="0">
                <a:solidFill>
                  <a:srgbClr val="800080"/>
                </a:solidFill>
                <a:effectLst>
                  <a:outerShdw blurRad="38100" dist="38100" dir="2700000" algn="tl">
                    <a:srgbClr val="000000">
                      <a:alpha val="43137"/>
                    </a:srgbClr>
                  </a:outerShdw>
                </a:effectLst>
              </a:rPr>
              <a:t>年度教育部資深續航教師計畫</a:t>
            </a:r>
            <a:endParaRPr lang="zh-TW" altLang="en-US" sz="4000" dirty="0">
              <a:solidFill>
                <a:srgbClr val="80008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129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88640"/>
            <a:ext cx="8229600" cy="1143000"/>
          </a:xfrm>
        </p:spPr>
        <p:txBody>
          <a:bodyPr/>
          <a:lstStyle/>
          <a:p>
            <a:pPr algn="l"/>
            <a:r>
              <a:rPr lang="zh-TW" altLang="en-US" b="1" dirty="0" smtClean="0">
                <a:effectLst>
                  <a:outerShdw blurRad="38100" dist="38100" dir="2700000" algn="tl">
                    <a:srgbClr val="000000">
                      <a:alpha val="43137"/>
                    </a:srgbClr>
                  </a:outerShdw>
                </a:effectLst>
              </a:rPr>
              <a:t>這一群人來自</a:t>
            </a:r>
            <a:r>
              <a:rPr lang="en-US" altLang="zh-TW" b="1" dirty="0" smtClean="0">
                <a:effectLst>
                  <a:outerShdw blurRad="38100" dist="38100" dir="2700000" algn="tl">
                    <a:srgbClr val="000000">
                      <a:alpha val="43137"/>
                    </a:srgbClr>
                  </a:outerShdw>
                </a:effectLst>
              </a:rPr>
              <a:t>……..</a:t>
            </a:r>
            <a:endParaRPr lang="zh-TW" altLang="en-US" b="1" dirty="0">
              <a:effectLst>
                <a:outerShdw blurRad="38100" dist="38100" dir="2700000" algn="tl">
                  <a:srgbClr val="000000">
                    <a:alpha val="43137"/>
                  </a:srgbClr>
                </a:outerShdw>
              </a:effectLst>
            </a:endParaRPr>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1340768"/>
            <a:ext cx="7669241" cy="5075272"/>
          </a:xfrm>
        </p:spPr>
      </p:pic>
      <p:sp>
        <p:nvSpPr>
          <p:cNvPr id="5" name="文字方塊 4"/>
          <p:cNvSpPr txBox="1"/>
          <p:nvPr/>
        </p:nvSpPr>
        <p:spPr>
          <a:xfrm>
            <a:off x="312480" y="4790688"/>
            <a:ext cx="8446543" cy="1384995"/>
          </a:xfrm>
          <a:prstGeom prst="rect">
            <a:avLst/>
          </a:prstGeom>
          <a:solidFill>
            <a:srgbClr val="FFFF00"/>
          </a:solidFill>
        </p:spPr>
        <p:txBody>
          <a:bodyPr wrap="none" rtlCol="0">
            <a:spAutoFit/>
          </a:bodyPr>
          <a:lstStyle/>
          <a:p>
            <a:r>
              <a:rPr lang="en-US" altLang="zh-TW"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位於員林市郊</a:t>
            </a:r>
            <a:r>
              <a:rPr lang="en-US" altLang="zh-TW"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不山不市的學校</a:t>
            </a:r>
            <a:endParaRPr lang="en-US" altLang="zh-TW"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en-US" altLang="zh-TW"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en-US"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普通班</a:t>
            </a:r>
            <a:r>
              <a:rPr lang="en-US" altLang="zh-TW"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18</a:t>
            </a:r>
            <a:r>
              <a:rPr lang="zh-TW" altLang="en-US"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班</a:t>
            </a:r>
            <a:r>
              <a:rPr lang="en-US" altLang="zh-TW"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特教班</a:t>
            </a:r>
            <a:r>
              <a:rPr lang="en-US" altLang="zh-TW"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en-US"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班、資源班</a:t>
            </a:r>
            <a:r>
              <a:rPr lang="en-US" altLang="zh-TW"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1</a:t>
            </a:r>
            <a:r>
              <a:rPr lang="zh-TW" altLang="en-US"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班、幼兒園</a:t>
            </a:r>
            <a:r>
              <a:rPr lang="en-US" altLang="zh-TW"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2</a:t>
            </a:r>
            <a:r>
              <a:rPr lang="zh-TW" altLang="en-US"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 班</a:t>
            </a:r>
            <a:endParaRPr lang="en-US" altLang="zh-TW"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a:p>
            <a:r>
              <a:rPr lang="en-US" altLang="zh-TW"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3.</a:t>
            </a:r>
            <a:r>
              <a:rPr lang="zh-TW" altLang="en-US"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全校</a:t>
            </a:r>
            <a:r>
              <a:rPr lang="en-US" altLang="zh-TW"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471</a:t>
            </a:r>
            <a:r>
              <a:rPr lang="zh-TW" altLang="en-US"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名學生</a:t>
            </a:r>
            <a:r>
              <a:rPr lang="en-US" altLang="zh-TW"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其中特教需求學生有</a:t>
            </a:r>
            <a:r>
              <a:rPr lang="en-US" altLang="zh-TW"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50</a:t>
            </a:r>
            <a:r>
              <a:rPr lang="zh-TW" altLang="en-US" sz="2800" dirty="0" smtClean="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位</a:t>
            </a:r>
            <a:endParaRPr lang="zh-TW" altLang="en-US" sz="2800"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456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729" t="6038" r="10632" b="9381"/>
          <a:stretch/>
        </p:blipFill>
        <p:spPr>
          <a:xfrm>
            <a:off x="287121" y="188640"/>
            <a:ext cx="8343343" cy="6349320"/>
          </a:xfrm>
          <a:prstGeom prst="rect">
            <a:avLst/>
          </a:prstGeom>
          <a:ln>
            <a:noFill/>
          </a:ln>
          <a:effectLst>
            <a:softEdge rad="112500"/>
          </a:effectLst>
        </p:spPr>
      </p:pic>
      <p:pic>
        <p:nvPicPr>
          <p:cNvPr id="7" name="Picture 4" descr="小朋友-粉橘"/>
          <p:cNvPicPr>
            <a:picLocks noChangeAspect="1" noChangeArrowheads="1"/>
          </p:cNvPicPr>
          <p:nvPr/>
        </p:nvPicPr>
        <p:blipFill>
          <a:blip r:embed="rId3" cstate="print">
            <a:extLst>
              <a:ext uri="{28A0092B-C50C-407E-A947-70E740481C1C}">
                <a14:useLocalDpi xmlns:a14="http://schemas.microsoft.com/office/drawing/2010/main" val="0"/>
              </a:ext>
            </a:extLst>
          </a:blip>
          <a:srcRect l="61429" t="43874" r="1237"/>
          <a:stretch>
            <a:fillRect/>
          </a:stretch>
        </p:blipFill>
        <p:spPr bwMode="auto">
          <a:xfrm>
            <a:off x="7662037" y="5445224"/>
            <a:ext cx="1499425" cy="1401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小朋友-粉橘"/>
          <p:cNvPicPr>
            <a:picLocks noChangeAspect="1" noChangeArrowheads="1"/>
          </p:cNvPicPr>
          <p:nvPr/>
        </p:nvPicPr>
        <p:blipFill>
          <a:blip r:embed="rId4">
            <a:extLst>
              <a:ext uri="{28A0092B-C50C-407E-A947-70E740481C1C}">
                <a14:useLocalDpi xmlns:a14="http://schemas.microsoft.com/office/drawing/2010/main" val="0"/>
              </a:ext>
            </a:extLst>
          </a:blip>
          <a:srcRect l="5809" t="3445" r="67523" b="52451"/>
          <a:stretch>
            <a:fillRect/>
          </a:stretch>
        </p:blipFill>
        <p:spPr bwMode="auto">
          <a:xfrm>
            <a:off x="0" y="0"/>
            <a:ext cx="1691680" cy="173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742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61429" t="43874" r="1237"/>
          <a:stretch>
            <a:fillRect/>
          </a:stretch>
        </p:blipFill>
        <p:spPr bwMode="auto">
          <a:xfrm>
            <a:off x="7507977" y="5301208"/>
            <a:ext cx="1653486" cy="154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5809" t="3445" r="67523" b="52451"/>
          <a:stretch>
            <a:fillRect/>
          </a:stretch>
        </p:blipFill>
        <p:spPr bwMode="auto">
          <a:xfrm>
            <a:off x="0" y="1"/>
            <a:ext cx="159365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2" name="Rectangle 4"/>
          <p:cNvSpPr>
            <a:spLocks noGrp="1" noChangeArrowheads="1"/>
          </p:cNvSpPr>
          <p:nvPr>
            <p:ph type="ctrTitle" idx="4294967295"/>
          </p:nvPr>
        </p:nvSpPr>
        <p:spPr>
          <a:xfrm>
            <a:off x="685800" y="3036888"/>
            <a:ext cx="7696200" cy="2057400"/>
          </a:xfrm>
        </p:spPr>
        <p:txBody>
          <a:bodyPr/>
          <a:lstStyle/>
          <a:p>
            <a:pPr algn="l">
              <a:defRPr/>
            </a:pPr>
            <a:r>
              <a:rPr lang="en-US" altLang="zh-TW" b="1" dirty="0" smtClean="0">
                <a:solidFill>
                  <a:srgbClr val="FF0066"/>
                </a:solidFill>
                <a:effectLst>
                  <a:outerShdw blurRad="38100" dist="38100" dir="2700000" algn="tl">
                    <a:srgbClr val="000000"/>
                  </a:outerShdw>
                </a:effectLst>
                <a:sym typeface="Webdings"/>
              </a:rPr>
              <a:t></a:t>
            </a:r>
            <a:r>
              <a:rPr lang="zh-TW" altLang="en-US" b="1" dirty="0" smtClean="0">
                <a:solidFill>
                  <a:srgbClr val="000099"/>
                </a:solidFill>
                <a:effectLst>
                  <a:outerShdw blurRad="38100" dist="38100" dir="2700000" algn="tl">
                    <a:srgbClr val="000000"/>
                  </a:outerShdw>
                </a:effectLst>
                <a:sym typeface="Webdings"/>
              </a:rPr>
              <a:t>數學奠基活動只能提升學生動機，</a:t>
            </a:r>
            <a:r>
              <a:rPr lang="zh-TW" altLang="en-US" b="1" dirty="0" smtClean="0">
                <a:solidFill>
                  <a:srgbClr val="FF0000"/>
                </a:solidFill>
                <a:effectLst>
                  <a:outerShdw blurRad="38100" dist="38100" dir="2700000" algn="tl">
                    <a:srgbClr val="000000"/>
                  </a:outerShdw>
                </a:effectLst>
                <a:sym typeface="Webdings"/>
              </a:rPr>
              <a:t>但無法提升學生理解</a:t>
            </a:r>
            <a:r>
              <a:rPr lang="en-US" altLang="zh-TW" b="1" dirty="0" smtClean="0">
                <a:solidFill>
                  <a:srgbClr val="FF0000"/>
                </a:solidFill>
                <a:effectLst>
                  <a:outerShdw blurRad="38100" dist="38100" dir="2700000" algn="tl">
                    <a:srgbClr val="000000"/>
                  </a:outerShdw>
                </a:effectLst>
                <a:sym typeface="Webdings"/>
              </a:rPr>
              <a:t/>
            </a:r>
            <a:br>
              <a:rPr lang="en-US" altLang="zh-TW" b="1" dirty="0" smtClean="0">
                <a:solidFill>
                  <a:srgbClr val="FF0000"/>
                </a:solidFill>
                <a:effectLst>
                  <a:outerShdw blurRad="38100" dist="38100" dir="2700000" algn="tl">
                    <a:srgbClr val="000000"/>
                  </a:outerShdw>
                </a:effectLst>
                <a:sym typeface="Webdings"/>
              </a:rPr>
            </a:br>
            <a:r>
              <a:rPr lang="en-US" altLang="zh-TW" b="1" dirty="0" smtClean="0">
                <a:solidFill>
                  <a:srgbClr val="FF0066"/>
                </a:solidFill>
                <a:effectLst>
                  <a:outerShdw blurRad="38100" dist="38100" dir="2700000" algn="tl">
                    <a:srgbClr val="000000"/>
                  </a:outerShdw>
                </a:effectLst>
                <a:sym typeface="Webdings"/>
              </a:rPr>
              <a:t></a:t>
            </a:r>
            <a:r>
              <a:rPr lang="zh-TW" altLang="en-US" b="1" dirty="0" smtClean="0">
                <a:solidFill>
                  <a:srgbClr val="000099"/>
                </a:solidFill>
                <a:effectLst>
                  <a:outerShdw blurRad="38100" dist="38100" dir="2700000" algn="tl">
                    <a:srgbClr val="000000"/>
                  </a:outerShdw>
                </a:effectLst>
                <a:latin typeface="標楷體"/>
                <a:ea typeface="標楷體"/>
                <a:sym typeface="Webdings"/>
              </a:rPr>
              <a:t>國語科的閱讀理解策略</a:t>
            </a:r>
            <a:r>
              <a:rPr lang="zh-TW" altLang="en-US" b="1" dirty="0" smtClean="0">
                <a:solidFill>
                  <a:srgbClr val="FF0000"/>
                </a:solidFill>
                <a:effectLst>
                  <a:outerShdw blurRad="38100" dist="38100" dir="2700000" algn="tl">
                    <a:srgbClr val="000000"/>
                  </a:outerShdw>
                </a:effectLst>
                <a:latin typeface="標楷體"/>
                <a:ea typeface="標楷體"/>
                <a:sym typeface="Webdings"/>
              </a:rPr>
              <a:t>運用到數學教學時會有限制</a:t>
            </a:r>
            <a:r>
              <a:rPr lang="en-US" altLang="zh-TW" b="1" dirty="0" smtClean="0">
                <a:solidFill>
                  <a:srgbClr val="000099"/>
                </a:solidFill>
                <a:effectLst>
                  <a:outerShdw blurRad="38100" dist="38100" dir="2700000" algn="tl">
                    <a:srgbClr val="000000"/>
                  </a:outerShdw>
                </a:effectLst>
                <a:latin typeface="標楷體"/>
                <a:ea typeface="標楷體"/>
                <a:sym typeface="Webdings"/>
              </a:rPr>
              <a:t/>
            </a:r>
            <a:br>
              <a:rPr lang="en-US" altLang="zh-TW" b="1" dirty="0" smtClean="0">
                <a:solidFill>
                  <a:srgbClr val="000099"/>
                </a:solidFill>
                <a:effectLst>
                  <a:outerShdw blurRad="38100" dist="38100" dir="2700000" algn="tl">
                    <a:srgbClr val="000000"/>
                  </a:outerShdw>
                </a:effectLst>
                <a:latin typeface="標楷體"/>
                <a:ea typeface="標楷體"/>
                <a:sym typeface="Webdings"/>
              </a:rPr>
            </a:br>
            <a:r>
              <a:rPr lang="en-US" altLang="zh-TW" b="1" dirty="0" smtClean="0">
                <a:solidFill>
                  <a:srgbClr val="FF0066"/>
                </a:solidFill>
                <a:effectLst>
                  <a:outerShdw blurRad="38100" dist="38100" dir="2700000" algn="tl">
                    <a:srgbClr val="000000"/>
                  </a:outerShdw>
                </a:effectLst>
                <a:latin typeface="標楷體"/>
                <a:ea typeface="標楷體"/>
                <a:sym typeface="Webdings"/>
              </a:rPr>
              <a:t></a:t>
            </a:r>
            <a:r>
              <a:rPr lang="zh-TW" altLang="en-US" b="1" dirty="0" smtClean="0">
                <a:solidFill>
                  <a:srgbClr val="000099"/>
                </a:solidFill>
                <a:effectLst>
                  <a:outerShdw blurRad="38100" dist="38100" dir="2700000" algn="tl">
                    <a:srgbClr val="000000"/>
                  </a:outerShdw>
                </a:effectLst>
                <a:latin typeface="標楷體"/>
                <a:ea typeface="標楷體"/>
                <a:sym typeface="Webdings"/>
              </a:rPr>
              <a:t>彰化師大有</a:t>
            </a:r>
            <a:r>
              <a:rPr lang="zh-TW" altLang="en-US" b="1" dirty="0" smtClean="0">
                <a:solidFill>
                  <a:srgbClr val="FF0000"/>
                </a:solidFill>
                <a:effectLst>
                  <a:outerShdw blurRad="38100" dist="38100" dir="2700000" algn="tl">
                    <a:srgbClr val="000000"/>
                  </a:outerShdw>
                </a:effectLst>
                <a:latin typeface="標楷體"/>
                <a:ea typeface="標楷體"/>
                <a:sym typeface="Webdings"/>
              </a:rPr>
              <a:t>數學新天地</a:t>
            </a:r>
            <a:r>
              <a:rPr lang="en-US" altLang="zh-TW" b="1" dirty="0" smtClean="0">
                <a:solidFill>
                  <a:srgbClr val="FF0000"/>
                </a:solidFill>
                <a:effectLst>
                  <a:outerShdw blurRad="38100" dist="38100" dir="2700000" algn="tl">
                    <a:srgbClr val="000000"/>
                  </a:outerShdw>
                </a:effectLst>
                <a:latin typeface="標楷體"/>
                <a:ea typeface="標楷體"/>
                <a:sym typeface="Webdings"/>
              </a:rPr>
              <a:t>-</a:t>
            </a:r>
            <a:r>
              <a:rPr lang="zh-TW" altLang="en-US" b="1" dirty="0" smtClean="0">
                <a:solidFill>
                  <a:srgbClr val="FF0000"/>
                </a:solidFill>
                <a:effectLst>
                  <a:outerShdw blurRad="38100" dist="38100" dir="2700000" algn="tl">
                    <a:srgbClr val="000000"/>
                  </a:outerShdw>
                </a:effectLst>
                <a:latin typeface="標楷體"/>
                <a:ea typeface="標楷體"/>
                <a:sym typeface="Webdings"/>
              </a:rPr>
              <a:t>生根計畫</a:t>
            </a:r>
            <a:r>
              <a:rPr lang="zh-TW" altLang="en-US" b="1" dirty="0" smtClean="0">
                <a:solidFill>
                  <a:srgbClr val="000099"/>
                </a:solidFill>
                <a:effectLst>
                  <a:outerShdw blurRad="38100" dist="38100" dir="2700000" algn="tl">
                    <a:srgbClr val="000000"/>
                  </a:outerShdw>
                </a:effectLst>
                <a:latin typeface="標楷體"/>
                <a:ea typeface="標楷體"/>
                <a:sym typeface="Webdings"/>
              </a:rPr>
              <a:t>在全國推廣中</a:t>
            </a:r>
            <a:r>
              <a:rPr lang="en-US" altLang="zh-TW" b="1" dirty="0" smtClean="0">
                <a:solidFill>
                  <a:srgbClr val="000099"/>
                </a:solidFill>
                <a:effectLst>
                  <a:outerShdw blurRad="38100" dist="38100" dir="2700000" algn="tl">
                    <a:srgbClr val="000000"/>
                  </a:outerShdw>
                </a:effectLst>
                <a:latin typeface="標楷體"/>
                <a:ea typeface="標楷體"/>
              </a:rPr>
              <a:t/>
            </a:r>
            <a:br>
              <a:rPr lang="en-US" altLang="zh-TW" b="1" dirty="0" smtClean="0">
                <a:solidFill>
                  <a:srgbClr val="000099"/>
                </a:solidFill>
                <a:effectLst>
                  <a:outerShdw blurRad="38100" dist="38100" dir="2700000" algn="tl">
                    <a:srgbClr val="000000"/>
                  </a:outerShdw>
                </a:effectLst>
                <a:latin typeface="標楷體"/>
                <a:ea typeface="標楷體"/>
              </a:rPr>
            </a:br>
            <a:endParaRPr lang="en-US" altLang="zh-TW" b="1" dirty="0" smtClean="0">
              <a:solidFill>
                <a:srgbClr val="000099"/>
              </a:solidFill>
              <a:effectLst>
                <a:outerShdw blurRad="38100" dist="38100" dir="2700000" algn="tl">
                  <a:srgbClr val="000000"/>
                </a:outerShdw>
              </a:effectLst>
            </a:endParaRPr>
          </a:p>
        </p:txBody>
      </p:sp>
      <p:sp>
        <p:nvSpPr>
          <p:cNvPr id="196614" name="Text Box 6"/>
          <p:cNvSpPr txBox="1">
            <a:spLocks noChangeArrowheads="1"/>
          </p:cNvSpPr>
          <p:nvPr/>
        </p:nvSpPr>
        <p:spPr bwMode="auto">
          <a:xfrm>
            <a:off x="2381250" y="631825"/>
            <a:ext cx="4724400" cy="1006475"/>
          </a:xfrm>
          <a:prstGeom prst="rect">
            <a:avLst/>
          </a:prstGeom>
          <a:noFill/>
          <a:ln w="9525">
            <a:noFill/>
            <a:miter lim="800000"/>
            <a:headEnd/>
            <a:tailEnd/>
          </a:ln>
          <a:effectLst/>
        </p:spPr>
        <p:txBody>
          <a:bodyPr>
            <a:spAutoFit/>
          </a:bodyP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eaLnBrk="1" hangingPunct="1">
              <a:spcBef>
                <a:spcPct val="50000"/>
              </a:spcBef>
              <a:defRPr/>
            </a:pPr>
            <a:r>
              <a:rPr lang="zh-TW" altLang="en-US" sz="6000" dirty="0" smtClean="0">
                <a:effectLst>
                  <a:outerShdw blurRad="38100" dist="38100" dir="2700000" algn="tl">
                    <a:srgbClr val="FFFFFF"/>
                  </a:outerShdw>
                </a:effectLst>
                <a:latin typeface="標楷體" pitchFamily="65" charset="-120"/>
                <a:ea typeface="標楷體" pitchFamily="65" charset="-120"/>
              </a:rPr>
              <a:t>故事緣起</a:t>
            </a:r>
            <a:r>
              <a:rPr lang="zh-TW" altLang="zh-TW" sz="6000" dirty="0" smtClean="0">
                <a:effectLst>
                  <a:outerShdw blurRad="38100" dist="38100" dir="2700000" algn="tl">
                    <a:srgbClr val="FFFFFF"/>
                  </a:outerShdw>
                </a:effectLst>
                <a:latin typeface="標楷體" pitchFamily="65" charset="-120"/>
                <a:ea typeface="標楷體" pitchFamily="65" charset="-120"/>
              </a:rPr>
              <a:t>…</a:t>
            </a:r>
            <a:endParaRPr lang="zh-TW" altLang="en-US" sz="6000" dirty="0" smtClean="0">
              <a:effectLst>
                <a:outerShdw blurRad="38100" dist="38100" dir="2700000" algn="tl">
                  <a:srgbClr val="FFFFFF"/>
                </a:outerShdw>
              </a:effectLst>
              <a:ea typeface="標楷體" pitchFamily="65"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61429" t="43874" r="1237"/>
          <a:stretch>
            <a:fillRect/>
          </a:stretch>
        </p:blipFill>
        <p:spPr bwMode="auto">
          <a:xfrm>
            <a:off x="7391400" y="5219700"/>
            <a:ext cx="17526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5" descr="小朋友-粉橘"/>
          <p:cNvPicPr>
            <a:picLocks noChangeAspect="1" noChangeArrowheads="1"/>
          </p:cNvPicPr>
          <p:nvPr/>
        </p:nvPicPr>
        <p:blipFill>
          <a:blip r:embed="rId2">
            <a:extLst>
              <a:ext uri="{28A0092B-C50C-407E-A947-70E740481C1C}">
                <a14:useLocalDpi xmlns:a14="http://schemas.microsoft.com/office/drawing/2010/main" val="0"/>
              </a:ext>
            </a:extLst>
          </a:blip>
          <a:srcRect l="5809" t="3445" r="67523" b="52451"/>
          <a:stretch>
            <a:fillRect/>
          </a:stretch>
        </p:blipFill>
        <p:spPr bwMode="auto">
          <a:xfrm>
            <a:off x="0" y="0"/>
            <a:ext cx="175260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2" name="Rectangle 4"/>
          <p:cNvSpPr>
            <a:spLocks noGrp="1" noChangeArrowheads="1"/>
          </p:cNvSpPr>
          <p:nvPr>
            <p:ph type="ctrTitle" idx="4294967295"/>
          </p:nvPr>
        </p:nvSpPr>
        <p:spPr>
          <a:xfrm>
            <a:off x="179512" y="2708920"/>
            <a:ext cx="8839200" cy="3048000"/>
          </a:xfrm>
        </p:spPr>
        <p:txBody>
          <a:bodyPr/>
          <a:lstStyle/>
          <a:p>
            <a:pPr algn="l">
              <a:defRPr/>
            </a:pPr>
            <a:r>
              <a:rPr lang="en-US" altLang="zh-TW" sz="4000" b="1" dirty="0">
                <a:solidFill>
                  <a:srgbClr val="000099"/>
                </a:solidFill>
                <a:effectLst>
                  <a:outerShdw blurRad="38100" dist="38100" dir="2700000" algn="tl">
                    <a:srgbClr val="000000">
                      <a:alpha val="43137"/>
                    </a:srgbClr>
                  </a:outerShdw>
                </a:effectLst>
              </a:rPr>
              <a:t>1</a:t>
            </a:r>
            <a:r>
              <a:rPr lang="en-US" altLang="zh-TW" sz="4000" b="1" dirty="0" smtClean="0">
                <a:solidFill>
                  <a:srgbClr val="000099"/>
                </a:solidFill>
                <a:effectLst>
                  <a:outerShdw blurRad="38100" dist="38100" dir="2700000" algn="tl">
                    <a:srgbClr val="000000">
                      <a:alpha val="43137"/>
                    </a:srgbClr>
                  </a:outerShdw>
                </a:effectLst>
              </a:rPr>
              <a:t>.</a:t>
            </a:r>
            <a:r>
              <a:rPr lang="zh-TW" altLang="en-US" sz="4000" b="1" dirty="0" smtClean="0">
                <a:solidFill>
                  <a:srgbClr val="000099"/>
                </a:solidFill>
                <a:effectLst>
                  <a:outerShdw blurRad="38100" dist="38100" dir="2700000" algn="tl">
                    <a:srgbClr val="000000">
                      <a:alpha val="43137"/>
                    </a:srgbClr>
                  </a:outerShdw>
                </a:effectLst>
              </a:rPr>
              <a:t>提升學生</a:t>
            </a:r>
            <a:r>
              <a:rPr lang="zh-TW" altLang="en-US" sz="4000" b="1" dirty="0" smtClean="0">
                <a:solidFill>
                  <a:srgbClr val="FF0000"/>
                </a:solidFill>
                <a:effectLst>
                  <a:outerShdw blurRad="38100" dist="38100" dir="2700000" algn="tl">
                    <a:srgbClr val="000000">
                      <a:alpha val="43137"/>
                    </a:srgbClr>
                  </a:outerShdw>
                </a:effectLst>
              </a:rPr>
              <a:t>數學概念理解</a:t>
            </a:r>
            <a:r>
              <a:rPr lang="zh-TW" altLang="zh-TW" sz="4000" b="1" dirty="0">
                <a:solidFill>
                  <a:srgbClr val="FF0000"/>
                </a:solidFill>
                <a:effectLst>
                  <a:outerShdw blurRad="38100" dist="38100" dir="2700000" algn="tl">
                    <a:srgbClr val="000000">
                      <a:alpha val="43137"/>
                    </a:srgbClr>
                  </a:outerShdw>
                </a:effectLst>
              </a:rPr>
              <a:t/>
            </a:r>
            <a:br>
              <a:rPr lang="zh-TW" altLang="zh-TW" sz="4000" b="1" dirty="0">
                <a:solidFill>
                  <a:srgbClr val="FF0000"/>
                </a:solidFill>
                <a:effectLst>
                  <a:outerShdw blurRad="38100" dist="38100" dir="2700000" algn="tl">
                    <a:srgbClr val="000000">
                      <a:alpha val="43137"/>
                    </a:srgbClr>
                  </a:outerShdw>
                </a:effectLst>
              </a:rPr>
            </a:br>
            <a:r>
              <a:rPr lang="en-US" altLang="zh-TW" sz="4000" b="1" dirty="0" smtClean="0">
                <a:solidFill>
                  <a:srgbClr val="000099"/>
                </a:solidFill>
                <a:effectLst>
                  <a:outerShdw blurRad="38100" dist="38100" dir="2700000" algn="tl">
                    <a:srgbClr val="000000">
                      <a:alpha val="43137"/>
                    </a:srgbClr>
                  </a:outerShdw>
                </a:effectLst>
              </a:rPr>
              <a:t>2.</a:t>
            </a:r>
            <a:r>
              <a:rPr lang="zh-TW" altLang="en-US" sz="4000" b="1" dirty="0" smtClean="0">
                <a:solidFill>
                  <a:srgbClr val="000099"/>
                </a:solidFill>
                <a:effectLst>
                  <a:outerShdw blurRad="38100" dist="38100" dir="2700000" algn="tl">
                    <a:srgbClr val="000000">
                      <a:alpha val="43137"/>
                    </a:srgbClr>
                  </a:outerShdw>
                </a:effectLst>
              </a:rPr>
              <a:t>加強普通班教師與特教教師的</a:t>
            </a:r>
            <a:r>
              <a:rPr lang="zh-TW" altLang="en-US" sz="4000" b="1" dirty="0" smtClean="0">
                <a:solidFill>
                  <a:srgbClr val="FF0000"/>
                </a:solidFill>
                <a:effectLst>
                  <a:outerShdw blurRad="38100" dist="38100" dir="2700000" algn="tl">
                    <a:srgbClr val="000000">
                      <a:alpha val="43137"/>
                    </a:srgbClr>
                  </a:outerShdw>
                </a:effectLst>
              </a:rPr>
              <a:t>教學合</a:t>
            </a:r>
            <a:r>
              <a:rPr lang="en-US" altLang="zh-TW" sz="4000" b="1" dirty="0" smtClean="0">
                <a:solidFill>
                  <a:srgbClr val="FF0000"/>
                </a:solidFill>
                <a:effectLst>
                  <a:outerShdw blurRad="38100" dist="38100" dir="2700000" algn="tl">
                    <a:srgbClr val="000000">
                      <a:alpha val="43137"/>
                    </a:srgbClr>
                  </a:outerShdw>
                </a:effectLst>
              </a:rPr>
              <a:t/>
            </a:r>
            <a:br>
              <a:rPr lang="en-US" altLang="zh-TW" sz="4000" b="1" dirty="0" smtClean="0">
                <a:solidFill>
                  <a:srgbClr val="FF0000"/>
                </a:solidFill>
                <a:effectLst>
                  <a:outerShdw blurRad="38100" dist="38100" dir="2700000" algn="tl">
                    <a:srgbClr val="000000">
                      <a:alpha val="43137"/>
                    </a:srgbClr>
                  </a:outerShdw>
                </a:effectLst>
              </a:rPr>
            </a:br>
            <a:r>
              <a:rPr lang="zh-TW" altLang="en-US" sz="4000" b="1" dirty="0">
                <a:solidFill>
                  <a:srgbClr val="FF0000"/>
                </a:solidFill>
                <a:effectLst>
                  <a:outerShdw blurRad="38100" dist="38100" dir="2700000" algn="tl">
                    <a:srgbClr val="000000">
                      <a:alpha val="43137"/>
                    </a:srgbClr>
                  </a:outerShdw>
                </a:effectLst>
              </a:rPr>
              <a:t> </a:t>
            </a:r>
            <a:r>
              <a:rPr lang="zh-TW" altLang="en-US" sz="4000" b="1" dirty="0" smtClean="0">
                <a:solidFill>
                  <a:srgbClr val="FF0000"/>
                </a:solidFill>
                <a:effectLst>
                  <a:outerShdw blurRad="38100" dist="38100" dir="2700000" algn="tl">
                    <a:srgbClr val="000000">
                      <a:alpha val="43137"/>
                    </a:srgbClr>
                  </a:outerShdw>
                </a:effectLst>
              </a:rPr>
              <a:t>  作</a:t>
            </a:r>
            <a:r>
              <a:rPr lang="zh-TW" altLang="zh-TW" sz="4000" b="1" dirty="0">
                <a:solidFill>
                  <a:srgbClr val="000099"/>
                </a:solidFill>
                <a:effectLst>
                  <a:outerShdw blurRad="38100" dist="38100" dir="2700000" algn="tl">
                    <a:srgbClr val="000000">
                      <a:alpha val="43137"/>
                    </a:srgbClr>
                  </a:outerShdw>
                </a:effectLst>
              </a:rPr>
              <a:t/>
            </a:r>
            <a:br>
              <a:rPr lang="zh-TW" altLang="zh-TW" sz="4000" b="1" dirty="0">
                <a:solidFill>
                  <a:srgbClr val="000099"/>
                </a:solidFill>
                <a:effectLst>
                  <a:outerShdw blurRad="38100" dist="38100" dir="2700000" algn="tl">
                    <a:srgbClr val="000000">
                      <a:alpha val="43137"/>
                    </a:srgbClr>
                  </a:outerShdw>
                </a:effectLst>
              </a:rPr>
            </a:br>
            <a:r>
              <a:rPr lang="en-US" altLang="zh-TW" sz="4000" b="1" dirty="0" smtClean="0">
                <a:solidFill>
                  <a:srgbClr val="000099"/>
                </a:solidFill>
                <a:effectLst>
                  <a:outerShdw blurRad="38100" dist="38100" dir="2700000" algn="tl">
                    <a:srgbClr val="000000">
                      <a:alpha val="43137"/>
                    </a:srgbClr>
                  </a:outerShdw>
                </a:effectLst>
              </a:rPr>
              <a:t>3.</a:t>
            </a:r>
            <a:r>
              <a:rPr lang="zh-TW" altLang="en-US" sz="4000" b="1" dirty="0" smtClean="0">
                <a:solidFill>
                  <a:srgbClr val="000099"/>
                </a:solidFill>
                <a:effectLst>
                  <a:outerShdw blurRad="38100" dist="38100" dir="2700000" algn="tl">
                    <a:srgbClr val="000000">
                      <a:alpha val="43137"/>
                    </a:srgbClr>
                  </a:outerShdw>
                </a:effectLst>
              </a:rPr>
              <a:t>取得較新且可用的</a:t>
            </a:r>
            <a:r>
              <a:rPr lang="zh-TW" altLang="en-US" sz="4000" b="1" dirty="0" smtClean="0">
                <a:solidFill>
                  <a:srgbClr val="FF0000"/>
                </a:solidFill>
                <a:effectLst>
                  <a:outerShdw blurRad="38100" dist="38100" dir="2700000" algn="tl">
                    <a:srgbClr val="000000">
                      <a:alpha val="43137"/>
                    </a:srgbClr>
                  </a:outerShdw>
                </a:effectLst>
              </a:rPr>
              <a:t>教學資源</a:t>
            </a:r>
            <a:r>
              <a:rPr lang="zh-TW" altLang="zh-TW" sz="4000" b="1" dirty="0">
                <a:solidFill>
                  <a:srgbClr val="000099"/>
                </a:solidFill>
                <a:effectLst>
                  <a:outerShdw blurRad="38100" dist="38100" dir="2700000" algn="tl">
                    <a:srgbClr val="000000">
                      <a:alpha val="43137"/>
                    </a:srgbClr>
                  </a:outerShdw>
                </a:effectLst>
              </a:rPr>
              <a:t/>
            </a:r>
            <a:br>
              <a:rPr lang="zh-TW" altLang="zh-TW" sz="4000" b="1" dirty="0">
                <a:solidFill>
                  <a:srgbClr val="000099"/>
                </a:solidFill>
                <a:effectLst>
                  <a:outerShdw blurRad="38100" dist="38100" dir="2700000" algn="tl">
                    <a:srgbClr val="000000">
                      <a:alpha val="43137"/>
                    </a:srgbClr>
                  </a:outerShdw>
                </a:effectLst>
              </a:rPr>
            </a:br>
            <a:r>
              <a:rPr lang="en-US" altLang="zh-TW" sz="4000" b="1" dirty="0" smtClean="0">
                <a:solidFill>
                  <a:srgbClr val="000099"/>
                </a:solidFill>
                <a:effectLst>
                  <a:outerShdw blurRad="38100" dist="38100" dir="2700000" algn="tl">
                    <a:srgbClr val="000000">
                      <a:alpha val="43137"/>
                    </a:srgbClr>
                  </a:outerShdw>
                </a:effectLst>
              </a:rPr>
              <a:t>4.</a:t>
            </a:r>
            <a:r>
              <a:rPr lang="zh-TW" altLang="en-US" sz="4000" b="1" dirty="0" smtClean="0">
                <a:solidFill>
                  <a:srgbClr val="000099"/>
                </a:solidFill>
                <a:effectLst>
                  <a:outerShdw blurRad="38100" dist="38100" dir="2700000" algn="tl">
                    <a:srgbClr val="000000">
                      <a:alpha val="43137"/>
                    </a:srgbClr>
                  </a:outerShdw>
                </a:effectLst>
              </a:rPr>
              <a:t>翻轉教師</a:t>
            </a:r>
            <a:r>
              <a:rPr lang="zh-TW" altLang="en-US" sz="4000" b="1" dirty="0" smtClean="0">
                <a:solidFill>
                  <a:srgbClr val="FF0000"/>
                </a:solidFill>
                <a:effectLst>
                  <a:outerShdw blurRad="38100" dist="38100" dir="2700000" algn="tl">
                    <a:srgbClr val="000000">
                      <a:alpha val="43137"/>
                    </a:srgbClr>
                  </a:outerShdw>
                </a:effectLst>
              </a:rPr>
              <a:t>數學教學及社群運作</a:t>
            </a:r>
            <a:r>
              <a:rPr lang="en-US" altLang="zh-TW" sz="4000" b="1" dirty="0" smtClean="0">
                <a:solidFill>
                  <a:srgbClr val="FF0000"/>
                </a:solidFill>
                <a:effectLst>
                  <a:outerShdw blurRad="38100" dist="38100" dir="2700000" algn="tl">
                    <a:srgbClr val="000000">
                      <a:alpha val="43137"/>
                    </a:srgbClr>
                  </a:outerShdw>
                </a:effectLst>
              </a:rPr>
              <a:t/>
            </a:r>
            <a:br>
              <a:rPr lang="en-US" altLang="zh-TW" sz="4000" b="1" dirty="0" smtClean="0">
                <a:solidFill>
                  <a:srgbClr val="FF0000"/>
                </a:solidFill>
                <a:effectLst>
                  <a:outerShdw blurRad="38100" dist="38100" dir="2700000" algn="tl">
                    <a:srgbClr val="000000">
                      <a:alpha val="43137"/>
                    </a:srgbClr>
                  </a:outerShdw>
                </a:effectLst>
              </a:rPr>
            </a:br>
            <a:r>
              <a:rPr lang="zh-TW" altLang="en-US" sz="4000" b="1" dirty="0">
                <a:solidFill>
                  <a:srgbClr val="000099"/>
                </a:solidFill>
                <a:effectLst>
                  <a:outerShdw blurRad="38100" dist="38100" dir="2700000" algn="tl">
                    <a:srgbClr val="000000">
                      <a:alpha val="43137"/>
                    </a:srgbClr>
                  </a:outerShdw>
                </a:effectLst>
              </a:rPr>
              <a:t>　</a:t>
            </a:r>
            <a:r>
              <a:rPr lang="zh-TW" altLang="en-US" sz="4000" b="1" dirty="0" smtClean="0">
                <a:solidFill>
                  <a:srgbClr val="000099"/>
                </a:solidFill>
                <a:effectLst>
                  <a:outerShdw blurRad="38100" dist="38100" dir="2700000" algn="tl">
                    <a:srgbClr val="000000">
                      <a:alpha val="43137"/>
                    </a:srgbClr>
                  </a:outerShdw>
                </a:effectLst>
              </a:rPr>
              <a:t>的模式</a:t>
            </a:r>
            <a:endParaRPr lang="zh-TW" altLang="zh-TW" sz="4000" b="1" dirty="0">
              <a:solidFill>
                <a:srgbClr val="FF0000"/>
              </a:solidFill>
              <a:effectLst>
                <a:outerShdw blurRad="38100" dist="38100" dir="2700000" algn="tl">
                  <a:srgbClr val="000000">
                    <a:alpha val="43137"/>
                  </a:srgbClr>
                </a:outerShdw>
              </a:effectLst>
            </a:endParaRPr>
          </a:p>
        </p:txBody>
      </p:sp>
      <p:sp>
        <p:nvSpPr>
          <p:cNvPr id="9" name="Text Box 6"/>
          <p:cNvSpPr txBox="1">
            <a:spLocks noChangeArrowheads="1"/>
          </p:cNvSpPr>
          <p:nvPr/>
        </p:nvSpPr>
        <p:spPr bwMode="auto">
          <a:xfrm>
            <a:off x="2362200" y="188640"/>
            <a:ext cx="5334000" cy="1016000"/>
          </a:xfrm>
          <a:prstGeom prst="rect">
            <a:avLst/>
          </a:prstGeom>
          <a:noFill/>
          <a:ln w="9525">
            <a:noFill/>
            <a:miter lim="800000"/>
            <a:headEnd/>
            <a:tailEnd/>
          </a:ln>
          <a:effectLst/>
        </p:spPr>
        <p:txBody>
          <a:bodyPr>
            <a:spAutoFit/>
          </a:bodyPr>
          <a:lstStyle>
            <a:lvl1pPr eaLnBrk="0" hangingPunct="0">
              <a:defRPr kumimoji="1" b="1">
                <a:solidFill>
                  <a:schemeClr val="tx1"/>
                </a:solidFill>
                <a:latin typeface="Arial" charset="0"/>
                <a:ea typeface="新細明體" pitchFamily="18" charset="-120"/>
              </a:defRPr>
            </a:lvl1pPr>
            <a:lvl2pPr marL="742950" indent="-285750" eaLnBrk="0" hangingPunct="0">
              <a:defRPr kumimoji="1" b="1">
                <a:solidFill>
                  <a:schemeClr val="tx1"/>
                </a:solidFill>
                <a:latin typeface="Arial" charset="0"/>
                <a:ea typeface="新細明體" pitchFamily="18" charset="-120"/>
              </a:defRPr>
            </a:lvl2pPr>
            <a:lvl3pPr marL="1143000" indent="-228600" eaLnBrk="0" hangingPunct="0">
              <a:defRPr kumimoji="1" b="1">
                <a:solidFill>
                  <a:schemeClr val="tx1"/>
                </a:solidFill>
                <a:latin typeface="Arial" charset="0"/>
                <a:ea typeface="新細明體" pitchFamily="18" charset="-120"/>
              </a:defRPr>
            </a:lvl3pPr>
            <a:lvl4pPr marL="1600200" indent="-228600" eaLnBrk="0" hangingPunct="0">
              <a:defRPr kumimoji="1" b="1">
                <a:solidFill>
                  <a:schemeClr val="tx1"/>
                </a:solidFill>
                <a:latin typeface="Arial" charset="0"/>
                <a:ea typeface="新細明體" pitchFamily="18" charset="-120"/>
              </a:defRPr>
            </a:lvl4pPr>
            <a:lvl5pPr marL="2057400" indent="-228600" eaLnBrk="0" hangingPunct="0">
              <a:defRPr kumimoji="1" b="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b="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b="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b="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b="1">
                <a:solidFill>
                  <a:schemeClr val="tx1"/>
                </a:solidFill>
                <a:latin typeface="Arial" charset="0"/>
                <a:ea typeface="新細明體" pitchFamily="18" charset="-120"/>
              </a:defRPr>
            </a:lvl9pPr>
          </a:lstStyle>
          <a:p>
            <a:pPr eaLnBrk="1" hangingPunct="1">
              <a:spcBef>
                <a:spcPct val="50000"/>
              </a:spcBef>
              <a:defRPr/>
            </a:pPr>
            <a:r>
              <a:rPr lang="zh-TW" altLang="en-US" sz="6000" dirty="0" smtClean="0">
                <a:effectLst>
                  <a:outerShdw blurRad="38100" dist="38100" dir="2700000" algn="tl">
                    <a:srgbClr val="FFFFFF"/>
                  </a:outerShdw>
                </a:effectLst>
                <a:latin typeface="標楷體" pitchFamily="65" charset="-120"/>
                <a:ea typeface="標楷體" pitchFamily="65" charset="-120"/>
              </a:rPr>
              <a:t>共同目標</a:t>
            </a:r>
            <a:r>
              <a:rPr lang="zh-TW" altLang="zh-TW" sz="6000" dirty="0" smtClean="0">
                <a:effectLst>
                  <a:outerShdw blurRad="38100" dist="38100" dir="2700000" algn="tl">
                    <a:srgbClr val="FFFFFF"/>
                  </a:outerShdw>
                </a:effectLst>
                <a:latin typeface="標楷體" pitchFamily="65" charset="-120"/>
                <a:ea typeface="標楷體" pitchFamily="65" charset="-120"/>
              </a:rPr>
              <a:t>…</a:t>
            </a:r>
            <a:endParaRPr lang="zh-TW" altLang="en-US" sz="6000" dirty="0" smtClean="0">
              <a:effectLst>
                <a:outerShdw blurRad="38100" dist="38100" dir="2700000" algn="tl">
                  <a:srgbClr val="FFFFFF"/>
                </a:outerShdw>
              </a:effectLst>
              <a:ea typeface="標楷體" pitchFamily="65" charset="-120"/>
            </a:endParaRPr>
          </a:p>
        </p:txBody>
      </p:sp>
      <p:sp>
        <p:nvSpPr>
          <p:cNvPr id="2" name="文字方塊 1"/>
          <p:cNvSpPr txBox="1"/>
          <p:nvPr/>
        </p:nvSpPr>
        <p:spPr>
          <a:xfrm>
            <a:off x="784860" y="1447870"/>
            <a:ext cx="7992888" cy="707886"/>
          </a:xfrm>
          <a:prstGeom prst="rect">
            <a:avLst/>
          </a:prstGeom>
          <a:noFill/>
        </p:spPr>
        <p:txBody>
          <a:bodyPr wrap="square" rtlCol="0">
            <a:spAutoFit/>
          </a:bodyPr>
          <a:lstStyle/>
          <a:p>
            <a:r>
              <a:rPr lang="zh-TW" altLang="en-US" sz="4000" dirty="0" smtClean="0">
                <a:solidFill>
                  <a:srgbClr val="80008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讓學生快樂學習，讓教師專業成長</a:t>
            </a:r>
            <a:endParaRPr lang="zh-TW" altLang="en-US" sz="4000" dirty="0">
              <a:solidFill>
                <a:srgbClr val="80008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6612"/>
                                        </p:tgtEl>
                                        <p:attrNameLst>
                                          <p:attrName>style.visibility</p:attrName>
                                        </p:attrNameLst>
                                      </p:cBhvr>
                                      <p:to>
                                        <p:strVal val="visible"/>
                                      </p:to>
                                    </p:set>
                                    <p:animEffect transition="in" filter="fade">
                                      <p:cBhvr>
                                        <p:cTn id="7" dur="500"/>
                                        <p:tgtEl>
                                          <p:spTgt spid="196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2" grpId="0"/>
    </p:bldLst>
  </p:timing>
</p:sld>
</file>

<file path=ppt/theme/theme1.xml><?xml version="1.0" encoding="utf-8"?>
<a:theme xmlns:a="http://schemas.openxmlformats.org/drawingml/2006/main" name="0123員東國小分享">
  <a:themeElements>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0123員東國小分享</Template>
  <TotalTime>275</TotalTime>
  <Words>1559</Words>
  <Application>Microsoft Office PowerPoint</Application>
  <PresentationFormat>如螢幕大小 (4:3)</PresentationFormat>
  <Paragraphs>163</Paragraphs>
  <Slides>29</Slides>
  <Notes>2</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29</vt:i4>
      </vt:variant>
    </vt:vector>
  </HeadingPairs>
  <TitlesOfParts>
    <vt:vector size="31" baseType="lpstr">
      <vt:lpstr>0123員東國小分享</vt:lpstr>
      <vt:lpstr>文件</vt:lpstr>
      <vt:lpstr>生根融入國小教師專業社群之 實務分享</vt:lpstr>
      <vt:lpstr>與您分享</vt:lpstr>
      <vt:lpstr>我們這一群</vt:lpstr>
      <vt:lpstr>這一群人已經做了</vt:lpstr>
      <vt:lpstr>PowerPoint 簡報</vt:lpstr>
      <vt:lpstr>這一群人來自……..</vt:lpstr>
      <vt:lpstr>PowerPoint 簡報</vt:lpstr>
      <vt:lpstr>數學奠基活動只能提升學生動機，但無法提升學生理解 國語科的閱讀理解策略運用到數學教學時會有限制 彰化師大有數學新天地-生根計畫在全國推廣中 </vt:lpstr>
      <vt:lpstr>1.提升學生數學概念理解 2.加強普通班教師與特教教師的教學合    作 3.取得較新且可用的教學資源 4.翻轉教師數學教學及社群運作 　的模式</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103好好玩數學暑期班 經驗分享</dc:title>
  <dc:creator>Super</dc:creator>
  <cp:lastModifiedBy>user</cp:lastModifiedBy>
  <cp:revision>47</cp:revision>
  <cp:lastPrinted>1601-01-01T00:00:00Z</cp:lastPrinted>
  <dcterms:created xsi:type="dcterms:W3CDTF">2018-06-08T10:48:16Z</dcterms:created>
  <dcterms:modified xsi:type="dcterms:W3CDTF">2018-06-09T05:06:03Z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