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49"/>
  </p:notesMasterIdLst>
  <p:sldIdLst>
    <p:sldId id="256" r:id="rId4"/>
    <p:sldId id="290" r:id="rId5"/>
    <p:sldId id="257" r:id="rId6"/>
    <p:sldId id="289" r:id="rId7"/>
    <p:sldId id="258" r:id="rId8"/>
    <p:sldId id="274" r:id="rId9"/>
    <p:sldId id="291" r:id="rId10"/>
    <p:sldId id="259" r:id="rId11"/>
    <p:sldId id="276" r:id="rId12"/>
    <p:sldId id="275" r:id="rId13"/>
    <p:sldId id="273" r:id="rId14"/>
    <p:sldId id="292" r:id="rId15"/>
    <p:sldId id="260" r:id="rId16"/>
    <p:sldId id="293" r:id="rId17"/>
    <p:sldId id="261" r:id="rId18"/>
    <p:sldId id="294" r:id="rId19"/>
    <p:sldId id="262" r:id="rId20"/>
    <p:sldId id="295" r:id="rId21"/>
    <p:sldId id="271" r:id="rId22"/>
    <p:sldId id="287" r:id="rId23"/>
    <p:sldId id="301" r:id="rId24"/>
    <p:sldId id="280" r:id="rId25"/>
    <p:sldId id="281" r:id="rId26"/>
    <p:sldId id="302" r:id="rId27"/>
    <p:sldId id="284" r:id="rId28"/>
    <p:sldId id="303" r:id="rId29"/>
    <p:sldId id="285" r:id="rId30"/>
    <p:sldId id="304" r:id="rId31"/>
    <p:sldId id="286" r:id="rId32"/>
    <p:sldId id="305" r:id="rId33"/>
    <p:sldId id="296" r:id="rId34"/>
    <p:sldId id="264" r:id="rId35"/>
    <p:sldId id="298" r:id="rId36"/>
    <p:sldId id="270" r:id="rId37"/>
    <p:sldId id="306" r:id="rId38"/>
    <p:sldId id="269" r:id="rId39"/>
    <p:sldId id="307" r:id="rId40"/>
    <p:sldId id="268" r:id="rId41"/>
    <p:sldId id="308" r:id="rId42"/>
    <p:sldId id="267" r:id="rId43"/>
    <p:sldId id="309" r:id="rId44"/>
    <p:sldId id="299" r:id="rId45"/>
    <p:sldId id="297" r:id="rId46"/>
    <p:sldId id="265" r:id="rId47"/>
    <p:sldId id="300" r:id="rId4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13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F2A3E3F3-AB58-4739-A2AC-A13A982D6DBE}" type="datetimeFigureOut">
              <a:rPr lang="zh-TW" altLang="en-US"/>
              <a:pPr>
                <a:defRPr/>
              </a:pPr>
              <a:t>2018/6/11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30B1E65C-97CC-4A27-BCB4-8CA976CC835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F6CDD98-8824-4718-9040-97D467A1AE07}"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A632BC8-CA1D-4CDA-A21F-F0E25F0F5048}" type="slidenum">
              <a:rPr lang="zh-TW" altLang="en-US"/>
              <a:pPr>
                <a:defRPr/>
              </a:pPr>
              <a:t>‹#›</a:t>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D9B7C91-6B36-4FB5-A638-30D742CB179C}"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416F601-6B06-40DC-B31E-03D5B15A8CFD}" type="slidenum">
              <a:rPr lang="zh-TW" altLang="en-US"/>
              <a:pPr>
                <a:defRPr/>
              </a:pPr>
              <a:t>‹#›</a:t>
            </a:fld>
            <a:endParaRPr lang="zh-TW"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A14CD2B-BBA6-4AA8-B7DC-BB727B8DEA7D}"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D74588D-D97F-4A6D-8791-0096B62C6AE1}" type="slidenum">
              <a:rPr lang="zh-TW" altLang="en-US"/>
              <a:pPr>
                <a:defRPr/>
              </a:pPr>
              <a:t>‹#›</a:t>
            </a:fld>
            <a:endParaRPr lang="zh-TW"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B0A52F4-776B-485F-BC6B-2C946A8E9E85}"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365EEF2-43C4-4C0B-B832-97B096D7FEC3}" type="slidenum">
              <a:rPr lang="zh-TW" altLang="en-US"/>
              <a:pPr>
                <a:defRPr/>
              </a:pPr>
              <a:t>‹#›</a:t>
            </a:fld>
            <a:endParaRPr lang="zh-TW"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8B1423B-6966-44B3-8A68-68EDC4446273}"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52ECB7A-6680-425C-8418-54C31B1AF052}" type="slidenum">
              <a:rPr lang="zh-TW" altLang="en-US"/>
              <a:pPr>
                <a:defRPr/>
              </a:pPr>
              <a:t>‹#›</a:t>
            </a:fld>
            <a:endParaRPr lang="zh-TW"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C22CC68-03AE-4D5A-9364-E1D5B01FD839}"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2360AB4-1E74-49A3-898A-97CA0B36B7E2}" type="slidenum">
              <a:rPr lang="zh-TW" altLang="en-US"/>
              <a:pPr>
                <a:defRPr/>
              </a:pPr>
              <a:t>‹#›</a:t>
            </a:fld>
            <a:endParaRPr lang="zh-TW"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A902A7A6-4574-44C2-97A4-88EF1F43BDF8}"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0D62711-AA80-41E6-8781-8C14D2D226E5}" type="slidenum">
              <a:rPr lang="zh-TW" altLang="en-US"/>
              <a:pPr>
                <a:defRPr/>
              </a:pPr>
              <a:t>‹#›</a:t>
            </a:fld>
            <a:endParaRPr lang="zh-TW"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A8FFBE24-098D-4E3B-93A8-DD9F45E94F4F}" type="datetime1">
              <a:rPr lang="zh-TW" altLang="en-US"/>
              <a:pPr>
                <a:defRPr/>
              </a:pPr>
              <a:t>2018/6/11</a:t>
            </a:fld>
            <a:endParaRPr lang="zh-TW" altLang="en-US"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BF37401-ED6F-40D5-92AC-902BDCDD6174}" type="slidenum">
              <a:rPr lang="zh-TW" altLang="en-US"/>
              <a:pPr>
                <a:defRPr/>
              </a:pPr>
              <a:t>‹#›</a:t>
            </a:fld>
            <a:endParaRPr lang="zh-TW"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5FD84A6-941E-45D5-B34F-C755E45D72B1}" type="datetime1">
              <a:rPr lang="zh-TW" altLang="en-US"/>
              <a:pPr>
                <a:defRPr/>
              </a:pPr>
              <a:t>2018/6/11</a:t>
            </a:fld>
            <a:endParaRPr lang="zh-TW" altLang="en-US" dirty="0"/>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AD414F12-2118-4F22-AD86-B326ED01EE62}" type="slidenum">
              <a:rPr lang="zh-TW" altLang="en-US"/>
              <a:pPr>
                <a:defRPr/>
              </a:pPr>
              <a:t>‹#›</a:t>
            </a:fld>
            <a:endParaRPr lang="zh-TW"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F9A528A-5B9E-43AE-966C-2DA705DEB707}" type="datetime1">
              <a:rPr lang="zh-TW" altLang="en-US"/>
              <a:pPr>
                <a:defRPr/>
              </a:pPr>
              <a:t>2018/6/11</a:t>
            </a:fld>
            <a:endParaRPr lang="zh-TW" altLang="en-US" dirty="0"/>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2DD5639-75C2-4563-AC17-45F021C86EE3}" type="slidenum">
              <a:rPr lang="zh-TW" altLang="en-US"/>
              <a:pPr>
                <a:defRPr/>
              </a:pPr>
              <a:t>‹#›</a:t>
            </a:fld>
            <a:endParaRPr lang="zh-TW"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C495F02-CA3C-4901-82E0-605D15691061}"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BAB4DD8-7D9A-4781-9666-3E13D7E05FDE}" type="slidenum">
              <a:rPr lang="zh-TW" altLang="en-US"/>
              <a:pPr>
                <a:defRPr/>
              </a:pPr>
              <a:t>‹#›</a:t>
            </a:fld>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31659DF-0CBF-4271-924A-20A6C514BBD8}"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DB3034C-61DE-49C2-80F2-94A6CBEAB677}" type="slidenum">
              <a:rPr lang="zh-TW" altLang="en-US"/>
              <a:pPr>
                <a:defRPr/>
              </a:pPr>
              <a:t>‹#›</a:t>
            </a:fld>
            <a:endParaRPr lang="zh-TW"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5D2E3D4F-ED89-4AF1-BB15-973DD6D73B76}"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404A7C8-3E9B-4AE2-9073-F375B8A2CC98}" type="slidenum">
              <a:rPr lang="zh-TW" altLang="en-US"/>
              <a:pPr>
                <a:defRPr/>
              </a:pPr>
              <a:t>‹#›</a:t>
            </a:fld>
            <a:endParaRPr lang="zh-TW"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85AF9BD-1C23-40A0-BEF4-814D4AA250AC}"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5F3BA11-E0A4-4B88-B39B-6C555ECDC4A6}" type="slidenum">
              <a:rPr lang="zh-TW" altLang="en-US"/>
              <a:pPr>
                <a:defRPr/>
              </a:pPr>
              <a:t>‹#›</a:t>
            </a:fld>
            <a:endParaRPr lang="zh-TW"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EFE043B4-C515-4620-A549-80A276C9DA4D}"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9A73811-70C5-4323-AA52-84F30424BE0F}" type="slidenum">
              <a:rPr lang="zh-TW" altLang="en-US"/>
              <a:pPr>
                <a:defRPr/>
              </a:pPr>
              <a:t>‹#›</a:t>
            </a:fld>
            <a:endParaRPr lang="zh-TW"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33EBB60-8AB1-4D12-A608-9F93C7F7DD3D}" type="datetime1">
              <a:rPr lang="zh-TW" altLang="en-US"/>
              <a:pPr>
                <a:defRPr/>
              </a:pPr>
              <a:t>2018/6/11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65F062B-B12F-4D2D-AE98-DDC50AD7912D}" type="slidenum">
              <a:rPr lang="zh-TW" altLang="en-US"/>
              <a:pPr>
                <a:defRPr/>
              </a:pPr>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93663E8-3D8F-4631-B1CD-A0669CB18ACE}" type="datetime1">
              <a:rPr lang="zh-TW" altLang="en-US"/>
              <a:pPr>
                <a:defRPr/>
              </a:pPr>
              <a:t>2018/6/11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0E5D69-5207-4C14-A55D-7B10FEAD3446}" type="slidenum">
              <a:rPr lang="zh-TW" altLang="en-US"/>
              <a:pPr>
                <a:defRPr/>
              </a:pPr>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E3FFD595-2D17-4A57-BECC-A6A6E40D0731}" type="datetime1">
              <a:rPr lang="zh-TW" altLang="en-US"/>
              <a:pPr>
                <a:defRPr/>
              </a:pPr>
              <a:t>2018/6/11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64233F3-F0C5-49A1-A074-6961E7E35416}" type="slidenum">
              <a:rPr lang="zh-TW" altLang="en-US"/>
              <a:pPr>
                <a:defRPr/>
              </a:pPr>
              <a:t>‹#›</a:t>
            </a:fld>
            <a:endParaRPr lang="zh-TW"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FB0D01CA-9362-4020-9BE9-56997869D7E7}" type="datetime1">
              <a:rPr lang="zh-TW" altLang="en-US"/>
              <a:pPr>
                <a:defRPr/>
              </a:pPr>
              <a:t>2018/6/11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D579951-7092-4539-8FA7-06C9EDBF0C58}" type="slidenum">
              <a:rPr lang="zh-TW" altLang="en-US"/>
              <a:pPr>
                <a:defRPr/>
              </a:pPr>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2B21268F-6504-4F9E-8F1E-CA496E1F8276}" type="datetime1">
              <a:rPr lang="zh-TW" altLang="en-US"/>
              <a:pPr>
                <a:defRPr/>
              </a:pPr>
              <a:t>2018/6/11</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C5715A20-C1EE-4297-AD7D-B1D40462D152}" type="slidenum">
              <a:rPr lang="zh-TW" altLang="en-US"/>
              <a:pPr>
                <a:defRPr/>
              </a:pPr>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D539BFC0-125C-4EA4-9CDD-B6C71CA281B7}" type="datetime1">
              <a:rPr lang="zh-TW" altLang="en-US"/>
              <a:pPr>
                <a:defRPr/>
              </a:pPr>
              <a:t>2018/6/11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B5E0D886-03A1-4760-8B98-9F0BAEF26F9E}" type="slidenum">
              <a:rPr lang="zh-TW" altLang="en-US"/>
              <a:pPr>
                <a:defRPr/>
              </a:pPr>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3864572-9C39-4C84-9057-0C464578AF94}" type="datetime1">
              <a:rPr lang="zh-TW" altLang="en-US"/>
              <a:pPr>
                <a:defRPr/>
              </a:pPr>
              <a:t>2018/6/11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21514FC9-007F-401C-8CDD-827ACBDA758A}"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15C0F29-F35F-4938-81A2-931512FCF292}" type="datetime1">
              <a:rPr lang="zh-TW" altLang="en-US"/>
              <a:pPr>
                <a:defRPr/>
              </a:pPr>
              <a:t>2018/6/11</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8CE0D0-FED5-4AD6-B47A-C06A58A10CF7}" type="slidenum">
              <a:rPr lang="zh-TW" altLang="en-US"/>
              <a:pPr>
                <a:defRPr/>
              </a:pPr>
              <a:t>‹#›</a:t>
            </a:fld>
            <a:endParaRPr lang="zh-TW"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E59FC79-8EC0-4656-8B25-252C5674EB8E}" type="datetime1">
              <a:rPr lang="zh-TW" altLang="en-US"/>
              <a:pPr>
                <a:defRPr/>
              </a:pPr>
              <a:t>2018/6/11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221EE69-C011-464F-B09D-E0EA60B79B1D}" type="slidenum">
              <a:rPr lang="zh-TW" altLang="en-US"/>
              <a:pPr>
                <a:defRPr/>
              </a:pPr>
              <a:t>‹#›</a:t>
            </a:fld>
            <a:endParaRPr lang="zh-TW"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9438F1C-B04E-49FA-9C86-3E0EE15BA9E7}" type="datetime1">
              <a:rPr lang="zh-TW" altLang="en-US"/>
              <a:pPr>
                <a:defRPr/>
              </a:pPr>
              <a:t>2018/6/11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BB588539-F9A9-4CD7-8DB7-1F6B5F68394C}" type="slidenum">
              <a:rPr lang="zh-TW" altLang="en-US"/>
              <a:pPr>
                <a:defRPr/>
              </a:pPr>
              <a:t>‹#›</a:t>
            </a:fld>
            <a:endParaRPr lang="zh-TW"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1C110099-88E5-45D6-B53C-BC16EE14AB39}" type="datetime1">
              <a:rPr lang="zh-TW" altLang="en-US"/>
              <a:pPr>
                <a:defRPr/>
              </a:pPr>
              <a:t>2018/6/11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5980C6B-6A5A-4D6F-8189-BBC8AD74805A}" type="slidenum">
              <a:rPr lang="zh-TW" altLang="en-US"/>
              <a:pPr>
                <a:defRPr/>
              </a:pPr>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66D6805-B276-46AB-B9B2-D9336D24766E}" type="datetime1">
              <a:rPr lang="zh-TW" altLang="en-US"/>
              <a:pPr>
                <a:defRPr/>
              </a:pPr>
              <a:t>2018/6/11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9DF49EA-4311-4AEA-AF7D-CD523F322E01}"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F311FD06-ED69-48C5-A9E5-7537A696E33F}"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35444B7-E856-4408-9015-699F09E11456}" type="slidenum">
              <a:rPr lang="zh-TW" altLang="en-US"/>
              <a:pPr>
                <a:defRPr/>
              </a:pPr>
              <a:t>‹#›</a:t>
            </a:fld>
            <a:endParaRPr lang="zh-TW"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461B9CB6-2211-4522-8C9A-C2484B2157FB}" type="datetime1">
              <a:rPr lang="zh-TW" altLang="en-US"/>
              <a:pPr>
                <a:defRPr/>
              </a:pPr>
              <a:t>2018/6/11</a:t>
            </a:fld>
            <a:endParaRPr lang="zh-TW" altLang="en-US"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DC07770C-1E9E-470A-B1B5-1B5B868629AA}" type="slidenum">
              <a:rPr lang="zh-TW" altLang="en-US"/>
              <a:pPr>
                <a:defRPr/>
              </a:pPr>
              <a:t>‹#›</a:t>
            </a:fld>
            <a:endParaRPr lang="zh-TW"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9F8238D6-1C06-42C7-9FFC-79707F9970A0}" type="datetime1">
              <a:rPr lang="zh-TW" altLang="en-US"/>
              <a:pPr>
                <a:defRPr/>
              </a:pPr>
              <a:t>2018/6/11</a:t>
            </a:fld>
            <a:endParaRPr lang="zh-TW" altLang="en-US" dirty="0"/>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EE7C1CA4-3990-41DF-8027-6C51C1BDE0EC}" type="slidenum">
              <a:rPr lang="zh-TW" altLang="en-US"/>
              <a:pPr>
                <a:defRPr/>
              </a:pPr>
              <a:t>‹#›</a:t>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02D1DFC-2EB0-435B-888E-A21BB7C7A098}" type="datetime1">
              <a:rPr lang="zh-TW" altLang="en-US"/>
              <a:pPr>
                <a:defRPr/>
              </a:pPr>
              <a:t>2018/6/11</a:t>
            </a:fld>
            <a:endParaRPr lang="zh-TW" altLang="en-US" dirty="0"/>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DF137A86-2547-45D6-B885-54BB1E247DFB}" type="slidenum">
              <a:rPr lang="zh-TW" altLang="en-US"/>
              <a:pPr>
                <a:defRPr/>
              </a:pPr>
              <a:t>‹#›</a:t>
            </a:fld>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8011834-BB09-4B7B-850D-0AEFDBCA142E}"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C393A8A-5E2F-4CE0-B424-BBFBAF01D32C}" type="slidenum">
              <a:rPr lang="zh-TW" altLang="en-US"/>
              <a:pPr>
                <a:defRPr/>
              </a:pPr>
              <a:t>‹#›</a:t>
            </a:fld>
            <a:endParaRPr lang="zh-TW"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328AB17-5D45-474F-8E62-17E5F1177FF1}" type="datetime1">
              <a:rPr lang="zh-TW" altLang="en-US"/>
              <a:pPr>
                <a:defRPr/>
              </a:pPr>
              <a:t>2018/6/11</a:t>
            </a:fld>
            <a:endParaRPr lang="zh-TW" altLang="en-US" dirty="0"/>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83B0319-5EE4-4D9B-AECD-BEACBC56BC5B}" type="slidenum">
              <a:rPr lang="zh-TW" altLang="en-US"/>
              <a:pPr>
                <a:defRPr/>
              </a:pPr>
              <a:t>‹#›</a:t>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26750E10-0BDA-4B28-90A7-B8D2A6507FB1}" type="datetime1">
              <a:rPr lang="zh-TW" altLang="en-US"/>
              <a:pPr>
                <a:defRPr/>
              </a:pPr>
              <a:t>2018/6/11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E2F1B2F-A6AE-4413-8928-FC1E2DAD0B90}" type="slidenum">
              <a:rPr lang="zh-TW" altLang="en-US"/>
              <a:pPr>
                <a:defRPr/>
              </a:pPr>
              <a:t>‹#›</a:t>
            </a:fld>
            <a:endParaRPr lang="zh-TW"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6729C78E-721C-4573-AE5A-9F5567054A86}" type="datetime1">
              <a:rPr lang="zh-TW" altLang="en-US"/>
              <a:pPr>
                <a:defRPr/>
              </a:pPr>
              <a:t>2018/6/11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9CB29160-E89A-45E9-B2EE-49B9F80407FF}" type="slidenum">
              <a:rPr lang="zh-TW" altLang="en-US"/>
              <a:pPr>
                <a:defRPr/>
              </a:pPr>
              <a:t>‹#›</a:t>
            </a:fld>
            <a:endParaRPr lang="zh-TW" alt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0E106A1-8ECB-46A8-81C2-C56438AFCF5D}" type="datetime1">
              <a:rPr lang="zh-TW" altLang="en-US"/>
              <a:pPr>
                <a:defRPr/>
              </a:pPr>
              <a:t>2018/6/11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C6DC15C0-1281-49B1-9D2D-492E09F2AC7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755650" y="4941888"/>
            <a:ext cx="4824413" cy="1470025"/>
          </a:xfrm>
        </p:spPr>
        <p:txBody>
          <a:bodyPr/>
          <a:lstStyle/>
          <a:p>
            <a:pPr eaLnBrk="1" hangingPunct="1"/>
            <a:r>
              <a:rPr lang="zh-TW" altLang="en-US" sz="6600" smtClean="0">
                <a:solidFill>
                  <a:srgbClr val="7030A0"/>
                </a:solidFill>
                <a:latin typeface="標楷體" pitchFamily="65" charset="-120"/>
                <a:ea typeface="標楷體" pitchFamily="65" charset="-120"/>
              </a:rPr>
              <a:t>施教授與我</a:t>
            </a:r>
          </a:p>
        </p:txBody>
      </p:sp>
      <p:sp>
        <p:nvSpPr>
          <p:cNvPr id="4099" name="副標題 2"/>
          <p:cNvSpPr>
            <a:spLocks noGrp="1"/>
          </p:cNvSpPr>
          <p:nvPr>
            <p:ph type="subTitle" idx="1"/>
          </p:nvPr>
        </p:nvSpPr>
        <p:spPr>
          <a:xfrm>
            <a:off x="6084888" y="5300663"/>
            <a:ext cx="2232025" cy="865187"/>
          </a:xfrm>
        </p:spPr>
        <p:txBody>
          <a:bodyPr/>
          <a:lstStyle/>
          <a:p>
            <a:pPr eaLnBrk="1" hangingPunct="1"/>
            <a:r>
              <a:rPr lang="en-US" altLang="zh-TW" sz="4000" smtClean="0">
                <a:solidFill>
                  <a:srgbClr val="00B0F0"/>
                </a:solidFill>
                <a:latin typeface="標楷體" pitchFamily="65" charset="-120"/>
                <a:ea typeface="標楷體" pitchFamily="65" charset="-120"/>
              </a:rPr>
              <a:t>(</a:t>
            </a:r>
            <a:r>
              <a:rPr lang="zh-TW" altLang="en-US" sz="4000" smtClean="0">
                <a:solidFill>
                  <a:srgbClr val="00B0F0"/>
                </a:solidFill>
                <a:latin typeface="標楷體" pitchFamily="65" charset="-120"/>
                <a:ea typeface="標楷體" pitchFamily="65" charset="-120"/>
              </a:rPr>
              <a:t>賴昱維</a:t>
            </a:r>
            <a:r>
              <a:rPr lang="en-US" altLang="zh-TW" sz="4000" smtClean="0">
                <a:solidFill>
                  <a:srgbClr val="00B0F0"/>
                </a:solidFill>
                <a:latin typeface="標楷體" pitchFamily="65" charset="-120"/>
                <a:ea typeface="標楷體" pitchFamily="65" charset="-120"/>
              </a:rPr>
              <a:t>)</a:t>
            </a:r>
            <a:endParaRPr lang="zh-TW" altLang="en-US" sz="4000" smtClean="0">
              <a:solidFill>
                <a:srgbClr val="00B0F0"/>
              </a:solidFill>
              <a:latin typeface="標楷體" pitchFamily="65" charset="-120"/>
              <a:ea typeface="標楷體" pitchFamily="65" charset="-120"/>
            </a:endParaRPr>
          </a:p>
        </p:txBody>
      </p:sp>
      <p:pic>
        <p:nvPicPr>
          <p:cNvPr id="4100" name="圖片 3"/>
          <p:cNvPicPr>
            <a:picLocks noChangeAspect="1" noChangeArrowheads="1"/>
          </p:cNvPicPr>
          <p:nvPr/>
        </p:nvPicPr>
        <p:blipFill>
          <a:blip r:embed="rId2" cstate="print">
            <a:lum bright="30000"/>
          </a:blip>
          <a:srcRect l="8736" t="17575" r="64085" b="47005"/>
          <a:stretch>
            <a:fillRect/>
          </a:stretch>
        </p:blipFill>
        <p:spPr bwMode="auto">
          <a:xfrm>
            <a:off x="755650" y="908050"/>
            <a:ext cx="4248150" cy="3929063"/>
          </a:xfrm>
          <a:prstGeom prst="rect">
            <a:avLst/>
          </a:prstGeom>
          <a:noFill/>
          <a:ln w="9525">
            <a:noFill/>
            <a:miter lim="800000"/>
            <a:headEnd/>
            <a:tailEnd/>
          </a:ln>
        </p:spPr>
      </p:pic>
      <p:pic>
        <p:nvPicPr>
          <p:cNvPr id="4101" name="Picture 4"/>
          <p:cNvPicPr>
            <a:picLocks noChangeAspect="1" noChangeArrowheads="1"/>
          </p:cNvPicPr>
          <p:nvPr/>
        </p:nvPicPr>
        <p:blipFill>
          <a:blip r:embed="rId3" cstate="print">
            <a:lum bright="10000"/>
          </a:blip>
          <a:srcRect/>
          <a:stretch>
            <a:fillRect/>
          </a:stretch>
        </p:blipFill>
        <p:spPr bwMode="auto">
          <a:xfrm>
            <a:off x="5508625" y="2708275"/>
            <a:ext cx="3130550" cy="2160588"/>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C36AC8A-E9EC-4038-BE12-1067ECF7181E}" type="slidenum">
              <a:rPr lang="zh-TW" altLang="en-US" smtClean="0"/>
              <a:pPr>
                <a:defRPr/>
              </a:pPr>
              <a:t>1</a:t>
            </a:fld>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457200" y="274638"/>
            <a:ext cx="8229600" cy="1425575"/>
          </a:xfrm>
        </p:spPr>
        <p:txBody>
          <a:bodyPr/>
          <a:lstStyle/>
          <a:p>
            <a:r>
              <a:rPr lang="zh-TW" altLang="zh-TW" sz="4800" smtClean="0">
                <a:solidFill>
                  <a:srgbClr val="00B0F0"/>
                </a:solidFill>
                <a:latin typeface="標楷體" pitchFamily="65" charset="-120"/>
                <a:ea typeface="標楷體" pitchFamily="65" charset="-120"/>
              </a:rPr>
              <a:t>透過數學模型解釋數學公式</a:t>
            </a:r>
            <a:endParaRPr lang="zh-TW" altLang="en-US" sz="4800" smtClean="0"/>
          </a:p>
        </p:txBody>
      </p:sp>
      <p:pic>
        <p:nvPicPr>
          <p:cNvPr id="13315" name="圖片 3"/>
          <p:cNvPicPr>
            <a:picLocks noChangeAspect="1" noChangeArrowheads="1"/>
          </p:cNvPicPr>
          <p:nvPr/>
        </p:nvPicPr>
        <p:blipFill>
          <a:blip r:embed="rId2" cstate="print"/>
          <a:srcRect l="21844" t="23087" r="16721" b="5466"/>
          <a:stretch>
            <a:fillRect/>
          </a:stretch>
        </p:blipFill>
        <p:spPr bwMode="auto">
          <a:xfrm>
            <a:off x="1187450" y="1916113"/>
            <a:ext cx="3455988" cy="2160587"/>
          </a:xfrm>
          <a:prstGeom prst="rect">
            <a:avLst/>
          </a:prstGeom>
          <a:noFill/>
          <a:ln w="9525">
            <a:noFill/>
            <a:miter lim="800000"/>
            <a:headEnd/>
            <a:tailEnd/>
          </a:ln>
        </p:spPr>
      </p:pic>
      <p:pic>
        <p:nvPicPr>
          <p:cNvPr id="13316" name="圖片 5"/>
          <p:cNvPicPr>
            <a:picLocks noChangeAspect="1" noChangeArrowheads="1"/>
          </p:cNvPicPr>
          <p:nvPr/>
        </p:nvPicPr>
        <p:blipFill>
          <a:blip r:embed="rId3" cstate="print"/>
          <a:srcRect l="30885" t="23302" r="9042" b="3885"/>
          <a:stretch>
            <a:fillRect/>
          </a:stretch>
        </p:blipFill>
        <p:spPr bwMode="auto">
          <a:xfrm>
            <a:off x="1187450" y="4365625"/>
            <a:ext cx="3455988" cy="2159000"/>
          </a:xfrm>
          <a:prstGeom prst="rect">
            <a:avLst/>
          </a:prstGeom>
          <a:noFill/>
          <a:ln w="9525">
            <a:noFill/>
            <a:miter lim="800000"/>
            <a:headEnd/>
            <a:tailEnd/>
          </a:ln>
        </p:spPr>
      </p:pic>
      <p:pic>
        <p:nvPicPr>
          <p:cNvPr id="13317" name="圖片 6"/>
          <p:cNvPicPr>
            <a:picLocks noChangeAspect="1" noChangeArrowheads="1"/>
          </p:cNvPicPr>
          <p:nvPr/>
        </p:nvPicPr>
        <p:blipFill>
          <a:blip r:embed="rId4" cstate="print"/>
          <a:srcRect l="28156" t="18446" r="7677" b="8739"/>
          <a:stretch>
            <a:fillRect/>
          </a:stretch>
        </p:blipFill>
        <p:spPr bwMode="auto">
          <a:xfrm>
            <a:off x="5003800" y="1916113"/>
            <a:ext cx="3384550" cy="2160587"/>
          </a:xfrm>
          <a:prstGeom prst="rect">
            <a:avLst/>
          </a:prstGeom>
          <a:noFill/>
          <a:ln w="9525">
            <a:noFill/>
            <a:miter lim="800000"/>
            <a:headEnd/>
            <a:tailEnd/>
          </a:ln>
        </p:spPr>
      </p:pic>
      <p:pic>
        <p:nvPicPr>
          <p:cNvPr id="13318" name="圖片 7"/>
          <p:cNvPicPr>
            <a:picLocks noChangeAspect="1" noChangeArrowheads="1"/>
          </p:cNvPicPr>
          <p:nvPr/>
        </p:nvPicPr>
        <p:blipFill>
          <a:blip r:embed="rId5" cstate="print"/>
          <a:srcRect l="24574" t="21844" r="8528" b="5342"/>
          <a:stretch>
            <a:fillRect/>
          </a:stretch>
        </p:blipFill>
        <p:spPr bwMode="auto">
          <a:xfrm>
            <a:off x="4932363" y="4365625"/>
            <a:ext cx="3527425" cy="2159000"/>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pPr>
              <a:defRPr/>
            </a:pPr>
            <a:fld id="{D8BB8F21-24E1-4023-92A6-E11899B8FCC7}" type="slidenum">
              <a:rPr lang="zh-TW" altLang="en-US" smtClean="0"/>
              <a:pPr>
                <a:defRPr/>
              </a:pPr>
              <a:t>10</a:t>
            </a:fld>
            <a:endParaRPr lang="zh-TW"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457200" y="274638"/>
            <a:ext cx="8229600" cy="1425575"/>
          </a:xfrm>
        </p:spPr>
        <p:txBody>
          <a:bodyPr/>
          <a:lstStyle/>
          <a:p>
            <a:r>
              <a:rPr lang="zh-TW" altLang="zh-TW" sz="4800" smtClean="0">
                <a:solidFill>
                  <a:srgbClr val="00B0F0"/>
                </a:solidFill>
                <a:latin typeface="標楷體" pitchFamily="65" charset="-120"/>
                <a:ea typeface="標楷體" pitchFamily="65" charset="-120"/>
              </a:rPr>
              <a:t>透過數學</a:t>
            </a:r>
            <a:r>
              <a:rPr lang="zh-TW" altLang="en-US" sz="4800" smtClean="0">
                <a:solidFill>
                  <a:srgbClr val="00B0F0"/>
                </a:solidFill>
                <a:latin typeface="標楷體" pitchFamily="65" charset="-120"/>
                <a:ea typeface="標楷體" pitchFamily="65" charset="-120"/>
              </a:rPr>
              <a:t>教</a:t>
            </a:r>
            <a:r>
              <a:rPr lang="zh-TW" altLang="zh-TW" sz="4800" smtClean="0">
                <a:solidFill>
                  <a:srgbClr val="00B0F0"/>
                </a:solidFill>
                <a:latin typeface="標楷體" pitchFamily="65" charset="-120"/>
                <a:ea typeface="標楷體" pitchFamily="65" charset="-120"/>
              </a:rPr>
              <a:t>具介紹數學定理</a:t>
            </a:r>
            <a:endParaRPr lang="zh-TW" altLang="en-US" sz="4800" smtClean="0"/>
          </a:p>
        </p:txBody>
      </p:sp>
      <p:pic>
        <p:nvPicPr>
          <p:cNvPr id="14339" name="圖片 4"/>
          <p:cNvPicPr>
            <a:picLocks noChangeAspect="1" noChangeArrowheads="1"/>
          </p:cNvPicPr>
          <p:nvPr/>
        </p:nvPicPr>
        <p:blipFill>
          <a:blip r:embed="rId2" cstate="print"/>
          <a:srcRect l="17561" t="13766" r="22066" b="17693"/>
          <a:stretch>
            <a:fillRect/>
          </a:stretch>
        </p:blipFill>
        <p:spPr bwMode="auto">
          <a:xfrm>
            <a:off x="1131888" y="1916113"/>
            <a:ext cx="2935287" cy="2017712"/>
          </a:xfrm>
          <a:prstGeom prst="rect">
            <a:avLst/>
          </a:prstGeom>
          <a:noFill/>
          <a:ln w="9525">
            <a:noFill/>
            <a:miter lim="800000"/>
            <a:headEnd/>
            <a:tailEnd/>
          </a:ln>
        </p:spPr>
      </p:pic>
      <p:pic>
        <p:nvPicPr>
          <p:cNvPr id="14340" name="圖片 3"/>
          <p:cNvPicPr>
            <a:picLocks noChangeAspect="1" noChangeArrowheads="1"/>
          </p:cNvPicPr>
          <p:nvPr/>
        </p:nvPicPr>
        <p:blipFill>
          <a:blip r:embed="rId3" cstate="print"/>
          <a:srcRect l="45551" t="13989" r="15869" b="18575"/>
          <a:stretch>
            <a:fillRect/>
          </a:stretch>
        </p:blipFill>
        <p:spPr bwMode="auto">
          <a:xfrm>
            <a:off x="4787900" y="2420938"/>
            <a:ext cx="3744913" cy="3455987"/>
          </a:xfrm>
          <a:prstGeom prst="rect">
            <a:avLst/>
          </a:prstGeom>
          <a:noFill/>
          <a:ln w="9525">
            <a:noFill/>
            <a:miter lim="800000"/>
            <a:headEnd/>
            <a:tailEnd/>
          </a:ln>
        </p:spPr>
      </p:pic>
      <p:pic>
        <p:nvPicPr>
          <p:cNvPr id="14341" name="圖片 4"/>
          <p:cNvPicPr>
            <a:picLocks noChangeAspect="1" noChangeArrowheads="1"/>
          </p:cNvPicPr>
          <p:nvPr/>
        </p:nvPicPr>
        <p:blipFill>
          <a:blip r:embed="rId4" cstate="print"/>
          <a:srcRect l="26218" t="20638" r="35863" b="25250"/>
          <a:stretch>
            <a:fillRect/>
          </a:stretch>
        </p:blipFill>
        <p:spPr bwMode="auto">
          <a:xfrm>
            <a:off x="1116013" y="4149725"/>
            <a:ext cx="2951162" cy="2146300"/>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1923199D-356D-40CE-8CA5-44427AC05E1E}" type="slidenum">
              <a:rPr lang="zh-TW" altLang="en-US" smtClean="0"/>
              <a:pPr>
                <a:defRPr/>
              </a:pPr>
              <a:t>11</a:t>
            </a:fld>
            <a:endParaRPr lang="zh-TW"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15363" name="內容版面配置區 2"/>
          <p:cNvSpPr>
            <a:spLocks noGrp="1"/>
          </p:cNvSpPr>
          <p:nvPr>
            <p:ph idx="1"/>
          </p:nvPr>
        </p:nvSpPr>
        <p:spPr>
          <a:xfrm>
            <a:off x="1116013" y="1196975"/>
            <a:ext cx="7272337"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FF0000"/>
                </a:solidFill>
                <a:latin typeface="標楷體" pitchFamily="65" charset="-120"/>
                <a:ea typeface="標楷體" pitchFamily="65" charset="-120"/>
              </a:rPr>
              <a:t>教授讓我印象最深刻的一堂課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FB93AE76-6A77-4DF0-9054-90306B914E3F}" type="slidenum">
              <a:rPr lang="zh-TW" altLang="en-US" smtClean="0"/>
              <a:pPr>
                <a:defRPr/>
              </a:pPr>
              <a:t>12</a:t>
            </a:fld>
            <a:endParaRPr lang="zh-TW"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eaLnBrk="1" hangingPunct="1"/>
            <a:r>
              <a:rPr lang="zh-TW" altLang="zh-TW" sz="6000" smtClean="0">
                <a:solidFill>
                  <a:srgbClr val="7030A0"/>
                </a:solidFill>
                <a:latin typeface="標楷體" pitchFamily="65" charset="-120"/>
                <a:ea typeface="標楷體" pitchFamily="65" charset="-120"/>
              </a:rPr>
              <a:t>印象最深刻的一堂課</a:t>
            </a:r>
            <a:endParaRPr lang="zh-TW" altLang="en-US" sz="6000" smtClean="0">
              <a:solidFill>
                <a:srgbClr val="7030A0"/>
              </a:solidFill>
              <a:latin typeface="標楷體" pitchFamily="65" charset="-120"/>
              <a:ea typeface="標楷體" pitchFamily="65" charset="-120"/>
            </a:endParaRPr>
          </a:p>
        </p:txBody>
      </p:sp>
      <p:sp>
        <p:nvSpPr>
          <p:cNvPr id="16387" name="內容版面配置區 2"/>
          <p:cNvSpPr>
            <a:spLocks noGrp="1"/>
          </p:cNvSpPr>
          <p:nvPr>
            <p:ph idx="1"/>
          </p:nvPr>
        </p:nvSpPr>
        <p:spPr/>
        <p:txBody>
          <a:bodyPr/>
          <a:lstStyle/>
          <a:p>
            <a:pPr eaLnBrk="1" hangingPunct="1"/>
            <a:r>
              <a:rPr lang="zh-TW" altLang="en-US" sz="3600" smtClean="0">
                <a:solidFill>
                  <a:srgbClr val="00B0F0"/>
                </a:solidFill>
                <a:latin typeface="標楷體" pitchFamily="65" charset="-120"/>
                <a:ea typeface="標楷體" pitchFamily="65" charset="-120"/>
              </a:rPr>
              <a:t>施</a:t>
            </a:r>
            <a:r>
              <a:rPr lang="zh-TW" altLang="zh-TW" sz="3600" smtClean="0">
                <a:solidFill>
                  <a:srgbClr val="00B0F0"/>
                </a:solidFill>
                <a:latin typeface="標楷體" pitchFamily="65" charset="-120"/>
                <a:ea typeface="標楷體" pitchFamily="65" charset="-120"/>
              </a:rPr>
              <a:t>教授讓我印象最深刻的一堂課是教授引導我在大陸福州國小的一群老師面前解釋</a:t>
            </a:r>
            <a:r>
              <a:rPr lang="zh-TW" altLang="en-US" sz="3600" smtClean="0">
                <a:solidFill>
                  <a:srgbClr val="00B0F0"/>
                </a:solidFill>
                <a:latin typeface="標楷體" pitchFamily="65" charset="-120"/>
                <a:ea typeface="標楷體" pitchFamily="65" charset="-120"/>
              </a:rPr>
              <a:t>旋轉</a:t>
            </a:r>
            <a:r>
              <a:rPr lang="zh-TW" altLang="zh-TW" sz="3600" smtClean="0">
                <a:solidFill>
                  <a:srgbClr val="00B0F0"/>
                </a:solidFill>
                <a:latin typeface="標楷體" pitchFamily="65" charset="-120"/>
                <a:ea typeface="標楷體" pitchFamily="65" charset="-120"/>
              </a:rPr>
              <a:t>矩陣</a:t>
            </a:r>
            <a:r>
              <a:rPr lang="zh-TW" altLang="en-US" sz="3600" smtClean="0">
                <a:solidFill>
                  <a:srgbClr val="00B0F0"/>
                </a:solidFill>
                <a:latin typeface="標楷體" pitchFamily="65" charset="-120"/>
                <a:ea typeface="標楷體" pitchFamily="65" charset="-120"/>
              </a:rPr>
              <a:t>。</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讓我徹底明白，數學重要的並不是公式，而是一顆會思考的心。</a:t>
            </a:r>
            <a:endParaRPr lang="zh-TW" altLang="en-US" sz="360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8274AAAE-5DD6-4469-BF75-D1E01D7DFBFD}" type="slidenum">
              <a:rPr lang="zh-TW" altLang="en-US" smtClean="0"/>
              <a:pPr>
                <a:defRPr/>
              </a:pPr>
              <a:t>13</a:t>
            </a:fld>
            <a:endParaRPr lang="zh-TW"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17411"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00B0F0"/>
                </a:solidFill>
                <a:latin typeface="標楷體" pitchFamily="65" charset="-120"/>
                <a:ea typeface="標楷體" pitchFamily="65" charset="-120"/>
              </a:rPr>
              <a:t>教授讓我印象最深刻的一堂課</a:t>
            </a:r>
            <a:r>
              <a:rPr lang="zh-TW" altLang="en-US" b="1" smtClean="0">
                <a:solidFill>
                  <a:srgbClr val="FF0000"/>
                </a:solidFill>
                <a:latin typeface="標楷體" pitchFamily="65" charset="-120"/>
                <a:ea typeface="標楷體" pitchFamily="65" charset="-120"/>
              </a:rPr>
              <a:t> </a:t>
            </a:r>
          </a:p>
          <a:p>
            <a:pPr marL="514350" indent="-514350">
              <a:buFontTx/>
              <a:buAutoNum type="ea1ChtPeriod"/>
            </a:pPr>
            <a:r>
              <a:rPr lang="zh-TW" altLang="en-US" b="1" smtClean="0">
                <a:solidFill>
                  <a:srgbClr val="FF0000"/>
                </a:solidFill>
                <a:latin typeface="標楷體" pitchFamily="65" charset="-120"/>
                <a:ea typeface="標楷體" pitchFamily="65" charset="-120"/>
              </a:rPr>
              <a:t>教授對我的影響</a:t>
            </a:r>
          </a:p>
          <a:p>
            <a:pPr marL="514350" indent="-514350">
              <a:buFontTx/>
              <a:buAutoNum type="ea1ChtPeriod"/>
            </a:pPr>
            <a:r>
              <a:rPr lang="zh-TW" altLang="en-US"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414F102B-2843-45D4-8E1A-F165BDE71792}" type="slidenum">
              <a:rPr lang="zh-TW" altLang="en-US" smtClean="0"/>
              <a:pPr>
                <a:defRPr/>
              </a:pPr>
              <a:t>14</a:t>
            </a:fld>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pPr eaLnBrk="1" hangingPunct="1"/>
            <a:r>
              <a:rPr lang="zh-TW" altLang="zh-TW" sz="6000" smtClean="0">
                <a:solidFill>
                  <a:srgbClr val="7030A0"/>
                </a:solidFill>
                <a:latin typeface="標楷體" pitchFamily="65" charset="-120"/>
                <a:ea typeface="標楷體" pitchFamily="65" charset="-120"/>
              </a:rPr>
              <a:t>教授對我的影響</a:t>
            </a:r>
            <a:endParaRPr lang="zh-TW" altLang="en-US" sz="6000" smtClean="0">
              <a:solidFill>
                <a:srgbClr val="7030A0"/>
              </a:solidFill>
              <a:latin typeface="標楷體" pitchFamily="65" charset="-120"/>
              <a:ea typeface="標楷體" pitchFamily="65" charset="-120"/>
            </a:endParaRPr>
          </a:p>
        </p:txBody>
      </p:sp>
      <p:sp>
        <p:nvSpPr>
          <p:cNvPr id="18435" name="內容版面配置區 2"/>
          <p:cNvSpPr>
            <a:spLocks noGrp="1"/>
          </p:cNvSpPr>
          <p:nvPr>
            <p:ph idx="1"/>
          </p:nvPr>
        </p:nvSpPr>
        <p:spPr/>
        <p:txBody>
          <a:bodyPr/>
          <a:lstStyle/>
          <a:p>
            <a:pPr eaLnBrk="1" hangingPunct="1"/>
            <a:r>
              <a:rPr lang="zh-TW" altLang="zh-TW" sz="3600" dirty="0" smtClean="0">
                <a:solidFill>
                  <a:srgbClr val="00B0F0"/>
                </a:solidFill>
                <a:latin typeface="標楷體" pitchFamily="65" charset="-120"/>
                <a:ea typeface="標楷體" pitchFamily="65" charset="-120"/>
              </a:rPr>
              <a:t>讓我接觸數學研究的方法</a:t>
            </a:r>
            <a:endParaRPr lang="en-US" altLang="zh-TW" sz="3600" dirty="0" smtClean="0">
              <a:solidFill>
                <a:srgbClr val="00B0F0"/>
              </a:solidFill>
              <a:latin typeface="標楷體" pitchFamily="65" charset="-120"/>
              <a:ea typeface="標楷體" pitchFamily="65" charset="-120"/>
            </a:endParaRPr>
          </a:p>
          <a:p>
            <a:pPr eaLnBrk="1" hangingPunct="1"/>
            <a:r>
              <a:rPr lang="zh-TW" altLang="zh-TW" sz="3600" dirty="0" smtClean="0">
                <a:solidFill>
                  <a:srgbClr val="00B0F0"/>
                </a:solidFill>
                <a:latin typeface="標楷體" pitchFamily="65" charset="-120"/>
                <a:ea typeface="標楷體" pitchFamily="65" charset="-120"/>
              </a:rPr>
              <a:t>開啟了我對數學研究的大門</a:t>
            </a:r>
            <a:endParaRPr lang="en-US" altLang="zh-TW" sz="3600" dirty="0" smtClean="0">
              <a:solidFill>
                <a:srgbClr val="00B0F0"/>
              </a:solidFill>
              <a:latin typeface="標楷體" pitchFamily="65" charset="-120"/>
              <a:ea typeface="標楷體" pitchFamily="65" charset="-120"/>
            </a:endParaRPr>
          </a:p>
          <a:p>
            <a:pPr eaLnBrk="1" hangingPunct="1"/>
            <a:r>
              <a:rPr lang="zh-TW" altLang="zh-TW" sz="3600" dirty="0" smtClean="0">
                <a:solidFill>
                  <a:srgbClr val="00B0F0"/>
                </a:solidFill>
                <a:latin typeface="標楷體" pitchFamily="65" charset="-120"/>
                <a:ea typeface="標楷體" pitchFamily="65" charset="-120"/>
              </a:rPr>
              <a:t>我的數學啟蒙老師</a:t>
            </a:r>
            <a:endParaRPr lang="en-US" altLang="zh-TW" sz="3600" dirty="0" smtClean="0">
              <a:solidFill>
                <a:srgbClr val="00B0F0"/>
              </a:solidFill>
              <a:latin typeface="標楷體" pitchFamily="65" charset="-120"/>
              <a:ea typeface="標楷體" pitchFamily="65" charset="-120"/>
            </a:endParaRPr>
          </a:p>
          <a:p>
            <a:pPr eaLnBrk="1" hangingPunct="1"/>
            <a:r>
              <a:rPr lang="zh-TW" altLang="zh-TW" sz="3600" dirty="0" smtClean="0">
                <a:solidFill>
                  <a:srgbClr val="00B0F0"/>
                </a:solidFill>
                <a:latin typeface="標楷體" pitchFamily="65" charset="-120"/>
                <a:ea typeface="標楷體" pitchFamily="65" charset="-120"/>
              </a:rPr>
              <a:t>我研究數學的指導教授</a:t>
            </a:r>
            <a:endParaRPr lang="zh-TW" altLang="en-US" sz="3600" dirty="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E0044316-06C8-489B-8806-A8DD174928A6}" type="slidenum">
              <a:rPr lang="zh-TW" altLang="en-US" smtClean="0"/>
              <a:pPr>
                <a:defRPr/>
              </a:pPr>
              <a:t>15</a:t>
            </a:fld>
            <a:endParaRPr lang="zh-TW"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19459"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00B0F0"/>
                </a:solidFill>
                <a:latin typeface="標楷體" pitchFamily="65" charset="-120"/>
                <a:ea typeface="標楷體" pitchFamily="65" charset="-120"/>
              </a:rPr>
              <a:t>教授讓我印象最深刻的一堂課</a:t>
            </a:r>
            <a:r>
              <a:rPr lang="zh-TW" altLang="en-US" b="1" smtClean="0">
                <a:solidFill>
                  <a:srgbClr val="FF000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b="1" smtClean="0">
                <a:solidFill>
                  <a:srgbClr val="FF000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639F6353-748B-4C4E-B2E5-0CC161A11832}" type="slidenum">
              <a:rPr lang="zh-TW" altLang="en-US" smtClean="0"/>
              <a:pPr>
                <a:defRPr/>
              </a:pPr>
              <a:t>16</a:t>
            </a:fld>
            <a:endParaRPr lang="zh-TW"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pPr eaLnBrk="1" hangingPunct="1"/>
            <a:r>
              <a:rPr lang="zh-TW" altLang="zh-TW" sz="6000" smtClean="0">
                <a:solidFill>
                  <a:srgbClr val="7030A0"/>
                </a:solidFill>
                <a:latin typeface="標楷體" pitchFamily="65" charset="-120"/>
                <a:ea typeface="標楷體" pitchFamily="65" charset="-120"/>
              </a:rPr>
              <a:t>學校數學課</a:t>
            </a:r>
            <a:r>
              <a:rPr lang="zh-TW" altLang="en-US" sz="6000" smtClean="0">
                <a:solidFill>
                  <a:srgbClr val="7030A0"/>
                </a:solidFill>
                <a:latin typeface="標楷體" pitchFamily="65" charset="-120"/>
                <a:ea typeface="標楷體" pitchFamily="65" charset="-120"/>
              </a:rPr>
              <a:t>的</a:t>
            </a:r>
            <a:r>
              <a:rPr lang="zh-TW" altLang="zh-TW" sz="6000" smtClean="0">
                <a:solidFill>
                  <a:srgbClr val="7030A0"/>
                </a:solidFill>
                <a:latin typeface="標楷體" pitchFamily="65" charset="-120"/>
                <a:ea typeface="標楷體" pitchFamily="65" charset="-120"/>
              </a:rPr>
              <a:t>調適</a:t>
            </a:r>
            <a:endParaRPr lang="zh-TW" altLang="en-US" sz="6000" smtClean="0">
              <a:solidFill>
                <a:srgbClr val="7030A0"/>
              </a:solidFill>
              <a:latin typeface="標楷體" pitchFamily="65" charset="-120"/>
              <a:ea typeface="標楷體" pitchFamily="65" charset="-120"/>
            </a:endParaRPr>
          </a:p>
        </p:txBody>
      </p:sp>
      <p:sp>
        <p:nvSpPr>
          <p:cNvPr id="20483" name="內容版面配置區 2"/>
          <p:cNvSpPr>
            <a:spLocks noGrp="1"/>
          </p:cNvSpPr>
          <p:nvPr>
            <p:ph idx="1"/>
          </p:nvPr>
        </p:nvSpPr>
        <p:spPr/>
        <p:txBody>
          <a:bodyPr/>
          <a:lstStyle/>
          <a:p>
            <a:pPr eaLnBrk="1" hangingPunct="1"/>
            <a:r>
              <a:rPr lang="zh-TW" altLang="zh-TW" sz="3600" smtClean="0">
                <a:solidFill>
                  <a:srgbClr val="00B0F0"/>
                </a:solidFill>
                <a:latin typeface="標楷體" pitchFamily="65" charset="-120"/>
                <a:ea typeface="標楷體" pitchFamily="65" charset="-120"/>
              </a:rPr>
              <a:t>這樣美麗的課程唯一的缺點是不適應</a:t>
            </a:r>
            <a:r>
              <a:rPr lang="zh-TW" altLang="en-US" sz="3600" smtClean="0">
                <a:solidFill>
                  <a:srgbClr val="00B0F0"/>
                </a:solidFill>
                <a:latin typeface="標楷體" pitchFamily="65" charset="-120"/>
                <a:ea typeface="標楷體" pitchFamily="65" charset="-120"/>
              </a:rPr>
              <a:t>。</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沒有對比就沒有傷害，我在</a:t>
            </a:r>
            <a:r>
              <a:rPr lang="zh-TW" altLang="en-US" sz="3600" smtClean="0">
                <a:solidFill>
                  <a:srgbClr val="00B0F0"/>
                </a:solidFill>
                <a:latin typeface="標楷體" pitchFamily="65" charset="-120"/>
                <a:ea typeface="標楷體" pitchFamily="65" charset="-120"/>
              </a:rPr>
              <a:t>施</a:t>
            </a:r>
            <a:r>
              <a:rPr lang="zh-TW" altLang="zh-TW" sz="3600" smtClean="0">
                <a:solidFill>
                  <a:srgbClr val="00B0F0"/>
                </a:solidFill>
                <a:latin typeface="標楷體" pitchFamily="65" charset="-120"/>
                <a:ea typeface="標楷體" pitchFamily="65" charset="-120"/>
              </a:rPr>
              <a:t>教授這</a:t>
            </a:r>
            <a:r>
              <a:rPr lang="zh-TW" altLang="en-US" sz="3600" smtClean="0">
                <a:solidFill>
                  <a:srgbClr val="00B0F0"/>
                </a:solidFill>
                <a:latin typeface="標楷體" pitchFamily="65" charset="-120"/>
                <a:ea typeface="標楷體" pitchFamily="65" charset="-120"/>
              </a:rPr>
              <a:t>裡</a:t>
            </a:r>
            <a:r>
              <a:rPr lang="zh-TW" altLang="zh-TW" sz="3600" smtClean="0">
                <a:solidFill>
                  <a:srgbClr val="00B0F0"/>
                </a:solidFill>
                <a:latin typeface="標楷體" pitchFamily="65" charset="-120"/>
                <a:ea typeface="標楷體" pitchFamily="65" charset="-120"/>
              </a:rPr>
              <a:t>享盡山珍海味</a:t>
            </a:r>
            <a:r>
              <a:rPr lang="zh-TW" altLang="en-US" sz="3600" smtClean="0">
                <a:solidFill>
                  <a:srgbClr val="00B0F0"/>
                </a:solidFill>
                <a:latin typeface="標楷體" pitchFamily="65" charset="-120"/>
                <a:ea typeface="標楷體" pitchFamily="65" charset="-120"/>
              </a:rPr>
              <a:t>，我</a:t>
            </a:r>
            <a:r>
              <a:rPr lang="zh-TW" altLang="zh-TW" sz="3600" smtClean="0">
                <a:solidFill>
                  <a:srgbClr val="00B0F0"/>
                </a:solidFill>
                <a:latin typeface="標楷體" pitchFamily="65" charset="-120"/>
                <a:ea typeface="標楷體" pitchFamily="65" charset="-120"/>
              </a:rPr>
              <a:t>又如何能忍受學校老師粗茶淡飯般的填鴨，所以</a:t>
            </a:r>
            <a:r>
              <a:rPr lang="zh-TW" altLang="en-US" sz="3600" smtClean="0">
                <a:solidFill>
                  <a:srgbClr val="00B0F0"/>
                </a:solidFill>
                <a:latin typeface="標楷體" pitchFamily="65" charset="-120"/>
                <a:ea typeface="標楷體" pitchFamily="65" charset="-120"/>
              </a:rPr>
              <a:t>我</a:t>
            </a:r>
            <a:r>
              <a:rPr lang="zh-TW" altLang="zh-TW" sz="3600" smtClean="0">
                <a:solidFill>
                  <a:srgbClr val="00B0F0"/>
                </a:solidFill>
                <a:latin typeface="標楷體" pitchFamily="65" charset="-120"/>
                <a:ea typeface="標楷體" pitchFamily="65" charset="-120"/>
              </a:rPr>
              <a:t>需要調適心態。</a:t>
            </a:r>
            <a:endParaRPr lang="zh-TW" altLang="en-US" sz="360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788D9F61-A7EB-4240-A691-14A76F161D05}" type="slidenum">
              <a:rPr lang="zh-TW" altLang="en-US" smtClean="0"/>
              <a:pPr>
                <a:defRPr/>
              </a:pPr>
              <a:t>17</a:t>
            </a:fld>
            <a:endParaRPr lang="zh-TW"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21507"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00B0F0"/>
                </a:solidFill>
                <a:latin typeface="標楷體" pitchFamily="65" charset="-120"/>
                <a:ea typeface="標楷體" pitchFamily="65" charset="-120"/>
              </a:rPr>
              <a:t>教授讓我印象最深刻的一堂課</a:t>
            </a:r>
            <a:r>
              <a:rPr lang="zh-TW" altLang="en-US" b="1" smtClean="0">
                <a:solidFill>
                  <a:srgbClr val="FF000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b="1"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b="1" smtClean="0">
                <a:solidFill>
                  <a:srgbClr val="FF000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19D9BBDB-CFE8-433C-868D-F92116C018F5}" type="slidenum">
              <a:rPr lang="zh-TW" altLang="en-US" smtClean="0"/>
              <a:pPr>
                <a:defRPr/>
              </a:pPr>
              <a:t>18</a:t>
            </a:fld>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eaLnBrk="1" hangingPunct="1"/>
            <a:r>
              <a:rPr lang="zh-TW" altLang="en-US" sz="6000" smtClean="0">
                <a:solidFill>
                  <a:srgbClr val="7030A0"/>
                </a:solidFill>
                <a:latin typeface="標楷體" pitchFamily="65" charset="-120"/>
                <a:ea typeface="標楷體" pitchFamily="65" charset="-120"/>
              </a:rPr>
              <a:t>施教授與</a:t>
            </a:r>
            <a:r>
              <a:rPr lang="zh-TW" altLang="zh-TW" sz="6000" smtClean="0">
                <a:solidFill>
                  <a:srgbClr val="7030A0"/>
                </a:solidFill>
                <a:latin typeface="標楷體" pitchFamily="65" charset="-120"/>
                <a:ea typeface="標楷體" pitchFamily="65" charset="-120"/>
              </a:rPr>
              <a:t>我的數學科展</a:t>
            </a:r>
            <a:endParaRPr lang="zh-TW" altLang="en-US" sz="6000" smtClean="0"/>
          </a:p>
        </p:txBody>
      </p:sp>
      <p:sp>
        <p:nvSpPr>
          <p:cNvPr id="22531" name="內容版面配置區 2"/>
          <p:cNvSpPr>
            <a:spLocks noGrp="1"/>
          </p:cNvSpPr>
          <p:nvPr>
            <p:ph idx="1"/>
          </p:nvPr>
        </p:nvSpPr>
        <p:spPr>
          <a:xfrm>
            <a:off x="457200" y="1600200"/>
            <a:ext cx="8507413" cy="4525963"/>
          </a:xfrm>
        </p:spPr>
        <p:txBody>
          <a:bodyPr/>
          <a:lstStyle/>
          <a:p>
            <a:pPr eaLnBrk="1" hangingPunct="1"/>
            <a:r>
              <a:rPr lang="zh-TW" altLang="zh-TW" sz="3600" dirty="0" smtClean="0">
                <a:solidFill>
                  <a:srgbClr val="00B0F0"/>
                </a:solidFill>
                <a:latin typeface="標楷體" pitchFamily="65" charset="-120"/>
                <a:ea typeface="標楷體" pitchFamily="65" charset="-120"/>
                <a:cs typeface="Times New Roman" pitchFamily="18" charset="0"/>
              </a:rPr>
              <a:t>三催四請—從畢氏定理到</a:t>
            </a:r>
            <a:r>
              <a:rPr lang="en-US" altLang="zh-TW" sz="3600" i="1" dirty="0" smtClean="0">
                <a:solidFill>
                  <a:srgbClr val="00B0F0"/>
                </a:solidFill>
                <a:latin typeface="Times New Roman" pitchFamily="18" charset="0"/>
                <a:ea typeface="標楷體" pitchFamily="65" charset="-120"/>
                <a:cs typeface="Times New Roman" pitchFamily="18" charset="0"/>
              </a:rPr>
              <a:t>N</a:t>
            </a:r>
            <a:r>
              <a:rPr lang="zh-TW" altLang="zh-TW" sz="3600" dirty="0" smtClean="0">
                <a:solidFill>
                  <a:srgbClr val="00B0F0"/>
                </a:solidFill>
                <a:latin typeface="標楷體" pitchFamily="65" charset="-120"/>
                <a:ea typeface="標楷體" pitchFamily="65" charset="-120"/>
                <a:cs typeface="Times New Roman" pitchFamily="18" charset="0"/>
              </a:rPr>
              <a:t>元畢氏數</a:t>
            </a:r>
            <a:r>
              <a:rPr lang="zh-TW" altLang="en-US" sz="3600" dirty="0" smtClean="0">
                <a:solidFill>
                  <a:srgbClr val="00B0F0"/>
                </a:solidFill>
                <a:latin typeface="標楷體" pitchFamily="65" charset="-120"/>
                <a:ea typeface="標楷體" pitchFamily="65" charset="-120"/>
                <a:cs typeface="Times New Roman" pitchFamily="18" charset="0"/>
              </a:rPr>
              <a:t>（</a:t>
            </a:r>
            <a:r>
              <a:rPr lang="en-US" altLang="zh-TW" sz="3600" dirty="0" smtClean="0">
                <a:solidFill>
                  <a:srgbClr val="00B0F0"/>
                </a:solidFill>
                <a:latin typeface="標楷體" pitchFamily="65" charset="-120"/>
                <a:ea typeface="標楷體" pitchFamily="65" charset="-120"/>
                <a:cs typeface="Times New Roman" pitchFamily="18" charset="0"/>
              </a:rPr>
              <a:t>52</a:t>
            </a:r>
            <a:r>
              <a:rPr lang="zh-TW" altLang="en-US" sz="3600" smtClean="0">
                <a:solidFill>
                  <a:srgbClr val="00B0F0"/>
                </a:solidFill>
                <a:latin typeface="標楷體" pitchFamily="65" charset="-120"/>
                <a:ea typeface="標楷體" pitchFamily="65" charset="-120"/>
                <a:cs typeface="Times New Roman" pitchFamily="18" charset="0"/>
              </a:rPr>
              <a:t>屆）</a:t>
            </a:r>
            <a:endParaRPr lang="en-US" altLang="zh-TW" sz="3600" dirty="0" smtClean="0">
              <a:solidFill>
                <a:srgbClr val="00B0F0"/>
              </a:solidFill>
              <a:latin typeface="標楷體" pitchFamily="65" charset="-120"/>
              <a:ea typeface="標楷體" pitchFamily="65" charset="-120"/>
              <a:cs typeface="Times New Roman" pitchFamily="18" charset="0"/>
            </a:endParaRPr>
          </a:p>
          <a:p>
            <a:pPr eaLnBrk="1" hangingPunct="1"/>
            <a:r>
              <a:rPr lang="zh-TW" altLang="zh-TW" sz="3600" dirty="0" smtClean="0">
                <a:solidFill>
                  <a:srgbClr val="00B0F0"/>
                </a:solidFill>
                <a:latin typeface="標楷體" pitchFamily="65" charset="-120"/>
                <a:ea typeface="標楷體" pitchFamily="65" charset="-120"/>
                <a:cs typeface="Times New Roman" pitchFamily="18" charset="0"/>
              </a:rPr>
              <a:t>接二連三—拼剪海倫三角形</a:t>
            </a:r>
            <a:r>
              <a:rPr lang="zh-TW" altLang="en-US" sz="3600" dirty="0" smtClean="0">
                <a:solidFill>
                  <a:srgbClr val="00B0F0"/>
                </a:solidFill>
                <a:latin typeface="標楷體" pitchFamily="65" charset="-120"/>
                <a:ea typeface="標楷體" pitchFamily="65" charset="-120"/>
                <a:cs typeface="Times New Roman" pitchFamily="18" charset="0"/>
              </a:rPr>
              <a:t>（</a:t>
            </a:r>
            <a:r>
              <a:rPr lang="en-US" altLang="zh-TW" sz="3600" dirty="0" smtClean="0">
                <a:solidFill>
                  <a:srgbClr val="00B0F0"/>
                </a:solidFill>
                <a:latin typeface="標楷體" pitchFamily="65" charset="-120"/>
                <a:ea typeface="標楷體" pitchFamily="65" charset="-120"/>
                <a:cs typeface="Times New Roman" pitchFamily="18" charset="0"/>
              </a:rPr>
              <a:t>53</a:t>
            </a:r>
            <a:r>
              <a:rPr lang="zh-TW" altLang="zh-TW" sz="3600" dirty="0" smtClean="0">
                <a:solidFill>
                  <a:srgbClr val="00B0F0"/>
                </a:solidFill>
                <a:latin typeface="標楷體" pitchFamily="65" charset="-120"/>
                <a:ea typeface="標楷體" pitchFamily="65" charset="-120"/>
                <a:cs typeface="Times New Roman" pitchFamily="18" charset="0"/>
              </a:rPr>
              <a:t>屆</a:t>
            </a:r>
            <a:r>
              <a:rPr lang="zh-TW" altLang="en-US" sz="3600" dirty="0" smtClean="0">
                <a:solidFill>
                  <a:srgbClr val="00B0F0"/>
                </a:solidFill>
                <a:latin typeface="標楷體" pitchFamily="65" charset="-120"/>
                <a:ea typeface="標楷體" pitchFamily="65" charset="-120"/>
                <a:cs typeface="Times New Roman" pitchFamily="18" charset="0"/>
              </a:rPr>
              <a:t>）</a:t>
            </a:r>
            <a:endParaRPr lang="en-US" altLang="zh-TW" sz="3600" dirty="0" smtClean="0">
              <a:solidFill>
                <a:srgbClr val="00B0F0"/>
              </a:solidFill>
              <a:latin typeface="標楷體" pitchFamily="65" charset="-120"/>
              <a:ea typeface="標楷體" pitchFamily="65" charset="-120"/>
              <a:cs typeface="Times New Roman" pitchFamily="18" charset="0"/>
            </a:endParaRPr>
          </a:p>
          <a:p>
            <a:pPr eaLnBrk="1" hangingPunct="1"/>
            <a:r>
              <a:rPr lang="zh-TW" altLang="zh-TW" sz="3600" dirty="0" smtClean="0">
                <a:solidFill>
                  <a:srgbClr val="00B0F0"/>
                </a:solidFill>
                <a:latin typeface="標楷體" pitchFamily="65" charset="-120"/>
                <a:ea typeface="標楷體" pitchFamily="65" charset="-120"/>
                <a:cs typeface="Times New Roman" pitchFamily="18" charset="0"/>
              </a:rPr>
              <a:t>代代相傳—迭代勾股數之猜想</a:t>
            </a:r>
            <a:r>
              <a:rPr lang="zh-TW" altLang="en-US" sz="3600" dirty="0" smtClean="0">
                <a:solidFill>
                  <a:srgbClr val="00B0F0"/>
                </a:solidFill>
                <a:latin typeface="標楷體" pitchFamily="65" charset="-120"/>
                <a:ea typeface="標楷體" pitchFamily="65" charset="-120"/>
                <a:cs typeface="Times New Roman" pitchFamily="18" charset="0"/>
              </a:rPr>
              <a:t>（</a:t>
            </a:r>
            <a:r>
              <a:rPr lang="en-US" altLang="zh-TW" sz="3600" dirty="0" smtClean="0">
                <a:solidFill>
                  <a:srgbClr val="00B0F0"/>
                </a:solidFill>
                <a:latin typeface="標楷體" pitchFamily="65" charset="-120"/>
                <a:ea typeface="標楷體" pitchFamily="65" charset="-120"/>
                <a:cs typeface="Times New Roman" pitchFamily="18" charset="0"/>
              </a:rPr>
              <a:t>54</a:t>
            </a:r>
            <a:r>
              <a:rPr lang="zh-TW" altLang="zh-TW" sz="3600" dirty="0" smtClean="0">
                <a:solidFill>
                  <a:srgbClr val="00B0F0"/>
                </a:solidFill>
                <a:latin typeface="標楷體" pitchFamily="65" charset="-120"/>
                <a:ea typeface="標楷體" pitchFamily="65" charset="-120"/>
                <a:cs typeface="Times New Roman" pitchFamily="18" charset="0"/>
              </a:rPr>
              <a:t>屆</a:t>
            </a:r>
            <a:r>
              <a:rPr lang="zh-TW" altLang="en-US" sz="3600" dirty="0" smtClean="0">
                <a:solidFill>
                  <a:srgbClr val="00B0F0"/>
                </a:solidFill>
                <a:latin typeface="標楷體" pitchFamily="65" charset="-120"/>
                <a:ea typeface="標楷體" pitchFamily="65" charset="-120"/>
                <a:cs typeface="Times New Roman" pitchFamily="18" charset="0"/>
              </a:rPr>
              <a:t>）</a:t>
            </a:r>
            <a:endParaRPr lang="en-US" altLang="zh-TW" sz="3600" dirty="0" smtClean="0">
              <a:solidFill>
                <a:srgbClr val="00B0F0"/>
              </a:solidFill>
              <a:latin typeface="標楷體" pitchFamily="65" charset="-120"/>
              <a:ea typeface="標楷體" pitchFamily="65" charset="-120"/>
              <a:cs typeface="Times New Roman" pitchFamily="18" charset="0"/>
            </a:endParaRPr>
          </a:p>
          <a:p>
            <a:pPr eaLnBrk="1" hangingPunct="1"/>
            <a:r>
              <a:rPr lang="zh-TW" altLang="zh-TW" sz="3600" dirty="0" smtClean="0">
                <a:solidFill>
                  <a:srgbClr val="00B0F0"/>
                </a:solidFill>
                <a:latin typeface="標楷體" pitchFamily="65" charset="-120"/>
                <a:ea typeface="標楷體" pitchFamily="65" charset="-120"/>
                <a:cs typeface="Times New Roman" pitchFamily="18" charset="0"/>
              </a:rPr>
              <a:t>分進合擊—分解勾股數</a:t>
            </a:r>
            <a:r>
              <a:rPr lang="zh-TW" altLang="en-US" sz="3600" dirty="0" smtClean="0">
                <a:solidFill>
                  <a:srgbClr val="00B0F0"/>
                </a:solidFill>
                <a:latin typeface="標楷體" pitchFamily="65" charset="-120"/>
                <a:ea typeface="標楷體" pitchFamily="65" charset="-120"/>
                <a:cs typeface="Times New Roman" pitchFamily="18" charset="0"/>
              </a:rPr>
              <a:t>（</a:t>
            </a:r>
            <a:r>
              <a:rPr lang="en-US" altLang="zh-TW" sz="3600" dirty="0" smtClean="0">
                <a:solidFill>
                  <a:srgbClr val="00B0F0"/>
                </a:solidFill>
                <a:latin typeface="標楷體" pitchFamily="65" charset="-120"/>
                <a:ea typeface="標楷體" pitchFamily="65" charset="-120"/>
                <a:cs typeface="Times New Roman" pitchFamily="18" charset="0"/>
              </a:rPr>
              <a:t>55</a:t>
            </a:r>
            <a:r>
              <a:rPr lang="zh-TW" altLang="zh-TW" sz="3600" dirty="0" smtClean="0">
                <a:solidFill>
                  <a:srgbClr val="00B0F0"/>
                </a:solidFill>
                <a:latin typeface="標楷體" pitchFamily="65" charset="-120"/>
                <a:ea typeface="標楷體" pitchFamily="65" charset="-120"/>
                <a:cs typeface="Times New Roman" pitchFamily="18" charset="0"/>
              </a:rPr>
              <a:t>屆</a:t>
            </a:r>
            <a:r>
              <a:rPr lang="zh-TW" altLang="en-US" sz="3600" dirty="0" smtClean="0">
                <a:solidFill>
                  <a:srgbClr val="00B0F0"/>
                </a:solidFill>
                <a:latin typeface="標楷體" pitchFamily="65" charset="-120"/>
                <a:ea typeface="標楷體" pitchFamily="65" charset="-120"/>
                <a:cs typeface="Times New Roman" pitchFamily="18" charset="0"/>
              </a:rPr>
              <a:t>）</a:t>
            </a:r>
            <a:endParaRPr lang="en-US" altLang="zh-TW" sz="3600" dirty="0" smtClean="0">
              <a:solidFill>
                <a:srgbClr val="00B0F0"/>
              </a:solidFill>
              <a:latin typeface="標楷體" pitchFamily="65" charset="-120"/>
              <a:ea typeface="標楷體" pitchFamily="65" charset="-120"/>
              <a:cs typeface="Times New Roman" pitchFamily="18" charset="0"/>
            </a:endParaRPr>
          </a:p>
          <a:p>
            <a:pPr eaLnBrk="1" hangingPunct="1"/>
            <a:r>
              <a:rPr lang="zh-TW" altLang="zh-TW" sz="3600" dirty="0" smtClean="0">
                <a:solidFill>
                  <a:srgbClr val="00B0F0"/>
                </a:solidFill>
                <a:latin typeface="標楷體" pitchFamily="65" charset="-120"/>
                <a:ea typeface="標楷體" pitchFamily="65" charset="-120"/>
                <a:cs typeface="Times New Roman" pitchFamily="18" charset="0"/>
              </a:rPr>
              <a:t>再探勾股鐵路網</a:t>
            </a:r>
            <a:r>
              <a:rPr lang="zh-TW" altLang="en-US" sz="3600" dirty="0" smtClean="0">
                <a:solidFill>
                  <a:srgbClr val="00B0F0"/>
                </a:solidFill>
                <a:latin typeface="標楷體" pitchFamily="65" charset="-120"/>
                <a:ea typeface="標楷體" pitchFamily="65" charset="-120"/>
                <a:cs typeface="Times New Roman" pitchFamily="18" charset="0"/>
              </a:rPr>
              <a:t>（</a:t>
            </a:r>
            <a:r>
              <a:rPr lang="en-US" altLang="zh-TW" sz="3600" dirty="0" smtClean="0">
                <a:solidFill>
                  <a:srgbClr val="00B0F0"/>
                </a:solidFill>
                <a:latin typeface="標楷體" pitchFamily="65" charset="-120"/>
                <a:ea typeface="標楷體" pitchFamily="65" charset="-120"/>
                <a:cs typeface="Times New Roman" pitchFamily="18" charset="0"/>
              </a:rPr>
              <a:t>57</a:t>
            </a:r>
            <a:r>
              <a:rPr lang="zh-TW" altLang="zh-TW" sz="3600" dirty="0" smtClean="0">
                <a:solidFill>
                  <a:srgbClr val="00B0F0"/>
                </a:solidFill>
                <a:latin typeface="標楷體" pitchFamily="65" charset="-120"/>
                <a:ea typeface="標楷體" pitchFamily="65" charset="-120"/>
                <a:cs typeface="Times New Roman" pitchFamily="18" charset="0"/>
              </a:rPr>
              <a:t>屆</a:t>
            </a:r>
            <a:r>
              <a:rPr lang="zh-TW" altLang="en-US" sz="3600" dirty="0" smtClean="0">
                <a:solidFill>
                  <a:srgbClr val="00B0F0"/>
                </a:solidFill>
                <a:latin typeface="標楷體" pitchFamily="65" charset="-120"/>
                <a:ea typeface="標楷體" pitchFamily="65" charset="-120"/>
                <a:cs typeface="Times New Roman" pitchFamily="18" charset="0"/>
              </a:rPr>
              <a:t>）</a:t>
            </a:r>
            <a:endParaRPr lang="en-US" altLang="zh-TW" sz="3600" dirty="0" smtClean="0">
              <a:solidFill>
                <a:srgbClr val="00B0F0"/>
              </a:solidFill>
              <a:latin typeface="標楷體" pitchFamily="65" charset="-120"/>
              <a:ea typeface="標楷體" pitchFamily="65" charset="-120"/>
              <a:cs typeface="Times New Roman" pitchFamily="18" charset="0"/>
            </a:endParaRPr>
          </a:p>
          <a:p>
            <a:pPr eaLnBrk="1" hangingPunct="1"/>
            <a:r>
              <a:rPr lang="zh-TW" altLang="en-US" sz="3600" dirty="0" smtClean="0">
                <a:solidFill>
                  <a:srgbClr val="00B0F0"/>
                </a:solidFill>
                <a:latin typeface="標楷體" pitchFamily="65" charset="-120"/>
                <a:ea typeface="標楷體" pitchFamily="65" charset="-120"/>
                <a:cs typeface="Times New Roman" pitchFamily="18" charset="0"/>
              </a:rPr>
              <a:t>重整勾股</a:t>
            </a:r>
            <a:r>
              <a:rPr lang="zh-TW" altLang="zh-TW" sz="3600" dirty="0" smtClean="0">
                <a:solidFill>
                  <a:srgbClr val="00B0F0"/>
                </a:solidFill>
                <a:latin typeface="標楷體" pitchFamily="65" charset="-120"/>
                <a:ea typeface="標楷體" pitchFamily="65" charset="-120"/>
                <a:cs typeface="Times New Roman" pitchFamily="18" charset="0"/>
              </a:rPr>
              <a:t>—</a:t>
            </a:r>
            <a:r>
              <a:rPr lang="zh-TW" altLang="en-US" sz="3600" dirty="0" smtClean="0">
                <a:solidFill>
                  <a:srgbClr val="00B0F0"/>
                </a:solidFill>
                <a:latin typeface="標楷體" pitchFamily="65" charset="-120"/>
                <a:ea typeface="標楷體" pitchFamily="65" charset="-120"/>
                <a:cs typeface="Times New Roman" pitchFamily="18" charset="0"/>
              </a:rPr>
              <a:t>迭代互質畢氏數（</a:t>
            </a:r>
            <a:r>
              <a:rPr lang="en-US" altLang="zh-TW" sz="3600" dirty="0" smtClean="0">
                <a:solidFill>
                  <a:srgbClr val="00B0F0"/>
                </a:solidFill>
                <a:latin typeface="標楷體" pitchFamily="65" charset="-120"/>
                <a:ea typeface="標楷體" pitchFamily="65" charset="-120"/>
                <a:cs typeface="Times New Roman" pitchFamily="18" charset="0"/>
              </a:rPr>
              <a:t>58</a:t>
            </a:r>
            <a:r>
              <a:rPr lang="zh-TW" altLang="zh-TW" sz="3600" dirty="0" smtClean="0">
                <a:solidFill>
                  <a:srgbClr val="00B0F0"/>
                </a:solidFill>
                <a:latin typeface="標楷體" pitchFamily="65" charset="-120"/>
                <a:ea typeface="標楷體" pitchFamily="65" charset="-120"/>
                <a:cs typeface="Times New Roman" pitchFamily="18" charset="0"/>
              </a:rPr>
              <a:t>屆</a:t>
            </a:r>
            <a:r>
              <a:rPr lang="zh-TW" altLang="en-US" sz="3600" dirty="0" smtClean="0">
                <a:solidFill>
                  <a:srgbClr val="00B0F0"/>
                </a:solidFill>
                <a:latin typeface="標楷體" pitchFamily="65" charset="-120"/>
                <a:ea typeface="標楷體" pitchFamily="65" charset="-120"/>
                <a:cs typeface="Times New Roman" pitchFamily="18" charset="0"/>
              </a:rPr>
              <a:t>）</a:t>
            </a:r>
            <a:endParaRPr lang="en-US" altLang="zh-TW" sz="3600" dirty="0" smtClean="0">
              <a:solidFill>
                <a:srgbClr val="00B0F0"/>
              </a:solidFill>
              <a:latin typeface="標楷體" pitchFamily="65" charset="-120"/>
              <a:ea typeface="標楷體" pitchFamily="65" charset="-12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3AF8671-CD89-4206-BE4A-C1C2B2076489}" type="slidenum">
              <a:rPr lang="zh-TW" altLang="en-US" smtClean="0"/>
              <a:pPr>
                <a:defRPr/>
              </a:pPr>
              <a:t>19</a:t>
            </a:fld>
            <a:endParaRPr lang="zh-TW"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5123" name="內容版面配置區 2"/>
          <p:cNvSpPr>
            <a:spLocks noGrp="1"/>
          </p:cNvSpPr>
          <p:nvPr>
            <p:ph idx="1"/>
          </p:nvPr>
        </p:nvSpPr>
        <p:spPr>
          <a:xfrm>
            <a:off x="1116013" y="1196975"/>
            <a:ext cx="7777162" cy="5472113"/>
          </a:xfrm>
        </p:spPr>
        <p:txBody>
          <a:bodyPr/>
          <a:lstStyle/>
          <a:p>
            <a:pPr marL="514350" indent="-514350">
              <a:buFontTx/>
              <a:buAutoNum type="ea1ChtPeriod"/>
            </a:pPr>
            <a:r>
              <a:rPr lang="zh-TW" altLang="en-US" b="1" smtClean="0">
                <a:solidFill>
                  <a:srgbClr val="FF000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smtClean="0">
                <a:solidFill>
                  <a:srgbClr val="00B0F0"/>
                </a:solidFill>
                <a:latin typeface="標楷體" pitchFamily="65" charset="-120"/>
                <a:ea typeface="標楷體" pitchFamily="65" charset="-120"/>
              </a:rPr>
              <a:t>教授讓我印象最深刻的一堂課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FE2EF854-DE15-4C1F-B778-C78AA9BFAAB9}" type="slidenum">
              <a:rPr lang="zh-TW" altLang="en-US" smtClean="0"/>
              <a:pPr>
                <a:defRPr/>
              </a:pPr>
              <a:t>2</a:t>
            </a:fld>
            <a:endParaRPr lang="zh-TW"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468313" y="333375"/>
            <a:ext cx="8229600" cy="1712913"/>
          </a:xfrm>
        </p:spPr>
        <p:txBody>
          <a:bodyPr/>
          <a:lstStyle/>
          <a:p>
            <a:r>
              <a:rPr lang="zh-TW" altLang="en-US" sz="2800" smtClean="0"/>
              <a:t>三催四請</a:t>
            </a:r>
            <a:r>
              <a:rPr lang="en-US" altLang="zh-TW" sz="2800" smtClean="0"/>
              <a:t>-</a:t>
            </a:r>
            <a:r>
              <a:rPr lang="zh-TW" altLang="en-US" sz="2800" smtClean="0"/>
              <a:t>從畢氏定理到</a:t>
            </a:r>
            <a:r>
              <a:rPr lang="en-US" altLang="zh-TW" sz="2800" i="1" smtClean="0">
                <a:latin typeface="Times New Roman" pitchFamily="18" charset="0"/>
                <a:cs typeface="Times New Roman" pitchFamily="18" charset="0"/>
              </a:rPr>
              <a:t>N</a:t>
            </a:r>
            <a:r>
              <a:rPr lang="zh-TW" altLang="en-US" sz="2800" smtClean="0"/>
              <a:t>元畢氏數</a:t>
            </a:r>
            <a:r>
              <a:rPr lang="en-US" altLang="zh-TW" sz="3600" smtClean="0"/>
              <a:t/>
            </a:r>
            <a:br>
              <a:rPr lang="en-US" altLang="zh-TW" sz="3600" smtClean="0"/>
            </a:br>
            <a:r>
              <a:rPr lang="zh-TW" altLang="en-US" sz="800" smtClean="0"/>
              <a:t> </a:t>
            </a:r>
            <a:r>
              <a:rPr lang="en-US" altLang="zh-TW" sz="3600" smtClean="0"/>
              <a:t/>
            </a:r>
            <a:br>
              <a:rPr lang="en-US" altLang="zh-TW" sz="3600" smtClean="0"/>
            </a:br>
            <a:r>
              <a:rPr lang="zh-TW" altLang="en-US" sz="2400" smtClean="0"/>
              <a:t>摘要</a:t>
            </a:r>
          </a:p>
        </p:txBody>
      </p:sp>
      <p:pic>
        <p:nvPicPr>
          <p:cNvPr id="23555" name="Picture 2"/>
          <p:cNvPicPr>
            <a:picLocks noChangeAspect="1" noChangeArrowheads="1"/>
          </p:cNvPicPr>
          <p:nvPr/>
        </p:nvPicPr>
        <p:blipFill>
          <a:blip r:embed="rId2" cstate="print">
            <a:clrChange>
              <a:clrFrom>
                <a:srgbClr val="FFFFFF"/>
              </a:clrFrom>
              <a:clrTo>
                <a:srgbClr val="FFFFFF">
                  <a:alpha val="0"/>
                </a:srgbClr>
              </a:clrTo>
            </a:clrChange>
          </a:blip>
          <a:srcRect t="37218"/>
          <a:stretch>
            <a:fillRect/>
          </a:stretch>
        </p:blipFill>
        <p:spPr bwMode="auto">
          <a:xfrm>
            <a:off x="827088" y="1773238"/>
            <a:ext cx="7705725" cy="4557712"/>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2FD5381B-77AC-4C39-83DB-8E06E2B0EBDB}" type="slidenum">
              <a:rPr lang="zh-TW" altLang="en-US" smtClean="0"/>
              <a:pPr>
                <a:defRPr/>
              </a:pPr>
              <a:t>20</a:t>
            </a:fld>
            <a:endParaRPr lang="zh-TW"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1550" y="476250"/>
            <a:ext cx="7072313" cy="3146425"/>
          </a:xfrm>
          <a:prstGeom prst="rect">
            <a:avLst/>
          </a:prstGeom>
          <a:noFill/>
          <a:ln w="9525">
            <a:noFill/>
            <a:miter lim="800000"/>
            <a:headEnd/>
            <a:tailEnd/>
          </a:ln>
        </p:spPr>
      </p:pic>
      <p:sp>
        <p:nvSpPr>
          <p:cNvPr id="24579" name="標題 1"/>
          <p:cNvSpPr>
            <a:spLocks noGrp="1"/>
          </p:cNvSpPr>
          <p:nvPr>
            <p:ph type="title"/>
          </p:nvPr>
        </p:nvSpPr>
        <p:spPr>
          <a:xfrm>
            <a:off x="395288" y="836613"/>
            <a:ext cx="4403725" cy="936625"/>
          </a:xfrm>
        </p:spPr>
        <p:txBody>
          <a:bodyPr/>
          <a:lstStyle/>
          <a:p>
            <a:r>
              <a:rPr lang="zh-TW" altLang="en-US" sz="4000" smtClean="0">
                <a:latin typeface="標楷體" pitchFamily="65" charset="-120"/>
                <a:ea typeface="標楷體" pitchFamily="65" charset="-120"/>
              </a:rPr>
              <a:t>圓點方陣</a:t>
            </a:r>
          </a:p>
        </p:txBody>
      </p:sp>
      <p:sp>
        <p:nvSpPr>
          <p:cNvPr id="4" name="投影片編號版面配置區 3"/>
          <p:cNvSpPr>
            <a:spLocks noGrp="1"/>
          </p:cNvSpPr>
          <p:nvPr>
            <p:ph type="sldNum" sz="quarter" idx="12"/>
          </p:nvPr>
        </p:nvSpPr>
        <p:spPr/>
        <p:txBody>
          <a:bodyPr/>
          <a:lstStyle/>
          <a:p>
            <a:pPr>
              <a:defRPr/>
            </a:pPr>
            <a:fld id="{CB883D12-82FA-4729-A856-DCB73CE3D515}" type="slidenum">
              <a:rPr lang="zh-TW" altLang="en-US" smtClean="0"/>
              <a:pPr>
                <a:defRPr/>
              </a:pPr>
              <a:t>21</a:t>
            </a:fld>
            <a:endParaRPr lang="zh-TW" altLang="en-US" dirty="0"/>
          </a:p>
        </p:txBody>
      </p:sp>
      <p:pic>
        <p:nvPicPr>
          <p:cNvPr id="2458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288" y="3644900"/>
            <a:ext cx="4032250" cy="2794000"/>
          </a:xfrm>
          <a:prstGeom prst="rect">
            <a:avLst/>
          </a:prstGeom>
          <a:noFill/>
          <a:ln w="9525">
            <a:noFill/>
            <a:miter lim="800000"/>
            <a:headEnd/>
            <a:tailEnd/>
          </a:ln>
        </p:spPr>
      </p:pic>
      <p:pic>
        <p:nvPicPr>
          <p:cNvPr id="24582" name="Picture 3"/>
          <p:cNvPicPr>
            <a:picLocks noGrp="1" noChangeAspect="1" noChangeArrowheads="1"/>
          </p:cNvPicPr>
          <p:nvPr>
            <p:ph idx="1"/>
          </p:nvPr>
        </p:nvPicPr>
        <p:blipFill>
          <a:blip r:embed="rId4" cstate="print">
            <a:clrChange>
              <a:clrFrom>
                <a:srgbClr val="FFFFFF"/>
              </a:clrFrom>
              <a:clrTo>
                <a:srgbClr val="FFFFFF">
                  <a:alpha val="0"/>
                </a:srgbClr>
              </a:clrTo>
            </a:clrChange>
          </a:blip>
          <a:srcRect/>
          <a:stretch>
            <a:fillRect/>
          </a:stretch>
        </p:blipFill>
        <p:spPr>
          <a:xfrm>
            <a:off x="4643438" y="3644900"/>
            <a:ext cx="4195762" cy="2808288"/>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850" y="692150"/>
            <a:ext cx="8450263" cy="5545138"/>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pPr>
              <a:defRPr/>
            </a:pPr>
            <a:fld id="{A33117E3-CA18-4322-8DC2-E8CBE7AFBBE4}" type="slidenum">
              <a:rPr lang="zh-TW" altLang="en-US" smtClean="0"/>
              <a:pPr>
                <a:defRPr/>
              </a:pPr>
              <a:t>22</a:t>
            </a:fld>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750" y="692150"/>
            <a:ext cx="8159750" cy="5113338"/>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pPr>
              <a:defRPr/>
            </a:pPr>
            <a:fld id="{B294AE56-81B5-484D-AD87-34C840D27071}" type="slidenum">
              <a:rPr lang="zh-TW" altLang="en-US" smtClean="0"/>
              <a:pPr>
                <a:defRPr/>
              </a:pPr>
              <a:t>23</a:t>
            </a:fld>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1547813" y="549275"/>
            <a:ext cx="6192837" cy="1143000"/>
          </a:xfrm>
        </p:spPr>
        <p:txBody>
          <a:bodyPr/>
          <a:lstStyle/>
          <a:p>
            <a:r>
              <a:rPr lang="zh-TW" altLang="en-US" sz="3600" smtClean="0">
                <a:latin typeface="標楷體" pitchFamily="65" charset="-120"/>
                <a:ea typeface="標楷體" pitchFamily="65" charset="-120"/>
              </a:rPr>
              <a:t>透過兩個海倫三角形的拼和剪得到新的海倫三角形 </a:t>
            </a:r>
          </a:p>
        </p:txBody>
      </p:sp>
      <p:sp>
        <p:nvSpPr>
          <p:cNvPr id="4" name="投影片編號版面配置區 3"/>
          <p:cNvSpPr>
            <a:spLocks noGrp="1"/>
          </p:cNvSpPr>
          <p:nvPr>
            <p:ph type="sldNum" sz="quarter" idx="12"/>
          </p:nvPr>
        </p:nvSpPr>
        <p:spPr/>
        <p:txBody>
          <a:bodyPr/>
          <a:lstStyle/>
          <a:p>
            <a:pPr>
              <a:defRPr/>
            </a:pPr>
            <a:fld id="{DF4CCFDB-F1E9-4878-98D4-BEA898C1BEE4}" type="slidenum">
              <a:rPr lang="zh-TW" altLang="en-US" smtClean="0"/>
              <a:pPr>
                <a:defRPr/>
              </a:pPr>
              <a:t>24</a:t>
            </a:fld>
            <a:endParaRPr lang="zh-TW" altLang="en-US" dirty="0"/>
          </a:p>
        </p:txBody>
      </p:sp>
      <p:pic>
        <p:nvPicPr>
          <p:cNvPr id="27652"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8313" y="1844675"/>
            <a:ext cx="8120062" cy="437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188" y="692150"/>
            <a:ext cx="8064500" cy="5010150"/>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pPr>
              <a:defRPr/>
            </a:pPr>
            <a:fld id="{6548E612-C07E-4758-B6F4-4EA961076C3D}" type="slidenum">
              <a:rPr lang="zh-TW" altLang="en-US" smtClean="0"/>
              <a:pPr>
                <a:defRPr/>
              </a:pPr>
              <a:t>25</a:t>
            </a:fld>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r>
              <a:rPr lang="zh-TW" altLang="en-US" smtClean="0">
                <a:latin typeface="標楷體" pitchFamily="65" charset="-120"/>
                <a:ea typeface="標楷體" pitchFamily="65" charset="-120"/>
              </a:rPr>
              <a:t>勾股形</a:t>
            </a:r>
          </a:p>
        </p:txBody>
      </p:sp>
      <p:sp>
        <p:nvSpPr>
          <p:cNvPr id="4" name="投影片編號版面配置區 3"/>
          <p:cNvSpPr>
            <a:spLocks noGrp="1"/>
          </p:cNvSpPr>
          <p:nvPr>
            <p:ph type="sldNum" sz="quarter" idx="12"/>
          </p:nvPr>
        </p:nvSpPr>
        <p:spPr/>
        <p:txBody>
          <a:bodyPr/>
          <a:lstStyle/>
          <a:p>
            <a:pPr>
              <a:defRPr/>
            </a:pPr>
            <a:fld id="{2C6FDBAC-4D92-423A-8C7C-4287F6CA5F4C}" type="slidenum">
              <a:rPr lang="zh-TW" altLang="en-US" smtClean="0"/>
              <a:pPr>
                <a:defRPr/>
              </a:pPr>
              <a:t>26</a:t>
            </a:fld>
            <a:endParaRPr lang="zh-TW" altLang="en-US" dirty="0"/>
          </a:p>
        </p:txBody>
      </p:sp>
      <p:pic>
        <p:nvPicPr>
          <p:cNvPr id="2970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93850" y="1341438"/>
            <a:ext cx="5930900" cy="2525712"/>
          </a:xfrm>
          <a:prstGeom prst="rect">
            <a:avLst/>
          </a:prstGeom>
          <a:noFill/>
          <a:ln w="9525">
            <a:noFill/>
            <a:miter lim="800000"/>
            <a:headEnd/>
            <a:tailEnd/>
          </a:ln>
        </p:spPr>
      </p:pic>
      <p:pic>
        <p:nvPicPr>
          <p:cNvPr id="2970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63713" y="3933825"/>
            <a:ext cx="5903912" cy="244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539750" y="765175"/>
            <a:ext cx="8229600" cy="1143000"/>
          </a:xfrm>
        </p:spPr>
        <p:txBody>
          <a:bodyPr/>
          <a:lstStyle/>
          <a:p>
            <a:r>
              <a:rPr lang="zh-TW" altLang="en-US" sz="2800" smtClean="0"/>
              <a:t>分進合擊</a:t>
            </a:r>
            <a:r>
              <a:rPr lang="en-US" altLang="zh-TW" sz="2800" smtClean="0"/>
              <a:t>-</a:t>
            </a:r>
            <a:r>
              <a:rPr lang="zh-TW" altLang="en-US" sz="2800" smtClean="0"/>
              <a:t>分解勾股數</a:t>
            </a:r>
          </a:p>
        </p:txBody>
      </p:sp>
      <p:pic>
        <p:nvPicPr>
          <p:cNvPr id="30723"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188" y="2176463"/>
            <a:ext cx="7921625" cy="250507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59262650-9FF8-49B5-BD0F-DBF57EB40A58}" type="slidenum">
              <a:rPr lang="zh-TW" altLang="en-US" smtClean="0"/>
              <a:pPr>
                <a:defRPr/>
              </a:pPr>
              <a:t>27</a:t>
            </a:fld>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5288" y="188913"/>
            <a:ext cx="8497887" cy="6192837"/>
          </a:xfrm>
          <a:prstGeom prst="rect">
            <a:avLst/>
          </a:prstGeom>
          <a:noFill/>
          <a:ln w="9525">
            <a:noFill/>
            <a:miter lim="800000"/>
            <a:headEnd/>
            <a:tailEnd/>
          </a:ln>
        </p:spPr>
      </p:pic>
      <p:sp>
        <p:nvSpPr>
          <p:cNvPr id="31747" name="標題 1"/>
          <p:cNvSpPr>
            <a:spLocks noGrp="1"/>
          </p:cNvSpPr>
          <p:nvPr>
            <p:ph type="title"/>
          </p:nvPr>
        </p:nvSpPr>
        <p:spPr>
          <a:xfrm>
            <a:off x="395288" y="188913"/>
            <a:ext cx="3671887" cy="777875"/>
          </a:xfrm>
        </p:spPr>
        <p:txBody>
          <a:bodyPr/>
          <a:lstStyle/>
          <a:p>
            <a:r>
              <a:rPr lang="zh-TW" altLang="en-US" sz="3600" smtClean="0">
                <a:latin typeface="標楷體" pitchFamily="65" charset="-120"/>
                <a:ea typeface="標楷體" pitchFamily="65" charset="-120"/>
              </a:rPr>
              <a:t>貝格倫三元樹</a:t>
            </a:r>
          </a:p>
        </p:txBody>
      </p:sp>
      <p:sp>
        <p:nvSpPr>
          <p:cNvPr id="4" name="投影片編號版面配置區 3"/>
          <p:cNvSpPr>
            <a:spLocks noGrp="1"/>
          </p:cNvSpPr>
          <p:nvPr>
            <p:ph type="sldNum" sz="quarter" idx="12"/>
          </p:nvPr>
        </p:nvSpPr>
        <p:spPr/>
        <p:txBody>
          <a:bodyPr/>
          <a:lstStyle/>
          <a:p>
            <a:pPr>
              <a:defRPr/>
            </a:pPr>
            <a:fld id="{AC5847E5-3E7B-4D3D-BC51-D02AC198D72B}" type="slidenum">
              <a:rPr lang="zh-TW" altLang="en-US" smtClean="0"/>
              <a:pPr>
                <a:defRPr/>
              </a:pPr>
              <a:t>28</a:t>
            </a:fld>
            <a:endParaRPr lang="zh-TW" altLang="en-US" dirty="0"/>
          </a:p>
        </p:txBody>
      </p:sp>
      <p:pic>
        <p:nvPicPr>
          <p:cNvPr id="3174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288" y="6092825"/>
            <a:ext cx="3455987" cy="55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468313" y="476250"/>
            <a:ext cx="8229600" cy="792163"/>
          </a:xfrm>
        </p:spPr>
        <p:txBody>
          <a:bodyPr/>
          <a:lstStyle/>
          <a:p>
            <a:r>
              <a:rPr lang="zh-TW" altLang="en-US" sz="2800" smtClean="0"/>
              <a:t>再探勾股鐵路網</a:t>
            </a:r>
          </a:p>
        </p:txBody>
      </p:sp>
      <p:pic>
        <p:nvPicPr>
          <p:cNvPr id="32771"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8313" y="1412875"/>
            <a:ext cx="7848600" cy="5129213"/>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3E195FD4-B302-4710-9E54-0EFAFE6F0EF9}" type="slidenum">
              <a:rPr lang="zh-TW" altLang="en-US" smtClean="0"/>
              <a:pPr>
                <a:defRPr/>
              </a:pPr>
              <a:t>29</a:t>
            </a:fld>
            <a:endParaRPr lang="zh-TW"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eaLnBrk="1" hangingPunct="1"/>
            <a:r>
              <a:rPr lang="zh-TW" altLang="en-US" sz="6000" smtClean="0">
                <a:solidFill>
                  <a:srgbClr val="7030A0"/>
                </a:solidFill>
                <a:latin typeface="標楷體" pitchFamily="65" charset="-120"/>
                <a:ea typeface="標楷體" pitchFamily="65" charset="-120"/>
              </a:rPr>
              <a:t>自我介紹（賴昱維）</a:t>
            </a:r>
          </a:p>
        </p:txBody>
      </p:sp>
      <p:sp>
        <p:nvSpPr>
          <p:cNvPr id="6147" name="內容版面配置區 2"/>
          <p:cNvSpPr>
            <a:spLocks noGrp="1"/>
          </p:cNvSpPr>
          <p:nvPr>
            <p:ph idx="1"/>
          </p:nvPr>
        </p:nvSpPr>
        <p:spPr>
          <a:xfrm>
            <a:off x="457200" y="1600200"/>
            <a:ext cx="8075613" cy="4525963"/>
          </a:xfrm>
        </p:spPr>
        <p:txBody>
          <a:bodyPr/>
          <a:lstStyle/>
          <a:p>
            <a:pPr eaLnBrk="1" hangingPunct="1"/>
            <a:r>
              <a:rPr lang="zh-TW" altLang="en-US" sz="3600" smtClean="0">
                <a:solidFill>
                  <a:srgbClr val="00B0F0"/>
                </a:solidFill>
                <a:latin typeface="標楷體" pitchFamily="65" charset="-120"/>
                <a:ea typeface="標楷體" pitchFamily="65" charset="-120"/>
              </a:rPr>
              <a:t>彰化縣立員林國小一般資優班畢業。</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臺中市立居仁國中一般資優班畢業。</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臺中市立臺中一中數資班二年級。</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已</a:t>
            </a:r>
            <a:r>
              <a:rPr lang="zh-TW" altLang="zh-TW" sz="3600" smtClean="0">
                <a:solidFill>
                  <a:srgbClr val="00B0F0"/>
                </a:solidFill>
                <a:latin typeface="標楷體" pitchFamily="65" charset="-120"/>
                <a:ea typeface="標楷體" pitchFamily="65" charset="-120"/>
              </a:rPr>
              <a:t>參加五次數學科全國科展</a:t>
            </a:r>
            <a:r>
              <a:rPr lang="zh-TW" altLang="en-US" sz="3600" smtClean="0">
                <a:solidFill>
                  <a:srgbClr val="00B0F0"/>
                </a:solidFill>
                <a:latin typeface="標楷體" pitchFamily="65" charset="-120"/>
                <a:ea typeface="標楷體" pitchFamily="65" charset="-120"/>
              </a:rPr>
              <a:t>，今年將第六度參加數學科全國科展。</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已經</a:t>
            </a:r>
            <a:r>
              <a:rPr lang="zh-TW" altLang="zh-TW" sz="3600" smtClean="0">
                <a:solidFill>
                  <a:srgbClr val="00B0F0"/>
                </a:solidFill>
                <a:latin typeface="標楷體" pitchFamily="65" charset="-120"/>
                <a:ea typeface="標楷體" pitchFamily="65" charset="-120"/>
              </a:rPr>
              <a:t>有五篇文章獲得中研院數學傳播季刊接受</a:t>
            </a:r>
            <a:r>
              <a:rPr lang="zh-TW" altLang="en-US" sz="3600" smtClean="0">
                <a:solidFill>
                  <a:srgbClr val="00B0F0"/>
                </a:solidFill>
                <a:latin typeface="標楷體" pitchFamily="65" charset="-120"/>
                <a:ea typeface="標楷體" pitchFamily="65" charset="-120"/>
              </a:rPr>
              <a:t>， 其中四篇已獲得刊登。</a:t>
            </a:r>
            <a:endParaRPr lang="en-US" altLang="zh-TW" sz="3600" smtClean="0">
              <a:solidFill>
                <a:srgbClr val="00B0F0"/>
              </a:solidFill>
              <a:latin typeface="標楷體" pitchFamily="65" charset="-120"/>
              <a:ea typeface="標楷體" pitchFamily="65" charset="-120"/>
            </a:endParaRPr>
          </a:p>
          <a:p>
            <a:pPr eaLnBrk="1" hangingPunct="1"/>
            <a:endParaRPr lang="zh-TW" altLang="en-US" smtClean="0"/>
          </a:p>
        </p:txBody>
      </p:sp>
      <p:sp>
        <p:nvSpPr>
          <p:cNvPr id="4" name="投影片編號版面配置區 3"/>
          <p:cNvSpPr>
            <a:spLocks noGrp="1"/>
          </p:cNvSpPr>
          <p:nvPr>
            <p:ph type="sldNum" sz="quarter" idx="12"/>
          </p:nvPr>
        </p:nvSpPr>
        <p:spPr/>
        <p:txBody>
          <a:bodyPr/>
          <a:lstStyle/>
          <a:p>
            <a:pPr>
              <a:defRPr/>
            </a:pPr>
            <a:fld id="{94EEB436-407B-4520-8346-1293B5231C1A}" type="slidenum">
              <a:rPr lang="zh-TW" altLang="en-US" smtClean="0"/>
              <a:pPr>
                <a:defRPr/>
              </a:pPr>
              <a:t>3</a:t>
            </a:fld>
            <a:endParaRPr lang="zh-TW"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850" y="981075"/>
            <a:ext cx="8424863" cy="5400675"/>
          </a:xfrm>
          <a:prstGeom prst="rect">
            <a:avLst/>
          </a:prstGeom>
          <a:noFill/>
          <a:ln w="9525">
            <a:noFill/>
            <a:miter lim="800000"/>
            <a:headEnd/>
            <a:tailEnd/>
          </a:ln>
        </p:spPr>
      </p:pic>
      <p:sp>
        <p:nvSpPr>
          <p:cNvPr id="33795" name="標題 1"/>
          <p:cNvSpPr>
            <a:spLocks noGrp="1"/>
          </p:cNvSpPr>
          <p:nvPr>
            <p:ph type="title"/>
          </p:nvPr>
        </p:nvSpPr>
        <p:spPr>
          <a:xfrm>
            <a:off x="3276600" y="115888"/>
            <a:ext cx="2241550" cy="936625"/>
          </a:xfrm>
        </p:spPr>
        <p:txBody>
          <a:bodyPr/>
          <a:lstStyle/>
          <a:p>
            <a:r>
              <a:rPr lang="zh-TW" altLang="en-US" sz="3600" smtClean="0">
                <a:latin typeface="標楷體" pitchFamily="65" charset="-120"/>
                <a:ea typeface="標楷體" pitchFamily="65" charset="-120"/>
              </a:rPr>
              <a:t>勾股鐵路</a:t>
            </a:r>
          </a:p>
        </p:txBody>
      </p:sp>
      <p:sp>
        <p:nvSpPr>
          <p:cNvPr id="4" name="投影片編號版面配置區 3"/>
          <p:cNvSpPr>
            <a:spLocks noGrp="1"/>
          </p:cNvSpPr>
          <p:nvPr>
            <p:ph type="sldNum" sz="quarter" idx="12"/>
          </p:nvPr>
        </p:nvSpPr>
        <p:spPr/>
        <p:txBody>
          <a:bodyPr/>
          <a:lstStyle/>
          <a:p>
            <a:pPr>
              <a:defRPr/>
            </a:pPr>
            <a:fld id="{47A8D538-CFAA-4DC4-A916-ABF687AC4335}" type="slidenum">
              <a:rPr lang="zh-TW" altLang="en-US" smtClean="0"/>
              <a:pPr>
                <a:defRPr/>
              </a:pPr>
              <a:t>30</a:t>
            </a:fld>
            <a:endParaRPr lang="zh-TW"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34819"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00B0F0"/>
                </a:solidFill>
                <a:latin typeface="標楷體" pitchFamily="65" charset="-120"/>
                <a:ea typeface="標楷體" pitchFamily="65" charset="-120"/>
              </a:rPr>
              <a:t>教授讓我印象最深刻的一堂課</a:t>
            </a:r>
            <a:r>
              <a:rPr lang="zh-TW" altLang="en-US" b="1" smtClean="0">
                <a:solidFill>
                  <a:srgbClr val="FF000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b="1"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b="1"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b="1" smtClean="0">
                <a:solidFill>
                  <a:srgbClr val="FF0000"/>
                </a:solidFill>
                <a:latin typeface="標楷體" pitchFamily="65" charset="-120"/>
                <a:ea typeface="標楷體" pitchFamily="65" charset="-120"/>
              </a:rPr>
              <a:t>教授與我的數學傳播文章</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BE7D1C4A-993C-44B5-AE10-B605EDE33D83}" type="slidenum">
              <a:rPr lang="zh-TW" altLang="en-US" smtClean="0"/>
              <a:pPr>
                <a:defRPr/>
              </a:pPr>
              <a:t>31</a:t>
            </a:fld>
            <a:endParaRPr lang="zh-TW"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323850" y="260350"/>
            <a:ext cx="8640763" cy="1143000"/>
          </a:xfrm>
        </p:spPr>
        <p:txBody>
          <a:bodyPr/>
          <a:lstStyle/>
          <a:p>
            <a:pPr eaLnBrk="1" hangingPunct="1"/>
            <a:r>
              <a:rPr lang="zh-TW" altLang="zh-TW" sz="6000" smtClean="0">
                <a:solidFill>
                  <a:srgbClr val="7030A0"/>
                </a:solidFill>
                <a:latin typeface="標楷體" pitchFamily="65" charset="-120"/>
                <a:ea typeface="標楷體" pitchFamily="65" charset="-120"/>
              </a:rPr>
              <a:t>教授與我的數學</a:t>
            </a:r>
            <a:r>
              <a:rPr lang="zh-TW" altLang="en-US" sz="6000" smtClean="0">
                <a:solidFill>
                  <a:srgbClr val="7030A0"/>
                </a:solidFill>
                <a:latin typeface="標楷體" pitchFamily="65" charset="-120"/>
                <a:ea typeface="標楷體" pitchFamily="65" charset="-120"/>
              </a:rPr>
              <a:t>傳播文章</a:t>
            </a:r>
            <a:endParaRPr lang="zh-TW" altLang="en-US" sz="6000" smtClean="0"/>
          </a:p>
        </p:txBody>
      </p:sp>
      <p:sp>
        <p:nvSpPr>
          <p:cNvPr id="35843" name="內容版面配置區 2"/>
          <p:cNvSpPr>
            <a:spLocks noGrp="1"/>
          </p:cNvSpPr>
          <p:nvPr>
            <p:ph idx="1"/>
          </p:nvPr>
        </p:nvSpPr>
        <p:spPr>
          <a:xfrm>
            <a:off x="457200" y="1600200"/>
            <a:ext cx="8229600" cy="4852988"/>
          </a:xfrm>
        </p:spPr>
        <p:txBody>
          <a:bodyPr/>
          <a:lstStyle/>
          <a:p>
            <a:pPr eaLnBrk="1" hangingPunct="1"/>
            <a:r>
              <a:rPr lang="zh-TW" altLang="zh-TW" sz="3600" smtClean="0">
                <a:solidFill>
                  <a:srgbClr val="00B0F0"/>
                </a:solidFill>
                <a:latin typeface="標楷體" pitchFamily="65" charset="-120"/>
                <a:ea typeface="標楷體" pitchFamily="65" charset="-120"/>
              </a:rPr>
              <a:t>五次全國數學科展</a:t>
            </a:r>
            <a:r>
              <a:rPr lang="zh-TW" altLang="en-US" sz="3600" smtClean="0">
                <a:solidFill>
                  <a:srgbClr val="00B0F0"/>
                </a:solidFill>
                <a:latin typeface="標楷體" pitchFamily="65" charset="-120"/>
                <a:ea typeface="標楷體" pitchFamily="65" charset="-120"/>
              </a:rPr>
              <a:t>的成績都是</a:t>
            </a:r>
            <a:r>
              <a:rPr lang="zh-TW" altLang="en-US" sz="3600" smtClean="0">
                <a:solidFill>
                  <a:srgbClr val="C00000"/>
                </a:solidFill>
                <a:latin typeface="標楷體" pitchFamily="65" charset="-120"/>
                <a:ea typeface="標楷體" pitchFamily="65" charset="-120"/>
              </a:rPr>
              <a:t>佳作</a:t>
            </a:r>
            <a:r>
              <a:rPr lang="zh-TW" altLang="en-US" sz="3600" smtClean="0">
                <a:solidFill>
                  <a:srgbClr val="00B0F0"/>
                </a:solidFill>
                <a:latin typeface="標楷體" pitchFamily="65" charset="-120"/>
                <a:ea typeface="標楷體" pitchFamily="65" charset="-120"/>
              </a:rPr>
              <a:t>。</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施教授不僅鼓勵</a:t>
            </a:r>
            <a:r>
              <a:rPr lang="zh-TW" altLang="zh-TW" sz="3600" smtClean="0">
                <a:solidFill>
                  <a:srgbClr val="00B0F0"/>
                </a:solidFill>
                <a:latin typeface="標楷體" pitchFamily="65" charset="-120"/>
                <a:ea typeface="標楷體" pitchFamily="65" charset="-120"/>
              </a:rPr>
              <a:t>我將數學研究的結果寫成文章</a:t>
            </a:r>
            <a:r>
              <a:rPr lang="zh-TW" altLang="en-US" sz="3600" smtClean="0">
                <a:solidFill>
                  <a:srgbClr val="00B0F0"/>
                </a:solidFill>
                <a:latin typeface="標楷體" pitchFamily="65" charset="-120"/>
                <a:ea typeface="標楷體" pitchFamily="65" charset="-120"/>
              </a:rPr>
              <a:t>，教授並且逐一指正文章中的缺點。</a:t>
            </a:r>
            <a:endParaRPr lang="en-US" altLang="zh-TW" sz="3600" smtClean="0">
              <a:solidFill>
                <a:srgbClr val="00B0F0"/>
              </a:solidFill>
              <a:latin typeface="標楷體" pitchFamily="65" charset="-120"/>
              <a:ea typeface="標楷體" pitchFamily="65" charset="-120"/>
            </a:endParaRPr>
          </a:p>
          <a:p>
            <a:pPr eaLnBrk="1" hangingPunct="1"/>
            <a:r>
              <a:rPr lang="zh-TW" altLang="en-US" sz="3600" smtClean="0">
                <a:solidFill>
                  <a:srgbClr val="00B0F0"/>
                </a:solidFill>
                <a:latin typeface="標楷體" pitchFamily="65" charset="-120"/>
                <a:ea typeface="標楷體" pitchFamily="65" charset="-120"/>
              </a:rPr>
              <a:t>我</a:t>
            </a:r>
            <a:r>
              <a:rPr lang="zh-TW" altLang="zh-TW" sz="3600" smtClean="0">
                <a:solidFill>
                  <a:srgbClr val="00B0F0"/>
                </a:solidFill>
                <a:latin typeface="標楷體" pitchFamily="65" charset="-120"/>
                <a:ea typeface="標楷體" pitchFamily="65" charset="-120"/>
              </a:rPr>
              <a:t>投稿中研院數學傳播季刊，目前已經有五篇文章獲得接受，其中四篇文章已刊登在數學傳播季刊第</a:t>
            </a:r>
            <a:r>
              <a:rPr lang="en-US" altLang="zh-TW" sz="3600" smtClean="0">
                <a:solidFill>
                  <a:srgbClr val="00B0F0"/>
                </a:solidFill>
                <a:latin typeface="標楷體" pitchFamily="65" charset="-120"/>
                <a:ea typeface="標楷體" pitchFamily="65" charset="-120"/>
              </a:rPr>
              <a:t>150</a:t>
            </a:r>
            <a:r>
              <a:rPr lang="zh-TW" altLang="zh-TW" sz="3600" smtClean="0">
                <a:solidFill>
                  <a:srgbClr val="00B0F0"/>
                </a:solidFill>
                <a:latin typeface="標楷體" pitchFamily="65" charset="-120"/>
                <a:ea typeface="標楷體" pitchFamily="65" charset="-120"/>
              </a:rPr>
              <a:t>、</a:t>
            </a:r>
            <a:r>
              <a:rPr lang="en-US" altLang="zh-TW" sz="3600" smtClean="0">
                <a:solidFill>
                  <a:srgbClr val="00B0F0"/>
                </a:solidFill>
                <a:latin typeface="標楷體" pitchFamily="65" charset="-120"/>
                <a:ea typeface="標楷體" pitchFamily="65" charset="-120"/>
              </a:rPr>
              <a:t>151</a:t>
            </a:r>
            <a:r>
              <a:rPr lang="zh-TW" altLang="zh-TW" sz="3600" smtClean="0">
                <a:solidFill>
                  <a:srgbClr val="00B0F0"/>
                </a:solidFill>
                <a:latin typeface="標楷體" pitchFamily="65" charset="-120"/>
                <a:ea typeface="標楷體" pitchFamily="65" charset="-120"/>
              </a:rPr>
              <a:t>、</a:t>
            </a:r>
            <a:r>
              <a:rPr lang="en-US" altLang="zh-TW" sz="3600" smtClean="0">
                <a:solidFill>
                  <a:srgbClr val="00B0F0"/>
                </a:solidFill>
                <a:latin typeface="標楷體" pitchFamily="65" charset="-120"/>
                <a:ea typeface="標楷體" pitchFamily="65" charset="-120"/>
              </a:rPr>
              <a:t>158</a:t>
            </a:r>
            <a:r>
              <a:rPr lang="zh-TW" altLang="zh-TW" sz="3600" smtClean="0">
                <a:solidFill>
                  <a:srgbClr val="00B0F0"/>
                </a:solidFill>
                <a:latin typeface="標楷體" pitchFamily="65" charset="-120"/>
                <a:ea typeface="標楷體" pitchFamily="65" charset="-120"/>
              </a:rPr>
              <a:t>及</a:t>
            </a:r>
            <a:r>
              <a:rPr lang="en-US" altLang="zh-TW" sz="3600" smtClean="0">
                <a:solidFill>
                  <a:srgbClr val="00B0F0"/>
                </a:solidFill>
                <a:latin typeface="標楷體" pitchFamily="65" charset="-120"/>
                <a:ea typeface="標楷體" pitchFamily="65" charset="-120"/>
              </a:rPr>
              <a:t>161</a:t>
            </a:r>
            <a:r>
              <a:rPr lang="zh-TW" altLang="zh-TW" sz="3600" smtClean="0">
                <a:solidFill>
                  <a:srgbClr val="00B0F0"/>
                </a:solidFill>
                <a:latin typeface="標楷體" pitchFamily="65" charset="-120"/>
                <a:ea typeface="標楷體" pitchFamily="65" charset="-120"/>
              </a:rPr>
              <a:t>期。</a:t>
            </a:r>
            <a:endParaRPr lang="zh-TW" altLang="en-US" sz="360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9A4E7D6B-780B-4090-8DF7-447D93FF0116}" type="slidenum">
              <a:rPr lang="zh-TW" altLang="en-US" smtClean="0"/>
              <a:pPr>
                <a:defRPr/>
              </a:pPr>
              <a:t>32</a:t>
            </a:fld>
            <a:endParaRPr lang="zh-TW"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354A49EA-DF92-4A5F-B407-33802AB4FE76}" type="slidenum">
              <a:rPr lang="zh-TW" altLang="en-US" smtClean="0"/>
              <a:pPr>
                <a:defRPr/>
              </a:pPr>
              <a:t>33</a:t>
            </a:fld>
            <a:endParaRPr lang="zh-TW" altLang="en-US" dirty="0"/>
          </a:p>
        </p:txBody>
      </p:sp>
      <p:pic>
        <p:nvPicPr>
          <p:cNvPr id="36867" name="圖片 5"/>
          <p:cNvPicPr>
            <a:picLocks noChangeAspect="1" noChangeArrowheads="1"/>
          </p:cNvPicPr>
          <p:nvPr/>
        </p:nvPicPr>
        <p:blipFill>
          <a:blip r:embed="rId2" cstate="print">
            <a:clrChange>
              <a:clrFrom>
                <a:srgbClr val="FFFFFF"/>
              </a:clrFrom>
              <a:clrTo>
                <a:srgbClr val="FFFFFF">
                  <a:alpha val="0"/>
                </a:srgbClr>
              </a:clrTo>
            </a:clrChange>
          </a:blip>
          <a:srcRect l="17574" t="14973" r="27512" b="4247"/>
          <a:stretch>
            <a:fillRect/>
          </a:stretch>
        </p:blipFill>
        <p:spPr bwMode="auto">
          <a:xfrm>
            <a:off x="250825" y="188913"/>
            <a:ext cx="8642350" cy="619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8313" y="404813"/>
            <a:ext cx="8383587" cy="4516437"/>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088" y="5445125"/>
            <a:ext cx="7740650" cy="792163"/>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F656FE2B-6F5C-4ACF-8063-24B43AC97CB0}" type="slidenum">
              <a:rPr lang="zh-TW" altLang="en-US" smtClean="0"/>
              <a:pPr>
                <a:defRPr/>
              </a:pPr>
              <a:t>34</a:t>
            </a:fld>
            <a:endParaRPr lang="zh-TW"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3203575" y="274638"/>
            <a:ext cx="3024188" cy="850900"/>
          </a:xfrm>
        </p:spPr>
        <p:txBody>
          <a:bodyPr/>
          <a:lstStyle/>
          <a:p>
            <a:r>
              <a:rPr lang="zh-TW" altLang="en-US" sz="3600" smtClean="0">
                <a:latin typeface="標楷體" pitchFamily="65" charset="-120"/>
                <a:ea typeface="標楷體" pitchFamily="65" charset="-120"/>
              </a:rPr>
              <a:t>最簡勾股差</a:t>
            </a:r>
          </a:p>
        </p:txBody>
      </p:sp>
      <p:sp>
        <p:nvSpPr>
          <p:cNvPr id="4" name="投影片編號版面配置區 3"/>
          <p:cNvSpPr>
            <a:spLocks noGrp="1"/>
          </p:cNvSpPr>
          <p:nvPr>
            <p:ph type="sldNum" sz="quarter" idx="12"/>
          </p:nvPr>
        </p:nvSpPr>
        <p:spPr/>
        <p:txBody>
          <a:bodyPr/>
          <a:lstStyle/>
          <a:p>
            <a:pPr>
              <a:defRPr/>
            </a:pPr>
            <a:fld id="{BF90E266-FBA5-430E-8616-836ED8DB38EF}" type="slidenum">
              <a:rPr lang="zh-TW" altLang="en-US" smtClean="0"/>
              <a:pPr>
                <a:defRPr/>
              </a:pPr>
              <a:t>35</a:t>
            </a:fld>
            <a:endParaRPr lang="zh-TW" altLang="en-US" dirty="0"/>
          </a:p>
        </p:txBody>
      </p:sp>
      <p:pic>
        <p:nvPicPr>
          <p:cNvPr id="3891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750" y="1052513"/>
            <a:ext cx="8280400" cy="547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3850" y="404813"/>
            <a:ext cx="8353425" cy="5043487"/>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088" y="5661025"/>
            <a:ext cx="7740650" cy="73977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48FD14DF-B079-4F4C-92D0-D55AA5AF17D1}" type="slidenum">
              <a:rPr lang="zh-TW" altLang="en-US" smtClean="0"/>
              <a:pPr>
                <a:defRPr/>
              </a:pPr>
              <a:t>36</a:t>
            </a:fld>
            <a:endParaRPr lang="zh-TW"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1979613" y="260350"/>
            <a:ext cx="4608512" cy="720725"/>
          </a:xfrm>
        </p:spPr>
        <p:txBody>
          <a:bodyPr/>
          <a:lstStyle/>
          <a:p>
            <a:r>
              <a:rPr lang="zh-TW" altLang="en-US" sz="3600" smtClean="0">
                <a:latin typeface="標楷體" pitchFamily="65" charset="-120"/>
                <a:ea typeface="標楷體" pitchFamily="65" charset="-120"/>
              </a:rPr>
              <a:t>分數數列與勾股數</a:t>
            </a:r>
          </a:p>
        </p:txBody>
      </p:sp>
      <p:sp>
        <p:nvSpPr>
          <p:cNvPr id="4" name="投影片編號版面配置區 3"/>
          <p:cNvSpPr>
            <a:spLocks noGrp="1"/>
          </p:cNvSpPr>
          <p:nvPr>
            <p:ph type="sldNum" sz="quarter" idx="12"/>
          </p:nvPr>
        </p:nvSpPr>
        <p:spPr/>
        <p:txBody>
          <a:bodyPr/>
          <a:lstStyle/>
          <a:p>
            <a:pPr>
              <a:defRPr/>
            </a:pPr>
            <a:fld id="{384E58E9-C7CA-46CA-BF96-C0685B24FB96}" type="slidenum">
              <a:rPr lang="zh-TW" altLang="en-US" smtClean="0"/>
              <a:pPr>
                <a:defRPr/>
              </a:pPr>
              <a:t>37</a:t>
            </a:fld>
            <a:endParaRPr lang="zh-TW" altLang="en-US" dirty="0"/>
          </a:p>
        </p:txBody>
      </p:sp>
      <p:pic>
        <p:nvPicPr>
          <p:cNvPr id="4096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8313" y="981075"/>
            <a:ext cx="8351837"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750" y="333375"/>
            <a:ext cx="8027988" cy="4919663"/>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42988" y="5589588"/>
            <a:ext cx="7524750" cy="73977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5019A82F-9E2B-47EB-BEDA-90CB7D075F24}" type="slidenum">
              <a:rPr lang="zh-TW" altLang="en-US" smtClean="0"/>
              <a:pPr>
                <a:defRPr/>
              </a:pPr>
              <a:t>38</a:t>
            </a:fld>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3995738" y="3068638"/>
            <a:ext cx="1595437" cy="647700"/>
          </a:xfrm>
        </p:spPr>
        <p:txBody>
          <a:bodyPr/>
          <a:lstStyle/>
          <a:p>
            <a:r>
              <a:rPr lang="zh-TW" altLang="en-US" sz="3200" smtClean="0">
                <a:latin typeface="標楷體" pitchFamily="65" charset="-120"/>
                <a:ea typeface="標楷體" pitchFamily="65" charset="-120"/>
              </a:rPr>
              <a:t>勾股形</a:t>
            </a:r>
          </a:p>
        </p:txBody>
      </p:sp>
      <p:sp>
        <p:nvSpPr>
          <p:cNvPr id="4" name="投影片編號版面配置區 3"/>
          <p:cNvSpPr>
            <a:spLocks noGrp="1"/>
          </p:cNvSpPr>
          <p:nvPr>
            <p:ph type="sldNum" sz="quarter" idx="12"/>
          </p:nvPr>
        </p:nvSpPr>
        <p:spPr/>
        <p:txBody>
          <a:bodyPr/>
          <a:lstStyle/>
          <a:p>
            <a:pPr>
              <a:defRPr/>
            </a:pPr>
            <a:fld id="{D5C67A91-0A5B-40CD-A66C-5469FDCEEA1D}" type="slidenum">
              <a:rPr lang="zh-TW" altLang="en-US" smtClean="0"/>
              <a:pPr>
                <a:defRPr/>
              </a:pPr>
              <a:t>39</a:t>
            </a:fld>
            <a:endParaRPr lang="zh-TW" altLang="en-US" dirty="0"/>
          </a:p>
        </p:txBody>
      </p:sp>
      <p:pic>
        <p:nvPicPr>
          <p:cNvPr id="43012" name="Picture 2"/>
          <p:cNvPicPr>
            <a:picLocks noChangeAspect="1" noChangeArrowheads="1"/>
          </p:cNvPicPr>
          <p:nvPr/>
        </p:nvPicPr>
        <p:blipFill>
          <a:blip r:embed="rId2" cstate="print">
            <a:clrChange>
              <a:clrFrom>
                <a:srgbClr val="FFFFFF"/>
              </a:clrFrom>
              <a:clrTo>
                <a:srgbClr val="FFFFFF">
                  <a:alpha val="0"/>
                </a:srgbClr>
              </a:clrTo>
            </a:clrChange>
          </a:blip>
          <a:srcRect b="12726"/>
          <a:stretch>
            <a:fillRect/>
          </a:stretch>
        </p:blipFill>
        <p:spPr bwMode="auto">
          <a:xfrm>
            <a:off x="1692275" y="404813"/>
            <a:ext cx="5975350" cy="2678112"/>
          </a:xfrm>
          <a:prstGeom prst="rect">
            <a:avLst/>
          </a:prstGeom>
          <a:noFill/>
          <a:ln w="9525">
            <a:noFill/>
            <a:miter lim="800000"/>
            <a:headEnd/>
            <a:tailEnd/>
          </a:ln>
        </p:spPr>
      </p:pic>
      <p:pic>
        <p:nvPicPr>
          <p:cNvPr id="4301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5150" y="3789363"/>
            <a:ext cx="5978525"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7171"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FF0000"/>
                </a:solidFill>
                <a:latin typeface="標楷體" pitchFamily="65" charset="-120"/>
                <a:ea typeface="標楷體" pitchFamily="65" charset="-120"/>
              </a:rPr>
              <a:t>教授的第一堂課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smtClean="0">
                <a:solidFill>
                  <a:srgbClr val="00B0F0"/>
                </a:solidFill>
                <a:latin typeface="標楷體" pitchFamily="65" charset="-120"/>
                <a:ea typeface="標楷體" pitchFamily="65" charset="-120"/>
              </a:rPr>
              <a:t>教授讓我印象最深刻的一堂課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05FCCF57-6E33-4376-BABE-86B64FBD75B9}" type="slidenum">
              <a:rPr lang="zh-TW" altLang="en-US" smtClean="0"/>
              <a:pPr>
                <a:defRPr/>
              </a:pPr>
              <a:t>4</a:t>
            </a:fld>
            <a:endParaRPr lang="zh-TW"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188" y="765175"/>
            <a:ext cx="8027987" cy="4705350"/>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1550" y="5661025"/>
            <a:ext cx="7596188" cy="73977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AE7CF66E-E4E3-408D-A7A4-BD42C3D4F4AE}" type="slidenum">
              <a:rPr lang="zh-TW" altLang="en-US" smtClean="0"/>
              <a:pPr>
                <a:defRPr/>
              </a:pPr>
              <a:t>40</a:t>
            </a:fld>
            <a:endParaRPr lang="zh-TW"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a:xfrm>
            <a:off x="395288" y="2852738"/>
            <a:ext cx="1944687" cy="635000"/>
          </a:xfrm>
        </p:spPr>
        <p:txBody>
          <a:bodyPr/>
          <a:lstStyle/>
          <a:p>
            <a:r>
              <a:rPr lang="zh-TW" altLang="en-US" sz="3200" smtClean="0">
                <a:latin typeface="標楷體" pitchFamily="65" charset="-120"/>
                <a:ea typeface="標楷體" pitchFamily="65" charset="-120"/>
              </a:rPr>
              <a:t>圓點方陣</a:t>
            </a:r>
          </a:p>
        </p:txBody>
      </p:sp>
      <p:sp>
        <p:nvSpPr>
          <p:cNvPr id="4" name="投影片編號版面配置區 3"/>
          <p:cNvSpPr>
            <a:spLocks noGrp="1"/>
          </p:cNvSpPr>
          <p:nvPr>
            <p:ph type="sldNum" sz="quarter" idx="12"/>
          </p:nvPr>
        </p:nvSpPr>
        <p:spPr/>
        <p:txBody>
          <a:bodyPr/>
          <a:lstStyle/>
          <a:p>
            <a:pPr>
              <a:defRPr/>
            </a:pPr>
            <a:fld id="{29ECD004-B67E-456C-ABC6-1D96B9F8C0B0}" type="slidenum">
              <a:rPr lang="zh-TW" altLang="en-US" smtClean="0"/>
              <a:pPr>
                <a:defRPr/>
              </a:pPr>
              <a:t>41</a:t>
            </a:fld>
            <a:endParaRPr lang="zh-TW" altLang="en-US" dirty="0"/>
          </a:p>
        </p:txBody>
      </p:sp>
      <p:pic>
        <p:nvPicPr>
          <p:cNvPr id="4506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051050" y="188913"/>
            <a:ext cx="6049963"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D10DAD34-587E-4E08-80A1-F24D8377E16D}" type="slidenum">
              <a:rPr lang="zh-TW" altLang="en-US" smtClean="0"/>
              <a:pPr>
                <a:defRPr/>
              </a:pPr>
              <a:t>42</a:t>
            </a:fld>
            <a:endParaRPr lang="zh-TW" altLang="en-US" dirty="0"/>
          </a:p>
        </p:txBody>
      </p:sp>
      <p:pic>
        <p:nvPicPr>
          <p:cNvPr id="46083" name="圖片 4"/>
          <p:cNvPicPr>
            <a:picLocks noChangeAspect="1" noChangeArrowheads="1"/>
          </p:cNvPicPr>
          <p:nvPr/>
        </p:nvPicPr>
        <p:blipFill>
          <a:blip r:embed="rId2" cstate="print">
            <a:clrChange>
              <a:clrFrom>
                <a:srgbClr val="FFFFFF"/>
              </a:clrFrom>
              <a:clrTo>
                <a:srgbClr val="FFFFFF">
                  <a:alpha val="0"/>
                </a:srgbClr>
              </a:clrTo>
            </a:clrChange>
          </a:blip>
          <a:srcRect l="19241" t="39929" r="53519" b="4100"/>
          <a:stretch>
            <a:fillRect/>
          </a:stretch>
        </p:blipFill>
        <p:spPr bwMode="auto">
          <a:xfrm>
            <a:off x="1042988" y="333375"/>
            <a:ext cx="7129462"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47107" name="內容版面配置區 2"/>
          <p:cNvSpPr>
            <a:spLocks noGrp="1"/>
          </p:cNvSpPr>
          <p:nvPr>
            <p:ph idx="1"/>
          </p:nvPr>
        </p:nvSpPr>
        <p:spPr>
          <a:xfrm>
            <a:off x="1116013" y="1196975"/>
            <a:ext cx="7416800"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教授的上課模式</a:t>
            </a:r>
          </a:p>
          <a:p>
            <a:pPr marL="514350" indent="-514350">
              <a:buFontTx/>
              <a:buAutoNum type="ea1ChtPeriod"/>
            </a:pPr>
            <a:r>
              <a:rPr lang="zh-TW" altLang="en-US" b="1" smtClean="0">
                <a:solidFill>
                  <a:srgbClr val="00B0F0"/>
                </a:solidFill>
                <a:latin typeface="標楷體" pitchFamily="65" charset="-120"/>
                <a:ea typeface="標楷體" pitchFamily="65" charset="-120"/>
              </a:rPr>
              <a:t>教授讓我印象最深刻的一堂課</a:t>
            </a:r>
            <a:r>
              <a:rPr lang="zh-TW" altLang="en-US" b="1" smtClean="0">
                <a:solidFill>
                  <a:srgbClr val="FF000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b="1"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b="1"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b="1" smtClean="0">
                <a:solidFill>
                  <a:srgbClr val="00B0F0"/>
                </a:solidFill>
                <a:latin typeface="標楷體" pitchFamily="65" charset="-120"/>
                <a:ea typeface="標楷體" pitchFamily="65" charset="-120"/>
              </a:rPr>
              <a:t>教授與我的數學傳播文章</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FF0000"/>
                </a:solidFill>
                <a:latin typeface="標楷體" pitchFamily="65" charset="-120"/>
                <a:ea typeface="標楷體" pitchFamily="65" charset="-120"/>
              </a:rPr>
              <a:t>結語</a:t>
            </a:r>
            <a:r>
              <a:rPr lang="zh-TW" altLang="en-US" smtClean="0">
                <a:solidFill>
                  <a:srgbClr val="00B0F0"/>
                </a:solidFill>
                <a:latin typeface="標楷體" pitchFamily="65" charset="-120"/>
                <a:ea typeface="標楷體" pitchFamily="65" charset="-120"/>
              </a:rPr>
              <a:t> </a:t>
            </a:r>
          </a:p>
        </p:txBody>
      </p:sp>
      <p:sp>
        <p:nvSpPr>
          <p:cNvPr id="4" name="投影片編號版面配置區 3"/>
          <p:cNvSpPr>
            <a:spLocks noGrp="1"/>
          </p:cNvSpPr>
          <p:nvPr>
            <p:ph type="sldNum" sz="quarter" idx="12"/>
          </p:nvPr>
        </p:nvSpPr>
        <p:spPr/>
        <p:txBody>
          <a:bodyPr/>
          <a:lstStyle/>
          <a:p>
            <a:pPr>
              <a:defRPr/>
            </a:pPr>
            <a:fld id="{6B44ECDF-D353-4CE1-9B25-B9CEA750259C}" type="slidenum">
              <a:rPr lang="zh-TW" altLang="en-US" smtClean="0"/>
              <a:pPr>
                <a:defRPr/>
              </a:pPr>
              <a:t>43</a:t>
            </a:fld>
            <a:endParaRPr lang="zh-TW"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zh-TW" sz="6000" smtClean="0">
                <a:solidFill>
                  <a:srgbClr val="7030A0"/>
                </a:solidFill>
                <a:latin typeface="標楷體" pitchFamily="65" charset="-120"/>
                <a:ea typeface="標楷體" pitchFamily="65" charset="-120"/>
              </a:rPr>
              <a:t>結語</a:t>
            </a:r>
            <a:endParaRPr lang="zh-TW" altLang="en-US" sz="6000" smtClean="0">
              <a:solidFill>
                <a:srgbClr val="7030A0"/>
              </a:solidFill>
              <a:latin typeface="標楷體" pitchFamily="65" charset="-120"/>
              <a:ea typeface="標楷體" pitchFamily="65" charset="-120"/>
            </a:endParaRPr>
          </a:p>
        </p:txBody>
      </p:sp>
      <p:sp>
        <p:nvSpPr>
          <p:cNvPr id="48131" name="內容版面配置區 2"/>
          <p:cNvSpPr>
            <a:spLocks noGrp="1"/>
          </p:cNvSpPr>
          <p:nvPr>
            <p:ph idx="1"/>
          </p:nvPr>
        </p:nvSpPr>
        <p:spPr>
          <a:xfrm>
            <a:off x="468313" y="1484313"/>
            <a:ext cx="8218487" cy="4997450"/>
          </a:xfrm>
        </p:spPr>
        <p:txBody>
          <a:bodyPr/>
          <a:lstStyle/>
          <a:p>
            <a:pPr eaLnBrk="1" hangingPunct="1"/>
            <a:r>
              <a:rPr lang="zh-TW" altLang="zh-TW" sz="3600" smtClean="0">
                <a:solidFill>
                  <a:srgbClr val="00B0F0"/>
                </a:solidFill>
                <a:latin typeface="標楷體" pitchFamily="65" charset="-120"/>
                <a:ea typeface="標楷體" pitchFamily="65" charset="-120"/>
              </a:rPr>
              <a:t>施教授讓我能自由自在地徜徉在勾股數的知識汪洋中。</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令人雀躍的是教授繼續無私地分享其教學理念給更多的老師與學生</a:t>
            </a:r>
            <a:r>
              <a:rPr lang="zh-TW" altLang="en-US" sz="3600" smtClean="0">
                <a:solidFill>
                  <a:srgbClr val="00B0F0"/>
                </a:solidFill>
                <a:latin typeface="標楷體" pitchFamily="65" charset="-120"/>
                <a:ea typeface="標楷體" pitchFamily="65" charset="-120"/>
              </a:rPr>
              <a:t>。</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更從民國</a:t>
            </a:r>
            <a:r>
              <a:rPr lang="en-US" altLang="zh-TW" sz="3600" smtClean="0">
                <a:solidFill>
                  <a:srgbClr val="00B0F0"/>
                </a:solidFill>
                <a:latin typeface="標楷體" pitchFamily="65" charset="-120"/>
                <a:ea typeface="標楷體" pitchFamily="65" charset="-120"/>
              </a:rPr>
              <a:t>104</a:t>
            </a:r>
            <a:r>
              <a:rPr lang="zh-TW" altLang="zh-TW" sz="3600" smtClean="0">
                <a:solidFill>
                  <a:srgbClr val="00B0F0"/>
                </a:solidFill>
                <a:latin typeface="標楷體" pitchFamily="65" charset="-120"/>
                <a:ea typeface="標楷體" pitchFamily="65" charset="-120"/>
              </a:rPr>
              <a:t>年開始進行</a:t>
            </a:r>
            <a:r>
              <a:rPr lang="zh-TW" altLang="zh-TW" sz="3600" smtClean="0">
                <a:solidFill>
                  <a:srgbClr val="7030A0"/>
                </a:solidFill>
                <a:latin typeface="標楷體" pitchFamily="65" charset="-120"/>
                <a:ea typeface="標楷體" pitchFamily="65" charset="-120"/>
              </a:rPr>
              <a:t>「數學新世界教師種子生根計畫」</a:t>
            </a:r>
            <a:r>
              <a:rPr lang="zh-TW" altLang="zh-TW" sz="3600" smtClean="0">
                <a:solidFill>
                  <a:srgbClr val="00B0F0"/>
                </a:solidFill>
                <a:latin typeface="標楷體" pitchFamily="65" charset="-120"/>
                <a:ea typeface="標楷體" pitchFamily="65" charset="-120"/>
              </a:rPr>
              <a:t>，可以造福更多的數學老師，以至於莘莘學子。</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最後，我只想說：</a:t>
            </a:r>
            <a:r>
              <a:rPr lang="zh-TW" altLang="en-US" sz="3600" smtClean="0">
                <a:solidFill>
                  <a:srgbClr val="C00000"/>
                </a:solidFill>
                <a:latin typeface="標楷體" pitchFamily="65" charset="-120"/>
                <a:ea typeface="標楷體" pitchFamily="65" charset="-120"/>
              </a:rPr>
              <a:t> </a:t>
            </a:r>
            <a:r>
              <a:rPr lang="zh-TW" altLang="zh-TW" sz="3600" smtClean="0">
                <a:solidFill>
                  <a:srgbClr val="C00000"/>
                </a:solidFill>
                <a:latin typeface="標楷體" pitchFamily="65" charset="-120"/>
                <a:ea typeface="標楷體" pitchFamily="65" charset="-120"/>
              </a:rPr>
              <a:t>「教授，謝謝您！」</a:t>
            </a:r>
            <a:endParaRPr lang="zh-TW" altLang="en-US" smtClean="0"/>
          </a:p>
        </p:txBody>
      </p:sp>
      <p:sp>
        <p:nvSpPr>
          <p:cNvPr id="4" name="投影片編號版面配置區 3"/>
          <p:cNvSpPr>
            <a:spLocks noGrp="1"/>
          </p:cNvSpPr>
          <p:nvPr>
            <p:ph type="sldNum" sz="quarter" idx="12"/>
          </p:nvPr>
        </p:nvSpPr>
        <p:spPr/>
        <p:txBody>
          <a:bodyPr/>
          <a:lstStyle/>
          <a:p>
            <a:pPr>
              <a:defRPr/>
            </a:pPr>
            <a:fld id="{4A4F7EF8-12E5-4A62-8F75-805E319569A4}" type="slidenum">
              <a:rPr lang="zh-TW" altLang="en-US" smtClean="0"/>
              <a:pPr>
                <a:defRPr/>
              </a:pPr>
              <a:t>44</a:t>
            </a:fld>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ctrTitle"/>
          </p:nvPr>
        </p:nvSpPr>
        <p:spPr>
          <a:xfrm>
            <a:off x="468313" y="908050"/>
            <a:ext cx="8131175" cy="1873250"/>
          </a:xfrm>
        </p:spPr>
        <p:txBody>
          <a:bodyPr/>
          <a:lstStyle/>
          <a:p>
            <a:r>
              <a:rPr lang="zh-TW" altLang="en-US" sz="6000" smtClean="0">
                <a:solidFill>
                  <a:srgbClr val="7030A0"/>
                </a:solidFill>
                <a:latin typeface="標楷體" pitchFamily="65" charset="-120"/>
                <a:ea typeface="標楷體" pitchFamily="65" charset="-120"/>
              </a:rPr>
              <a:t>謝謝各位老師！</a:t>
            </a:r>
            <a:endParaRPr lang="zh-TW" altLang="en-US" sz="6000" smtClean="0"/>
          </a:p>
        </p:txBody>
      </p:sp>
      <p:sp>
        <p:nvSpPr>
          <p:cNvPr id="49155" name="副標題 2"/>
          <p:cNvSpPr>
            <a:spLocks noGrp="1"/>
          </p:cNvSpPr>
          <p:nvPr>
            <p:ph type="subTitle" idx="1"/>
          </p:nvPr>
        </p:nvSpPr>
        <p:spPr>
          <a:xfrm>
            <a:off x="1187450" y="4076700"/>
            <a:ext cx="6945313" cy="839788"/>
          </a:xfrm>
        </p:spPr>
        <p:txBody>
          <a:bodyPr/>
          <a:lstStyle/>
          <a:p>
            <a:r>
              <a:rPr lang="zh-TW" altLang="en-US" sz="4400" dirty="0" smtClean="0">
                <a:solidFill>
                  <a:srgbClr val="00B0F0"/>
                </a:solidFill>
                <a:latin typeface="標楷體" pitchFamily="65" charset="-120"/>
                <a:ea typeface="標楷體" pitchFamily="65" charset="-120"/>
              </a:rPr>
              <a:t>請各位老師不吝指導！</a:t>
            </a:r>
          </a:p>
        </p:txBody>
      </p:sp>
      <p:sp>
        <p:nvSpPr>
          <p:cNvPr id="4" name="投影片編號版面配置區 3"/>
          <p:cNvSpPr>
            <a:spLocks noGrp="1"/>
          </p:cNvSpPr>
          <p:nvPr>
            <p:ph type="sldNum" sz="quarter" idx="12"/>
          </p:nvPr>
        </p:nvSpPr>
        <p:spPr/>
        <p:txBody>
          <a:bodyPr/>
          <a:lstStyle/>
          <a:p>
            <a:pPr>
              <a:defRPr/>
            </a:pPr>
            <a:fld id="{43263BE3-45A7-4520-8EFC-049A6977F28A}" type="slidenum">
              <a:rPr lang="zh-TW" altLang="en-US" smtClean="0"/>
              <a:pPr>
                <a:defRPr/>
              </a:pPr>
              <a:t>45</a:t>
            </a:fld>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eaLnBrk="1" hangingPunct="1"/>
            <a:r>
              <a:rPr lang="zh-TW" altLang="en-US" sz="6000" smtClean="0">
                <a:solidFill>
                  <a:srgbClr val="7030A0"/>
                </a:solidFill>
                <a:latin typeface="標楷體" pitchFamily="65" charset="-120"/>
                <a:ea typeface="標楷體" pitchFamily="65" charset="-120"/>
              </a:rPr>
              <a:t>施</a:t>
            </a:r>
            <a:r>
              <a:rPr lang="zh-TW" altLang="zh-TW" sz="6000" smtClean="0">
                <a:solidFill>
                  <a:srgbClr val="7030A0"/>
                </a:solidFill>
                <a:latin typeface="標楷體" pitchFamily="65" charset="-120"/>
                <a:ea typeface="標楷體" pitchFamily="65" charset="-120"/>
              </a:rPr>
              <a:t>教授的第一堂課</a:t>
            </a:r>
            <a:endParaRPr lang="zh-TW" altLang="en-US" sz="6000" smtClean="0">
              <a:solidFill>
                <a:srgbClr val="7030A0"/>
              </a:solidFill>
              <a:latin typeface="標楷體" pitchFamily="65" charset="-120"/>
              <a:ea typeface="標楷體" pitchFamily="65" charset="-120"/>
            </a:endParaRPr>
          </a:p>
        </p:txBody>
      </p:sp>
      <p:sp>
        <p:nvSpPr>
          <p:cNvPr id="8195" name="內容版面配置區 2"/>
          <p:cNvSpPr>
            <a:spLocks noGrp="1"/>
          </p:cNvSpPr>
          <p:nvPr>
            <p:ph idx="1"/>
          </p:nvPr>
        </p:nvSpPr>
        <p:spPr>
          <a:xfrm>
            <a:off x="468313" y="1412875"/>
            <a:ext cx="8229600" cy="4924425"/>
          </a:xfrm>
        </p:spPr>
        <p:txBody>
          <a:bodyPr/>
          <a:lstStyle/>
          <a:p>
            <a:pPr eaLnBrk="1" hangingPunct="1"/>
            <a:r>
              <a:rPr lang="zh-TW" altLang="zh-TW" sz="3600" smtClean="0">
                <a:solidFill>
                  <a:srgbClr val="00B0F0"/>
                </a:solidFill>
                <a:latin typeface="標楷體" pitchFamily="65" charset="-120"/>
                <a:ea typeface="標楷體" pitchFamily="65" charset="-120"/>
              </a:rPr>
              <a:t>自民國</a:t>
            </a:r>
            <a:r>
              <a:rPr lang="en-US" altLang="zh-TW" sz="3600" smtClean="0">
                <a:solidFill>
                  <a:srgbClr val="00B0F0"/>
                </a:solidFill>
                <a:latin typeface="Times New Roman" pitchFamily="18" charset="0"/>
                <a:ea typeface="標楷體" pitchFamily="65" charset="-120"/>
                <a:cs typeface="Times New Roman" pitchFamily="18" charset="0"/>
              </a:rPr>
              <a:t>100</a:t>
            </a:r>
            <a:r>
              <a:rPr lang="zh-TW" altLang="zh-TW" sz="3600" smtClean="0">
                <a:solidFill>
                  <a:srgbClr val="00B0F0"/>
                </a:solidFill>
                <a:latin typeface="標楷體" pitchFamily="65" charset="-120"/>
                <a:ea typeface="標楷體" pitchFamily="65" charset="-120"/>
              </a:rPr>
              <a:t>年始，我有幸參加了施教授在每週日早上的數學課程</a:t>
            </a:r>
            <a:r>
              <a:rPr lang="zh-TW" altLang="en-US" sz="3600" smtClean="0">
                <a:solidFill>
                  <a:srgbClr val="00B0F0"/>
                </a:solidFill>
                <a:latin typeface="標楷體" pitchFamily="65" charset="-120"/>
                <a:ea typeface="標楷體" pitchFamily="65" charset="-120"/>
              </a:rPr>
              <a:t>。</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還記得第一堂課是介紹整數，教授宛若閒話家常般訴說著相關的知識，因此大家都在自在的氛圍中悠游。</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我也不例外，隨著教授的比喻天馬行空，好不暢快。</a:t>
            </a:r>
            <a:endParaRPr lang="en-US" altLang="zh-TW" sz="360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7F621FD1-9E2D-4C84-A23A-9672E662B391}" type="slidenum">
              <a:rPr lang="zh-TW" altLang="en-US" smtClean="0"/>
              <a:pPr>
                <a:defRPr/>
              </a:pPr>
              <a:t>5</a:t>
            </a:fld>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468313" y="260350"/>
            <a:ext cx="8229600" cy="1143000"/>
          </a:xfrm>
        </p:spPr>
        <p:txBody>
          <a:bodyPr/>
          <a:lstStyle/>
          <a:p>
            <a:r>
              <a:rPr lang="zh-TW" altLang="en-US" sz="6000" smtClean="0">
                <a:solidFill>
                  <a:srgbClr val="7030A0"/>
                </a:solidFill>
                <a:latin typeface="標楷體" pitchFamily="65" charset="-120"/>
                <a:ea typeface="標楷體" pitchFamily="65" charset="-120"/>
              </a:rPr>
              <a:t>施</a:t>
            </a:r>
            <a:r>
              <a:rPr lang="zh-TW" altLang="zh-TW" sz="6000" smtClean="0">
                <a:solidFill>
                  <a:srgbClr val="7030A0"/>
                </a:solidFill>
                <a:latin typeface="標楷體" pitchFamily="65" charset="-120"/>
                <a:ea typeface="標楷體" pitchFamily="65" charset="-120"/>
              </a:rPr>
              <a:t>教授的第一堂課</a:t>
            </a:r>
            <a:endParaRPr lang="zh-TW" altLang="en-US" sz="6000" smtClean="0">
              <a:solidFill>
                <a:srgbClr val="7030A0"/>
              </a:solidFill>
              <a:latin typeface="標楷體" pitchFamily="65" charset="-120"/>
              <a:ea typeface="標楷體" pitchFamily="65" charset="-120"/>
            </a:endParaRPr>
          </a:p>
        </p:txBody>
      </p:sp>
      <p:pic>
        <p:nvPicPr>
          <p:cNvPr id="9219" name="圖片 3"/>
          <p:cNvPicPr>
            <a:picLocks noChangeAspect="1" noChangeArrowheads="1"/>
          </p:cNvPicPr>
          <p:nvPr/>
        </p:nvPicPr>
        <p:blipFill>
          <a:blip r:embed="rId2" cstate="print"/>
          <a:srcRect l="4095" t="4854" r="4433" b="5342"/>
          <a:stretch>
            <a:fillRect/>
          </a:stretch>
        </p:blipFill>
        <p:spPr bwMode="auto">
          <a:xfrm>
            <a:off x="468313" y="1557338"/>
            <a:ext cx="3887787" cy="2159000"/>
          </a:xfrm>
          <a:prstGeom prst="rect">
            <a:avLst/>
          </a:prstGeom>
          <a:noFill/>
          <a:ln w="9525">
            <a:noFill/>
            <a:miter lim="800000"/>
            <a:headEnd/>
            <a:tailEnd/>
          </a:ln>
        </p:spPr>
      </p:pic>
      <p:pic>
        <p:nvPicPr>
          <p:cNvPr id="9220" name="圖片 4"/>
          <p:cNvPicPr>
            <a:picLocks noChangeAspect="1" noChangeArrowheads="1"/>
          </p:cNvPicPr>
          <p:nvPr/>
        </p:nvPicPr>
        <p:blipFill>
          <a:blip r:embed="rId3" cstate="print"/>
          <a:srcRect l="4095" t="4854" r="4433" b="7768"/>
          <a:stretch>
            <a:fillRect/>
          </a:stretch>
        </p:blipFill>
        <p:spPr bwMode="auto">
          <a:xfrm>
            <a:off x="468313" y="4149725"/>
            <a:ext cx="3887787" cy="2232025"/>
          </a:xfrm>
          <a:prstGeom prst="rect">
            <a:avLst/>
          </a:prstGeom>
          <a:noFill/>
          <a:ln w="9525">
            <a:noFill/>
            <a:miter lim="800000"/>
            <a:headEnd/>
            <a:tailEnd/>
          </a:ln>
        </p:spPr>
      </p:pic>
      <p:pic>
        <p:nvPicPr>
          <p:cNvPr id="9221" name="圖片 5"/>
          <p:cNvPicPr>
            <a:picLocks noChangeAspect="1" noChangeArrowheads="1"/>
          </p:cNvPicPr>
          <p:nvPr/>
        </p:nvPicPr>
        <p:blipFill>
          <a:blip r:embed="rId4" cstate="print"/>
          <a:srcRect l="3581" t="6313" r="4945" b="8739"/>
          <a:stretch>
            <a:fillRect/>
          </a:stretch>
        </p:blipFill>
        <p:spPr bwMode="auto">
          <a:xfrm>
            <a:off x="4716463" y="1557338"/>
            <a:ext cx="3959225" cy="2159000"/>
          </a:xfrm>
          <a:prstGeom prst="rect">
            <a:avLst/>
          </a:prstGeom>
          <a:noFill/>
          <a:ln w="9525">
            <a:noFill/>
            <a:miter lim="800000"/>
            <a:headEnd/>
            <a:tailEnd/>
          </a:ln>
        </p:spPr>
      </p:pic>
      <p:pic>
        <p:nvPicPr>
          <p:cNvPr id="9222" name="圖片 6"/>
          <p:cNvPicPr>
            <a:picLocks noChangeAspect="1" noChangeArrowheads="1"/>
          </p:cNvPicPr>
          <p:nvPr/>
        </p:nvPicPr>
        <p:blipFill>
          <a:blip r:embed="rId5" cstate="print"/>
          <a:srcRect l="5461" t="4854" r="4433" b="5342"/>
          <a:stretch>
            <a:fillRect/>
          </a:stretch>
        </p:blipFill>
        <p:spPr bwMode="auto">
          <a:xfrm>
            <a:off x="4716463" y="4149725"/>
            <a:ext cx="3959225" cy="2232025"/>
          </a:xfrm>
          <a:prstGeom prst="rect">
            <a:avLst/>
          </a:prstGeom>
          <a:noFill/>
          <a:ln w="9525">
            <a:noFill/>
            <a:miter lim="800000"/>
            <a:headEnd/>
            <a:tailEnd/>
          </a:ln>
        </p:spPr>
      </p:pic>
      <p:sp>
        <p:nvSpPr>
          <p:cNvPr id="7" name="投影片編號版面配置區 6"/>
          <p:cNvSpPr>
            <a:spLocks noGrp="1"/>
          </p:cNvSpPr>
          <p:nvPr>
            <p:ph type="sldNum" sz="quarter" idx="12"/>
          </p:nvPr>
        </p:nvSpPr>
        <p:spPr/>
        <p:txBody>
          <a:bodyPr/>
          <a:lstStyle/>
          <a:p>
            <a:pPr>
              <a:defRPr/>
            </a:pPr>
            <a:fld id="{A2C76544-BBE9-47DE-BA83-0DA9F2C519A2}" type="slidenum">
              <a:rPr lang="zh-TW" altLang="en-US" smtClean="0"/>
              <a:pPr>
                <a:defRPr/>
              </a:pPr>
              <a:t>6</a:t>
            </a:fld>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468313" y="188913"/>
            <a:ext cx="8229600" cy="1143000"/>
          </a:xfrm>
        </p:spPr>
        <p:txBody>
          <a:bodyPr/>
          <a:lstStyle/>
          <a:p>
            <a:r>
              <a:rPr lang="zh-TW" altLang="en-US" sz="6000" smtClean="0">
                <a:solidFill>
                  <a:srgbClr val="7030A0"/>
                </a:solidFill>
                <a:latin typeface="標楷體" pitchFamily="65" charset="-120"/>
                <a:ea typeface="標楷體" pitchFamily="65" charset="-120"/>
              </a:rPr>
              <a:t>分享內容的大綱 </a:t>
            </a:r>
          </a:p>
        </p:txBody>
      </p:sp>
      <p:sp>
        <p:nvSpPr>
          <p:cNvPr id="10243" name="內容版面配置區 2"/>
          <p:cNvSpPr>
            <a:spLocks noGrp="1"/>
          </p:cNvSpPr>
          <p:nvPr>
            <p:ph idx="1"/>
          </p:nvPr>
        </p:nvSpPr>
        <p:spPr>
          <a:xfrm>
            <a:off x="1116013" y="1196975"/>
            <a:ext cx="7343775" cy="5472113"/>
          </a:xfrm>
        </p:spPr>
        <p:txBody>
          <a:bodyPr/>
          <a:lstStyle/>
          <a:p>
            <a:pPr marL="514350" indent="-514350">
              <a:buFontTx/>
              <a:buAutoNum type="ea1ChtPeriod"/>
            </a:pPr>
            <a:r>
              <a:rPr lang="zh-TW" altLang="en-US" b="1" smtClean="0">
                <a:solidFill>
                  <a:srgbClr val="00B0F0"/>
                </a:solidFill>
                <a:latin typeface="標楷體" pitchFamily="65" charset="-120"/>
                <a:ea typeface="標楷體" pitchFamily="65" charset="-120"/>
              </a:rPr>
              <a:t>自我介紹</a:t>
            </a:r>
            <a:r>
              <a:rPr lang="zh-TW" altLang="en-US" smtClean="0">
                <a:solidFill>
                  <a:srgbClr val="00B0F0"/>
                </a:solidFill>
                <a:latin typeface="標楷體" pitchFamily="65" charset="-120"/>
                <a:ea typeface="標楷體" pitchFamily="65" charset="-120"/>
              </a:rPr>
              <a:t> </a:t>
            </a:r>
          </a:p>
          <a:p>
            <a:pPr marL="514350" indent="-514350">
              <a:buFontTx/>
              <a:buAutoNum type="ea1ChtPeriod"/>
            </a:pPr>
            <a:r>
              <a:rPr lang="zh-TW" altLang="en-US" b="1" smtClean="0">
                <a:solidFill>
                  <a:srgbClr val="00B0F0"/>
                </a:solidFill>
                <a:latin typeface="標楷體" pitchFamily="65" charset="-120"/>
                <a:ea typeface="標楷體" pitchFamily="65" charset="-120"/>
              </a:rPr>
              <a:t>教授的第一堂課 </a:t>
            </a:r>
          </a:p>
          <a:p>
            <a:pPr marL="514350" indent="-514350">
              <a:buFontTx/>
              <a:buAutoNum type="ea1ChtPeriod"/>
            </a:pPr>
            <a:r>
              <a:rPr lang="zh-TW" altLang="en-US" b="1" smtClean="0">
                <a:solidFill>
                  <a:srgbClr val="FF0000"/>
                </a:solidFill>
                <a:latin typeface="標楷體" pitchFamily="65" charset="-120"/>
                <a:ea typeface="標楷體" pitchFamily="65" charset="-120"/>
              </a:rPr>
              <a:t>教授的上課模式</a:t>
            </a:r>
          </a:p>
          <a:p>
            <a:pPr marL="514350" indent="-514350">
              <a:buFontTx/>
              <a:buAutoNum type="ea1ChtPeriod"/>
            </a:pPr>
            <a:r>
              <a:rPr lang="zh-TW" altLang="en-US" smtClean="0">
                <a:solidFill>
                  <a:srgbClr val="00B0F0"/>
                </a:solidFill>
                <a:latin typeface="標楷體" pitchFamily="65" charset="-120"/>
                <a:ea typeface="標楷體" pitchFamily="65" charset="-120"/>
              </a:rPr>
              <a:t>教授讓我印象最深刻的一堂課 </a:t>
            </a:r>
          </a:p>
          <a:p>
            <a:pPr marL="514350" indent="-514350">
              <a:buFontTx/>
              <a:buAutoNum type="ea1ChtPeriod"/>
            </a:pPr>
            <a:r>
              <a:rPr lang="zh-TW" altLang="en-US" smtClean="0">
                <a:solidFill>
                  <a:srgbClr val="00B0F0"/>
                </a:solidFill>
                <a:latin typeface="標楷體" pitchFamily="65" charset="-120"/>
                <a:ea typeface="標楷體" pitchFamily="65" charset="-120"/>
              </a:rPr>
              <a:t>教授對我的影響</a:t>
            </a:r>
          </a:p>
          <a:p>
            <a:pPr marL="514350" indent="-514350">
              <a:buFontTx/>
              <a:buAutoNum type="ea1ChtPeriod"/>
            </a:pPr>
            <a:r>
              <a:rPr lang="zh-TW" altLang="en-US" smtClean="0">
                <a:solidFill>
                  <a:srgbClr val="00B0F0"/>
                </a:solidFill>
                <a:latin typeface="標楷體" pitchFamily="65" charset="-120"/>
                <a:ea typeface="標楷體" pitchFamily="65" charset="-120"/>
              </a:rPr>
              <a:t>我在學校的數學課如何調適心態 </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教授與我的數學科展</a:t>
            </a:r>
          </a:p>
          <a:p>
            <a:pPr marL="514350" indent="-514350">
              <a:buFontTx/>
              <a:buAutoNum type="ea1ChtPeriod"/>
            </a:pPr>
            <a:r>
              <a:rPr lang="zh-TW" altLang="en-US" smtClean="0">
                <a:solidFill>
                  <a:srgbClr val="00B0F0"/>
                </a:solidFill>
                <a:latin typeface="標楷體" pitchFamily="65" charset="-120"/>
                <a:ea typeface="標楷體" pitchFamily="65" charset="-120"/>
              </a:rPr>
              <a:t>教授與我的數學傳播文章 </a:t>
            </a:r>
          </a:p>
          <a:p>
            <a:pPr marL="514350" indent="-514350">
              <a:buFontTx/>
              <a:buAutoNum type="ea1ChtPeriod"/>
            </a:pPr>
            <a:r>
              <a:rPr lang="zh-TW" altLang="en-US" smtClean="0">
                <a:solidFill>
                  <a:srgbClr val="00B0F0"/>
                </a:solidFill>
                <a:latin typeface="標楷體" pitchFamily="65" charset="-120"/>
                <a:ea typeface="標楷體" pitchFamily="65" charset="-120"/>
              </a:rPr>
              <a:t>結語 </a:t>
            </a:r>
          </a:p>
        </p:txBody>
      </p:sp>
      <p:sp>
        <p:nvSpPr>
          <p:cNvPr id="4" name="投影片編號版面配置區 3"/>
          <p:cNvSpPr>
            <a:spLocks noGrp="1"/>
          </p:cNvSpPr>
          <p:nvPr>
            <p:ph type="sldNum" sz="quarter" idx="12"/>
          </p:nvPr>
        </p:nvSpPr>
        <p:spPr/>
        <p:txBody>
          <a:bodyPr/>
          <a:lstStyle/>
          <a:p>
            <a:pPr>
              <a:defRPr/>
            </a:pPr>
            <a:fld id="{D1E8908A-0843-44FD-A84E-D512E0AA5F25}" type="slidenum">
              <a:rPr lang="zh-TW" altLang="en-US" smtClean="0"/>
              <a:pPr>
                <a:defRPr/>
              </a:pPr>
              <a:t>7</a:t>
            </a:fld>
            <a:endParaRPr lang="zh-TW"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eaLnBrk="1" hangingPunct="1"/>
            <a:r>
              <a:rPr lang="zh-TW" altLang="en-US" sz="6000" smtClean="0">
                <a:solidFill>
                  <a:srgbClr val="7030A0"/>
                </a:solidFill>
                <a:latin typeface="標楷體" pitchFamily="65" charset="-120"/>
                <a:ea typeface="標楷體" pitchFamily="65" charset="-120"/>
              </a:rPr>
              <a:t>施</a:t>
            </a:r>
            <a:r>
              <a:rPr lang="zh-TW" altLang="zh-TW" sz="6000" smtClean="0">
                <a:solidFill>
                  <a:srgbClr val="7030A0"/>
                </a:solidFill>
                <a:latin typeface="標楷體" pitchFamily="65" charset="-120"/>
                <a:ea typeface="標楷體" pitchFamily="65" charset="-120"/>
              </a:rPr>
              <a:t>教授的上課模式</a:t>
            </a:r>
            <a:endParaRPr lang="zh-TW" altLang="en-US" sz="6000" smtClean="0">
              <a:solidFill>
                <a:srgbClr val="7030A0"/>
              </a:solidFill>
              <a:latin typeface="標楷體" pitchFamily="65" charset="-120"/>
              <a:ea typeface="標楷體" pitchFamily="65" charset="-120"/>
            </a:endParaRPr>
          </a:p>
        </p:txBody>
      </p:sp>
      <p:sp>
        <p:nvSpPr>
          <p:cNvPr id="11267" name="內容版面配置區 2"/>
          <p:cNvSpPr>
            <a:spLocks noGrp="1"/>
          </p:cNvSpPr>
          <p:nvPr>
            <p:ph idx="1"/>
          </p:nvPr>
        </p:nvSpPr>
        <p:spPr>
          <a:xfrm>
            <a:off x="457200" y="1600200"/>
            <a:ext cx="8291513" cy="4525963"/>
          </a:xfrm>
        </p:spPr>
        <p:txBody>
          <a:bodyPr/>
          <a:lstStyle/>
          <a:p>
            <a:pPr eaLnBrk="1" hangingPunct="1"/>
            <a:r>
              <a:rPr lang="zh-TW" altLang="en-US" sz="3600" smtClean="0">
                <a:solidFill>
                  <a:srgbClr val="00B0F0"/>
                </a:solidFill>
                <a:latin typeface="標楷體" pitchFamily="65" charset="-120"/>
                <a:ea typeface="標楷體" pitchFamily="65" charset="-120"/>
              </a:rPr>
              <a:t>施</a:t>
            </a:r>
            <a:r>
              <a:rPr lang="zh-TW" altLang="zh-TW" sz="3600" smtClean="0">
                <a:solidFill>
                  <a:srgbClr val="00B0F0"/>
                </a:solidFill>
                <a:latin typeface="標楷體" pitchFamily="65" charset="-120"/>
                <a:ea typeface="標楷體" pitchFamily="65" charset="-120"/>
              </a:rPr>
              <a:t>教授的教學著重於</a:t>
            </a:r>
            <a:r>
              <a:rPr lang="zh-TW" altLang="en-US" sz="3600" smtClean="0">
                <a:solidFill>
                  <a:srgbClr val="00B0F0"/>
                </a:solidFill>
                <a:latin typeface="標楷體" pitchFamily="65" charset="-120"/>
                <a:ea typeface="標楷體" pitchFamily="65" charset="-120"/>
              </a:rPr>
              <a:t>闡釋</a:t>
            </a:r>
            <a:r>
              <a:rPr lang="zh-TW" altLang="zh-TW" sz="3600" smtClean="0">
                <a:solidFill>
                  <a:srgbClr val="00B0F0"/>
                </a:solidFill>
                <a:latin typeface="標楷體" pitchFamily="65" charset="-120"/>
                <a:ea typeface="標楷體" pitchFamily="65" charset="-120"/>
              </a:rPr>
              <a:t>數學</a:t>
            </a:r>
            <a:r>
              <a:rPr lang="zh-TW" altLang="en-US" sz="3600" smtClean="0">
                <a:solidFill>
                  <a:srgbClr val="00B0F0"/>
                </a:solidFill>
                <a:latin typeface="標楷體" pitchFamily="65" charset="-120"/>
                <a:ea typeface="標楷體" pitchFamily="65" charset="-120"/>
              </a:rPr>
              <a:t>的</a:t>
            </a:r>
            <a:r>
              <a:rPr lang="zh-TW" altLang="zh-TW" sz="3600" smtClean="0">
                <a:solidFill>
                  <a:srgbClr val="00B0F0"/>
                </a:solidFill>
                <a:latin typeface="標楷體" pitchFamily="65" charset="-120"/>
                <a:ea typeface="標楷體" pitchFamily="65" charset="-120"/>
              </a:rPr>
              <a:t>概念</a:t>
            </a:r>
            <a:r>
              <a:rPr lang="zh-TW" altLang="en-US" sz="3600" smtClean="0">
                <a:solidFill>
                  <a:srgbClr val="00B0F0"/>
                </a:solidFill>
                <a:latin typeface="標楷體" pitchFamily="65" charset="-120"/>
                <a:ea typeface="標楷體" pitchFamily="65" charset="-120"/>
              </a:rPr>
              <a:t>，</a:t>
            </a:r>
            <a:r>
              <a:rPr lang="zh-TW" altLang="zh-TW" sz="3600" smtClean="0">
                <a:solidFill>
                  <a:srgbClr val="00B0F0"/>
                </a:solidFill>
                <a:latin typeface="標楷體" pitchFamily="65" charset="-120"/>
                <a:ea typeface="標楷體" pitchFamily="65" charset="-120"/>
              </a:rPr>
              <a:t>透過數學的模型解釋數學公式的由來</a:t>
            </a:r>
            <a:r>
              <a:rPr lang="zh-TW" altLang="en-US" sz="3600" smtClean="0">
                <a:solidFill>
                  <a:srgbClr val="00B0F0"/>
                </a:solidFill>
                <a:latin typeface="標楷體" pitchFamily="65" charset="-120"/>
                <a:ea typeface="標楷體" pitchFamily="65" charset="-120"/>
              </a:rPr>
              <a:t>， </a:t>
            </a:r>
            <a:r>
              <a:rPr lang="zh-TW" altLang="zh-TW" sz="3600" smtClean="0">
                <a:solidFill>
                  <a:srgbClr val="00B0F0"/>
                </a:solidFill>
                <a:latin typeface="標楷體" pitchFamily="65" charset="-120"/>
                <a:ea typeface="標楷體" pitchFamily="65" charset="-120"/>
              </a:rPr>
              <a:t>透過數學的工具介紹數學的定理。</a:t>
            </a:r>
            <a:endParaRPr lang="en-US" altLang="zh-TW" sz="3600" smtClean="0">
              <a:solidFill>
                <a:srgbClr val="00B0F0"/>
              </a:solidFill>
              <a:latin typeface="標楷體" pitchFamily="65" charset="-120"/>
              <a:ea typeface="標楷體" pitchFamily="65" charset="-120"/>
            </a:endParaRPr>
          </a:p>
          <a:p>
            <a:pPr eaLnBrk="1" hangingPunct="1"/>
            <a:r>
              <a:rPr lang="zh-TW" altLang="zh-TW" sz="3600" smtClean="0">
                <a:solidFill>
                  <a:srgbClr val="00B0F0"/>
                </a:solidFill>
                <a:latin typeface="標楷體" pitchFamily="65" charset="-120"/>
                <a:ea typeface="標楷體" pitchFamily="65" charset="-120"/>
              </a:rPr>
              <a:t>我真的很喜歡跟著教授狂想著數學的概念。每當下課時，我很少保持精神奕奕，不是無聊，而是在教授的諄諄善誘下耗盡了所有的力量。</a:t>
            </a:r>
            <a:endParaRPr lang="en-US" altLang="zh-TW" sz="3600" smtClean="0">
              <a:solidFill>
                <a:srgbClr val="00B0F0"/>
              </a:solidFill>
              <a:latin typeface="標楷體" pitchFamily="65" charset="-120"/>
              <a:ea typeface="標楷體" pitchFamily="65" charset="-120"/>
            </a:endParaRPr>
          </a:p>
          <a:p>
            <a:pPr eaLnBrk="1" hangingPunct="1"/>
            <a:endParaRPr lang="zh-TW" altLang="en-US" sz="3600" smtClean="0">
              <a:solidFill>
                <a:srgbClr val="00B0F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E1921481-83AD-4692-B432-C605E83D5A3F}" type="slidenum">
              <a:rPr lang="zh-TW" altLang="en-US" smtClean="0"/>
              <a:pPr>
                <a:defRPr/>
              </a:pPr>
              <a:t>8</a:t>
            </a:fld>
            <a:endParaRPr lang="zh-TW"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1425575"/>
          </a:xfrm>
        </p:spPr>
        <p:txBody>
          <a:bodyPr/>
          <a:lstStyle/>
          <a:p>
            <a:r>
              <a:rPr lang="zh-TW" altLang="zh-TW" sz="4800" smtClean="0">
                <a:solidFill>
                  <a:srgbClr val="00B0F0"/>
                </a:solidFill>
                <a:latin typeface="標楷體" pitchFamily="65" charset="-120"/>
                <a:ea typeface="標楷體" pitchFamily="65" charset="-120"/>
              </a:rPr>
              <a:t>著重於</a:t>
            </a:r>
            <a:r>
              <a:rPr lang="zh-TW" altLang="en-US" sz="4800" smtClean="0">
                <a:solidFill>
                  <a:srgbClr val="00B0F0"/>
                </a:solidFill>
                <a:latin typeface="標楷體" pitchFamily="65" charset="-120"/>
                <a:ea typeface="標楷體" pitchFamily="65" charset="-120"/>
              </a:rPr>
              <a:t>闡釋</a:t>
            </a:r>
            <a:r>
              <a:rPr lang="zh-TW" altLang="zh-TW" sz="4800" smtClean="0">
                <a:solidFill>
                  <a:srgbClr val="00B0F0"/>
                </a:solidFill>
                <a:latin typeface="標楷體" pitchFamily="65" charset="-120"/>
                <a:ea typeface="標楷體" pitchFamily="65" charset="-120"/>
              </a:rPr>
              <a:t>數學的概念</a:t>
            </a:r>
            <a:endParaRPr lang="zh-TW" altLang="en-US" sz="4800" smtClean="0"/>
          </a:p>
        </p:txBody>
      </p:sp>
      <p:pic>
        <p:nvPicPr>
          <p:cNvPr id="12291" name="圖片 3"/>
          <p:cNvPicPr>
            <a:picLocks noChangeAspect="1" noChangeArrowheads="1"/>
          </p:cNvPicPr>
          <p:nvPr/>
        </p:nvPicPr>
        <p:blipFill>
          <a:blip r:embed="rId2" cstate="print"/>
          <a:srcRect l="4877" t="11575" r="5186" b="5145"/>
          <a:stretch>
            <a:fillRect/>
          </a:stretch>
        </p:blipFill>
        <p:spPr bwMode="auto">
          <a:xfrm>
            <a:off x="971550" y="1989138"/>
            <a:ext cx="7416800" cy="4103687"/>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pPr>
              <a:defRPr/>
            </a:pPr>
            <a:fld id="{48B7239B-3B94-489E-94B8-032BAE0D0B43}" type="slidenum">
              <a:rPr lang="zh-TW" altLang="en-US" smtClean="0"/>
              <a:pPr>
                <a:defRPr/>
              </a:pPr>
              <a:t>9</a:t>
            </a:fld>
            <a:endParaRPr lang="zh-TW"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1232</Words>
  <Application>Microsoft Office PowerPoint</Application>
  <PresentationFormat>如螢幕大小 (4:3)</PresentationFormat>
  <Paragraphs>195</Paragraphs>
  <Slides>45</Slides>
  <Notes>0</Notes>
  <HiddenSlides>0</HiddenSlides>
  <MMClips>0</MMClips>
  <ScaleCrop>false</ScaleCrop>
  <HeadingPairs>
    <vt:vector size="4" baseType="variant">
      <vt:variant>
        <vt:lpstr>佈景主題</vt:lpstr>
      </vt:variant>
      <vt:variant>
        <vt:i4>3</vt:i4>
      </vt:variant>
      <vt:variant>
        <vt:lpstr>投影片標題</vt:lpstr>
      </vt:variant>
      <vt:variant>
        <vt:i4>45</vt:i4>
      </vt:variant>
    </vt:vector>
  </HeadingPairs>
  <TitlesOfParts>
    <vt:vector size="48" baseType="lpstr">
      <vt:lpstr>Office 佈景主題</vt:lpstr>
      <vt:lpstr>1_Office 佈景主題</vt:lpstr>
      <vt:lpstr>自訂設計</vt:lpstr>
      <vt:lpstr>施教授與我</vt:lpstr>
      <vt:lpstr>分享內容的大綱 </vt:lpstr>
      <vt:lpstr>自我介紹（賴昱維）</vt:lpstr>
      <vt:lpstr>分享內容的大綱 </vt:lpstr>
      <vt:lpstr>施教授的第一堂課</vt:lpstr>
      <vt:lpstr>施教授的第一堂課</vt:lpstr>
      <vt:lpstr>分享內容的大綱 </vt:lpstr>
      <vt:lpstr>施教授的上課模式</vt:lpstr>
      <vt:lpstr>著重於闡釋數學的概念</vt:lpstr>
      <vt:lpstr>透過數學模型解釋數學公式</vt:lpstr>
      <vt:lpstr>透過數學教具介紹數學定理</vt:lpstr>
      <vt:lpstr>分享內容的大綱 </vt:lpstr>
      <vt:lpstr>印象最深刻的一堂課</vt:lpstr>
      <vt:lpstr>分享內容的大綱 </vt:lpstr>
      <vt:lpstr>教授對我的影響</vt:lpstr>
      <vt:lpstr>分享內容的大綱 </vt:lpstr>
      <vt:lpstr>學校數學課的調適</vt:lpstr>
      <vt:lpstr>分享內容的大綱 </vt:lpstr>
      <vt:lpstr>施教授與我的數學科展</vt:lpstr>
      <vt:lpstr>三催四請-從畢氏定理到N元畢氏數   摘要</vt:lpstr>
      <vt:lpstr>圓點方陣</vt:lpstr>
      <vt:lpstr>投影片 22</vt:lpstr>
      <vt:lpstr>投影片 23</vt:lpstr>
      <vt:lpstr>透過兩個海倫三角形的拼和剪得到新的海倫三角形 </vt:lpstr>
      <vt:lpstr>投影片 25</vt:lpstr>
      <vt:lpstr>勾股形</vt:lpstr>
      <vt:lpstr>分進合擊-分解勾股數</vt:lpstr>
      <vt:lpstr>貝格倫三元樹</vt:lpstr>
      <vt:lpstr>再探勾股鐵路網</vt:lpstr>
      <vt:lpstr>勾股鐵路</vt:lpstr>
      <vt:lpstr>分享內容的大綱 </vt:lpstr>
      <vt:lpstr>教授與我的數學傳播文章</vt:lpstr>
      <vt:lpstr>投影片 33</vt:lpstr>
      <vt:lpstr>投影片 34</vt:lpstr>
      <vt:lpstr>最簡勾股差</vt:lpstr>
      <vt:lpstr>投影片 36</vt:lpstr>
      <vt:lpstr>分數數列與勾股數</vt:lpstr>
      <vt:lpstr>投影片 38</vt:lpstr>
      <vt:lpstr>勾股形</vt:lpstr>
      <vt:lpstr>投影片 40</vt:lpstr>
      <vt:lpstr>圓點方陣</vt:lpstr>
      <vt:lpstr>投影片 42</vt:lpstr>
      <vt:lpstr>分享內容的大綱 </vt:lpstr>
      <vt:lpstr>結語</vt:lpstr>
      <vt:lpstr>謝謝各位老師！</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72</cp:revision>
  <dcterms:created xsi:type="dcterms:W3CDTF">2018-05-01T12:21:38Z</dcterms:created>
  <dcterms:modified xsi:type="dcterms:W3CDTF">2018-06-11T14:33:08Z</dcterms:modified>
</cp:coreProperties>
</file>