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12" r:id="rId3"/>
    <p:sldId id="307" r:id="rId4"/>
    <p:sldId id="308" r:id="rId5"/>
    <p:sldId id="313" r:id="rId6"/>
    <p:sldId id="257" r:id="rId7"/>
    <p:sldId id="314" r:id="rId8"/>
    <p:sldId id="317" r:id="rId9"/>
    <p:sldId id="278" r:id="rId10"/>
    <p:sldId id="277" r:id="rId11"/>
    <p:sldId id="279" r:id="rId12"/>
    <p:sldId id="296" r:id="rId13"/>
    <p:sldId id="316" r:id="rId14"/>
    <p:sldId id="297" r:id="rId15"/>
    <p:sldId id="298" r:id="rId16"/>
    <p:sldId id="303" r:id="rId17"/>
    <p:sldId id="299" r:id="rId18"/>
    <p:sldId id="300" r:id="rId19"/>
    <p:sldId id="301" r:id="rId20"/>
    <p:sldId id="309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4" r:id="rId31"/>
    <p:sldId id="280" r:id="rId32"/>
    <p:sldId id="310" r:id="rId33"/>
    <p:sldId id="311" r:id="rId34"/>
    <p:sldId id="295" r:id="rId35"/>
    <p:sldId id="259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0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46AC-5A68-4ADB-95F6-83209C4CB2EC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4D21-B18C-43F1-884F-D34F187E7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pPr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0751" y="5915026"/>
            <a:ext cx="2266949" cy="731354"/>
          </a:xfrm>
        </p:spPr>
        <p:txBody>
          <a:bodyPr>
            <a:normAutofit/>
          </a:bodyPr>
          <a:lstStyle/>
          <a:p>
            <a:r>
              <a:rPr lang="zh-TW" altLang="en-US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台南市數學輔導團</a:t>
            </a:r>
            <a:endParaRPr lang="en-US" altLang="zh-TW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建興國中</a:t>
            </a:r>
            <a:endParaRPr lang="en-US" altLang="zh-TW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09850" y="1771650"/>
            <a:ext cx="6381750" cy="3581400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第四屆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數學新世界期末會議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指數、科學記號、根號數</a:t>
            </a:r>
            <a:r>
              <a:rPr lang="en-US" altLang="zh-TW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教學想法分享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91500" y="609603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陳俐利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5" y="504825"/>
            <a:ext cx="7886700" cy="85725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可用來解釋指數律？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能用等級去解釋嗎？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1704975"/>
            <a:ext cx="3743325" cy="685800"/>
          </a:xfrm>
          <a:prstGeom prst="rect">
            <a:avLst/>
          </a:prstGeom>
          <a:noFill/>
        </p:spPr>
      </p:pic>
      <p:grpSp>
        <p:nvGrpSpPr>
          <p:cNvPr id="13" name="群組 12"/>
          <p:cNvGrpSpPr/>
          <p:nvPr/>
        </p:nvGrpSpPr>
        <p:grpSpPr>
          <a:xfrm>
            <a:off x="1585304" y="3333750"/>
            <a:ext cx="900000" cy="1044824"/>
            <a:chOff x="4343400" y="2390775"/>
            <a:chExt cx="900000" cy="1044824"/>
          </a:xfrm>
        </p:grpSpPr>
        <p:sp>
          <p:nvSpPr>
            <p:cNvPr id="14" name="弧形 13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537804" y="3295650"/>
            <a:ext cx="1043596" cy="1044824"/>
            <a:chOff x="4343400" y="2390775"/>
            <a:chExt cx="900000" cy="1044824"/>
          </a:xfrm>
        </p:grpSpPr>
        <p:sp>
          <p:nvSpPr>
            <p:cNvPr id="17" name="弧形 1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471003" y="2819400"/>
            <a:ext cx="2224697" cy="2028828"/>
            <a:chOff x="4343400" y="2727976"/>
            <a:chExt cx="900000" cy="707623"/>
          </a:xfrm>
        </p:grpSpPr>
        <p:sp>
          <p:nvSpPr>
            <p:cNvPr id="20" name="弧形 19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479075" y="2727976"/>
              <a:ext cx="628650" cy="182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rgbClr val="FF0000"/>
                  </a:solidFill>
                </a:rPr>
                <a:t>×(</a:t>
              </a:r>
              <a:r>
                <a:rPr lang="en-US" altLang="zh-TW" sz="2800" b="1" dirty="0" err="1" smtClean="0">
                  <a:solidFill>
                    <a:srgbClr val="FF0000"/>
                  </a:solidFill>
                </a:rPr>
                <a:t>a×b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)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939636" y="3510649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25" name="群組 12"/>
          <p:cNvGrpSpPr/>
          <p:nvPr/>
        </p:nvGrpSpPr>
        <p:grpSpPr>
          <a:xfrm>
            <a:off x="4004654" y="3333750"/>
            <a:ext cx="900000" cy="1044824"/>
            <a:chOff x="4343400" y="2390775"/>
            <a:chExt cx="900000" cy="1044824"/>
          </a:xfrm>
        </p:grpSpPr>
        <p:sp>
          <p:nvSpPr>
            <p:cNvPr id="32" name="弧形 31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群組 15"/>
          <p:cNvGrpSpPr/>
          <p:nvPr/>
        </p:nvGrpSpPr>
        <p:grpSpPr>
          <a:xfrm>
            <a:off x="4957154" y="3295650"/>
            <a:ext cx="1043596" cy="1044824"/>
            <a:chOff x="4343400" y="2390775"/>
            <a:chExt cx="900000" cy="1044824"/>
          </a:xfrm>
        </p:grpSpPr>
        <p:sp>
          <p:nvSpPr>
            <p:cNvPr id="30" name="弧形 29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群組 18"/>
          <p:cNvGrpSpPr/>
          <p:nvPr/>
        </p:nvGrpSpPr>
        <p:grpSpPr>
          <a:xfrm>
            <a:off x="3890353" y="2819400"/>
            <a:ext cx="2224697" cy="2028828"/>
            <a:chOff x="4343400" y="2727976"/>
            <a:chExt cx="900000" cy="707623"/>
          </a:xfrm>
        </p:grpSpPr>
        <p:sp>
          <p:nvSpPr>
            <p:cNvPr id="28" name="弧形 27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479075" y="2727976"/>
              <a:ext cx="628650" cy="182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rgbClr val="FF0000"/>
                  </a:solidFill>
                </a:rPr>
                <a:t>×(</a:t>
              </a:r>
              <a:r>
                <a:rPr lang="en-US" altLang="zh-TW" sz="2800" b="1" dirty="0" err="1" smtClean="0">
                  <a:solidFill>
                    <a:srgbClr val="FF0000"/>
                  </a:solidFill>
                </a:rPr>
                <a:t>a×b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)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群組 12"/>
          <p:cNvGrpSpPr/>
          <p:nvPr/>
        </p:nvGrpSpPr>
        <p:grpSpPr>
          <a:xfrm>
            <a:off x="6395429" y="3333750"/>
            <a:ext cx="900000" cy="1044824"/>
            <a:chOff x="4343400" y="2390775"/>
            <a:chExt cx="900000" cy="1044824"/>
          </a:xfrm>
        </p:grpSpPr>
        <p:sp>
          <p:nvSpPr>
            <p:cNvPr id="42" name="弧形 41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15"/>
          <p:cNvGrpSpPr/>
          <p:nvPr/>
        </p:nvGrpSpPr>
        <p:grpSpPr>
          <a:xfrm>
            <a:off x="7347929" y="3295650"/>
            <a:ext cx="1043596" cy="1044824"/>
            <a:chOff x="4343400" y="2390775"/>
            <a:chExt cx="900000" cy="1044824"/>
          </a:xfrm>
        </p:grpSpPr>
        <p:sp>
          <p:nvSpPr>
            <p:cNvPr id="40" name="弧形 39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群組 18"/>
          <p:cNvGrpSpPr/>
          <p:nvPr/>
        </p:nvGrpSpPr>
        <p:grpSpPr>
          <a:xfrm>
            <a:off x="6281128" y="2819400"/>
            <a:ext cx="2224697" cy="2028828"/>
            <a:chOff x="4343400" y="2727976"/>
            <a:chExt cx="900000" cy="707623"/>
          </a:xfrm>
        </p:grpSpPr>
        <p:sp>
          <p:nvSpPr>
            <p:cNvPr id="38" name="弧形 37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479075" y="2727976"/>
              <a:ext cx="628650" cy="182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rgbClr val="FF0000"/>
                  </a:solidFill>
                </a:rPr>
                <a:t>×(</a:t>
              </a:r>
              <a:r>
                <a:rPr lang="en-US" altLang="zh-TW" sz="2800" b="1" dirty="0" err="1" smtClean="0">
                  <a:solidFill>
                    <a:srgbClr val="FF0000"/>
                  </a:solidFill>
                </a:rPr>
                <a:t>a×b</a:t>
              </a:r>
              <a:r>
                <a:rPr lang="en-US" altLang="zh-TW" sz="2800" b="1" dirty="0" smtClean="0">
                  <a:solidFill>
                    <a:srgbClr val="FF0000"/>
                  </a:solidFill>
                </a:rPr>
                <a:t>)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70" name="群組 12"/>
          <p:cNvGrpSpPr/>
          <p:nvPr/>
        </p:nvGrpSpPr>
        <p:grpSpPr>
          <a:xfrm>
            <a:off x="1585304" y="5237491"/>
            <a:ext cx="900000" cy="1044824"/>
            <a:chOff x="4343400" y="2390775"/>
            <a:chExt cx="900000" cy="1044824"/>
          </a:xfrm>
        </p:grpSpPr>
        <p:sp>
          <p:nvSpPr>
            <p:cNvPr id="77" name="弧形 7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群組 15"/>
          <p:cNvGrpSpPr/>
          <p:nvPr/>
        </p:nvGrpSpPr>
        <p:grpSpPr>
          <a:xfrm>
            <a:off x="7147904" y="5237491"/>
            <a:ext cx="1043596" cy="1044824"/>
            <a:chOff x="4343400" y="2390775"/>
            <a:chExt cx="900000" cy="1044824"/>
          </a:xfrm>
        </p:grpSpPr>
        <p:sp>
          <p:nvSpPr>
            <p:cNvPr id="75" name="弧形 1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文字方塊 17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1082511" y="5436738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61" name="群組 12"/>
          <p:cNvGrpSpPr/>
          <p:nvPr/>
        </p:nvGrpSpPr>
        <p:grpSpPr>
          <a:xfrm>
            <a:off x="2671154" y="5237491"/>
            <a:ext cx="900000" cy="1044824"/>
            <a:chOff x="4343400" y="2390775"/>
            <a:chExt cx="900000" cy="1044824"/>
          </a:xfrm>
        </p:grpSpPr>
        <p:sp>
          <p:nvSpPr>
            <p:cNvPr id="68" name="弧形 67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群組 15"/>
          <p:cNvGrpSpPr/>
          <p:nvPr/>
        </p:nvGrpSpPr>
        <p:grpSpPr>
          <a:xfrm>
            <a:off x="4852379" y="5237491"/>
            <a:ext cx="1043596" cy="1044824"/>
            <a:chOff x="4343400" y="2390775"/>
            <a:chExt cx="900000" cy="1044824"/>
          </a:xfrm>
        </p:grpSpPr>
        <p:sp>
          <p:nvSpPr>
            <p:cNvPr id="66" name="弧形 65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群組 12"/>
          <p:cNvGrpSpPr/>
          <p:nvPr/>
        </p:nvGrpSpPr>
        <p:grpSpPr>
          <a:xfrm>
            <a:off x="3737954" y="5237491"/>
            <a:ext cx="900000" cy="1044824"/>
            <a:chOff x="4343400" y="2390775"/>
            <a:chExt cx="900000" cy="1044824"/>
          </a:xfrm>
        </p:grpSpPr>
        <p:sp>
          <p:nvSpPr>
            <p:cNvPr id="59" name="弧形 58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群組 15"/>
          <p:cNvGrpSpPr/>
          <p:nvPr/>
        </p:nvGrpSpPr>
        <p:grpSpPr>
          <a:xfrm>
            <a:off x="6023954" y="5237491"/>
            <a:ext cx="1043596" cy="1044824"/>
            <a:chOff x="4343400" y="2390775"/>
            <a:chExt cx="900000" cy="1044824"/>
          </a:xfrm>
        </p:grpSpPr>
        <p:sp>
          <p:nvSpPr>
            <p:cNvPr id="57" name="弧形 5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4479075" y="2390775"/>
              <a:ext cx="628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b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518629" y="4523067"/>
            <a:ext cx="6872896" cy="2334933"/>
            <a:chOff x="928079" y="4094441"/>
            <a:chExt cx="6872896" cy="2334933"/>
          </a:xfrm>
        </p:grpSpPr>
        <p:grpSp>
          <p:nvGrpSpPr>
            <p:cNvPr id="83" name="群組 82"/>
            <p:cNvGrpSpPr/>
            <p:nvPr/>
          </p:nvGrpSpPr>
          <p:grpSpPr>
            <a:xfrm>
              <a:off x="928079" y="4170642"/>
              <a:ext cx="3177196" cy="2173008"/>
              <a:chOff x="928079" y="4170642"/>
              <a:chExt cx="3177196" cy="2173008"/>
            </a:xfrm>
          </p:grpSpPr>
          <p:grpSp>
            <p:nvGrpSpPr>
              <p:cNvPr id="79" name="群組 15"/>
              <p:cNvGrpSpPr/>
              <p:nvPr/>
            </p:nvGrpSpPr>
            <p:grpSpPr>
              <a:xfrm>
                <a:off x="928079" y="4170642"/>
                <a:ext cx="3177196" cy="2173008"/>
                <a:chOff x="4343400" y="2730382"/>
                <a:chExt cx="900000" cy="705217"/>
              </a:xfrm>
            </p:grpSpPr>
            <p:sp>
              <p:nvSpPr>
                <p:cNvPr id="80" name="弧形 79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文字方塊 80"/>
                <p:cNvSpPr txBox="1"/>
                <p:nvPr/>
              </p:nvSpPr>
              <p:spPr>
                <a:xfrm>
                  <a:off x="4679490" y="2730382"/>
                  <a:ext cx="299493" cy="169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2289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47900" y="4229100"/>
                <a:ext cx="695325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92" name="群組 91"/>
            <p:cNvGrpSpPr/>
            <p:nvPr/>
          </p:nvGrpSpPr>
          <p:grpSpPr>
            <a:xfrm>
              <a:off x="4200525" y="4094441"/>
              <a:ext cx="3600450" cy="2334933"/>
              <a:chOff x="4200525" y="4094441"/>
              <a:chExt cx="3600450" cy="2334933"/>
            </a:xfrm>
          </p:grpSpPr>
          <p:grpSp>
            <p:nvGrpSpPr>
              <p:cNvPr id="85" name="群組 15"/>
              <p:cNvGrpSpPr/>
              <p:nvPr/>
            </p:nvGrpSpPr>
            <p:grpSpPr>
              <a:xfrm>
                <a:off x="4200525" y="4094441"/>
                <a:ext cx="3600450" cy="2334933"/>
                <a:chOff x="4343400" y="2730382"/>
                <a:chExt cx="900000" cy="705217"/>
              </a:xfrm>
            </p:grpSpPr>
            <p:sp>
              <p:nvSpPr>
                <p:cNvPr id="87" name="弧形 86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8" name="文字方塊 87"/>
                <p:cNvSpPr txBox="1"/>
                <p:nvPr/>
              </p:nvSpPr>
              <p:spPr>
                <a:xfrm>
                  <a:off x="4679490" y="2730382"/>
                  <a:ext cx="299493" cy="169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43563" y="4191000"/>
                <a:ext cx="714375" cy="4572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5" name="上-下雙向箭號 94"/>
          <p:cNvSpPr/>
          <p:nvPr/>
        </p:nvSpPr>
        <p:spPr>
          <a:xfrm>
            <a:off x="4638675" y="4400550"/>
            <a:ext cx="400050" cy="63817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075" y="666750"/>
            <a:ext cx="7886700" cy="75247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為晉級標準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11411" y="2600682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96724" y="260068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0</a:t>
            </a:r>
            <a:endParaRPr lang="zh-TW" altLang="en-US" sz="3600" b="1" dirty="0">
              <a:latin typeface="Arial Black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1563" y="260068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0</a:t>
            </a:r>
            <a:endParaRPr lang="zh-TW" altLang="en-US" sz="3600" b="1" dirty="0">
              <a:latin typeface="Arial Black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47354" y="2105025"/>
            <a:ext cx="900000" cy="1044824"/>
            <a:chOff x="4343400" y="2390775"/>
            <a:chExt cx="900000" cy="1044824"/>
          </a:xfrm>
        </p:grpSpPr>
        <p:sp>
          <p:nvSpPr>
            <p:cNvPr id="9" name="弧形 8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747354" y="2714625"/>
            <a:ext cx="900000" cy="1028045"/>
            <a:chOff x="235801" y="2867025"/>
            <a:chExt cx="900000" cy="1028045"/>
          </a:xfrm>
        </p:grpSpPr>
        <p:sp>
          <p:nvSpPr>
            <p:cNvPr id="12" name="弧形 11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群組 46"/>
          <p:cNvGrpSpPr/>
          <p:nvPr/>
        </p:nvGrpSpPr>
        <p:grpSpPr>
          <a:xfrm>
            <a:off x="4232667" y="2105025"/>
            <a:ext cx="900000" cy="1044824"/>
            <a:chOff x="4343400" y="2390775"/>
            <a:chExt cx="900000" cy="1044824"/>
          </a:xfrm>
        </p:grpSpPr>
        <p:sp>
          <p:nvSpPr>
            <p:cNvPr id="19" name="弧形 18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群組 69"/>
          <p:cNvGrpSpPr/>
          <p:nvPr/>
        </p:nvGrpSpPr>
        <p:grpSpPr>
          <a:xfrm>
            <a:off x="4232667" y="2714625"/>
            <a:ext cx="900000" cy="1028045"/>
            <a:chOff x="235801" y="2867025"/>
            <a:chExt cx="900000" cy="1028045"/>
          </a:xfrm>
        </p:grpSpPr>
        <p:sp>
          <p:nvSpPr>
            <p:cNvPr id="22" name="弧形 21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46"/>
          <p:cNvGrpSpPr/>
          <p:nvPr/>
        </p:nvGrpSpPr>
        <p:grpSpPr>
          <a:xfrm>
            <a:off x="5727506" y="2105025"/>
            <a:ext cx="900000" cy="1044824"/>
            <a:chOff x="4343400" y="2390775"/>
            <a:chExt cx="900000" cy="1044824"/>
          </a:xfrm>
        </p:grpSpPr>
        <p:sp>
          <p:nvSpPr>
            <p:cNvPr id="25" name="弧形 24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群組 69"/>
          <p:cNvGrpSpPr/>
          <p:nvPr/>
        </p:nvGrpSpPr>
        <p:grpSpPr>
          <a:xfrm>
            <a:off x="5727506" y="2714625"/>
            <a:ext cx="900000" cy="1028045"/>
            <a:chOff x="235801" y="2867025"/>
            <a:chExt cx="900000" cy="1028045"/>
          </a:xfrm>
        </p:grpSpPr>
        <p:sp>
          <p:nvSpPr>
            <p:cNvPr id="28" name="弧形 27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0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213350" y="3467100"/>
            <a:ext cx="485775" cy="1133475"/>
            <a:chOff x="5305425" y="3343275"/>
            <a:chExt cx="485775" cy="113347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43537" y="3343275"/>
              <a:ext cx="209550" cy="533400"/>
            </a:xfrm>
            <a:prstGeom prst="rect">
              <a:avLst/>
            </a:prstGeom>
            <a:noFill/>
          </p:spPr>
        </p:pic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05425" y="3914775"/>
              <a:ext cx="485775" cy="561975"/>
            </a:xfrm>
            <a:prstGeom prst="rect">
              <a:avLst/>
            </a:prstGeom>
            <a:noFill/>
          </p:spPr>
        </p:pic>
      </p:grpSp>
      <p:grpSp>
        <p:nvGrpSpPr>
          <p:cNvPr id="57" name="群組 56"/>
          <p:cNvGrpSpPr/>
          <p:nvPr/>
        </p:nvGrpSpPr>
        <p:grpSpPr>
          <a:xfrm>
            <a:off x="6667500" y="3476625"/>
            <a:ext cx="485775" cy="1123950"/>
            <a:chOff x="6781800" y="3267075"/>
            <a:chExt cx="485775" cy="1123950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19912" y="3267075"/>
              <a:ext cx="209550" cy="533400"/>
            </a:xfrm>
            <a:prstGeom prst="rect">
              <a:avLst/>
            </a:prstGeom>
            <a:noFill/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3829050"/>
              <a:ext cx="485775" cy="561975"/>
            </a:xfrm>
            <a:prstGeom prst="rect">
              <a:avLst/>
            </a:prstGeom>
            <a:noFill/>
          </p:spPr>
        </p:pic>
      </p:grp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2057400" y="3467100"/>
            <a:ext cx="733425" cy="1133475"/>
            <a:chOff x="2219325" y="3419475"/>
            <a:chExt cx="733425" cy="1133475"/>
          </a:xfrm>
        </p:grpSpPr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1262" y="3419475"/>
              <a:ext cx="209550" cy="533400"/>
            </a:xfrm>
            <a:prstGeom prst="rect">
              <a:avLst/>
            </a:prstGeom>
            <a:noFill/>
          </p:spPr>
        </p:pic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9325" y="3990975"/>
              <a:ext cx="733425" cy="561975"/>
            </a:xfrm>
            <a:prstGeom prst="rect">
              <a:avLst/>
            </a:prstGeom>
            <a:noFill/>
          </p:spPr>
        </p:pic>
      </p:grpSp>
      <p:grpSp>
        <p:nvGrpSpPr>
          <p:cNvPr id="70" name="群組 69"/>
          <p:cNvGrpSpPr/>
          <p:nvPr/>
        </p:nvGrpSpPr>
        <p:grpSpPr>
          <a:xfrm>
            <a:off x="3759200" y="3467100"/>
            <a:ext cx="485775" cy="1133475"/>
            <a:chOff x="3819525" y="3305175"/>
            <a:chExt cx="485775" cy="1133475"/>
          </a:xfrm>
        </p:grpSpPr>
        <p:pic>
          <p:nvPicPr>
            <p:cNvPr id="28688" name="Picture 1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7637" y="3305175"/>
              <a:ext cx="209550" cy="533400"/>
            </a:xfrm>
            <a:prstGeom prst="rect">
              <a:avLst/>
            </a:prstGeom>
            <a:noFill/>
          </p:spPr>
        </p:pic>
        <p:pic>
          <p:nvPicPr>
            <p:cNvPr id="28687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9525" y="3876675"/>
              <a:ext cx="485775" cy="561975"/>
            </a:xfrm>
            <a:prstGeom prst="rect">
              <a:avLst/>
            </a:prstGeom>
            <a:noFill/>
          </p:spPr>
        </p:pic>
      </p:grp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2101685" y="2619732"/>
            <a:ext cx="55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？</a:t>
            </a:r>
            <a:endParaRPr lang="zh-TW" altLang="en-US" sz="36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3" name="乘號 72"/>
          <p:cNvSpPr/>
          <p:nvPr/>
        </p:nvSpPr>
        <p:spPr>
          <a:xfrm>
            <a:off x="5762625" y="2838450"/>
            <a:ext cx="876300" cy="828675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乘號 73"/>
          <p:cNvSpPr/>
          <p:nvPr/>
        </p:nvSpPr>
        <p:spPr>
          <a:xfrm>
            <a:off x="3543300" y="3829050"/>
            <a:ext cx="876300" cy="828675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乘號 75"/>
          <p:cNvSpPr/>
          <p:nvPr/>
        </p:nvSpPr>
        <p:spPr>
          <a:xfrm>
            <a:off x="4219575" y="2800350"/>
            <a:ext cx="876300" cy="828675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乘號 76"/>
          <p:cNvSpPr/>
          <p:nvPr/>
        </p:nvSpPr>
        <p:spPr>
          <a:xfrm>
            <a:off x="1895475" y="3838575"/>
            <a:ext cx="876300" cy="828675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乘號 44"/>
          <p:cNvSpPr/>
          <p:nvPr/>
        </p:nvSpPr>
        <p:spPr>
          <a:xfrm>
            <a:off x="2752725" y="2819400"/>
            <a:ext cx="876300" cy="828675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2" grpId="0"/>
      <p:bldP spid="73" grpId="0" animBg="1"/>
      <p:bldP spid="74" grpId="0" animBg="1"/>
      <p:bldP spid="76" grpId="0" animBg="1"/>
      <p:bldP spid="77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700" y="695326"/>
            <a:ext cx="7886700" cy="78105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57375"/>
            <a:ext cx="8201025" cy="4238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請畫出以“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”為晉級標準的圖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04900" y="4808220"/>
          <a:ext cx="6096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1695450" y="5029200"/>
            <a:ext cx="5124450" cy="457200"/>
            <a:chOff x="1971675" y="4086225"/>
            <a:chExt cx="5124450" cy="45720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0298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5286" y="4086225"/>
              <a:ext cx="390525" cy="457200"/>
            </a:xfrm>
            <a:prstGeom prst="rect">
              <a:avLst/>
            </a:prstGeom>
            <a:noFill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0749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6212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1675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4835" y="4086225"/>
              <a:ext cx="533400" cy="457200"/>
            </a:xfrm>
            <a:prstGeom prst="rect">
              <a:avLst/>
            </a:prstGeom>
            <a:noFill/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2725" y="4086225"/>
              <a:ext cx="533400" cy="457200"/>
            </a:xfrm>
            <a:prstGeom prst="rect">
              <a:avLst/>
            </a:prstGeom>
            <a:noFill/>
          </p:spPr>
        </p:pic>
      </p:grp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1289895" y="2790824"/>
            <a:ext cx="6053879" cy="1304925"/>
            <a:chOff x="1118445" y="3286124"/>
            <a:chExt cx="6053879" cy="1304925"/>
          </a:xfrm>
        </p:grpSpPr>
        <p:sp>
          <p:nvSpPr>
            <p:cNvPr id="41" name="文字方塊 40"/>
            <p:cNvSpPr txBox="1"/>
            <p:nvPr/>
          </p:nvSpPr>
          <p:spPr>
            <a:xfrm>
              <a:off x="3638550" y="3738531"/>
              <a:ext cx="37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1</a:t>
              </a:r>
              <a:endParaRPr lang="zh-TW" altLang="en-US" sz="2000" b="1" dirty="0"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5010150" y="3738531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</a:rPr>
                <a:t>10</a:t>
              </a:r>
              <a:endParaRPr lang="zh-TW" altLang="en-US" sz="2000" b="1" dirty="0">
                <a:latin typeface="Arial Black" pitchFamily="34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434387" y="3738531"/>
              <a:ext cx="737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</a:rPr>
                <a:t>100</a:t>
              </a:r>
              <a:endParaRPr lang="zh-TW" altLang="en-US" sz="2000" b="1" dirty="0">
                <a:latin typeface="Arial Black" pitchFamily="34" charset="0"/>
              </a:endParaRPr>
            </a:p>
          </p:txBody>
        </p:sp>
        <p:grpSp>
          <p:nvGrpSpPr>
            <p:cNvPr id="63" name="群組 62"/>
            <p:cNvGrpSpPr/>
            <p:nvPr/>
          </p:nvGrpSpPr>
          <p:grpSpPr>
            <a:xfrm>
              <a:off x="5515610" y="3286124"/>
              <a:ext cx="920944" cy="1304925"/>
              <a:chOff x="5727506" y="2724150"/>
              <a:chExt cx="920944" cy="1304925"/>
            </a:xfrm>
          </p:grpSpPr>
          <p:grpSp>
            <p:nvGrpSpPr>
              <p:cNvPr id="50" name="群組 46"/>
              <p:cNvGrpSpPr/>
              <p:nvPr/>
            </p:nvGrpSpPr>
            <p:grpSpPr>
              <a:xfrm>
                <a:off x="5727506" y="2724150"/>
                <a:ext cx="920944" cy="847725"/>
                <a:chOff x="4343400" y="2552700"/>
                <a:chExt cx="900000" cy="882899"/>
              </a:xfrm>
            </p:grpSpPr>
            <p:sp>
              <p:nvSpPr>
                <p:cNvPr id="51" name="弧形 50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" name="文字方塊 51"/>
                <p:cNvSpPr txBox="1"/>
                <p:nvPr/>
              </p:nvSpPr>
              <p:spPr>
                <a:xfrm>
                  <a:off x="4469550" y="2552700"/>
                  <a:ext cx="59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×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3" name="群組 69"/>
              <p:cNvGrpSpPr/>
              <p:nvPr/>
            </p:nvGrpSpPr>
            <p:grpSpPr>
              <a:xfrm>
                <a:off x="5727506" y="3171826"/>
                <a:ext cx="920944" cy="857249"/>
                <a:chOff x="235801" y="2867025"/>
                <a:chExt cx="900000" cy="904219"/>
              </a:xfrm>
            </p:grpSpPr>
            <p:sp>
              <p:nvSpPr>
                <p:cNvPr id="54" name="弧形 53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文字方塊 54"/>
                <p:cNvSpPr txBox="1"/>
                <p:nvPr/>
              </p:nvSpPr>
              <p:spPr>
                <a:xfrm>
                  <a:off x="366169" y="3248024"/>
                  <a:ext cx="752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2" name="群組 61"/>
            <p:cNvGrpSpPr/>
            <p:nvPr/>
          </p:nvGrpSpPr>
          <p:grpSpPr>
            <a:xfrm>
              <a:off x="1118445" y="3286124"/>
              <a:ext cx="920944" cy="1304925"/>
              <a:chOff x="4251131" y="2695575"/>
              <a:chExt cx="920944" cy="1304925"/>
            </a:xfrm>
          </p:grpSpPr>
          <p:grpSp>
            <p:nvGrpSpPr>
              <p:cNvPr id="56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57" name="弧形 56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文字方塊 57"/>
                <p:cNvSpPr txBox="1"/>
                <p:nvPr/>
              </p:nvSpPr>
              <p:spPr>
                <a:xfrm>
                  <a:off x="4469550" y="2552700"/>
                  <a:ext cx="59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×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9" name="群組 69"/>
              <p:cNvGrpSpPr/>
              <p:nvPr/>
            </p:nvGrpSpPr>
            <p:grpSpPr>
              <a:xfrm>
                <a:off x="4251131" y="3143251"/>
                <a:ext cx="920944" cy="857249"/>
                <a:chOff x="235801" y="2867025"/>
                <a:chExt cx="900000" cy="904219"/>
              </a:xfrm>
            </p:grpSpPr>
            <p:sp>
              <p:nvSpPr>
                <p:cNvPr id="60" name="弧形 59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文字方塊 60"/>
                <p:cNvSpPr txBox="1"/>
                <p:nvPr/>
              </p:nvSpPr>
              <p:spPr>
                <a:xfrm>
                  <a:off x="366169" y="3248024"/>
                  <a:ext cx="752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5" name="群組 64"/>
            <p:cNvGrpSpPr/>
            <p:nvPr/>
          </p:nvGrpSpPr>
          <p:grpSpPr>
            <a:xfrm>
              <a:off x="4166445" y="3286124"/>
              <a:ext cx="920944" cy="1304925"/>
              <a:chOff x="4251131" y="2695575"/>
              <a:chExt cx="920944" cy="1304925"/>
            </a:xfrm>
          </p:grpSpPr>
          <p:grpSp>
            <p:nvGrpSpPr>
              <p:cNvPr id="66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70" name="弧形 69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文字方塊 70"/>
                <p:cNvSpPr txBox="1"/>
                <p:nvPr/>
              </p:nvSpPr>
              <p:spPr>
                <a:xfrm>
                  <a:off x="4469550" y="2552700"/>
                  <a:ext cx="59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×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7" name="群組 69"/>
              <p:cNvGrpSpPr/>
              <p:nvPr/>
            </p:nvGrpSpPr>
            <p:grpSpPr>
              <a:xfrm>
                <a:off x="4251131" y="3143251"/>
                <a:ext cx="920944" cy="857249"/>
                <a:chOff x="235801" y="2867025"/>
                <a:chExt cx="900000" cy="904219"/>
              </a:xfrm>
            </p:grpSpPr>
            <p:sp>
              <p:nvSpPr>
                <p:cNvPr id="68" name="弧形 67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9" name="文字方塊 68"/>
                <p:cNvSpPr txBox="1"/>
                <p:nvPr/>
              </p:nvSpPr>
              <p:spPr>
                <a:xfrm>
                  <a:off x="366169" y="3248024"/>
                  <a:ext cx="752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72" name="群組 71"/>
            <p:cNvGrpSpPr/>
            <p:nvPr/>
          </p:nvGrpSpPr>
          <p:grpSpPr>
            <a:xfrm>
              <a:off x="2651970" y="3286124"/>
              <a:ext cx="920944" cy="1304925"/>
              <a:chOff x="4251131" y="2695575"/>
              <a:chExt cx="920944" cy="1304925"/>
            </a:xfrm>
          </p:grpSpPr>
          <p:grpSp>
            <p:nvGrpSpPr>
              <p:cNvPr id="73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77" name="弧形 76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8" name="文字方塊 77"/>
                <p:cNvSpPr txBox="1"/>
                <p:nvPr/>
              </p:nvSpPr>
              <p:spPr>
                <a:xfrm>
                  <a:off x="4469550" y="2552700"/>
                  <a:ext cx="59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×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4" name="群組 69"/>
              <p:cNvGrpSpPr/>
              <p:nvPr/>
            </p:nvGrpSpPr>
            <p:grpSpPr>
              <a:xfrm>
                <a:off x="4251131" y="3143251"/>
                <a:ext cx="920944" cy="857249"/>
                <a:chOff x="235801" y="2867025"/>
                <a:chExt cx="900000" cy="904219"/>
              </a:xfrm>
            </p:grpSpPr>
            <p:sp>
              <p:nvSpPr>
                <p:cNvPr id="75" name="弧形 74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6" name="文字方塊 75"/>
                <p:cNvSpPr txBox="1"/>
                <p:nvPr/>
              </p:nvSpPr>
              <p:spPr>
                <a:xfrm>
                  <a:off x="366169" y="3248024"/>
                  <a:ext cx="752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10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79" name="矩形 78"/>
            <p:cNvSpPr/>
            <p:nvPr/>
          </p:nvSpPr>
          <p:spPr>
            <a:xfrm>
              <a:off x="2040523" y="3753920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1/10</a:t>
              </a:r>
              <a:endParaRPr lang="zh-TW" altLang="en-US" b="1" dirty="0"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724275" y="4048125"/>
            <a:ext cx="1047751" cy="476250"/>
            <a:chOff x="4000500" y="4000500"/>
            <a:chExt cx="1047751" cy="476250"/>
          </a:xfrm>
        </p:grpSpPr>
        <p:sp>
          <p:nvSpPr>
            <p:cNvPr id="81" name="向下箭號 80"/>
            <p:cNvSpPr/>
            <p:nvPr/>
          </p:nvSpPr>
          <p:spPr>
            <a:xfrm>
              <a:off x="4000500" y="4000500"/>
              <a:ext cx="314325" cy="476250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4343401" y="4000500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轉成</a:t>
              </a:r>
              <a:endPara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50" y="542925"/>
            <a:ext cx="6219825" cy="86677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181225"/>
            <a:ext cx="7886700" cy="351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如果你有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百萬元存款，被稱為百萬富翁，若有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百萬元，則還是被稱為百萬富翁？有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489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百萬元呢？存款要如何表示，才能顯示出等級？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32000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0.003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各屬於第幾等級？請將它們寫 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成        的形式，其中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為其等級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150" y="4457700"/>
            <a:ext cx="120015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742949"/>
            <a:ext cx="7886700" cy="72390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結合定位板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66850" y="4994275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千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十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個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十分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千分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2569845"/>
          <a:ext cx="6096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076450" y="2771775"/>
            <a:ext cx="5124450" cy="457200"/>
            <a:chOff x="1971675" y="4086225"/>
            <a:chExt cx="5124450" cy="4572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0298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5286" y="4086225"/>
              <a:ext cx="390525" cy="457200"/>
            </a:xfrm>
            <a:prstGeom prst="rect">
              <a:avLst/>
            </a:prstGeom>
            <a:noFill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0749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6212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1675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4835" y="4086225"/>
              <a:ext cx="533400" cy="457200"/>
            </a:xfrm>
            <a:prstGeom prst="rect">
              <a:avLst/>
            </a:prstGeom>
            <a:noFill/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2725" y="4086225"/>
              <a:ext cx="533400" cy="457200"/>
            </a:xfrm>
            <a:prstGeom prst="rect">
              <a:avLst/>
            </a:prstGeom>
            <a:noFill/>
          </p:spPr>
        </p:pic>
      </p:grp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447800" y="3371850"/>
          <a:ext cx="6096000" cy="54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千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十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個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十分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千分</a:t>
                      </a:r>
                      <a:endParaRPr lang="zh-TW" alt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向下箭號 14"/>
          <p:cNvSpPr/>
          <p:nvPr/>
        </p:nvSpPr>
        <p:spPr>
          <a:xfrm>
            <a:off x="4343400" y="4276725"/>
            <a:ext cx="314325" cy="47625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085975" y="5505450"/>
            <a:ext cx="5124450" cy="457200"/>
            <a:chOff x="1971675" y="4086225"/>
            <a:chExt cx="5124450" cy="457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0298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5286" y="4086225"/>
              <a:ext cx="390525" cy="457200"/>
            </a:xfrm>
            <a:prstGeom prst="rect">
              <a:avLst/>
            </a:prstGeom>
            <a:noFill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0749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6212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1675" y="4086225"/>
              <a:ext cx="400050" cy="457200"/>
            </a:xfrm>
            <a:prstGeom prst="rect">
              <a:avLst/>
            </a:prstGeom>
            <a:noFill/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4835" y="4086225"/>
              <a:ext cx="533400" cy="457200"/>
            </a:xfrm>
            <a:prstGeom prst="rect">
              <a:avLst/>
            </a:prstGeom>
            <a:noFill/>
          </p:spPr>
        </p:pic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2725" y="4086225"/>
              <a:ext cx="533400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781050"/>
            <a:ext cx="7886700" cy="67627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例子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：請將          填入下圖，小數點點在哪？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例子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             呢？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1825" y="1781175"/>
            <a:ext cx="1562100" cy="45720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00275" y="2930525"/>
          <a:ext cx="3048000" cy="5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橢圓 13"/>
          <p:cNvSpPr/>
          <p:nvPr/>
        </p:nvSpPr>
        <p:spPr>
          <a:xfrm>
            <a:off x="3676650" y="3276600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162300" y="2924175"/>
            <a:ext cx="1076325" cy="461665"/>
            <a:chOff x="3162300" y="2581275"/>
            <a:chExt cx="1076325" cy="461665"/>
          </a:xfrm>
        </p:grpSpPr>
        <p:sp>
          <p:nvSpPr>
            <p:cNvPr id="15" name="文字方塊 14"/>
            <p:cNvSpPr txBox="1"/>
            <p:nvPr/>
          </p:nvSpPr>
          <p:spPr>
            <a:xfrm>
              <a:off x="3162300" y="258127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2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86200" y="258127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3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838450" y="3362325"/>
            <a:ext cx="1876425" cy="457200"/>
            <a:chOff x="2838450" y="3362325"/>
            <a:chExt cx="1876425" cy="45720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6163" y="3362325"/>
              <a:ext cx="381000" cy="457200"/>
            </a:xfrm>
            <a:prstGeom prst="rect">
              <a:avLst/>
            </a:prstGeom>
            <a:noFill/>
          </p:spPr>
        </p:pic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3875" y="3362325"/>
              <a:ext cx="381000" cy="457200"/>
            </a:xfrm>
            <a:prstGeom prst="rect">
              <a:avLst/>
            </a:prstGeom>
            <a:noFill/>
          </p:spPr>
        </p:pic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8450" y="3362325"/>
              <a:ext cx="381000" cy="457200"/>
            </a:xfrm>
            <a:prstGeom prst="rect">
              <a:avLst/>
            </a:prstGeom>
            <a:noFill/>
          </p:spPr>
        </p:pic>
      </p:grp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825" y="4333875"/>
            <a:ext cx="1962150" cy="457200"/>
          </a:xfrm>
          <a:prstGeom prst="rect">
            <a:avLst/>
          </a:prstGeom>
          <a:noFill/>
        </p:spPr>
      </p:pic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2305050" y="5168900"/>
          <a:ext cx="3848100" cy="5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"/>
                <a:gridCol w="769620"/>
                <a:gridCol w="769620"/>
                <a:gridCol w="769620"/>
                <a:gridCol w="76962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2895600" y="5581650"/>
            <a:ext cx="2809875" cy="457200"/>
            <a:chOff x="2895600" y="5581650"/>
            <a:chExt cx="2809875" cy="457200"/>
          </a:xfrm>
        </p:grpSpPr>
        <p:pic>
          <p:nvPicPr>
            <p:cNvPr id="17427" name="Picture 1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950" y="5581650"/>
              <a:ext cx="504825" cy="457200"/>
            </a:xfrm>
            <a:prstGeom prst="rect">
              <a:avLst/>
            </a:prstGeom>
            <a:noFill/>
          </p:spPr>
        </p:pic>
        <p:pic>
          <p:nvPicPr>
            <p:cNvPr id="17430" name="Picture 2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5581650"/>
              <a:ext cx="504825" cy="457200"/>
            </a:xfrm>
            <a:prstGeom prst="rect">
              <a:avLst/>
            </a:prstGeom>
            <a:noFill/>
          </p:spPr>
        </p:pic>
        <p:pic>
          <p:nvPicPr>
            <p:cNvPr id="17435" name="Picture 2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32300" y="5581650"/>
              <a:ext cx="504825" cy="457200"/>
            </a:xfrm>
            <a:prstGeom prst="rect">
              <a:avLst/>
            </a:prstGeom>
            <a:noFill/>
          </p:spPr>
        </p:pic>
        <p:pic>
          <p:nvPicPr>
            <p:cNvPr id="17438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00650" y="5581650"/>
              <a:ext cx="504825" cy="457200"/>
            </a:xfrm>
            <a:prstGeom prst="rect">
              <a:avLst/>
            </a:prstGeom>
            <a:noFill/>
          </p:spPr>
        </p:pic>
      </p:grpSp>
      <p:grpSp>
        <p:nvGrpSpPr>
          <p:cNvPr id="51" name="群組 50"/>
          <p:cNvGrpSpPr/>
          <p:nvPr/>
        </p:nvGrpSpPr>
        <p:grpSpPr>
          <a:xfrm>
            <a:off x="3286125" y="5172075"/>
            <a:ext cx="1866900" cy="461665"/>
            <a:chOff x="3286125" y="5172075"/>
            <a:chExt cx="1866900" cy="461665"/>
          </a:xfrm>
        </p:grpSpPr>
        <p:sp>
          <p:nvSpPr>
            <p:cNvPr id="47" name="文字方塊 46"/>
            <p:cNvSpPr txBox="1"/>
            <p:nvPr/>
          </p:nvSpPr>
          <p:spPr>
            <a:xfrm>
              <a:off x="3286125" y="517207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5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800600" y="517207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1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029075" y="517207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7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52" name="橢圓 51"/>
          <p:cNvSpPr/>
          <p:nvPr/>
        </p:nvSpPr>
        <p:spPr>
          <a:xfrm>
            <a:off x="3800475" y="551497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886700" cy="67627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628896" y="2816225"/>
          <a:ext cx="3730630" cy="5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26"/>
                <a:gridCol w="746126"/>
                <a:gridCol w="746126"/>
                <a:gridCol w="746126"/>
                <a:gridCol w="746126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48025"/>
            <a:ext cx="381000" cy="457200"/>
          </a:xfrm>
          <a:prstGeom prst="rect">
            <a:avLst/>
          </a:prstGeom>
          <a:noFill/>
        </p:spPr>
      </p:pic>
      <p:grpSp>
        <p:nvGrpSpPr>
          <p:cNvPr id="26" name="群組 25"/>
          <p:cNvGrpSpPr/>
          <p:nvPr/>
        </p:nvGrpSpPr>
        <p:grpSpPr>
          <a:xfrm>
            <a:off x="3562350" y="2828925"/>
            <a:ext cx="1847850" cy="461665"/>
            <a:chOff x="1800225" y="2828925"/>
            <a:chExt cx="1847850" cy="461665"/>
          </a:xfrm>
        </p:grpSpPr>
        <p:sp>
          <p:nvSpPr>
            <p:cNvPr id="14" name="文字方塊 13"/>
            <p:cNvSpPr txBox="1"/>
            <p:nvPr/>
          </p:nvSpPr>
          <p:spPr>
            <a:xfrm>
              <a:off x="1800225" y="28289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5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47937" y="28289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7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295650" y="28289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2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17" name="橢圓 16"/>
          <p:cNvSpPr/>
          <p:nvPr/>
        </p:nvSpPr>
        <p:spPr>
          <a:xfrm>
            <a:off x="4067175" y="317182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4600575" y="3867150"/>
            <a:ext cx="485775" cy="314325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2698745" y="4492625"/>
          <a:ext cx="3730630" cy="5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26"/>
                <a:gridCol w="746126"/>
                <a:gridCol w="746126"/>
                <a:gridCol w="746126"/>
                <a:gridCol w="746126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49" y="4924425"/>
            <a:ext cx="381000" cy="457200"/>
          </a:xfrm>
          <a:prstGeom prst="rect">
            <a:avLst/>
          </a:prstGeom>
          <a:noFill/>
        </p:spPr>
      </p:pic>
      <p:grpSp>
        <p:nvGrpSpPr>
          <p:cNvPr id="34" name="群組 33"/>
          <p:cNvGrpSpPr/>
          <p:nvPr/>
        </p:nvGrpSpPr>
        <p:grpSpPr>
          <a:xfrm>
            <a:off x="3632199" y="4505325"/>
            <a:ext cx="1847850" cy="461665"/>
            <a:chOff x="3632199" y="4505325"/>
            <a:chExt cx="1847850" cy="461665"/>
          </a:xfrm>
        </p:grpSpPr>
        <p:sp>
          <p:nvSpPr>
            <p:cNvPr id="22" name="文字方塊 21"/>
            <p:cNvSpPr txBox="1"/>
            <p:nvPr/>
          </p:nvSpPr>
          <p:spPr>
            <a:xfrm>
              <a:off x="3632199" y="45053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5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379912" y="45053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7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127624" y="4505325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2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25" name="橢圓 24"/>
          <p:cNvSpPr/>
          <p:nvPr/>
        </p:nvSpPr>
        <p:spPr>
          <a:xfrm>
            <a:off x="5632449" y="482917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4914900"/>
            <a:ext cx="381000" cy="457200"/>
          </a:xfrm>
          <a:prstGeom prst="rect">
            <a:avLst/>
          </a:prstGeom>
          <a:noFill/>
        </p:spPr>
      </p:pic>
      <p:sp>
        <p:nvSpPr>
          <p:cNvPr id="30" name="文字方塊 29"/>
          <p:cNvSpPr txBox="1"/>
          <p:nvPr/>
        </p:nvSpPr>
        <p:spPr>
          <a:xfrm>
            <a:off x="3619500" y="1785937"/>
            <a:ext cx="85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572</a:t>
            </a:r>
            <a:endParaRPr lang="zh-TW" altLang="en-US" sz="2800" b="1" dirty="0">
              <a:solidFill>
                <a:srgbClr val="FF0000"/>
              </a:solidFill>
              <a:latin typeface="Cambria Math" pitchFamily="18" charset="0"/>
              <a:ea typeface="標楷體" pitchFamily="65" charset="-120"/>
            </a:endParaRPr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725" y="1818947"/>
            <a:ext cx="439102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325" y="619125"/>
            <a:ext cx="7886700" cy="88582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23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4780000000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3284000000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有下列各種表示方式：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4780000000          3284000000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＝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＝                  ＝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＝                  ＝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討論：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哪種方式是最簡單的表示方式？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哪種方式較容易比較大小？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哪種方式可以呈現出等級？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809875"/>
            <a:ext cx="1638300" cy="457200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19400"/>
            <a:ext cx="1857375" cy="457200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8275" y="3305175"/>
            <a:ext cx="1990725" cy="457200"/>
          </a:xfrm>
          <a:prstGeom prst="rect">
            <a:avLst/>
          </a:prstGeom>
          <a:noFill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975" y="3333750"/>
            <a:ext cx="1771650" cy="457200"/>
          </a:xfrm>
          <a:prstGeom prst="rect">
            <a:avLst/>
          </a:prstGeom>
          <a:noFill/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975" y="3819525"/>
            <a:ext cx="1771650" cy="457200"/>
          </a:xfrm>
          <a:prstGeom prst="rect">
            <a:avLst/>
          </a:prstGeom>
          <a:noFill/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9225" y="3819525"/>
            <a:ext cx="199072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619125"/>
            <a:ext cx="7886700" cy="80962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02565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如果將一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正數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寫成        的形式，而且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表示這數的等級，則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有何限制？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1 ≦ a </a:t>
            </a:r>
            <a:r>
              <a:rPr lang="zh-TW" altLang="en-US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＜ </a:t>
            </a:r>
            <a:r>
              <a:rPr lang="en-US" altLang="zh-TW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10</a:t>
            </a: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上面寫成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的形式稱為科學記號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你覺得科學記號有何作用？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→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呈現這數字的等級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1925" y="1990725"/>
            <a:ext cx="1200150" cy="4572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0350" y="3933825"/>
            <a:ext cx="120015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975" y="723900"/>
            <a:ext cx="8248650" cy="6953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科學記號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9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計算                     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=</a:t>
            </a: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比較            和            的大小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→等級越高，值越大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等級相同，比較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前面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的數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809750"/>
            <a:ext cx="3914775" cy="45720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952625" y="3025775"/>
          <a:ext cx="3848100" cy="5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"/>
                <a:gridCol w="769620"/>
                <a:gridCol w="769620"/>
                <a:gridCol w="769620"/>
                <a:gridCol w="76962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rgbClr val="FF0000"/>
                        </a:solidFill>
                        <a:latin typeface="Arial Black" pitchFamily="34" charset="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3333750" y="3505200"/>
            <a:ext cx="1228725" cy="457200"/>
            <a:chOff x="3333750" y="3505200"/>
            <a:chExt cx="1228725" cy="45720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3750" y="3505200"/>
              <a:ext cx="504825" cy="457200"/>
            </a:xfrm>
            <a:prstGeom prst="rect">
              <a:avLst/>
            </a:prstGeom>
            <a:noFill/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7650" y="3505200"/>
              <a:ext cx="504825" cy="457200"/>
            </a:xfrm>
            <a:prstGeom prst="rect">
              <a:avLst/>
            </a:prstGeom>
            <a:noFill/>
          </p:spPr>
        </p:pic>
      </p:grpSp>
      <p:grpSp>
        <p:nvGrpSpPr>
          <p:cNvPr id="19" name="群組 18"/>
          <p:cNvGrpSpPr/>
          <p:nvPr/>
        </p:nvGrpSpPr>
        <p:grpSpPr>
          <a:xfrm>
            <a:off x="3695700" y="2657475"/>
            <a:ext cx="1104900" cy="461665"/>
            <a:chOff x="3695700" y="3105150"/>
            <a:chExt cx="1104900" cy="461665"/>
          </a:xfrm>
        </p:grpSpPr>
        <p:sp>
          <p:nvSpPr>
            <p:cNvPr id="15" name="文字方塊 14"/>
            <p:cNvSpPr txBox="1"/>
            <p:nvPr/>
          </p:nvSpPr>
          <p:spPr>
            <a:xfrm>
              <a:off x="3695700" y="310515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6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448175" y="310515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2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957512" y="3057525"/>
            <a:ext cx="1095375" cy="461665"/>
            <a:chOff x="2957512" y="3505200"/>
            <a:chExt cx="1095375" cy="461665"/>
          </a:xfrm>
        </p:grpSpPr>
        <p:sp>
          <p:nvSpPr>
            <p:cNvPr id="16" name="文字方塊 15"/>
            <p:cNvSpPr txBox="1"/>
            <p:nvPr/>
          </p:nvSpPr>
          <p:spPr>
            <a:xfrm>
              <a:off x="2957512" y="350520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5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700462" y="350520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9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947987" y="3781425"/>
            <a:ext cx="1914525" cy="461665"/>
            <a:chOff x="2947987" y="4229100"/>
            <a:chExt cx="1914525" cy="461665"/>
          </a:xfrm>
        </p:grpSpPr>
        <p:sp>
          <p:nvSpPr>
            <p:cNvPr id="22" name="文字方塊 21"/>
            <p:cNvSpPr txBox="1"/>
            <p:nvPr/>
          </p:nvSpPr>
          <p:spPr>
            <a:xfrm>
              <a:off x="2947987" y="422910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6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719512" y="422910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5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510087" y="4229100"/>
              <a:ext cx="352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2</a:t>
              </a:r>
              <a:endParaRPr lang="zh-TW" altLang="en-US" sz="2400" b="1" dirty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27" name="橢圓 26"/>
          <p:cNvSpPr/>
          <p:nvPr/>
        </p:nvSpPr>
        <p:spPr>
          <a:xfrm>
            <a:off x="3438525" y="3381375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5075" y="1790700"/>
            <a:ext cx="1962150" cy="457200"/>
          </a:xfrm>
          <a:prstGeom prst="rect">
            <a:avLst/>
          </a:prstGeom>
          <a:noFill/>
        </p:spPr>
      </p:pic>
      <p:sp>
        <p:nvSpPr>
          <p:cNvPr id="31" name="文字方塊 30"/>
          <p:cNvSpPr txBox="1"/>
          <p:nvPr/>
        </p:nvSpPr>
        <p:spPr>
          <a:xfrm>
            <a:off x="2157412" y="3028950"/>
            <a:ext cx="35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+</a:t>
            </a:r>
            <a:endParaRPr lang="zh-TW" altLang="en-US" sz="2400" b="1" dirty="0">
              <a:solidFill>
                <a:srgbClr val="FF0000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4867275"/>
            <a:ext cx="1962150" cy="457200"/>
          </a:xfrm>
          <a:prstGeom prst="rect">
            <a:avLst/>
          </a:prstGeom>
          <a:noFill/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4867275"/>
            <a:ext cx="1962150" cy="457200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675" y="619125"/>
            <a:ext cx="7886700" cy="98107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見山是山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125" y="2171700"/>
            <a:ext cx="7886700" cy="35718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照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宣科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用自己學習的舊經驗教學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我講，學生聽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做很多題目就可學好數學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2074" y="2876550"/>
            <a:ext cx="6543676" cy="3067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二次方根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分享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教學想法源自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CA)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075" y="627063"/>
            <a:ext cx="7467600" cy="778098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二次方根－反思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3744" y="2286000"/>
            <a:ext cx="8009706" cy="376237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要如何介紹二次方根？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用正方形的面積與邊長嗎？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有何優點及缺點？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這樣，學生的學習就沒有困難了嗎？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731838"/>
            <a:ext cx="7467600" cy="63408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二次方根－觀摩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52450" y="1933575"/>
            <a:ext cx="7467600" cy="24048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CA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認為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endParaRPr lang="en-US" altLang="zh-TW" sz="2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來談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>
              <a:buNone/>
            </a:pPr>
            <a:endParaRPr lang="zh-TW" altLang="zh-TW" sz="4400" dirty="0" smtClean="0"/>
          </a:p>
          <a:p>
            <a:pPr>
              <a:buNone/>
            </a:pP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" name="群組 12"/>
          <p:cNvGrpSpPr/>
          <p:nvPr/>
        </p:nvGrpSpPr>
        <p:grpSpPr>
          <a:xfrm>
            <a:off x="1271067" y="4427214"/>
            <a:ext cx="7091883" cy="1246369"/>
            <a:chOff x="755576" y="4149080"/>
            <a:chExt cx="7056784" cy="1333356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755576" y="4725145"/>
              <a:ext cx="504056" cy="75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40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308304" y="4725144"/>
              <a:ext cx="504056" cy="75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4</a:t>
              </a:r>
              <a:endParaRPr lang="zh-TW" altLang="en-US" sz="40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19360" y="2138958"/>
            <a:ext cx="8053139" cy="3852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對於二次方根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學生應該要知道的概念是什麼？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容易弄混的概念是什麼？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以正方形面積和邊長切入真的不好嗎？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將課本教材解構再重新建構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6700" y="5794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二次方根－重新思考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975" y="550863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二次方根－設計學習單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8018" y="1817440"/>
            <a:ext cx="8285931" cy="50405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請你試著在每一題的方格中填入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相同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的數字，讓你可以得到後方的數字：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（如果填不出數字，請填出近似值）</a:t>
            </a:r>
            <a:endParaRPr lang="zh-TW" altLang="zh-TW" sz="28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/>
              <a:t>   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041326" y="3486919"/>
            <a:ext cx="7128792" cy="1296144"/>
            <a:chOff x="755576" y="4149080"/>
            <a:chExt cx="7056784" cy="129614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755576" y="472514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308304" y="472514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9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41326" y="5023470"/>
            <a:ext cx="7645474" cy="1296144"/>
            <a:chOff x="755576" y="4149080"/>
            <a:chExt cx="7135776" cy="1296144"/>
          </a:xfrm>
        </p:grpSpPr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755576" y="472514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07493" y="4725144"/>
              <a:ext cx="6838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25</a:t>
              </a:r>
              <a:endParaRPr lang="zh-TW" altLang="en-US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561" y="552450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二次方根－設計學習單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群組 12"/>
          <p:cNvGrpSpPr/>
          <p:nvPr/>
        </p:nvGrpSpPr>
        <p:grpSpPr>
          <a:xfrm>
            <a:off x="654993" y="1894359"/>
            <a:ext cx="7631757" cy="1258416"/>
            <a:chOff x="755576" y="4149080"/>
            <a:chExt cx="7056784" cy="1296144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755576" y="4725144"/>
              <a:ext cx="504056" cy="53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1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308304" y="4725144"/>
              <a:ext cx="504056" cy="53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2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群組 21"/>
          <p:cNvGrpSpPr/>
          <p:nvPr/>
        </p:nvGrpSpPr>
        <p:grpSpPr>
          <a:xfrm>
            <a:off x="654993" y="3485964"/>
            <a:ext cx="7793682" cy="1314636"/>
            <a:chOff x="755576" y="4149080"/>
            <a:chExt cx="7047619" cy="1296144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9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755576" y="472514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1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170834" y="4761148"/>
              <a:ext cx="632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12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群組 30"/>
          <p:cNvGrpSpPr/>
          <p:nvPr/>
        </p:nvGrpSpPr>
        <p:grpSpPr>
          <a:xfrm>
            <a:off x="654993" y="5077569"/>
            <a:ext cx="7765107" cy="1275606"/>
            <a:chOff x="755576" y="4149080"/>
            <a:chExt cx="7122125" cy="1296144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1475656" y="4149080"/>
              <a:ext cx="5616624" cy="1296144"/>
              <a:chOff x="1755" y="2049"/>
              <a:chExt cx="4662" cy="1134"/>
            </a:xfrm>
          </p:grpSpPr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3" name="文字方塊 32"/>
            <p:cNvSpPr txBox="1"/>
            <p:nvPr/>
          </p:nvSpPr>
          <p:spPr>
            <a:xfrm>
              <a:off x="755576" y="4725144"/>
              <a:ext cx="504056" cy="5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1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158954" y="4725144"/>
              <a:ext cx="718747" cy="5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002060"/>
                  </a:solidFill>
                </a:rPr>
                <a:t>－</a:t>
              </a:r>
              <a:r>
                <a:rPr lang="en-US" altLang="zh-TW" sz="2800" b="1" dirty="0" smtClean="0">
                  <a:solidFill>
                    <a:srgbClr val="002060"/>
                  </a:solidFill>
                </a:rPr>
                <a:t>4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714500"/>
            <a:ext cx="7920880" cy="4810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由上面的題目，你發現了甚麼？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聽完老師對二次方根符號的介紹後，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請利用方根的符號回答第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題。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二次方根－設計學習單</a:t>
            </a:r>
            <a:endParaRPr lang="zh-TW" altLang="en-US" sz="4800" dirty="0"/>
          </a:p>
        </p:txBody>
      </p:sp>
      <p:grpSp>
        <p:nvGrpSpPr>
          <p:cNvPr id="2" name="群組 22"/>
          <p:cNvGrpSpPr/>
          <p:nvPr/>
        </p:nvGrpSpPr>
        <p:grpSpPr>
          <a:xfrm>
            <a:off x="971600" y="3720083"/>
            <a:ext cx="7128792" cy="2808312"/>
            <a:chOff x="971600" y="3501008"/>
            <a:chExt cx="7128792" cy="2808312"/>
          </a:xfrm>
        </p:grpSpPr>
        <p:grpSp>
          <p:nvGrpSpPr>
            <p:cNvPr id="5" name="群組 4"/>
            <p:cNvGrpSpPr/>
            <p:nvPr/>
          </p:nvGrpSpPr>
          <p:grpSpPr>
            <a:xfrm>
              <a:off x="971600" y="3501008"/>
              <a:ext cx="7128792" cy="1296144"/>
              <a:chOff x="755576" y="4149080"/>
              <a:chExt cx="7056784" cy="1296144"/>
            </a:xfrm>
          </p:grpSpPr>
          <p:grpSp>
            <p:nvGrpSpPr>
              <p:cNvPr id="6" name="Group 1"/>
              <p:cNvGrpSpPr>
                <a:grpSpLocks/>
              </p:cNvGrpSpPr>
              <p:nvPr/>
            </p:nvGrpSpPr>
            <p:grpSpPr bwMode="auto">
              <a:xfrm>
                <a:off x="1475656" y="4149080"/>
                <a:ext cx="5616624" cy="1296144"/>
                <a:chOff x="1755" y="2049"/>
                <a:chExt cx="4662" cy="1134"/>
              </a:xfrm>
            </p:grpSpPr>
            <p:sp>
              <p:nvSpPr>
                <p:cNvPr id="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72" y="2049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1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970" y="2049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538" y="2616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12" name="AutoShape 3"/>
                <p:cNvSpPr>
                  <a:spLocks noChangeArrowheads="1"/>
                </p:cNvSpPr>
                <p:nvPr/>
              </p:nvSpPr>
              <p:spPr bwMode="auto">
                <a:xfrm>
                  <a:off x="1755" y="2616"/>
                  <a:ext cx="1622" cy="501"/>
                </a:xfrm>
                <a:prstGeom prst="curvedDownArrow">
                  <a:avLst>
                    <a:gd name="adj1" fmla="val 64750"/>
                    <a:gd name="adj2" fmla="val 129501"/>
                    <a:gd name="adj3" fmla="val 333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" name="AutoShape 2"/>
                <p:cNvSpPr>
                  <a:spLocks noChangeArrowheads="1"/>
                </p:cNvSpPr>
                <p:nvPr/>
              </p:nvSpPr>
              <p:spPr bwMode="auto">
                <a:xfrm>
                  <a:off x="4795" y="2616"/>
                  <a:ext cx="1622" cy="501"/>
                </a:xfrm>
                <a:prstGeom prst="curvedDownArrow">
                  <a:avLst>
                    <a:gd name="adj1" fmla="val 64750"/>
                    <a:gd name="adj2" fmla="val 129501"/>
                    <a:gd name="adj3" fmla="val 333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7" name="文字方塊 6"/>
              <p:cNvSpPr txBox="1"/>
              <p:nvPr/>
            </p:nvSpPr>
            <p:spPr>
              <a:xfrm>
                <a:off x="755576" y="472514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accent2">
                        <a:lumMod val="5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7308304" y="472514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accent2">
                        <a:lumMod val="50000"/>
                      </a:schemeClr>
                    </a:solidFill>
                    <a:latin typeface="Arial Black" pitchFamily="34" charset="0"/>
                  </a:rPr>
                  <a:t>9</a:t>
                </a:r>
                <a:endPara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971600" y="5013176"/>
              <a:ext cx="7128792" cy="1296144"/>
              <a:chOff x="755576" y="4149080"/>
              <a:chExt cx="7056784" cy="1296144"/>
            </a:xfrm>
          </p:grpSpPr>
          <p:grpSp>
            <p:nvGrpSpPr>
              <p:cNvPr id="15" name="Group 1"/>
              <p:cNvGrpSpPr>
                <a:grpSpLocks/>
              </p:cNvGrpSpPr>
              <p:nvPr/>
            </p:nvGrpSpPr>
            <p:grpSpPr bwMode="auto">
              <a:xfrm>
                <a:off x="1475656" y="4149080"/>
                <a:ext cx="5616624" cy="1296144"/>
                <a:chOff x="1755" y="2049"/>
                <a:chExt cx="4662" cy="1134"/>
              </a:xfrm>
            </p:grpSpPr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72" y="2049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1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970" y="2049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538" y="2616"/>
                  <a:ext cx="970" cy="5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21" name="AutoShape 3"/>
                <p:cNvSpPr>
                  <a:spLocks noChangeArrowheads="1"/>
                </p:cNvSpPr>
                <p:nvPr/>
              </p:nvSpPr>
              <p:spPr bwMode="auto">
                <a:xfrm>
                  <a:off x="1755" y="2616"/>
                  <a:ext cx="1622" cy="501"/>
                </a:xfrm>
                <a:prstGeom prst="curvedDownArrow">
                  <a:avLst>
                    <a:gd name="adj1" fmla="val 64750"/>
                    <a:gd name="adj2" fmla="val 129501"/>
                    <a:gd name="adj3" fmla="val 333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" name="AutoShape 2"/>
                <p:cNvSpPr>
                  <a:spLocks noChangeArrowheads="1"/>
                </p:cNvSpPr>
                <p:nvPr/>
              </p:nvSpPr>
              <p:spPr bwMode="auto">
                <a:xfrm>
                  <a:off x="4795" y="2616"/>
                  <a:ext cx="1622" cy="501"/>
                </a:xfrm>
                <a:prstGeom prst="curvedDownArrow">
                  <a:avLst>
                    <a:gd name="adj1" fmla="val 64750"/>
                    <a:gd name="adj2" fmla="val 129501"/>
                    <a:gd name="adj3" fmla="val 333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16" name="文字方塊 15"/>
              <p:cNvSpPr txBox="1"/>
              <p:nvPr/>
            </p:nvSpPr>
            <p:spPr>
              <a:xfrm>
                <a:off x="755576" y="472514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accent2">
                        <a:lumMod val="5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308304" y="472514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accent2">
                        <a:lumMod val="5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4163" y="3686175"/>
            <a:ext cx="1657350" cy="6858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1988" y="4320530"/>
            <a:ext cx="1657350" cy="6858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8075"/>
            <a:ext cx="1657350" cy="6858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714" y="5260826"/>
            <a:ext cx="1963718" cy="504056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8080" y="5980906"/>
            <a:ext cx="1963718" cy="504056"/>
          </a:xfrm>
          <a:prstGeom prst="rect">
            <a:avLst/>
          </a:prstGeom>
          <a:noFill/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222726"/>
            <a:ext cx="1963718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75240" cy="4873752"/>
          </a:xfrm>
        </p:spPr>
        <p:txBody>
          <a:bodyPr/>
          <a:lstStyle/>
          <a:p>
            <a:pPr lvl="0">
              <a:lnSpc>
                <a:spcPts val="4000"/>
              </a:lnSpc>
              <a:buNone/>
            </a:pPr>
            <a:r>
              <a:rPr lang="en-US" altLang="zh-TW" sz="2800" b="1" dirty="0" smtClean="0"/>
              <a:t>4. 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請你判斷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需要什麼條件？你才能填出下列空格。當</a:t>
            </a:r>
            <a:r>
              <a:rPr lang="en-US" altLang="zh-TW" sz="3200" b="1" u="sng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4000"/>
              </a:lnSpc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4000"/>
              </a:lnSpc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4000"/>
              </a:lnSpc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4000"/>
              </a:lnSpc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二次方根－設計學習單</a:t>
            </a:r>
            <a:endParaRPr lang="zh-TW" altLang="en-US" sz="4800" dirty="0"/>
          </a:p>
        </p:txBody>
      </p:sp>
      <p:grpSp>
        <p:nvGrpSpPr>
          <p:cNvPr id="2" name="群組 4"/>
          <p:cNvGrpSpPr/>
          <p:nvPr/>
        </p:nvGrpSpPr>
        <p:grpSpPr>
          <a:xfrm>
            <a:off x="899592" y="3645024"/>
            <a:ext cx="7128785" cy="1296144"/>
            <a:chOff x="755577" y="4149080"/>
            <a:chExt cx="7056783" cy="129614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475658" y="4149080"/>
              <a:ext cx="5616628" cy="1296144"/>
              <a:chOff x="1755" y="2049"/>
              <a:chExt cx="4662" cy="1134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755577" y="472514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308304" y="472514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a</a:t>
              </a:r>
              <a:endParaRPr lang="zh-TW" altLang="en-US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799606" y="222391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≧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573016"/>
            <a:ext cx="576064" cy="70900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221088"/>
            <a:ext cx="576064" cy="709002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573016"/>
            <a:ext cx="576064" cy="70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永康國中廖翠屏老師分享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二次方根－收穫</a:t>
            </a:r>
            <a:endParaRPr lang="zh-TW" altLang="en-US" sz="4800" dirty="0"/>
          </a:p>
        </p:txBody>
      </p:sp>
      <p:grpSp>
        <p:nvGrpSpPr>
          <p:cNvPr id="2" name="群組 13"/>
          <p:cNvGrpSpPr/>
          <p:nvPr/>
        </p:nvGrpSpPr>
        <p:grpSpPr>
          <a:xfrm>
            <a:off x="899592" y="2924944"/>
            <a:ext cx="7200800" cy="1296144"/>
            <a:chOff x="1043608" y="2564904"/>
            <a:chExt cx="7200800" cy="129614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671107" y="2564904"/>
              <a:ext cx="5133141" cy="1296144"/>
              <a:chOff x="1755" y="2049"/>
              <a:chExt cx="4662" cy="1134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1043608" y="3140968"/>
              <a:ext cx="540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48264" y="3212976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5 ×5</a:t>
              </a:r>
              <a:endParaRPr lang="zh-TW" alt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965995" y="298824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5</a:t>
            </a:r>
            <a:endParaRPr lang="zh-TW" altLang="en-US" sz="3200" b="1" dirty="0">
              <a:solidFill>
                <a:srgbClr val="FF0000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79912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5</a:t>
            </a:r>
            <a:endParaRPr lang="zh-TW" altLang="en-US" sz="3200" b="1" dirty="0">
              <a:solidFill>
                <a:srgbClr val="FF0000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78363" y="298824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rPr>
              <a:t>5</a:t>
            </a:r>
            <a:endParaRPr lang="zh-TW" altLang="en-US" sz="3200" b="1" dirty="0">
              <a:solidFill>
                <a:srgbClr val="FF0000"/>
              </a:solidFill>
              <a:latin typeface="Arial Black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86010" y="1984248"/>
            <a:ext cx="8091239" cy="424510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你覺得用這個圖形來解釋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是不是很有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的味道呢？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二次方根－收穫</a:t>
            </a:r>
            <a:endParaRPr lang="zh-TW" altLang="en-US" sz="4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3824" y="2644155"/>
            <a:ext cx="4727401" cy="57629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562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2" name="群組 13"/>
          <p:cNvGrpSpPr/>
          <p:nvPr/>
        </p:nvGrpSpPr>
        <p:grpSpPr>
          <a:xfrm>
            <a:off x="937692" y="3467869"/>
            <a:ext cx="7920558" cy="1296144"/>
            <a:chOff x="1043608" y="2564904"/>
            <a:chExt cx="7967296" cy="1296144"/>
          </a:xfrm>
        </p:grpSpPr>
        <p:grpSp>
          <p:nvGrpSpPr>
            <p:cNvPr id="13" name="Group 1"/>
            <p:cNvGrpSpPr>
              <a:grpSpLocks/>
            </p:cNvGrpSpPr>
            <p:nvPr/>
          </p:nvGrpSpPr>
          <p:grpSpPr bwMode="auto">
            <a:xfrm>
              <a:off x="1671107" y="2564904"/>
              <a:ext cx="5203609" cy="1296144"/>
              <a:chOff x="1755" y="2049"/>
              <a:chExt cx="4726" cy="1134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756" y="2049"/>
                <a:ext cx="161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4862" y="2049"/>
                <a:ext cx="1619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3365" y="2616"/>
                <a:ext cx="1436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4" name="文字方塊 13"/>
            <p:cNvSpPr txBox="1"/>
            <p:nvPr/>
          </p:nvSpPr>
          <p:spPr>
            <a:xfrm>
              <a:off x="1043608" y="3140968"/>
              <a:ext cx="5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  <a:endParaRPr lang="zh-TW" altLang="en-US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948264" y="3212976"/>
              <a:ext cx="2062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1325" y="4076699"/>
            <a:ext cx="2167139" cy="63817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150" y="3505200"/>
            <a:ext cx="233164" cy="508721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49" y="3486149"/>
            <a:ext cx="238125" cy="519545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505200"/>
            <a:ext cx="587573" cy="494798"/>
          </a:xfrm>
          <a:prstGeom prst="rect">
            <a:avLst/>
          </a:prstGeom>
          <a:noFill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187" y="3486149"/>
            <a:ext cx="600075" cy="505326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3505200"/>
            <a:ext cx="788789" cy="504825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3295649" y="4185805"/>
            <a:ext cx="1659732" cy="519545"/>
            <a:chOff x="3362324" y="4185805"/>
            <a:chExt cx="1659732" cy="51954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2324" y="4185805"/>
              <a:ext cx="238125" cy="519545"/>
            </a:xfrm>
            <a:prstGeom prst="rect">
              <a:avLst/>
            </a:prstGeom>
            <a:noFill/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24262" y="4200024"/>
              <a:ext cx="600075" cy="505326"/>
            </a:xfrm>
            <a:prstGeom prst="rect">
              <a:avLst/>
            </a:prstGeom>
            <a:noFill/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4210050"/>
              <a:ext cx="773906" cy="495300"/>
            </a:xfrm>
            <a:prstGeom prst="rect">
              <a:avLst/>
            </a:prstGeom>
            <a:noFill/>
          </p:spPr>
        </p:pic>
      </p:grp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2175" y="3486149"/>
            <a:ext cx="788789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見山不是山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999" y="1825625"/>
            <a:ext cx="7839075" cy="4351338"/>
          </a:xfrm>
        </p:spPr>
        <p:txBody>
          <a:bodyPr/>
          <a:lstStyle/>
          <a:p>
            <a:pPr marL="68400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學生成績好等同於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學得好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endParaRPr lang="en-US" altLang="zh-TW" sz="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做題目等同於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思考數學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endParaRPr lang="en-US" altLang="zh-TW" sz="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題目做得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越多越好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endParaRPr lang="en-US" altLang="zh-TW" sz="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什麼是把課程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教完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了？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buFont typeface="Wingdings" pitchFamily="2" charset="2"/>
              <a:buChar char="Ø"/>
            </a:pPr>
            <a:endParaRPr lang="en-US" altLang="zh-TW" sz="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84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發現自己的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矛盾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－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教給學生的是記憶？還是理解？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781174"/>
            <a:ext cx="7467600" cy="45773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還可以用來解釋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二次方根－收穫</a:t>
            </a:r>
            <a:endParaRPr lang="zh-TW" altLang="en-US" sz="4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0107" y="2543572"/>
            <a:ext cx="3124200" cy="628650"/>
          </a:xfrm>
          <a:prstGeom prst="rect">
            <a:avLst/>
          </a:prstGeom>
          <a:noFill/>
        </p:spPr>
      </p:pic>
      <p:grpSp>
        <p:nvGrpSpPr>
          <p:cNvPr id="2" name="群組 18"/>
          <p:cNvGrpSpPr/>
          <p:nvPr/>
        </p:nvGrpSpPr>
        <p:grpSpPr>
          <a:xfrm>
            <a:off x="683568" y="4111352"/>
            <a:ext cx="6624735" cy="1368152"/>
            <a:chOff x="1038465" y="3212976"/>
            <a:chExt cx="6624735" cy="1368152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627020" y="3212976"/>
              <a:ext cx="5321244" cy="1368152"/>
              <a:chOff x="1755" y="2049"/>
              <a:chExt cx="4662" cy="1134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972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4970" y="2049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538" y="2616"/>
                <a:ext cx="970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175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" name="AutoShape 2"/>
              <p:cNvSpPr>
                <a:spLocks noChangeArrowheads="1"/>
              </p:cNvSpPr>
              <p:nvPr/>
            </p:nvSpPr>
            <p:spPr bwMode="auto">
              <a:xfrm>
                <a:off x="4795" y="2616"/>
                <a:ext cx="1622" cy="501"/>
              </a:xfrm>
              <a:prstGeom prst="curvedDownArrow">
                <a:avLst>
                  <a:gd name="adj1" fmla="val 64750"/>
                  <a:gd name="adj2" fmla="val 12950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1038465" y="3933056"/>
              <a:ext cx="509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rgbClr val="002060"/>
                  </a:solidFill>
                </a:rPr>
                <a:t>1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020271" y="3933056"/>
              <a:ext cx="642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</a:rPr>
                <a:t>15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7164288" y="475942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= 3×5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183360"/>
            <a:ext cx="752475" cy="5524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183360"/>
            <a:ext cx="752475" cy="5524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831432"/>
            <a:ext cx="752475" cy="5524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534718"/>
            <a:ext cx="514350" cy="542925"/>
          </a:xfrm>
          <a:prstGeom prst="rect">
            <a:avLst/>
          </a:prstGeom>
          <a:noFill/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463280"/>
            <a:ext cx="895350" cy="685800"/>
          </a:xfrm>
          <a:prstGeom prst="rect">
            <a:avLst/>
          </a:prstGeom>
          <a:noFill/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534718"/>
            <a:ext cx="514350" cy="542925"/>
          </a:xfrm>
          <a:prstGeom prst="rect">
            <a:avLst/>
          </a:prstGeom>
          <a:noFill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463280"/>
            <a:ext cx="895350" cy="685800"/>
          </a:xfrm>
          <a:prstGeom prst="rect">
            <a:avLst/>
          </a:prstGeom>
          <a:noFill/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550942"/>
            <a:ext cx="514350" cy="542925"/>
          </a:xfrm>
          <a:prstGeom prst="rect">
            <a:avLst/>
          </a:prstGeom>
          <a:noFill/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479504"/>
            <a:ext cx="8953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650" y="647700"/>
            <a:ext cx="7886700" cy="67627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延伸思考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15986" y="4267557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1074" y="418183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2</a:t>
            </a:r>
            <a:endParaRPr lang="zh-TW" altLang="en-US" sz="3600" b="1" dirty="0">
              <a:latin typeface="Arial Black" pitchFamily="34" charset="0"/>
            </a:endParaRPr>
          </a:p>
        </p:txBody>
      </p:sp>
      <p:grpSp>
        <p:nvGrpSpPr>
          <p:cNvPr id="6" name="群組 46"/>
          <p:cNvGrpSpPr/>
          <p:nvPr/>
        </p:nvGrpSpPr>
        <p:grpSpPr>
          <a:xfrm>
            <a:off x="2832492" y="3848100"/>
            <a:ext cx="900000" cy="1044824"/>
            <a:chOff x="4343400" y="2390775"/>
            <a:chExt cx="900000" cy="1044824"/>
          </a:xfrm>
        </p:grpSpPr>
        <p:sp>
          <p:nvSpPr>
            <p:cNvPr id="7" name="弧形 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</a:t>
              </a:r>
              <a:r>
                <a:rPr lang="zh-TW" altLang="en-US" sz="2800" b="1" dirty="0" smtClean="0">
                  <a:solidFill>
                    <a:srgbClr val="FF0000"/>
                  </a:solidFill>
                </a:rPr>
                <a:t>？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46"/>
          <p:cNvGrpSpPr/>
          <p:nvPr/>
        </p:nvGrpSpPr>
        <p:grpSpPr>
          <a:xfrm>
            <a:off x="4575567" y="3848100"/>
            <a:ext cx="900000" cy="1044824"/>
            <a:chOff x="4343400" y="2390775"/>
            <a:chExt cx="900000" cy="1044824"/>
          </a:xfrm>
        </p:grpSpPr>
        <p:sp>
          <p:nvSpPr>
            <p:cNvPr id="10" name="弧形 9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</a:t>
              </a:r>
              <a:r>
                <a:rPr lang="zh-TW" altLang="en-US" sz="2800" b="1" dirty="0" smtClean="0">
                  <a:solidFill>
                    <a:srgbClr val="FF0000"/>
                  </a:solidFill>
                </a:rPr>
                <a:t>？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群組 46"/>
          <p:cNvGrpSpPr/>
          <p:nvPr/>
        </p:nvGrpSpPr>
        <p:grpSpPr>
          <a:xfrm>
            <a:off x="2724150" y="3067052"/>
            <a:ext cx="2914650" cy="2324100"/>
            <a:chOff x="4343400" y="2750424"/>
            <a:chExt cx="900000" cy="685175"/>
          </a:xfrm>
        </p:grpSpPr>
        <p:sp>
          <p:nvSpPr>
            <p:cNvPr id="13" name="弧形 12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66929" y="2750424"/>
              <a:ext cx="402941" cy="15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743325" y="4838700"/>
            <a:ext cx="819150" cy="1362075"/>
            <a:chOff x="3895725" y="3657600"/>
            <a:chExt cx="819150" cy="136207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0525" y="3657600"/>
              <a:ext cx="209550" cy="533400"/>
            </a:xfrm>
            <a:prstGeom prst="rect">
              <a:avLst/>
            </a:prstGeom>
            <a:noFill/>
          </p:spPr>
        </p:pic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95725" y="4200525"/>
              <a:ext cx="819150" cy="819150"/>
            </a:xfrm>
            <a:prstGeom prst="rect">
              <a:avLst/>
            </a:prstGeom>
            <a:noFill/>
          </p:spPr>
        </p:pic>
      </p:grpSp>
      <p:grpSp>
        <p:nvGrpSpPr>
          <p:cNvPr id="20" name="群組 19"/>
          <p:cNvGrpSpPr/>
          <p:nvPr/>
        </p:nvGrpSpPr>
        <p:grpSpPr>
          <a:xfrm>
            <a:off x="5648325" y="4838700"/>
            <a:ext cx="657225" cy="1152525"/>
            <a:chOff x="5210175" y="3686175"/>
            <a:chExt cx="657225" cy="1152525"/>
          </a:xfrm>
        </p:grpSpPr>
        <p:pic>
          <p:nvPicPr>
            <p:cNvPr id="21" name="Picture 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9725" y="3686175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22" name="Picture 2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0175" y="4219575"/>
              <a:ext cx="657225" cy="619125"/>
            </a:xfrm>
            <a:prstGeom prst="rect">
              <a:avLst/>
            </a:prstGeom>
            <a:noFill/>
          </p:spPr>
        </p:pic>
      </p:grp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150" y="4200525"/>
            <a:ext cx="571500" cy="609600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95725"/>
            <a:ext cx="781050" cy="476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3886200"/>
            <a:ext cx="781050" cy="476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矩形 25"/>
          <p:cNvSpPr/>
          <p:nvPr/>
        </p:nvSpPr>
        <p:spPr>
          <a:xfrm>
            <a:off x="1004195" y="1996559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等級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½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是什麼？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學生的回饋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5058" name="Picture 2" descr="C:\Users\lily\Desktop\11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362" y="1968500"/>
            <a:ext cx="5633913" cy="422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學生的回饋</a:t>
            </a:r>
            <a:endParaRPr lang="zh-TW" altLang="en-US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629" y="1825624"/>
            <a:ext cx="6027246" cy="46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2122190"/>
            <a:ext cx="8113340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每一堂課都提供自己下次上課的參考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沒有一種教學方法適用於每個學生！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沒有完美的教學法！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身為數學老師該做的是提升自己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的素養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81000" y="57467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感想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257175" y="1790700"/>
            <a:ext cx="6629400" cy="2981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現在的我覺得</a:t>
            </a:r>
            <a:endParaRPr lang="en-US" altLang="zh-TW" sz="4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是一件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很愉快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的事</a:t>
            </a:r>
            <a:endParaRPr lang="en-US" altLang="zh-TW" sz="4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你呢？</a:t>
            </a:r>
            <a:endParaRPr lang="en-US" altLang="zh-TW" sz="4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600075"/>
            <a:ext cx="7886700" cy="81915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見山又是山</a:t>
            </a:r>
            <a:endParaRPr lang="zh-TW" altLang="en-US" sz="4800" dirty="0"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2576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對數學概念重新解讀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將教材解構再重構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只做概念發展，題目讓學生自己做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要學生能知道解題時每個步驟在做什麼？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慢慢來！講清楚！</a:t>
            </a:r>
            <a:endParaRPr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799" y="2114550"/>
            <a:ext cx="8543925" cy="4062413"/>
          </a:xfrm>
        </p:spPr>
        <p:txBody>
          <a:bodyPr/>
          <a:lstStyle/>
          <a:p>
            <a:pPr algn="ctr">
              <a:buNone/>
            </a:pPr>
            <a: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指數、科學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記號</a:t>
            </a:r>
            <a: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algn="ctr">
              <a:buNone/>
            </a:pP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分享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－從“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等級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”談起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教學想法源自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CA)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5" y="365126"/>
            <a:ext cx="8315325" cy="13255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為晉級標準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711411" y="2600682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196724" y="260068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2</a:t>
            </a:r>
            <a:endParaRPr lang="zh-TW" altLang="en-US" sz="3600" b="1" dirty="0">
              <a:latin typeface="Arial Black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691563" y="260068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4</a:t>
            </a:r>
            <a:endParaRPr lang="zh-TW" altLang="en-US" sz="3600" b="1" dirty="0">
              <a:latin typeface="Arial Black" pitchFamily="34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181975" y="260068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</a:rPr>
              <a:t>8</a:t>
            </a:r>
            <a:endParaRPr lang="zh-TW" altLang="en-US" sz="3600" b="1" dirty="0">
              <a:latin typeface="Arial Black" pitchFamily="34" charset="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2747354" y="2105025"/>
            <a:ext cx="900000" cy="1044824"/>
            <a:chOff x="4343400" y="2390775"/>
            <a:chExt cx="900000" cy="1044824"/>
          </a:xfrm>
        </p:grpSpPr>
        <p:sp>
          <p:nvSpPr>
            <p:cNvPr id="48" name="弧形 47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2747354" y="2714625"/>
            <a:ext cx="900000" cy="1028045"/>
            <a:chOff x="235801" y="2867025"/>
            <a:chExt cx="900000" cy="1028045"/>
          </a:xfrm>
        </p:grpSpPr>
        <p:sp>
          <p:nvSpPr>
            <p:cNvPr id="71" name="弧形 70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0554" y="2466647"/>
            <a:ext cx="352743" cy="914400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5" y="2409496"/>
            <a:ext cx="340415" cy="1029029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9" name="群組 118"/>
          <p:cNvGrpSpPr/>
          <p:nvPr/>
        </p:nvGrpSpPr>
        <p:grpSpPr>
          <a:xfrm>
            <a:off x="5133975" y="3333750"/>
            <a:ext cx="657225" cy="1152525"/>
            <a:chOff x="5210175" y="3686175"/>
            <a:chExt cx="657225" cy="1152525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9725" y="3686175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0175" y="4219575"/>
              <a:ext cx="657225" cy="619125"/>
            </a:xfrm>
            <a:prstGeom prst="rect">
              <a:avLst/>
            </a:prstGeom>
            <a:noFill/>
          </p:spPr>
        </p:pic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92" name="群組 46"/>
          <p:cNvGrpSpPr/>
          <p:nvPr/>
        </p:nvGrpSpPr>
        <p:grpSpPr>
          <a:xfrm>
            <a:off x="1366497" y="2105025"/>
            <a:ext cx="900000" cy="1044824"/>
            <a:chOff x="4343400" y="2390775"/>
            <a:chExt cx="900000" cy="1044824"/>
          </a:xfrm>
        </p:grpSpPr>
        <p:sp>
          <p:nvSpPr>
            <p:cNvPr id="96" name="弧形 95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群組 69"/>
          <p:cNvGrpSpPr/>
          <p:nvPr/>
        </p:nvGrpSpPr>
        <p:grpSpPr>
          <a:xfrm>
            <a:off x="1366497" y="2714625"/>
            <a:ext cx="900000" cy="1028045"/>
            <a:chOff x="235801" y="2867025"/>
            <a:chExt cx="900000" cy="1028045"/>
          </a:xfrm>
        </p:grpSpPr>
        <p:sp>
          <p:nvSpPr>
            <p:cNvPr id="94" name="弧形 93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9" name="群組 46"/>
          <p:cNvGrpSpPr/>
          <p:nvPr/>
        </p:nvGrpSpPr>
        <p:grpSpPr>
          <a:xfrm>
            <a:off x="4232667" y="2105025"/>
            <a:ext cx="900000" cy="1044824"/>
            <a:chOff x="4343400" y="2390775"/>
            <a:chExt cx="900000" cy="1044824"/>
          </a:xfrm>
        </p:grpSpPr>
        <p:sp>
          <p:nvSpPr>
            <p:cNvPr id="103" name="弧形 102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群組 69"/>
          <p:cNvGrpSpPr/>
          <p:nvPr/>
        </p:nvGrpSpPr>
        <p:grpSpPr>
          <a:xfrm>
            <a:off x="4232667" y="2714625"/>
            <a:ext cx="900000" cy="1028045"/>
            <a:chOff x="235801" y="2867025"/>
            <a:chExt cx="900000" cy="1028045"/>
          </a:xfrm>
        </p:grpSpPr>
        <p:sp>
          <p:nvSpPr>
            <p:cNvPr id="101" name="弧形 100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群組 46"/>
          <p:cNvGrpSpPr/>
          <p:nvPr/>
        </p:nvGrpSpPr>
        <p:grpSpPr>
          <a:xfrm>
            <a:off x="5727506" y="2105025"/>
            <a:ext cx="900000" cy="1044824"/>
            <a:chOff x="4343400" y="2390775"/>
            <a:chExt cx="900000" cy="1044824"/>
          </a:xfrm>
        </p:grpSpPr>
        <p:sp>
          <p:nvSpPr>
            <p:cNvPr id="110" name="弧形 109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群組 69"/>
          <p:cNvGrpSpPr/>
          <p:nvPr/>
        </p:nvGrpSpPr>
        <p:grpSpPr>
          <a:xfrm>
            <a:off x="5727506" y="2714625"/>
            <a:ext cx="900000" cy="1028045"/>
            <a:chOff x="235801" y="2867025"/>
            <a:chExt cx="900000" cy="1028045"/>
          </a:xfrm>
        </p:grpSpPr>
        <p:sp>
          <p:nvSpPr>
            <p:cNvPr id="108" name="弧形 107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群組 46"/>
          <p:cNvGrpSpPr/>
          <p:nvPr/>
        </p:nvGrpSpPr>
        <p:grpSpPr>
          <a:xfrm>
            <a:off x="7222345" y="2105025"/>
            <a:ext cx="900000" cy="1044824"/>
            <a:chOff x="4343400" y="2390775"/>
            <a:chExt cx="900000" cy="1044824"/>
          </a:xfrm>
        </p:grpSpPr>
        <p:sp>
          <p:nvSpPr>
            <p:cNvPr id="117" name="弧形 116"/>
            <p:cNvSpPr/>
            <p:nvPr/>
          </p:nvSpPr>
          <p:spPr>
            <a:xfrm>
              <a:off x="4343400" y="29051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4479075" y="239077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" name="群組 69"/>
          <p:cNvGrpSpPr/>
          <p:nvPr/>
        </p:nvGrpSpPr>
        <p:grpSpPr>
          <a:xfrm>
            <a:off x="7222345" y="2714625"/>
            <a:ext cx="900000" cy="1028045"/>
            <a:chOff x="235801" y="2867025"/>
            <a:chExt cx="900000" cy="1028045"/>
          </a:xfrm>
        </p:grpSpPr>
        <p:sp>
          <p:nvSpPr>
            <p:cNvPr id="115" name="弧形 114"/>
            <p:cNvSpPr/>
            <p:nvPr/>
          </p:nvSpPr>
          <p:spPr>
            <a:xfrm flipV="1">
              <a:off x="235801" y="2867025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238127" y="3371850"/>
              <a:ext cx="742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 ÷ 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25" name="群組 124"/>
          <p:cNvGrpSpPr/>
          <p:nvPr/>
        </p:nvGrpSpPr>
        <p:grpSpPr>
          <a:xfrm>
            <a:off x="6629400" y="3324225"/>
            <a:ext cx="657225" cy="1143000"/>
            <a:chOff x="6686550" y="3657600"/>
            <a:chExt cx="657225" cy="1143000"/>
          </a:xfrm>
        </p:grpSpPr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6100" y="3657600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6550" y="4181475"/>
              <a:ext cx="657225" cy="619125"/>
            </a:xfrm>
            <a:prstGeom prst="rect">
              <a:avLst/>
            </a:prstGeom>
            <a:noFill/>
          </p:spPr>
        </p:pic>
      </p:grpSp>
      <p:grpSp>
        <p:nvGrpSpPr>
          <p:cNvPr id="132" name="群組 131"/>
          <p:cNvGrpSpPr/>
          <p:nvPr/>
        </p:nvGrpSpPr>
        <p:grpSpPr>
          <a:xfrm>
            <a:off x="8115300" y="3343275"/>
            <a:ext cx="657225" cy="1123950"/>
            <a:chOff x="8191500" y="3638550"/>
            <a:chExt cx="657225" cy="1123950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01050" y="3638550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91500" y="4143375"/>
              <a:ext cx="657225" cy="619125"/>
            </a:xfrm>
            <a:prstGeom prst="rect">
              <a:avLst/>
            </a:prstGeom>
            <a:noFill/>
          </p:spPr>
        </p:pic>
      </p:grp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38" name="群組 137"/>
          <p:cNvGrpSpPr/>
          <p:nvPr/>
        </p:nvGrpSpPr>
        <p:grpSpPr>
          <a:xfrm>
            <a:off x="3657600" y="3314700"/>
            <a:ext cx="657225" cy="1133475"/>
            <a:chOff x="3771900" y="3667125"/>
            <a:chExt cx="657225" cy="1133475"/>
          </a:xfrm>
        </p:grpSpPr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1450" y="3667125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1900" y="4181475"/>
              <a:ext cx="657225" cy="619125"/>
            </a:xfrm>
            <a:prstGeom prst="rect">
              <a:avLst/>
            </a:prstGeom>
            <a:noFill/>
          </p:spPr>
        </p:pic>
      </p:grp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44" name="群組 143"/>
          <p:cNvGrpSpPr/>
          <p:nvPr/>
        </p:nvGrpSpPr>
        <p:grpSpPr>
          <a:xfrm>
            <a:off x="2047875" y="3362325"/>
            <a:ext cx="923925" cy="1104900"/>
            <a:chOff x="2200275" y="3676650"/>
            <a:chExt cx="923925" cy="11049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3175" y="3676650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0275" y="4162425"/>
              <a:ext cx="923925" cy="619125"/>
            </a:xfrm>
            <a:prstGeom prst="rect">
              <a:avLst/>
            </a:prstGeom>
            <a:noFill/>
          </p:spPr>
        </p:pic>
      </p:grp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50" name="群組 149"/>
          <p:cNvGrpSpPr/>
          <p:nvPr/>
        </p:nvGrpSpPr>
        <p:grpSpPr>
          <a:xfrm>
            <a:off x="685800" y="3390900"/>
            <a:ext cx="923925" cy="1123950"/>
            <a:chOff x="904875" y="3733800"/>
            <a:chExt cx="923925" cy="1123950"/>
          </a:xfrm>
        </p:grpSpPr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775" y="3733800"/>
              <a:ext cx="238125" cy="600075"/>
            </a:xfrm>
            <a:prstGeom prst="rect">
              <a:avLst/>
            </a:prstGeom>
            <a:noFill/>
          </p:spPr>
        </p:pic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4875" y="4238625"/>
              <a:ext cx="923925" cy="619125"/>
            </a:xfrm>
            <a:prstGeom prst="rect">
              <a:avLst/>
            </a:prstGeom>
            <a:noFill/>
          </p:spPr>
        </p:pic>
      </p:grp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1" name="文字方塊 150"/>
          <p:cNvSpPr txBox="1"/>
          <p:nvPr/>
        </p:nvSpPr>
        <p:spPr>
          <a:xfrm>
            <a:off x="819150" y="4476752"/>
            <a:ext cx="81343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討論：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等級越高，數字？ 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1/2 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(-2) 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(-1/2)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為晉級標準呢？ 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清楚了解負數是因什麼而產生的？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024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9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50" y="666749"/>
            <a:ext cx="6467475" cy="76200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為晉級標準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7225" y="4495801"/>
            <a:ext cx="8277225" cy="197167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是屬於第幾級？如果用晉級的觀念將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寫成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的型式，要如何寫才合理？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有何限制？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代表什麼？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endParaRPr lang="en-US" altLang="zh-TW" sz="14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是屬於第幾級？請將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寫成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的型式</a:t>
            </a:r>
          </a:p>
          <a:p>
            <a:pPr>
              <a:buFont typeface="Wingdings" pitchFamily="2" charset="2"/>
              <a:buChar char="Ø"/>
            </a:pPr>
            <a:endParaRPr lang="zh-TW" altLang="en-US" dirty="0"/>
          </a:p>
        </p:txBody>
      </p:sp>
      <p:grpSp>
        <p:nvGrpSpPr>
          <p:cNvPr id="37" name="群組 36"/>
          <p:cNvGrpSpPr/>
          <p:nvPr/>
        </p:nvGrpSpPr>
        <p:grpSpPr>
          <a:xfrm>
            <a:off x="1518495" y="1809749"/>
            <a:ext cx="6053879" cy="1332105"/>
            <a:chOff x="1118445" y="3286124"/>
            <a:chExt cx="6053879" cy="1332105"/>
          </a:xfrm>
        </p:grpSpPr>
        <p:sp>
          <p:nvSpPr>
            <p:cNvPr id="38" name="文字方塊 37"/>
            <p:cNvSpPr txBox="1"/>
            <p:nvPr/>
          </p:nvSpPr>
          <p:spPr>
            <a:xfrm>
              <a:off x="3638550" y="3738531"/>
              <a:ext cx="37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1</a:t>
              </a:r>
              <a:endParaRPr lang="zh-TW" altLang="en-US" sz="2000" b="1" dirty="0"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010150" y="3738531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</a:rPr>
                <a:t> 2</a:t>
              </a:r>
              <a:endParaRPr lang="zh-TW" altLang="en-US" sz="2000" b="1" dirty="0">
                <a:latin typeface="Arial Black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434387" y="3738531"/>
              <a:ext cx="737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latin typeface="Arial Black" pitchFamily="34" charset="0"/>
                </a:rPr>
                <a:t> 4</a:t>
              </a:r>
              <a:endParaRPr lang="zh-TW" altLang="en-US" sz="2000" b="1" dirty="0">
                <a:latin typeface="Arial Black" pitchFamily="34" charset="0"/>
              </a:endParaRPr>
            </a:p>
          </p:txBody>
        </p:sp>
        <p:grpSp>
          <p:nvGrpSpPr>
            <p:cNvPr id="41" name="群組 62"/>
            <p:cNvGrpSpPr/>
            <p:nvPr/>
          </p:nvGrpSpPr>
          <p:grpSpPr>
            <a:xfrm>
              <a:off x="5515610" y="3286124"/>
              <a:ext cx="920944" cy="1332105"/>
              <a:chOff x="5727506" y="2724150"/>
              <a:chExt cx="920944" cy="1332105"/>
            </a:xfrm>
          </p:grpSpPr>
          <p:grpSp>
            <p:nvGrpSpPr>
              <p:cNvPr id="64" name="群組 46"/>
              <p:cNvGrpSpPr/>
              <p:nvPr/>
            </p:nvGrpSpPr>
            <p:grpSpPr>
              <a:xfrm>
                <a:off x="5727506" y="2724150"/>
                <a:ext cx="920944" cy="847725"/>
                <a:chOff x="4343400" y="2552700"/>
                <a:chExt cx="900000" cy="882899"/>
              </a:xfrm>
            </p:grpSpPr>
            <p:sp>
              <p:nvSpPr>
                <p:cNvPr id="68" name="弧形 67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9" name="文字方塊 68"/>
                <p:cNvSpPr txBox="1"/>
                <p:nvPr/>
              </p:nvSpPr>
              <p:spPr>
                <a:xfrm>
                  <a:off x="4469550" y="2552700"/>
                  <a:ext cx="594769" cy="384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 ×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5" name="群組 69"/>
              <p:cNvGrpSpPr/>
              <p:nvPr/>
            </p:nvGrpSpPr>
            <p:grpSpPr>
              <a:xfrm>
                <a:off x="5727506" y="3171827"/>
                <a:ext cx="920944" cy="884428"/>
                <a:chOff x="235801" y="2867025"/>
                <a:chExt cx="900000" cy="932887"/>
              </a:xfrm>
            </p:grpSpPr>
            <p:sp>
              <p:nvSpPr>
                <p:cNvPr id="66" name="弧形 65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7" name="文字方塊 66"/>
                <p:cNvSpPr txBox="1"/>
                <p:nvPr/>
              </p:nvSpPr>
              <p:spPr>
                <a:xfrm>
                  <a:off x="366169" y="3248024"/>
                  <a:ext cx="752475" cy="55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2" name="群組 61"/>
            <p:cNvGrpSpPr/>
            <p:nvPr/>
          </p:nvGrpSpPr>
          <p:grpSpPr>
            <a:xfrm>
              <a:off x="1118445" y="3286124"/>
              <a:ext cx="920944" cy="1332105"/>
              <a:chOff x="4251131" y="2695575"/>
              <a:chExt cx="920944" cy="1332105"/>
            </a:xfrm>
          </p:grpSpPr>
          <p:grpSp>
            <p:nvGrpSpPr>
              <p:cNvPr id="58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62" name="弧形 61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文字方塊 62"/>
                <p:cNvSpPr txBox="1"/>
                <p:nvPr/>
              </p:nvSpPr>
              <p:spPr>
                <a:xfrm>
                  <a:off x="4469550" y="2552700"/>
                  <a:ext cx="594769" cy="384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 ×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9" name="群組 69"/>
              <p:cNvGrpSpPr/>
              <p:nvPr/>
            </p:nvGrpSpPr>
            <p:grpSpPr>
              <a:xfrm>
                <a:off x="4251131" y="3143252"/>
                <a:ext cx="920944" cy="884428"/>
                <a:chOff x="235801" y="2867025"/>
                <a:chExt cx="900000" cy="932887"/>
              </a:xfrm>
            </p:grpSpPr>
            <p:sp>
              <p:nvSpPr>
                <p:cNvPr id="60" name="弧形 59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文字方塊 60"/>
                <p:cNvSpPr txBox="1"/>
                <p:nvPr/>
              </p:nvSpPr>
              <p:spPr>
                <a:xfrm>
                  <a:off x="366169" y="3248024"/>
                  <a:ext cx="752475" cy="55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3" name="群組 64"/>
            <p:cNvGrpSpPr/>
            <p:nvPr/>
          </p:nvGrpSpPr>
          <p:grpSpPr>
            <a:xfrm>
              <a:off x="4166445" y="3286124"/>
              <a:ext cx="920944" cy="1332105"/>
              <a:chOff x="4251131" y="2695575"/>
              <a:chExt cx="920944" cy="1332105"/>
            </a:xfrm>
          </p:grpSpPr>
          <p:grpSp>
            <p:nvGrpSpPr>
              <p:cNvPr id="52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56" name="弧形 55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文字方塊 56"/>
                <p:cNvSpPr txBox="1"/>
                <p:nvPr/>
              </p:nvSpPr>
              <p:spPr>
                <a:xfrm>
                  <a:off x="4469550" y="2552700"/>
                  <a:ext cx="594769" cy="384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 ×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3" name="群組 69"/>
              <p:cNvGrpSpPr/>
              <p:nvPr/>
            </p:nvGrpSpPr>
            <p:grpSpPr>
              <a:xfrm>
                <a:off x="4251131" y="3143252"/>
                <a:ext cx="920944" cy="884428"/>
                <a:chOff x="235801" y="2867025"/>
                <a:chExt cx="900000" cy="932887"/>
              </a:xfrm>
            </p:grpSpPr>
            <p:sp>
              <p:nvSpPr>
                <p:cNvPr id="54" name="弧形 53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文字方塊 54"/>
                <p:cNvSpPr txBox="1"/>
                <p:nvPr/>
              </p:nvSpPr>
              <p:spPr>
                <a:xfrm>
                  <a:off x="366169" y="3248024"/>
                  <a:ext cx="752475" cy="55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4" name="群組 71"/>
            <p:cNvGrpSpPr/>
            <p:nvPr/>
          </p:nvGrpSpPr>
          <p:grpSpPr>
            <a:xfrm>
              <a:off x="2651970" y="3286124"/>
              <a:ext cx="920944" cy="1332105"/>
              <a:chOff x="4251131" y="2695575"/>
              <a:chExt cx="920944" cy="1332105"/>
            </a:xfrm>
          </p:grpSpPr>
          <p:grpSp>
            <p:nvGrpSpPr>
              <p:cNvPr id="46" name="群組 46"/>
              <p:cNvGrpSpPr/>
              <p:nvPr/>
            </p:nvGrpSpPr>
            <p:grpSpPr>
              <a:xfrm>
                <a:off x="4251131" y="2695575"/>
                <a:ext cx="920944" cy="847725"/>
                <a:chOff x="4343400" y="2552700"/>
                <a:chExt cx="900000" cy="882899"/>
              </a:xfrm>
            </p:grpSpPr>
            <p:sp>
              <p:nvSpPr>
                <p:cNvPr id="50" name="弧形 49"/>
                <p:cNvSpPr/>
                <p:nvPr/>
              </p:nvSpPr>
              <p:spPr>
                <a:xfrm>
                  <a:off x="4343400" y="29051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" name="文字方塊 50"/>
                <p:cNvSpPr txBox="1"/>
                <p:nvPr/>
              </p:nvSpPr>
              <p:spPr>
                <a:xfrm>
                  <a:off x="4469550" y="2552700"/>
                  <a:ext cx="594769" cy="384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  ×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7" name="群組 69"/>
              <p:cNvGrpSpPr/>
              <p:nvPr/>
            </p:nvGrpSpPr>
            <p:grpSpPr>
              <a:xfrm>
                <a:off x="4251131" y="3143252"/>
                <a:ext cx="920944" cy="884428"/>
                <a:chOff x="235801" y="2867025"/>
                <a:chExt cx="900000" cy="932887"/>
              </a:xfrm>
            </p:grpSpPr>
            <p:sp>
              <p:nvSpPr>
                <p:cNvPr id="48" name="弧形 47"/>
                <p:cNvSpPr/>
                <p:nvPr/>
              </p:nvSpPr>
              <p:spPr>
                <a:xfrm flipV="1">
                  <a:off x="235801" y="2867025"/>
                  <a:ext cx="900000" cy="530474"/>
                </a:xfrm>
                <a:prstGeom prst="arc">
                  <a:avLst>
                    <a:gd name="adj1" fmla="val 10998112"/>
                    <a:gd name="adj2" fmla="val 4"/>
                  </a:avLst>
                </a:prstGeom>
                <a:ln w="50800">
                  <a:solidFill>
                    <a:schemeClr val="accent2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文字方塊 48"/>
                <p:cNvSpPr txBox="1"/>
                <p:nvPr/>
              </p:nvSpPr>
              <p:spPr>
                <a:xfrm>
                  <a:off x="366169" y="3248024"/>
                  <a:ext cx="752475" cy="55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</a:rPr>
                    <a:t>÷ 2</a:t>
                  </a:r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5" name="矩形 44"/>
            <p:cNvSpPr/>
            <p:nvPr/>
          </p:nvSpPr>
          <p:spPr>
            <a:xfrm>
              <a:off x="2050048" y="375392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1/2</a:t>
              </a:r>
              <a:endParaRPr lang="zh-TW" altLang="en-US" b="1" dirty="0"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3971925" y="3000375"/>
            <a:ext cx="1047751" cy="476250"/>
            <a:chOff x="4000500" y="4000500"/>
            <a:chExt cx="1047751" cy="476250"/>
          </a:xfrm>
        </p:grpSpPr>
        <p:sp>
          <p:nvSpPr>
            <p:cNvPr id="74" name="向下箭號 73"/>
            <p:cNvSpPr/>
            <p:nvPr/>
          </p:nvSpPr>
          <p:spPr>
            <a:xfrm>
              <a:off x="4000500" y="4000500"/>
              <a:ext cx="314325" cy="476250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343401" y="4000500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轉成</a:t>
              </a:r>
              <a:endPara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aphicFrame>
        <p:nvGraphicFramePr>
          <p:cNvPr id="76" name="表格 75"/>
          <p:cNvGraphicFramePr>
            <a:graphicFrameLocks noGrp="1"/>
          </p:cNvGraphicFramePr>
          <p:nvPr/>
        </p:nvGraphicFramePr>
        <p:xfrm>
          <a:off x="1019175" y="3665220"/>
          <a:ext cx="6096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1647825" y="3876675"/>
            <a:ext cx="4895850" cy="457200"/>
            <a:chOff x="1828800" y="5076825"/>
            <a:chExt cx="4895850" cy="457200"/>
          </a:xfrm>
        </p:grpSpPr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1950" y="5076825"/>
              <a:ext cx="276225" cy="457200"/>
            </a:xfrm>
            <a:prstGeom prst="rect">
              <a:avLst/>
            </a:prstGeom>
            <a:noFill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0300" y="5076825"/>
              <a:ext cx="276225" cy="457200"/>
            </a:xfrm>
            <a:prstGeom prst="rect">
              <a:avLst/>
            </a:prstGeom>
            <a:noFill/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9600" y="5076825"/>
              <a:ext cx="276225" cy="457200"/>
            </a:xfrm>
            <a:prstGeom prst="rect">
              <a:avLst/>
            </a:prstGeom>
            <a:noFill/>
          </p:spPr>
        </p:pic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5025" y="5076825"/>
              <a:ext cx="409575" cy="457200"/>
            </a:xfrm>
            <a:prstGeom prst="rect">
              <a:avLst/>
            </a:prstGeom>
            <a:noFill/>
          </p:spPr>
        </p:pic>
        <p:pic>
          <p:nvPicPr>
            <p:cNvPr id="30733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6675" y="5076825"/>
              <a:ext cx="409575" cy="457200"/>
            </a:xfrm>
            <a:prstGeom prst="rect">
              <a:avLst/>
            </a:prstGeom>
            <a:noFill/>
          </p:spPr>
        </p:pic>
        <p:pic>
          <p:nvPicPr>
            <p:cNvPr id="3073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5076825"/>
              <a:ext cx="409575" cy="457200"/>
            </a:xfrm>
            <a:prstGeom prst="rect">
              <a:avLst/>
            </a:prstGeom>
            <a:noFill/>
          </p:spPr>
        </p:pic>
        <p:pic>
          <p:nvPicPr>
            <p:cNvPr id="30739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8425" y="5076825"/>
              <a:ext cx="276225" cy="457200"/>
            </a:xfrm>
            <a:prstGeom prst="rect">
              <a:avLst/>
            </a:prstGeom>
            <a:noFill/>
          </p:spPr>
        </p:pic>
      </p:grp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5400675"/>
            <a:ext cx="314325" cy="685800"/>
          </a:xfrm>
          <a:prstGeom prst="rect">
            <a:avLst/>
          </a:prstGeom>
          <a:noFill/>
        </p:spPr>
      </p:pic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0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175" y="5486400"/>
            <a:ext cx="314325" cy="685800"/>
          </a:xfrm>
          <a:prstGeom prst="rect">
            <a:avLst/>
          </a:prstGeom>
          <a:noFill/>
        </p:spPr>
      </p:pic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2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4514850"/>
            <a:ext cx="857250" cy="361950"/>
          </a:xfrm>
          <a:prstGeom prst="rect">
            <a:avLst/>
          </a:prstGeom>
          <a:noFill/>
        </p:spPr>
      </p:pic>
      <p:pic>
        <p:nvPicPr>
          <p:cNvPr id="77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619750"/>
            <a:ext cx="857250" cy="361950"/>
          </a:xfrm>
          <a:prstGeom prst="rect">
            <a:avLst/>
          </a:prstGeom>
          <a:noFill/>
        </p:spPr>
      </p:pic>
      <p:sp>
        <p:nvSpPr>
          <p:cNvPr id="71" name="矩形 70"/>
          <p:cNvSpPr/>
          <p:nvPr/>
        </p:nvSpPr>
        <p:spPr>
          <a:xfrm>
            <a:off x="945148" y="228707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1/4</a:t>
            </a:r>
            <a:endParaRPr lang="zh-TW" altLang="en-US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為晉級標準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4826" y="3676650"/>
            <a:ext cx="8639174" cy="23241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是屬於第幾級？如果用晉級的觀念將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寫成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的型式，要如何寫才合理？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有何限制？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代表什麼？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是屬於第幾級？請將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寫成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的型式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25" y="2245995"/>
          <a:ext cx="6096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6675" y="3629025"/>
            <a:ext cx="1104900" cy="68580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1762125" y="2486025"/>
            <a:ext cx="5057775" cy="685800"/>
            <a:chOff x="1762125" y="2486025"/>
            <a:chExt cx="5057775" cy="685800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7650" y="2486025"/>
              <a:ext cx="485775" cy="685800"/>
            </a:xfrm>
            <a:prstGeom prst="rect">
              <a:avLst/>
            </a:prstGeom>
            <a:noFill/>
          </p:spPr>
        </p:pic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9650" y="2486025"/>
              <a:ext cx="485775" cy="685800"/>
            </a:xfrm>
            <a:prstGeom prst="rect">
              <a:avLst/>
            </a:prstGeom>
            <a:noFill/>
          </p:spPr>
        </p:pic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1650" y="2486025"/>
              <a:ext cx="485775" cy="685800"/>
            </a:xfrm>
            <a:prstGeom prst="rect">
              <a:avLst/>
            </a:prstGeom>
            <a:noFill/>
          </p:spPr>
        </p:pic>
        <p:pic>
          <p:nvPicPr>
            <p:cNvPr id="5018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4125" y="2486025"/>
              <a:ext cx="485775" cy="685800"/>
            </a:xfrm>
            <a:prstGeom prst="rect">
              <a:avLst/>
            </a:prstGeom>
            <a:noFill/>
          </p:spPr>
        </p:pic>
        <p:pic>
          <p:nvPicPr>
            <p:cNvPr id="50191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5650" y="2486025"/>
              <a:ext cx="619125" cy="685800"/>
            </a:xfrm>
            <a:prstGeom prst="rect">
              <a:avLst/>
            </a:prstGeom>
            <a:noFill/>
          </p:spPr>
        </p:pic>
        <p:pic>
          <p:nvPicPr>
            <p:cNvPr id="50194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24125" y="2486025"/>
              <a:ext cx="619125" cy="685800"/>
            </a:xfrm>
            <a:prstGeom prst="rect">
              <a:avLst/>
            </a:prstGeom>
            <a:noFill/>
          </p:spPr>
        </p:pic>
        <p:pic>
          <p:nvPicPr>
            <p:cNvPr id="50197" name="Picture 2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25" y="2486025"/>
              <a:ext cx="619125" cy="685800"/>
            </a:xfrm>
            <a:prstGeom prst="rect">
              <a:avLst/>
            </a:prstGeom>
            <a:noFill/>
          </p:spPr>
        </p:pic>
      </p:grp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6900" y="5000625"/>
            <a:ext cx="1104900" cy="685800"/>
          </a:xfrm>
          <a:prstGeom prst="rect">
            <a:avLst/>
          </a:prstGeom>
          <a:noFill/>
        </p:spPr>
      </p:pic>
      <p:pic>
        <p:nvPicPr>
          <p:cNvPr id="30" name="Picture 3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" y="5000625"/>
            <a:ext cx="314325" cy="685800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175" y="5000625"/>
            <a:ext cx="31432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5" y="714375"/>
            <a:ext cx="7886700" cy="75247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可用來解釋指數律嗎？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22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指數律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4225" y="1695450"/>
            <a:ext cx="2962275" cy="6858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1285875" y="2476499"/>
            <a:ext cx="2238375" cy="1676402"/>
            <a:chOff x="1251929" y="5601244"/>
            <a:chExt cx="900000" cy="681071"/>
          </a:xfrm>
        </p:grpSpPr>
        <p:sp>
          <p:nvSpPr>
            <p:cNvPr id="33" name="弧形 32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387604" y="5601244"/>
              <a:ext cx="628650" cy="16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等級升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級</a:t>
              </a:r>
              <a:endPara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971924" y="2171700"/>
            <a:ext cx="3076576" cy="2286000"/>
            <a:chOff x="1251929" y="5601244"/>
            <a:chExt cx="900000" cy="681071"/>
          </a:xfrm>
        </p:grpSpPr>
        <p:sp>
          <p:nvSpPr>
            <p:cNvPr id="36" name="弧形 35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387604" y="5601244"/>
              <a:ext cx="628650" cy="16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等級升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級</a:t>
              </a:r>
              <a:endPara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518809" y="2903866"/>
            <a:ext cx="900000" cy="1044824"/>
            <a:chOff x="1251929" y="5237491"/>
            <a:chExt cx="900000" cy="1044824"/>
          </a:xfrm>
        </p:grpSpPr>
        <p:sp>
          <p:nvSpPr>
            <p:cNvPr id="10" name="弧形 9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387604" y="5237491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949161" y="3103113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600" b="1" dirty="0"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531258" y="2903866"/>
            <a:ext cx="900000" cy="1044824"/>
            <a:chOff x="1251929" y="5237491"/>
            <a:chExt cx="900000" cy="1044824"/>
          </a:xfrm>
        </p:grpSpPr>
        <p:sp>
          <p:nvSpPr>
            <p:cNvPr id="15" name="弧形 14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387604" y="5237491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147779" y="2903866"/>
            <a:ext cx="900000" cy="1044824"/>
            <a:chOff x="1251929" y="5237491"/>
            <a:chExt cx="900000" cy="1044824"/>
          </a:xfrm>
        </p:grpSpPr>
        <p:sp>
          <p:nvSpPr>
            <p:cNvPr id="18" name="弧形 17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387604" y="5237491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135330" y="2903866"/>
            <a:ext cx="900000" cy="1044824"/>
            <a:chOff x="1251929" y="5237491"/>
            <a:chExt cx="900000" cy="1044824"/>
          </a:xfrm>
        </p:grpSpPr>
        <p:sp>
          <p:nvSpPr>
            <p:cNvPr id="21" name="弧形 20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387604" y="5237491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122881" y="2903866"/>
            <a:ext cx="900000" cy="1044824"/>
            <a:chOff x="1251929" y="5237491"/>
            <a:chExt cx="900000" cy="1044824"/>
          </a:xfrm>
        </p:grpSpPr>
        <p:sp>
          <p:nvSpPr>
            <p:cNvPr id="24" name="弧形 23"/>
            <p:cNvSpPr/>
            <p:nvPr/>
          </p:nvSpPr>
          <p:spPr>
            <a:xfrm>
              <a:off x="1251929" y="5751841"/>
              <a:ext cx="900000" cy="530474"/>
            </a:xfrm>
            <a:prstGeom prst="arc">
              <a:avLst>
                <a:gd name="adj1" fmla="val 10998112"/>
                <a:gd name="adj2" fmla="val 4"/>
              </a:avLst>
            </a:prstGeom>
            <a:ln w="508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387604" y="5237491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× a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707" y="3083378"/>
            <a:ext cx="466725" cy="685800"/>
          </a:xfrm>
          <a:prstGeom prst="rect">
            <a:avLst/>
          </a:prstGeom>
          <a:noFill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950" y="3171825"/>
            <a:ext cx="904875" cy="685800"/>
          </a:xfrm>
          <a:prstGeom prst="rect">
            <a:avLst/>
          </a:prstGeom>
          <a:noFill/>
        </p:spPr>
      </p:pic>
      <p:sp>
        <p:nvSpPr>
          <p:cNvPr id="48" name="文字方塊 47"/>
          <p:cNvSpPr txBox="1"/>
          <p:nvPr/>
        </p:nvSpPr>
        <p:spPr>
          <a:xfrm>
            <a:off x="552450" y="3971925"/>
            <a:ext cx="83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指數律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從等級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升到等級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再降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級到－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級</a:t>
            </a:r>
            <a:endParaRPr lang="zh-TW" altLang="en-US" sz="3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0" y="3914775"/>
            <a:ext cx="2981325" cy="685800"/>
          </a:xfrm>
          <a:prstGeom prst="rect">
            <a:avLst/>
          </a:prstGeom>
          <a:noFill/>
        </p:spPr>
      </p:pic>
      <p:sp>
        <p:nvSpPr>
          <p:cNvPr id="38" name="文字方塊 37"/>
          <p:cNvSpPr txBox="1"/>
          <p:nvPr/>
        </p:nvSpPr>
        <p:spPr>
          <a:xfrm>
            <a:off x="666750" y="5314950"/>
            <a:ext cx="83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指數律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等級每次升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級，連升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次→共升</a:t>
            </a:r>
            <a:r>
              <a:rPr lang="en-US" altLang="zh-TW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3×2</a:t>
            </a:r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級</a:t>
            </a:r>
            <a:endParaRPr lang="zh-TW" altLang="en-US" sz="34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650" y="5286375"/>
            <a:ext cx="2276475" cy="6858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1192</Words>
  <Application>Microsoft Office PowerPoint</Application>
  <PresentationFormat>如螢幕大小 (4:3)</PresentationFormat>
  <Paragraphs>319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2018第四屆 數學新世界期末會議   『指數、科學記號、根號數』教學想法分享  </vt:lpstr>
      <vt:lpstr>見山是山</vt:lpstr>
      <vt:lpstr>見山不是山</vt:lpstr>
      <vt:lpstr>見山又是山</vt:lpstr>
      <vt:lpstr>投影片 5</vt:lpstr>
      <vt:lpstr>以 2 為晉級標準</vt:lpstr>
      <vt:lpstr>以 2 為晉級標準</vt:lpstr>
      <vt:lpstr>以 1/2 為晉級標準</vt:lpstr>
      <vt:lpstr>可用來解釋指數律嗎？</vt:lpstr>
      <vt:lpstr>可用來解釋指數律？</vt:lpstr>
      <vt:lpstr>以 0 為晉級標準</vt:lpstr>
      <vt:lpstr>科學記號</vt:lpstr>
      <vt:lpstr>科學記號</vt:lpstr>
      <vt:lpstr>科學記號</vt:lpstr>
      <vt:lpstr>科學記號</vt:lpstr>
      <vt:lpstr>科學記號</vt:lpstr>
      <vt:lpstr>科學記號</vt:lpstr>
      <vt:lpstr>科學記號</vt:lpstr>
      <vt:lpstr>科學記號</vt:lpstr>
      <vt:lpstr>投影片 20</vt:lpstr>
      <vt:lpstr>二次方根－反思</vt:lpstr>
      <vt:lpstr>二次方根－觀摩</vt:lpstr>
      <vt:lpstr>二次方根－重新思考</vt:lpstr>
      <vt:lpstr>二次方根－設計學習單</vt:lpstr>
      <vt:lpstr>二次方根－設計學習單</vt:lpstr>
      <vt:lpstr>二次方根－設計學習單</vt:lpstr>
      <vt:lpstr>二次方根－設計學習單</vt:lpstr>
      <vt:lpstr>二次方根－收穫</vt:lpstr>
      <vt:lpstr>二次方根－收穫</vt:lpstr>
      <vt:lpstr>二次方根－收穫</vt:lpstr>
      <vt:lpstr>延伸思考</vt:lpstr>
      <vt:lpstr>學生的回饋</vt:lpstr>
      <vt:lpstr>學生的回饋</vt:lpstr>
      <vt:lpstr>感想</vt:lpstr>
      <vt:lpstr>投影片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lily</cp:lastModifiedBy>
  <cp:revision>75</cp:revision>
  <dcterms:created xsi:type="dcterms:W3CDTF">2015-12-16T01:31:11Z</dcterms:created>
  <dcterms:modified xsi:type="dcterms:W3CDTF">2018-06-08T14:03:06Z</dcterms:modified>
</cp:coreProperties>
</file>