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5"/>
  </p:notesMasterIdLst>
  <p:handoutMasterIdLst>
    <p:handoutMasterId r:id="rId96"/>
  </p:handoutMasterIdLst>
  <p:sldIdLst>
    <p:sldId id="256" r:id="rId2"/>
    <p:sldId id="294" r:id="rId3"/>
    <p:sldId id="295" r:id="rId4"/>
    <p:sldId id="301" r:id="rId5"/>
    <p:sldId id="298" r:id="rId6"/>
    <p:sldId id="302" r:id="rId7"/>
    <p:sldId id="303" r:id="rId8"/>
    <p:sldId id="296" r:id="rId9"/>
    <p:sldId id="266" r:id="rId10"/>
    <p:sldId id="265" r:id="rId11"/>
    <p:sldId id="258" r:id="rId12"/>
    <p:sldId id="259" r:id="rId13"/>
    <p:sldId id="262" r:id="rId14"/>
    <p:sldId id="263" r:id="rId15"/>
    <p:sldId id="264" r:id="rId16"/>
    <p:sldId id="273" r:id="rId17"/>
    <p:sldId id="304" r:id="rId18"/>
    <p:sldId id="325" r:id="rId19"/>
    <p:sldId id="305" r:id="rId20"/>
    <p:sldId id="306" r:id="rId21"/>
    <p:sldId id="274" r:id="rId22"/>
    <p:sldId id="267" r:id="rId23"/>
    <p:sldId id="268" r:id="rId24"/>
    <p:sldId id="269" r:id="rId25"/>
    <p:sldId id="326" r:id="rId26"/>
    <p:sldId id="327" r:id="rId27"/>
    <p:sldId id="270" r:id="rId28"/>
    <p:sldId id="271" r:id="rId29"/>
    <p:sldId id="272" r:id="rId30"/>
    <p:sldId id="279" r:id="rId31"/>
    <p:sldId id="275" r:id="rId32"/>
    <p:sldId id="276" r:id="rId33"/>
    <p:sldId id="277" r:id="rId34"/>
    <p:sldId id="285" r:id="rId35"/>
    <p:sldId id="314" r:id="rId36"/>
    <p:sldId id="278" r:id="rId37"/>
    <p:sldId id="280" r:id="rId38"/>
    <p:sldId id="328" r:id="rId39"/>
    <p:sldId id="299" r:id="rId40"/>
    <p:sldId id="283" r:id="rId41"/>
    <p:sldId id="284" r:id="rId42"/>
    <p:sldId id="286" r:id="rId43"/>
    <p:sldId id="329" r:id="rId44"/>
    <p:sldId id="287" r:id="rId45"/>
    <p:sldId id="297" r:id="rId46"/>
    <p:sldId id="330" r:id="rId47"/>
    <p:sldId id="331" r:id="rId48"/>
    <p:sldId id="335" r:id="rId49"/>
    <p:sldId id="336" r:id="rId50"/>
    <p:sldId id="334" r:id="rId51"/>
    <p:sldId id="337" r:id="rId52"/>
    <p:sldId id="338" r:id="rId53"/>
    <p:sldId id="333" r:id="rId54"/>
    <p:sldId id="339" r:id="rId55"/>
    <p:sldId id="340" r:id="rId56"/>
    <p:sldId id="341" r:id="rId57"/>
    <p:sldId id="342" r:id="rId58"/>
    <p:sldId id="344" r:id="rId59"/>
    <p:sldId id="345" r:id="rId60"/>
    <p:sldId id="300" r:id="rId61"/>
    <p:sldId id="291" r:id="rId62"/>
    <p:sldId id="316" r:id="rId63"/>
    <p:sldId id="282" r:id="rId64"/>
    <p:sldId id="315" r:id="rId65"/>
    <p:sldId id="346" r:id="rId66"/>
    <p:sldId id="347" r:id="rId67"/>
    <p:sldId id="348" r:id="rId68"/>
    <p:sldId id="350" r:id="rId69"/>
    <p:sldId id="351" r:id="rId70"/>
    <p:sldId id="352" r:id="rId71"/>
    <p:sldId id="353" r:id="rId72"/>
    <p:sldId id="354" r:id="rId73"/>
    <p:sldId id="288" r:id="rId74"/>
    <p:sldId id="355" r:id="rId75"/>
    <p:sldId id="349" r:id="rId76"/>
    <p:sldId id="289" r:id="rId77"/>
    <p:sldId id="290" r:id="rId78"/>
    <p:sldId id="311" r:id="rId79"/>
    <p:sldId id="310" r:id="rId80"/>
    <p:sldId id="356" r:id="rId81"/>
    <p:sldId id="307" r:id="rId82"/>
    <p:sldId id="312" r:id="rId83"/>
    <p:sldId id="308" r:id="rId84"/>
    <p:sldId id="309" r:id="rId85"/>
    <p:sldId id="313" r:id="rId86"/>
    <p:sldId id="317" r:id="rId87"/>
    <p:sldId id="318" r:id="rId88"/>
    <p:sldId id="319" r:id="rId89"/>
    <p:sldId id="320" r:id="rId90"/>
    <p:sldId id="321" r:id="rId91"/>
    <p:sldId id="322" r:id="rId92"/>
    <p:sldId id="323" r:id="rId93"/>
    <p:sldId id="324" r:id="rId94"/>
  </p:sldIdLst>
  <p:sldSz cx="12192000" cy="6858000"/>
  <p:notesSz cx="6808788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3" autoAdjust="0"/>
    <p:restoredTop sz="94660"/>
  </p:normalViewPr>
  <p:slideViewPr>
    <p:cSldViewPr snapToGrid="0">
      <p:cViewPr>
        <p:scale>
          <a:sx n="77" d="100"/>
          <a:sy n="77" d="100"/>
        </p:scale>
        <p:origin x="9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968CB-C3F0-4EC2-90C3-C3C9B83020FB}" type="datetimeFigureOut">
              <a:rPr lang="zh-TW" altLang="en-US" smtClean="0"/>
              <a:t>2018/6/1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8C30-4D6C-4990-BFD8-CA191DCB2D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094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57D33-4981-43C5-9EEC-A615972995ED}" type="datetimeFigureOut">
              <a:rPr lang="zh-TW" altLang="en-US" smtClean="0"/>
              <a:t>2018/6/1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E999D-540D-4413-B023-5860CF78BC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55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839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512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093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310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509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241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917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759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455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473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876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459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99834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471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5370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1725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403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7867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0588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5462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8360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859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430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1667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353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8120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3189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7904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2806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3555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5460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6866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086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2171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4154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51274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10437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4647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20767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00934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06563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2958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70830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494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75233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66125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06980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2284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82067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50015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34517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696096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89688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41163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59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49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36765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02509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15852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211962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21084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09669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8366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4097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09878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96518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69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1775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28694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28697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3312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93530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44588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7539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60407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73500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06550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582897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79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19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43635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87514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94110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293369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19918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0011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4776763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96948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12177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90105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89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13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822353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90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480355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91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22885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92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097810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999D-540D-4413-B023-5860CF78BCE5}" type="slidenum">
              <a:rPr lang="zh-TW" altLang="en-US" smtClean="0"/>
              <a:t>93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86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99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33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5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6642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18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71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629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200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03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01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30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60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91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6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21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49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73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775A22-12A6-47BA-B642-89B77F08E189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EF22A6-66A4-46A8-BBE0-99D16D390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703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6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g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尺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作圖開始談幾何有感的教學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zh-TW" altLang="zh-TW" sz="4800" dirty="0"/>
              <a:t>潭秀國中陳勝楠老師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884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利用下</a:t>
            </a:r>
            <a:r>
              <a:rPr lang="zh-TW" altLang="en-US" dirty="0"/>
              <a:t>表</a:t>
            </a:r>
            <a:r>
              <a:rPr lang="zh-TW" altLang="en-US" dirty="0" smtClean="0"/>
              <a:t>，</a:t>
            </a:r>
            <a:r>
              <a:rPr lang="zh-TW" altLang="en-US" dirty="0"/>
              <a:t>在不用測量情況下，比較長短，及如何比較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潭秀國中共備團隊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952" y="298174"/>
            <a:ext cx="7607534" cy="4303644"/>
          </a:xfrm>
        </p:spPr>
      </p:pic>
    </p:spTree>
    <p:extLst>
      <p:ext uri="{BB962C8B-B14F-4D97-AF65-F5344CB8AC3E}">
        <p14:creationId xmlns:p14="http://schemas.microsoft.com/office/powerpoint/2010/main" val="11194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2" y="646044"/>
            <a:ext cx="8001000" cy="1878496"/>
          </a:xfrm>
        </p:spPr>
        <p:txBody>
          <a:bodyPr/>
          <a:lstStyle/>
          <a:p>
            <a:r>
              <a:rPr lang="zh-TW" altLang="en-US" dirty="0" smtClean="0"/>
              <a:t>三</a:t>
            </a:r>
            <a:r>
              <a:rPr lang="en-US" altLang="zh-TW" dirty="0" smtClean="0"/>
              <a:t>:</a:t>
            </a:r>
            <a:r>
              <a:rPr lang="zh-TW" altLang="en-US" dirty="0" smtClean="0"/>
              <a:t>回到尺規作圖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尺的意思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684212" y="3538331"/>
            <a:ext cx="6400800" cy="2252870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尺的功用</a:t>
            </a:r>
            <a:endParaRPr lang="en-US" altLang="zh-TW" sz="60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1986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30096" y="357809"/>
            <a:ext cx="9144000" cy="2941981"/>
          </a:xfrm>
        </p:spPr>
        <p:txBody>
          <a:bodyPr>
            <a:noAutofit/>
          </a:bodyPr>
          <a:lstStyle/>
          <a:p>
            <a:r>
              <a:rPr lang="zh-TW" altLang="zh-TW" dirty="0" smtClean="0"/>
              <a:t>我們</a:t>
            </a:r>
            <a:r>
              <a:rPr lang="zh-TW" altLang="zh-TW" dirty="0"/>
              <a:t>是怎麼把「直線」畫出來的呢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zh-TW" dirty="0" smtClean="0"/>
              <a:t>用</a:t>
            </a:r>
            <a:r>
              <a:rPr lang="zh-TW" altLang="zh-TW" dirty="0"/>
              <a:t>什麼工具</a:t>
            </a:r>
            <a:r>
              <a:rPr lang="en-US" altLang="zh-TW" dirty="0"/>
              <a:t>?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578088"/>
            <a:ext cx="9458739" cy="2712984"/>
          </a:xfrm>
        </p:spPr>
        <p:txBody>
          <a:bodyPr>
            <a:noAutofit/>
          </a:bodyPr>
          <a:lstStyle/>
          <a:p>
            <a:pPr algn="l"/>
            <a:r>
              <a:rPr lang="zh-TW" altLang="zh-TW" sz="4000" dirty="0"/>
              <a:t>什麼是</a:t>
            </a:r>
            <a:r>
              <a:rPr lang="en-US" altLang="zh-TW" sz="4000" dirty="0"/>
              <a:t>A</a:t>
            </a:r>
            <a:r>
              <a:rPr lang="zh-TW" altLang="zh-TW" sz="4000" dirty="0"/>
              <a:t>、</a:t>
            </a:r>
            <a:r>
              <a:rPr lang="en-US" altLang="zh-TW" sz="4000" dirty="0"/>
              <a:t>B</a:t>
            </a:r>
            <a:r>
              <a:rPr lang="zh-TW" altLang="zh-TW" sz="4000" dirty="0"/>
              <a:t>兩點的「最短距離」？為什麼這就是「最短距離」呢</a:t>
            </a:r>
            <a:r>
              <a:rPr lang="zh-TW" altLang="zh-TW" sz="4000" dirty="0" smtClean="0"/>
              <a:t>？</a:t>
            </a:r>
            <a:r>
              <a:rPr lang="zh-TW" altLang="en-US" sz="4000" dirty="0" smtClean="0"/>
              <a:t>如何說明呢</a:t>
            </a:r>
            <a:endParaRPr lang="zh-TW" altLang="zh-TW" sz="4000" dirty="0"/>
          </a:p>
        </p:txBody>
      </p:sp>
    </p:spTree>
    <p:extLst>
      <p:ext uri="{BB962C8B-B14F-4D97-AF65-F5344CB8AC3E}">
        <p14:creationId xmlns:p14="http://schemas.microsoft.com/office/powerpoint/2010/main" val="26577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0800000" flipV="1">
            <a:off x="838200" y="1690688"/>
            <a:ext cx="10515600" cy="585374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(2)</a:t>
            </a:r>
            <a:r>
              <a:rPr lang="zh-TW" altLang="en-US" sz="5300" dirty="0"/>
              <a:t>利用直尺</a:t>
            </a:r>
            <a:r>
              <a:rPr lang="zh-TW" altLang="en-US" sz="5300" dirty="0" smtClean="0"/>
              <a:t>將下邊</a:t>
            </a:r>
            <a:r>
              <a:rPr lang="zh-TW" altLang="en-US" sz="5300" dirty="0"/>
              <a:t>的圖形做精準的複製，好處理嗎</a:t>
            </a:r>
            <a:r>
              <a:rPr lang="en-US" altLang="zh-TW" sz="5300" dirty="0" smtClean="0"/>
              <a:t>?(</a:t>
            </a:r>
            <a:r>
              <a:rPr lang="zh-TW" altLang="en-US" sz="5300" dirty="0" smtClean="0"/>
              <a:t>不必急著下結論，讓學生自己畫，自己下結論</a:t>
            </a:r>
            <a:r>
              <a:rPr lang="en-US" altLang="zh-TW" sz="5300" dirty="0" smtClean="0"/>
              <a:t>)</a:t>
            </a:r>
            <a:r>
              <a:rPr lang="en-US" altLang="zh-TW" sz="5300" dirty="0"/>
              <a:t/>
            </a:r>
            <a:br>
              <a:rPr lang="en-US" altLang="zh-TW" sz="5300" dirty="0"/>
            </a:br>
            <a:endParaRPr lang="zh-TW" altLang="en-US" sz="5300" dirty="0"/>
          </a:p>
        </p:txBody>
      </p:sp>
      <p:pic>
        <p:nvPicPr>
          <p:cNvPr id="5" name="內容版面配置區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912" y="3272756"/>
            <a:ext cx="3480870" cy="26358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33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2" y="3925957"/>
            <a:ext cx="8534400" cy="2285999"/>
          </a:xfrm>
        </p:spPr>
        <p:txBody>
          <a:bodyPr/>
          <a:lstStyle/>
          <a:p>
            <a:r>
              <a:rPr lang="zh-TW" altLang="en-US" dirty="0" smtClean="0"/>
              <a:t>直尺畫直線很好用，</a:t>
            </a:r>
            <a:r>
              <a:rPr lang="zh-TW" altLang="en-US" dirty="0" smtClean="0"/>
              <a:t>但用刻度測量</a:t>
            </a:r>
            <a:r>
              <a:rPr lang="zh-TW" altLang="en-US" dirty="0" smtClean="0"/>
              <a:t>會有誤差，做重複性的複製長度更</a:t>
            </a:r>
            <a:r>
              <a:rPr lang="zh-TW" altLang="en-US" dirty="0" smtClean="0"/>
              <a:t>麻煩</a:t>
            </a:r>
            <a:r>
              <a:rPr lang="en-US" altLang="zh-TW" dirty="0" smtClean="0"/>
              <a:t>(</a:t>
            </a:r>
            <a:r>
              <a:rPr lang="zh-TW" altLang="en-US" dirty="0" smtClean="0"/>
              <a:t>圓規代替尺的刻度很自然的跑進來了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47870"/>
            <a:ext cx="10515600" cy="3578087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/>
              <a:t>圓規可以用來做什麼</a:t>
            </a:r>
            <a:r>
              <a:rPr lang="en-US" altLang="zh-TW" sz="5400" dirty="0" smtClean="0"/>
              <a:t>?</a:t>
            </a:r>
          </a:p>
          <a:p>
            <a:pPr algn="ctr"/>
            <a:r>
              <a:rPr lang="zh-TW" altLang="en-US" sz="5400" dirty="0" smtClean="0"/>
              <a:t>當你拿圓規時，你的核心是</a:t>
            </a:r>
            <a:r>
              <a:rPr lang="zh-TW" altLang="en-US" sz="5400" dirty="0" smtClean="0"/>
              <a:t>決定圓心這個</a:t>
            </a:r>
            <a:r>
              <a:rPr lang="zh-TW" altLang="en-US" sz="5400" dirty="0" smtClean="0">
                <a:solidFill>
                  <a:srgbClr val="C00000"/>
                </a:solidFill>
              </a:rPr>
              <a:t>點</a:t>
            </a:r>
            <a:r>
              <a:rPr lang="zh-TW" altLang="en-US" sz="5400" dirty="0" smtClean="0"/>
              <a:t>在哪裡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061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3842" y="398834"/>
            <a:ext cx="10515600" cy="120623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如何畫圓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zh-TW" altLang="en-US" sz="6000" b="1" dirty="0"/>
              <a:t>學生實際畫一個</a:t>
            </a:r>
            <a:r>
              <a:rPr lang="zh-TW" altLang="en-US" sz="6000" b="1" dirty="0" smtClean="0"/>
              <a:t>圓</a:t>
            </a:r>
            <a:endParaRPr lang="en-US" altLang="zh-TW" sz="6000" b="1" dirty="0" smtClean="0"/>
          </a:p>
          <a:p>
            <a:pPr marL="0" indent="0" algn="ctr">
              <a:buNone/>
            </a:pPr>
            <a:r>
              <a:rPr lang="zh-TW" altLang="en-US" sz="6000" b="1" dirty="0" smtClean="0"/>
              <a:t>一定要練習畫，你會發現不是所有學生都會用圓規</a:t>
            </a:r>
            <a:endParaRPr lang="zh-TW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50923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011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畫圓意義為何</a:t>
            </a:r>
            <a:endParaRPr lang="zh-TW" altLang="en-US" sz="4400" dirty="0"/>
          </a:p>
        </p:txBody>
      </p:sp>
      <p:sp>
        <p:nvSpPr>
          <p:cNvPr id="4" name="文字版面配置區 3"/>
          <p:cNvSpPr>
            <a:spLocks noGrp="1"/>
          </p:cNvSpPr>
          <p:nvPr>
            <p:ph idx="1"/>
          </p:nvPr>
        </p:nvSpPr>
        <p:spPr>
          <a:xfrm>
            <a:off x="428017" y="4701209"/>
            <a:ext cx="11280279" cy="99391"/>
          </a:xfrm>
        </p:spPr>
        <p:txBody>
          <a:bodyPr>
            <a:noAutofit/>
          </a:bodyPr>
          <a:lstStyle/>
          <a:p>
            <a:r>
              <a:rPr lang="zh-TW" altLang="en-US" sz="4400" dirty="0"/>
              <a:t>圓心</a:t>
            </a:r>
            <a:r>
              <a:rPr lang="en-US" altLang="zh-TW" sz="4400" dirty="0"/>
              <a:t>------</a:t>
            </a:r>
            <a:r>
              <a:rPr lang="zh-TW" altLang="en-US" sz="4400" dirty="0" smtClean="0"/>
              <a:t>固定</a:t>
            </a:r>
            <a:r>
              <a:rPr lang="zh-TW" altLang="en-US" sz="4400" dirty="0" smtClean="0"/>
              <a:t>一點</a:t>
            </a:r>
            <a:endParaRPr lang="en-US" altLang="zh-TW" sz="4400" dirty="0" smtClean="0"/>
          </a:p>
          <a:p>
            <a:r>
              <a:rPr lang="en-US" altLang="zh-TW" sz="4400" dirty="0" smtClean="0"/>
              <a:t>(</a:t>
            </a:r>
            <a:r>
              <a:rPr lang="zh-TW" altLang="en-US" sz="4400" dirty="0" smtClean="0"/>
              <a:t>當</a:t>
            </a:r>
            <a:r>
              <a:rPr lang="zh-TW" altLang="en-US" sz="4400" dirty="0"/>
              <a:t>圓心亂動時，圓會如何</a:t>
            </a:r>
            <a:r>
              <a:rPr lang="en-US" altLang="zh-TW" sz="4400" dirty="0" smtClean="0"/>
              <a:t>?)</a:t>
            </a:r>
            <a:endParaRPr lang="en-US" altLang="zh-TW" sz="4400" dirty="0"/>
          </a:p>
          <a:p>
            <a:r>
              <a:rPr lang="zh-TW" altLang="en-US" sz="4400" dirty="0"/>
              <a:t>半徑</a:t>
            </a:r>
            <a:r>
              <a:rPr lang="en-US" altLang="zh-TW" sz="4400" dirty="0" smtClean="0"/>
              <a:t>------</a:t>
            </a:r>
            <a:r>
              <a:rPr lang="zh-TW" altLang="en-US" sz="4400" dirty="0" smtClean="0"/>
              <a:t>取所</a:t>
            </a:r>
            <a:r>
              <a:rPr lang="zh-TW" altLang="en-US" sz="4400" dirty="0"/>
              <a:t>需的長度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例如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想要</a:t>
            </a:r>
            <a:r>
              <a:rPr lang="en-US" altLang="zh-TW" sz="4400" dirty="0" smtClean="0"/>
              <a:t>AB</a:t>
            </a:r>
            <a:r>
              <a:rPr lang="zh-TW" altLang="en-US" sz="4400" dirty="0" smtClean="0"/>
              <a:t>線段長度，量</a:t>
            </a:r>
            <a:r>
              <a:rPr lang="zh-TW" altLang="en-US" sz="4400" dirty="0"/>
              <a:t>半徑有測量嗎</a:t>
            </a:r>
            <a:r>
              <a:rPr lang="en-US" altLang="zh-TW" sz="4400" dirty="0" smtClean="0"/>
              <a:t>?)</a:t>
            </a:r>
          </a:p>
          <a:p>
            <a:pPr marL="0" indent="0">
              <a:buNone/>
            </a:pPr>
            <a:r>
              <a:rPr lang="zh-TW" altLang="en-US" sz="4400" dirty="0" smtClean="0"/>
              <a:t>圓</a:t>
            </a:r>
            <a:r>
              <a:rPr lang="zh-TW" altLang="en-US" sz="4400" dirty="0"/>
              <a:t>即代表所有要複製長度的可能位置</a:t>
            </a:r>
            <a:endParaRPr lang="en-US" altLang="zh-TW" sz="4400" dirty="0"/>
          </a:p>
          <a:p>
            <a:r>
              <a:rPr lang="zh-TW" altLang="en-US" sz="4400" dirty="0"/>
              <a:t>不畫圓畫弧即是標示可能位置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b="1" dirty="0" smtClean="0"/>
              <a:t>       </a:t>
            </a:r>
            <a:endParaRPr lang="zh-TW" altLang="en-US" sz="4400" b="1" dirty="0"/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6623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08562" y="914398"/>
            <a:ext cx="10661515" cy="401752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拿出一元，拿出</a:t>
            </a:r>
            <a:r>
              <a:rPr lang="en-US" altLang="zh-TW" dirty="0" smtClean="0"/>
              <a:t>10</a:t>
            </a:r>
            <a:r>
              <a:rPr lang="zh-TW" altLang="en-US" dirty="0" smtClean="0"/>
              <a:t>元你覺得看圓的大小，你的感受是</a:t>
            </a:r>
            <a:r>
              <a:rPr lang="zh-TW" altLang="en-US" dirty="0" smtClean="0">
                <a:solidFill>
                  <a:srgbClr val="C00000"/>
                </a:solidFill>
              </a:rPr>
              <a:t>半徑</a:t>
            </a:r>
            <a:r>
              <a:rPr lang="zh-TW" altLang="en-US" dirty="0" smtClean="0"/>
              <a:t>麼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你量量看</a:t>
            </a:r>
            <a:r>
              <a:rPr lang="en-US" altLang="zh-TW" dirty="0" smtClean="0"/>
              <a:t>1</a:t>
            </a:r>
            <a:r>
              <a:rPr lang="zh-TW" altLang="en-US" dirty="0" smtClean="0"/>
              <a:t>圓多大，</a:t>
            </a:r>
            <a:r>
              <a:rPr lang="en-US" altLang="zh-TW" dirty="0" smtClean="0"/>
              <a:t>10</a:t>
            </a:r>
            <a:r>
              <a:rPr lang="zh-TW" altLang="en-US" dirty="0" smtClean="0"/>
              <a:t>圓多大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面積大小的感覺呢</a:t>
            </a:r>
            <a:r>
              <a:rPr lang="en-US" altLang="zh-TW" dirty="0" smtClean="0"/>
              <a:t>?(</a:t>
            </a:r>
            <a:r>
              <a:rPr lang="zh-TW" altLang="en-US" dirty="0" smtClean="0"/>
              <a:t>可放在相似形面積比等於邊長平方比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06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能很快的畫出一個等腰三角形嗎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為什麼</a:t>
            </a:r>
            <a:r>
              <a:rPr lang="en-US" altLang="zh-TW" sz="4800" dirty="0" smtClean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5201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在一張正方形紙上如何不用圓規畫一個圓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2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1481" y="636104"/>
            <a:ext cx="10935511" cy="113240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一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zh-TW" altLang="en-US" sz="4400" dirty="0" smtClean="0"/>
              <a:t>前言</a:t>
            </a:r>
            <a:r>
              <a:rPr lang="en-US" altLang="zh-TW" sz="4000" dirty="0" smtClean="0"/>
              <a:t>:</a:t>
            </a:r>
            <a:r>
              <a:rPr lang="zh-TW" altLang="en-US" sz="4800" dirty="0" smtClean="0"/>
              <a:t>觀念分享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從</a:t>
            </a:r>
            <a:r>
              <a:rPr lang="en-US" altLang="zh-TW" sz="4800" dirty="0" smtClean="0"/>
              <a:t>CA</a:t>
            </a:r>
            <a:r>
              <a:rPr lang="zh-TW" altLang="en-US" sz="4800" dirty="0" smtClean="0"/>
              <a:t>身上學到，</a:t>
            </a:r>
            <a:r>
              <a:rPr lang="en-US" altLang="zh-TW" sz="4800" dirty="0" smtClean="0"/>
              <a:t>CA</a:t>
            </a:r>
            <a:r>
              <a:rPr lang="zh-TW" altLang="en-US" sz="4800" dirty="0" smtClean="0"/>
              <a:t>語錄</a:t>
            </a:r>
            <a:r>
              <a:rPr lang="en-US" altLang="zh-TW" sz="4800" dirty="0" smtClean="0"/>
              <a:t>)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211" y="2176670"/>
            <a:ext cx="8837475" cy="4253947"/>
          </a:xfrm>
        </p:spPr>
        <p:txBody>
          <a:bodyPr>
            <a:normAutofit lnSpcReduction="10000"/>
          </a:bodyPr>
          <a:lstStyle/>
          <a:p>
            <a:r>
              <a:rPr lang="zh-TW" altLang="en-US" sz="4400" dirty="0" smtClean="0"/>
              <a:t>老師的</a:t>
            </a:r>
            <a:r>
              <a:rPr lang="zh-TW" altLang="en-US" sz="4400" dirty="0" smtClean="0"/>
              <a:t>角色</a:t>
            </a:r>
            <a:r>
              <a:rPr lang="en-US" altLang="zh-TW" sz="4400" dirty="0" smtClean="0"/>
              <a:t>:(</a:t>
            </a:r>
            <a:r>
              <a:rPr lang="zh-TW" altLang="en-US" sz="4400" dirty="0" smtClean="0"/>
              <a:t>帶領學生</a:t>
            </a:r>
            <a:r>
              <a:rPr lang="en-US" altLang="zh-TW" sz="4400" dirty="0" smtClean="0"/>
              <a:t>)</a:t>
            </a:r>
            <a:endParaRPr lang="en-US" altLang="zh-TW" sz="4400" dirty="0"/>
          </a:p>
          <a:p>
            <a:r>
              <a:rPr lang="zh-TW" altLang="en-US" sz="4400" dirty="0" smtClean="0"/>
              <a:t>希望陪學生看到</a:t>
            </a:r>
            <a:r>
              <a:rPr lang="zh-TW" altLang="en-US" sz="4400" dirty="0" smtClean="0"/>
              <a:t>什麼</a:t>
            </a:r>
            <a:r>
              <a:rPr lang="en-US" altLang="zh-TW" sz="4400" dirty="0" smtClean="0"/>
              <a:t>?</a:t>
            </a:r>
            <a:r>
              <a:rPr lang="zh-TW" altLang="en-US" sz="4400" dirty="0" smtClean="0"/>
              <a:t>感受</a:t>
            </a:r>
            <a:r>
              <a:rPr lang="zh-TW" altLang="en-US" sz="4400" dirty="0" smtClean="0"/>
              <a:t>什麼</a:t>
            </a:r>
            <a:r>
              <a:rPr lang="en-US" altLang="zh-TW" sz="4400" dirty="0" smtClean="0"/>
              <a:t>?</a:t>
            </a:r>
          </a:p>
          <a:p>
            <a:r>
              <a:rPr lang="zh-TW" altLang="en-US" sz="4400" dirty="0" smtClean="0"/>
              <a:t>而不是證明正確的理論給學生看</a:t>
            </a:r>
            <a:endParaRPr lang="en-US" altLang="zh-TW" sz="4400" dirty="0" smtClean="0"/>
          </a:p>
          <a:p>
            <a:r>
              <a:rPr lang="en-US" altLang="zh-TW" sz="4400" dirty="0" smtClean="0"/>
              <a:t>(</a:t>
            </a:r>
            <a:r>
              <a:rPr lang="zh-TW" altLang="en-US" sz="4400" dirty="0" smtClean="0"/>
              <a:t>感覺是重要的，讓學生有感</a:t>
            </a:r>
            <a:r>
              <a:rPr lang="en-US" altLang="zh-TW" sz="4400" dirty="0" smtClean="0"/>
              <a:t>)</a:t>
            </a:r>
          </a:p>
          <a:p>
            <a:r>
              <a:rPr lang="zh-TW" altLang="en-US" sz="4400" dirty="0" smtClean="0"/>
              <a:t>師生關</a:t>
            </a:r>
            <a:r>
              <a:rPr lang="zh-TW" altLang="en-US" sz="4400" dirty="0"/>
              <a:t>係</a:t>
            </a:r>
            <a:endParaRPr lang="en-US" altLang="zh-TW" sz="4400" dirty="0" smtClean="0"/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047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討論輪子為什麼是圓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如果不是圓</a:t>
            </a:r>
            <a:r>
              <a:rPr lang="zh-TW" altLang="en-US" dirty="0"/>
              <a:t>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4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圓規除了畫圓外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/>
              <a:t>圓規最主要的功能</a:t>
            </a:r>
            <a:r>
              <a:rPr lang="en-US" altLang="zh-TW" sz="6000" dirty="0"/>
              <a:t>:</a:t>
            </a:r>
            <a:r>
              <a:rPr lang="zh-TW" altLang="en-US" sz="6000" dirty="0"/>
              <a:t>從這一點到另一點複製一個線段</a:t>
            </a:r>
            <a:endParaRPr lang="en-US" altLang="zh-TW" sz="6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911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7293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2020824"/>
            <a:ext cx="9144000" cy="3236976"/>
          </a:xfrm>
        </p:spPr>
        <p:txBody>
          <a:bodyPr>
            <a:normAutofit lnSpcReduction="10000"/>
          </a:bodyPr>
          <a:lstStyle/>
          <a:p>
            <a:r>
              <a:rPr lang="zh-TW" altLang="en-US" sz="4400" dirty="0" smtClean="0"/>
              <a:t>拿到圓規，先決定圓心</a:t>
            </a:r>
            <a:endParaRPr lang="en-US" altLang="zh-TW" sz="4400" dirty="0" smtClean="0"/>
          </a:p>
          <a:p>
            <a:r>
              <a:rPr lang="zh-TW" altLang="en-US" sz="4400" dirty="0"/>
              <a:t>複製一條線段時，半徑如何</a:t>
            </a:r>
            <a:r>
              <a:rPr lang="en-US" altLang="zh-TW" sz="4400" dirty="0" smtClean="0"/>
              <a:t>?</a:t>
            </a:r>
          </a:p>
          <a:p>
            <a:r>
              <a:rPr lang="zh-TW" altLang="en-US" sz="4400" dirty="0" smtClean="0"/>
              <a:t>先畫線，在畫圓</a:t>
            </a:r>
            <a:endParaRPr lang="en-US" altLang="zh-TW" sz="4400" dirty="0" smtClean="0"/>
          </a:p>
          <a:p>
            <a:r>
              <a:rPr lang="zh-TW" altLang="en-US" sz="4400" dirty="0" smtClean="0"/>
              <a:t>先畫圓，在畫線</a:t>
            </a:r>
            <a:endParaRPr lang="en-US" altLang="zh-TW" sz="4400" dirty="0" smtClean="0"/>
          </a:p>
          <a:p>
            <a:endParaRPr lang="en-US" altLang="zh-TW" sz="4400" dirty="0" smtClean="0"/>
          </a:p>
        </p:txBody>
      </p:sp>
    </p:spTree>
    <p:extLst>
      <p:ext uri="{BB962C8B-B14F-4D97-AF65-F5344CB8AC3E}">
        <p14:creationId xmlns:p14="http://schemas.microsoft.com/office/powerpoint/2010/main" val="30842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047462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複製線段和，線段差</a:t>
            </a: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dirty="0"/>
              <a:t>線段</a:t>
            </a:r>
            <a:r>
              <a:rPr lang="zh-TW" altLang="en-US" sz="4800" dirty="0" smtClean="0"/>
              <a:t>和</a:t>
            </a:r>
            <a:r>
              <a:rPr lang="en-US" altLang="zh-TW" sz="4800" dirty="0" smtClean="0"/>
              <a:t>: </a:t>
            </a:r>
            <a:r>
              <a:rPr lang="zh-TW" altLang="en-US" sz="4800" dirty="0" smtClean="0"/>
              <a:t>先畫一條直線</a:t>
            </a:r>
            <a:r>
              <a:rPr lang="en-US" altLang="zh-TW" sz="4800" dirty="0" smtClean="0"/>
              <a:t>L</a:t>
            </a:r>
            <a:r>
              <a:rPr lang="zh-TW" altLang="en-US" sz="4800" dirty="0" smtClean="0"/>
              <a:t>，其上取一點</a:t>
            </a:r>
            <a:r>
              <a:rPr lang="en-US" altLang="zh-TW" sz="4800" dirty="0"/>
              <a:t>E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為什麼</a:t>
            </a:r>
            <a:r>
              <a:rPr lang="en-US" altLang="zh-TW" sz="4800" dirty="0" smtClean="0"/>
              <a:t>?)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823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4300" indent="-114300">
              <a:spcAft>
                <a:spcPts val="0"/>
              </a:spcAft>
            </a:pPr>
            <a:r>
              <a:rPr lang="zh-TW" altLang="zh-TW" b="1" kern="100" dirty="0">
                <a:latin typeface="Cambria Math" panose="02040503050406030204" pitchFamily="18" charset="0"/>
                <a:cs typeface="Times New Roman" panose="02020603050405020304" pitchFamily="18" charset="0"/>
              </a:rPr>
              <a:t>請利用尺規作圖做長度複製，「複製」出下面這些圖形，並說明你是怎麼做到的？</a:t>
            </a: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zh-TW" altLang="en-US" dirty="0"/>
          </a:p>
        </p:txBody>
      </p:sp>
      <p:sp>
        <p:nvSpPr>
          <p:cNvPr id="6" name="內容版面配置區 5"/>
          <p:cNvSpPr>
            <a:spLocks noGrp="1" noChangeAspect="1"/>
          </p:cNvSpPr>
          <p:nvPr>
            <p:ph idx="1"/>
          </p:nvPr>
        </p:nvSpPr>
        <p:spPr bwMode="auto">
          <a:xfrm>
            <a:off x="2249586" y="586408"/>
            <a:ext cx="7181759" cy="3176150"/>
          </a:xfrm>
          <a:custGeom>
            <a:avLst/>
            <a:gdLst>
              <a:gd name="T0" fmla="*/ 438 w 986"/>
              <a:gd name="T1" fmla="*/ 0 h 736"/>
              <a:gd name="T2" fmla="*/ 0 w 986"/>
              <a:gd name="T3" fmla="*/ 736 h 736"/>
              <a:gd name="T4" fmla="*/ 986 w 986"/>
              <a:gd name="T5" fmla="*/ 470 h 736"/>
              <a:gd name="T6" fmla="*/ 438 w 986"/>
              <a:gd name="T7" fmla="*/ 0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6" h="736">
                <a:moveTo>
                  <a:pt x="438" y="0"/>
                </a:moveTo>
                <a:lnTo>
                  <a:pt x="0" y="736"/>
                </a:lnTo>
                <a:lnTo>
                  <a:pt x="986" y="470"/>
                </a:lnTo>
                <a:lnTo>
                  <a:pt x="438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4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課本隨堂練習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給定兩個長度做一個等腰三角形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6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課本自我評量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給定一個長度做正三角形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8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017520"/>
          </a:xfrm>
        </p:spPr>
        <p:txBody>
          <a:bodyPr>
            <a:normAutofit/>
          </a:bodyPr>
          <a:lstStyle/>
          <a:p>
            <a:r>
              <a:rPr lang="zh-TW" altLang="en-US" dirty="0"/>
              <a:t>請利用尺規作圖做長度複製，「複製」出下面這些圖形，並說明你是怎麼做到的？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副標題 3"/>
          <p:cNvSpPr>
            <a:spLocks noGrp="1" noChangeAspect="1"/>
          </p:cNvSpPr>
          <p:nvPr>
            <p:ph type="subTitle" idx="1"/>
          </p:nvPr>
        </p:nvSpPr>
        <p:spPr bwMode="auto">
          <a:xfrm>
            <a:off x="1524000" y="2714288"/>
            <a:ext cx="7958328" cy="3585928"/>
          </a:xfrm>
          <a:custGeom>
            <a:avLst/>
            <a:gdLst>
              <a:gd name="T0" fmla="*/ 283 w 1363"/>
              <a:gd name="T1" fmla="*/ 157 h 736"/>
              <a:gd name="T2" fmla="*/ 924 w 1363"/>
              <a:gd name="T3" fmla="*/ 0 h 736"/>
              <a:gd name="T4" fmla="*/ 1363 w 1363"/>
              <a:gd name="T5" fmla="*/ 736 h 736"/>
              <a:gd name="T6" fmla="*/ 0 w 1363"/>
              <a:gd name="T7" fmla="*/ 736 h 736"/>
              <a:gd name="T8" fmla="*/ 283 w 1363"/>
              <a:gd name="T9" fmla="*/ 157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3" h="736">
                <a:moveTo>
                  <a:pt x="283" y="157"/>
                </a:moveTo>
                <a:lnTo>
                  <a:pt x="924" y="0"/>
                </a:lnTo>
                <a:lnTo>
                  <a:pt x="1363" y="736"/>
                </a:lnTo>
                <a:lnTo>
                  <a:pt x="0" y="736"/>
                </a:lnTo>
                <a:lnTo>
                  <a:pt x="283" y="15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04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88008" y="430403"/>
            <a:ext cx="9144000" cy="317163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出現</a:t>
            </a:r>
            <a:r>
              <a:rPr lang="en-US" altLang="zh-TW" dirty="0" smtClean="0"/>
              <a:t>trouble?</a:t>
            </a:r>
            <a:br>
              <a:rPr lang="en-US" altLang="zh-TW" dirty="0" smtClean="0"/>
            </a:br>
            <a:r>
              <a:rPr lang="zh-TW" altLang="en-US" dirty="0" smtClean="0"/>
              <a:t>怎麼辦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討論吧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有解決方法麼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416356"/>
            <a:ext cx="9144000" cy="125487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實作吧</a:t>
            </a:r>
            <a:endParaRPr lang="zh-TW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2911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要透過隱形的對角線幫忙固定住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另一個角度思考，這條隱形的對角線也撐住角的</a:t>
            </a:r>
            <a:r>
              <a:rPr lang="zh-TW" altLang="en-US" sz="4800" dirty="0" smtClean="0"/>
              <a:t>兩邊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要為後面的東西鋪呈</a:t>
            </a:r>
            <a:r>
              <a:rPr lang="en-US" altLang="zh-TW" sz="4800" dirty="0" smtClean="0"/>
              <a:t>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404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87627" y="321020"/>
            <a:ext cx="11181521" cy="1050925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老師看待學生學數學的看法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550504"/>
            <a:ext cx="12192000" cy="4081049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7000" dirty="0" smtClean="0"/>
              <a:t>所有的數學原本都是具象的，但每次都要能看到再算會變慢，為了要算的快，才會變抽象。</a:t>
            </a:r>
            <a:endParaRPr lang="en-US" altLang="zh-TW" sz="7000" dirty="0" smtClean="0"/>
          </a:p>
          <a:p>
            <a:r>
              <a:rPr lang="en-US" altLang="zh-TW" sz="7000" dirty="0" smtClean="0"/>
              <a:t>PS:</a:t>
            </a:r>
            <a:r>
              <a:rPr lang="zh-TW" altLang="en-US" sz="7000" dirty="0" smtClean="0"/>
              <a:t>兩者都要，快且要知道自己在做什麼</a:t>
            </a:r>
            <a:endParaRPr lang="en-US" altLang="zh-TW" sz="7000" dirty="0" smtClean="0"/>
          </a:p>
          <a:p>
            <a:r>
              <a:rPr lang="zh-TW" altLang="en-US" sz="7000" dirty="0" smtClean="0"/>
              <a:t> </a:t>
            </a:r>
            <a:r>
              <a:rPr lang="en-US" altLang="zh-TW" sz="7000" dirty="0" smtClean="0"/>
              <a:t>(</a:t>
            </a:r>
            <a:r>
              <a:rPr lang="zh-TW" altLang="en-US" sz="7000" dirty="0" smtClean="0"/>
              <a:t>要帶領學生走趟思考歷程</a:t>
            </a:r>
            <a:r>
              <a:rPr lang="en-US" altLang="zh-TW" sz="7000" dirty="0" smtClean="0"/>
              <a:t>)</a:t>
            </a:r>
            <a:r>
              <a:rPr lang="zh-TW" altLang="en-US" sz="7000" dirty="0" smtClean="0"/>
              <a:t>    </a:t>
            </a:r>
            <a:endParaRPr lang="en-US" altLang="zh-TW" sz="7000" dirty="0" smtClean="0"/>
          </a:p>
          <a:p>
            <a:r>
              <a:rPr lang="en-US" altLang="zh-TW" sz="7000" dirty="0" smtClean="0"/>
              <a:t>(</a:t>
            </a:r>
            <a:r>
              <a:rPr lang="zh-TW" altLang="en-US" sz="7000" dirty="0" smtClean="0"/>
              <a:t>要習慣停下來，發問學生</a:t>
            </a:r>
            <a:r>
              <a:rPr lang="en-US" altLang="zh-TW" sz="7000" dirty="0" smtClean="0"/>
              <a:t>)</a:t>
            </a:r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143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形是靠距離固定的，有些距離是有形，有些是無形的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瓶子變形，透過捏改變了某些點之間的距離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373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78212" y="-194467"/>
            <a:ext cx="10956846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比較下面這兩個角的大小，我們可以這樣說嗎？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□可以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□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不可以</a:t>
            </a:r>
            <a:endParaRPr kumimoji="0" lang="zh-TW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因為 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a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撐開的長度 大過 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b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撐開的長度，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就說 左邊的角 比 右邊的角 還要大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！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(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來自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梅仙學習單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)</a:t>
            </a:r>
            <a:endParaRPr kumimoji="0" lang="zh-TW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群組 4"/>
          <p:cNvGrpSpPr>
            <a:grpSpLocks/>
          </p:cNvGrpSpPr>
          <p:nvPr/>
        </p:nvGrpSpPr>
        <p:grpSpPr bwMode="auto">
          <a:xfrm>
            <a:off x="1184275" y="4350385"/>
            <a:ext cx="6059805" cy="1445260"/>
            <a:chOff x="916" y="4016"/>
            <a:chExt cx="9543" cy="2276"/>
          </a:xfrm>
        </p:grpSpPr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7605" y="5704"/>
              <a:ext cx="45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916" y="4758"/>
              <a:ext cx="5994" cy="1534"/>
            </a:xfrm>
            <a:custGeom>
              <a:avLst/>
              <a:gdLst>
                <a:gd name="T0" fmla="*/ 4257 w 5994"/>
                <a:gd name="T1" fmla="*/ 0 h 1534"/>
                <a:gd name="T2" fmla="*/ 0 w 5994"/>
                <a:gd name="T3" fmla="*/ 1534 h 1534"/>
                <a:gd name="T4" fmla="*/ 5994 w 5994"/>
                <a:gd name="T5" fmla="*/ 1534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4" h="1534">
                  <a:moveTo>
                    <a:pt x="4257" y="0"/>
                  </a:moveTo>
                  <a:lnTo>
                    <a:pt x="0" y="1534"/>
                  </a:lnTo>
                  <a:lnTo>
                    <a:pt x="5994" y="15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8" name="AutoShape 12"/>
            <p:cNvCxnSpPr>
              <a:cxnSpLocks noChangeShapeType="1"/>
            </p:cNvCxnSpPr>
            <p:nvPr/>
          </p:nvCxnSpPr>
          <p:spPr bwMode="auto">
            <a:xfrm flipH="1">
              <a:off x="4313" y="4853"/>
              <a:ext cx="634" cy="14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4510" y="5377"/>
              <a:ext cx="45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7177" y="4016"/>
              <a:ext cx="3282" cy="2254"/>
            </a:xfrm>
            <a:custGeom>
              <a:avLst/>
              <a:gdLst>
                <a:gd name="T0" fmla="*/ 1948 w 3282"/>
                <a:gd name="T1" fmla="*/ 0 h 2254"/>
                <a:gd name="T2" fmla="*/ 0 w 3282"/>
                <a:gd name="T3" fmla="*/ 2254 h 2254"/>
                <a:gd name="T4" fmla="*/ 3282 w 3282"/>
                <a:gd name="T5" fmla="*/ 2254 h 2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82" h="2254">
                  <a:moveTo>
                    <a:pt x="1948" y="0"/>
                  </a:moveTo>
                  <a:lnTo>
                    <a:pt x="0" y="2254"/>
                  </a:lnTo>
                  <a:lnTo>
                    <a:pt x="3282" y="225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11" name="AutoShape 15"/>
            <p:cNvCxnSpPr>
              <a:cxnSpLocks noChangeShapeType="1"/>
            </p:cNvCxnSpPr>
            <p:nvPr/>
          </p:nvCxnSpPr>
          <p:spPr bwMode="auto">
            <a:xfrm>
              <a:off x="7685" y="5710"/>
              <a:ext cx="0" cy="5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01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7267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角的大小，可以從角被撐開的長度來比出來</a:t>
            </a:r>
            <a:br>
              <a:rPr lang="zh-TW" altLang="zh-TW" dirty="0"/>
            </a:br>
            <a:r>
              <a:rPr lang="zh-TW" altLang="zh-TW" dirty="0"/>
              <a:t>但是得先說好，從這一邊的</a:t>
            </a:r>
            <a:r>
              <a:rPr lang="en-US" altLang="zh-TW" b="1" dirty="0"/>
              <a:t>a</a:t>
            </a:r>
            <a:r>
              <a:rPr lang="zh-TW" altLang="zh-TW" dirty="0"/>
              <a:t>開始撐開，撐到角的另一邊的</a:t>
            </a:r>
            <a:r>
              <a:rPr lang="en-US" altLang="zh-TW" b="1" dirty="0" smtClean="0"/>
              <a:t>b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2081719"/>
            <a:ext cx="11233826" cy="4095243"/>
          </a:xfrm>
        </p:spPr>
        <p:txBody>
          <a:bodyPr/>
          <a:lstStyle/>
          <a:p>
            <a:endParaRPr lang="zh-TW" altLang="en-US" dirty="0"/>
          </a:p>
        </p:txBody>
      </p:sp>
      <p:grpSp>
        <p:nvGrpSpPr>
          <p:cNvPr id="7" name="群組 6"/>
          <p:cNvGrpSpPr>
            <a:grpSpLocks/>
          </p:cNvGrpSpPr>
          <p:nvPr/>
        </p:nvGrpSpPr>
        <p:grpSpPr bwMode="auto">
          <a:xfrm>
            <a:off x="933855" y="2485789"/>
            <a:ext cx="9134273" cy="3302168"/>
            <a:chOff x="1049" y="10684"/>
            <a:chExt cx="9543" cy="2695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049" y="10684"/>
              <a:ext cx="9543" cy="2276"/>
              <a:chOff x="1049" y="7522"/>
              <a:chExt cx="9543" cy="2276"/>
            </a:xfrm>
          </p:grpSpPr>
          <p:sp>
            <p:nvSpPr>
              <p:cNvPr id="21" name="Freeform 26"/>
              <p:cNvSpPr>
                <a:spLocks/>
              </p:cNvSpPr>
              <p:nvPr/>
            </p:nvSpPr>
            <p:spPr bwMode="auto">
              <a:xfrm>
                <a:off x="1049" y="8264"/>
                <a:ext cx="5994" cy="1534"/>
              </a:xfrm>
              <a:custGeom>
                <a:avLst/>
                <a:gdLst>
                  <a:gd name="T0" fmla="*/ 4257 w 5994"/>
                  <a:gd name="T1" fmla="*/ 0 h 1534"/>
                  <a:gd name="T2" fmla="*/ 0 w 5994"/>
                  <a:gd name="T3" fmla="*/ 1534 h 1534"/>
                  <a:gd name="T4" fmla="*/ 5994 w 5994"/>
                  <a:gd name="T5" fmla="*/ 1534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94" h="1534">
                    <a:moveTo>
                      <a:pt x="4257" y="0"/>
                    </a:moveTo>
                    <a:lnTo>
                      <a:pt x="0" y="1534"/>
                    </a:lnTo>
                    <a:lnTo>
                      <a:pt x="5994" y="153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7310" y="7522"/>
                <a:ext cx="3282" cy="2254"/>
              </a:xfrm>
              <a:custGeom>
                <a:avLst/>
                <a:gdLst>
                  <a:gd name="T0" fmla="*/ 1948 w 3282"/>
                  <a:gd name="T1" fmla="*/ 0 h 2254"/>
                  <a:gd name="T2" fmla="*/ 0 w 3282"/>
                  <a:gd name="T3" fmla="*/ 2254 h 2254"/>
                  <a:gd name="T4" fmla="*/ 3282 w 3282"/>
                  <a:gd name="T5" fmla="*/ 2254 h 2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2" h="2254">
                    <a:moveTo>
                      <a:pt x="1948" y="0"/>
                    </a:moveTo>
                    <a:lnTo>
                      <a:pt x="0" y="2254"/>
                    </a:lnTo>
                    <a:lnTo>
                      <a:pt x="3282" y="225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  <p:cxnSp>
          <p:nvCxnSpPr>
            <p:cNvPr id="9" name="AutoShape 28"/>
            <p:cNvCxnSpPr>
              <a:cxnSpLocks noChangeShapeType="1"/>
            </p:cNvCxnSpPr>
            <p:nvPr/>
          </p:nvCxnSpPr>
          <p:spPr bwMode="auto">
            <a:xfrm>
              <a:off x="7310" y="12938"/>
              <a:ext cx="280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29"/>
            <p:cNvCxnSpPr>
              <a:cxnSpLocks noChangeShapeType="1"/>
            </p:cNvCxnSpPr>
            <p:nvPr/>
          </p:nvCxnSpPr>
          <p:spPr bwMode="auto">
            <a:xfrm>
              <a:off x="1049" y="12960"/>
              <a:ext cx="280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30"/>
            <p:cNvCxnSpPr>
              <a:cxnSpLocks noChangeShapeType="1"/>
            </p:cNvCxnSpPr>
            <p:nvPr/>
          </p:nvCxnSpPr>
          <p:spPr bwMode="auto">
            <a:xfrm flipV="1">
              <a:off x="1049" y="12209"/>
              <a:ext cx="2083" cy="7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31"/>
            <p:cNvCxnSpPr>
              <a:cxnSpLocks noChangeShapeType="1"/>
            </p:cNvCxnSpPr>
            <p:nvPr/>
          </p:nvCxnSpPr>
          <p:spPr bwMode="auto">
            <a:xfrm flipV="1">
              <a:off x="7305" y="11262"/>
              <a:ext cx="1452" cy="16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32"/>
            <p:cNvCxnSpPr>
              <a:cxnSpLocks noChangeShapeType="1"/>
            </p:cNvCxnSpPr>
            <p:nvPr/>
          </p:nvCxnSpPr>
          <p:spPr bwMode="auto">
            <a:xfrm>
              <a:off x="8751" y="11256"/>
              <a:ext cx="1361" cy="16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3"/>
            <p:cNvCxnSpPr>
              <a:cxnSpLocks noChangeShapeType="1"/>
            </p:cNvCxnSpPr>
            <p:nvPr/>
          </p:nvCxnSpPr>
          <p:spPr bwMode="auto">
            <a:xfrm>
              <a:off x="3132" y="12209"/>
              <a:ext cx="694" cy="7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1908" y="1216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7654" y="11805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2358" y="1282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8448" y="12809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346" y="1222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c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9307" y="1165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d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4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180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和</a:t>
            </a:r>
            <a:r>
              <a:rPr lang="zh-TW" altLang="en-US" dirty="0"/>
              <a:t>上面的方法做比較，有何不同？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88723"/>
            <a:ext cx="10027596" cy="3988240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5" name="群組 4"/>
          <p:cNvGrpSpPr>
            <a:grpSpLocks/>
          </p:cNvGrpSpPr>
          <p:nvPr/>
        </p:nvGrpSpPr>
        <p:grpSpPr bwMode="auto">
          <a:xfrm>
            <a:off x="2761683" y="2684834"/>
            <a:ext cx="6065520" cy="2846840"/>
            <a:chOff x="1025" y="13109"/>
            <a:chExt cx="9552" cy="2693"/>
          </a:xfrm>
        </p:grpSpPr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1034" y="13109"/>
              <a:ext cx="9543" cy="2276"/>
              <a:chOff x="1049" y="7522"/>
              <a:chExt cx="9543" cy="2276"/>
            </a:xfrm>
          </p:grpSpPr>
          <p:sp>
            <p:nvSpPr>
              <p:cNvPr id="20" name="Freeform 43"/>
              <p:cNvSpPr>
                <a:spLocks/>
              </p:cNvSpPr>
              <p:nvPr/>
            </p:nvSpPr>
            <p:spPr bwMode="auto">
              <a:xfrm>
                <a:off x="1049" y="8264"/>
                <a:ext cx="5994" cy="1534"/>
              </a:xfrm>
              <a:custGeom>
                <a:avLst/>
                <a:gdLst>
                  <a:gd name="T0" fmla="*/ 4257 w 5994"/>
                  <a:gd name="T1" fmla="*/ 0 h 1534"/>
                  <a:gd name="T2" fmla="*/ 0 w 5994"/>
                  <a:gd name="T3" fmla="*/ 1534 h 1534"/>
                  <a:gd name="T4" fmla="*/ 5994 w 5994"/>
                  <a:gd name="T5" fmla="*/ 1534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94" h="1534">
                    <a:moveTo>
                      <a:pt x="4257" y="0"/>
                    </a:moveTo>
                    <a:lnTo>
                      <a:pt x="0" y="1534"/>
                    </a:lnTo>
                    <a:lnTo>
                      <a:pt x="5994" y="153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21" name="Freeform 44"/>
              <p:cNvSpPr>
                <a:spLocks/>
              </p:cNvSpPr>
              <p:nvPr/>
            </p:nvSpPr>
            <p:spPr bwMode="auto">
              <a:xfrm>
                <a:off x="7310" y="7522"/>
                <a:ext cx="3282" cy="2254"/>
              </a:xfrm>
              <a:custGeom>
                <a:avLst/>
                <a:gdLst>
                  <a:gd name="T0" fmla="*/ 1948 w 3282"/>
                  <a:gd name="T1" fmla="*/ 0 h 2254"/>
                  <a:gd name="T2" fmla="*/ 0 w 3282"/>
                  <a:gd name="T3" fmla="*/ 2254 h 2254"/>
                  <a:gd name="T4" fmla="*/ 3282 w 3282"/>
                  <a:gd name="T5" fmla="*/ 2254 h 2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2" h="2254">
                    <a:moveTo>
                      <a:pt x="1948" y="0"/>
                    </a:moveTo>
                    <a:lnTo>
                      <a:pt x="0" y="2254"/>
                    </a:lnTo>
                    <a:lnTo>
                      <a:pt x="3282" y="225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  <p:cxnSp>
          <p:nvCxnSpPr>
            <p:cNvPr id="7" name="AutoShape 45"/>
            <p:cNvCxnSpPr>
              <a:cxnSpLocks noChangeShapeType="1"/>
            </p:cNvCxnSpPr>
            <p:nvPr/>
          </p:nvCxnSpPr>
          <p:spPr bwMode="auto">
            <a:xfrm>
              <a:off x="1025" y="15389"/>
              <a:ext cx="22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AutoShape 46"/>
            <p:cNvCxnSpPr>
              <a:cxnSpLocks noChangeShapeType="1"/>
            </p:cNvCxnSpPr>
            <p:nvPr/>
          </p:nvCxnSpPr>
          <p:spPr bwMode="auto">
            <a:xfrm flipV="1">
              <a:off x="1025" y="14636"/>
              <a:ext cx="2107" cy="7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47"/>
            <p:cNvCxnSpPr>
              <a:cxnSpLocks noChangeShapeType="1"/>
            </p:cNvCxnSpPr>
            <p:nvPr/>
          </p:nvCxnSpPr>
          <p:spPr bwMode="auto">
            <a:xfrm>
              <a:off x="7292" y="15364"/>
              <a:ext cx="22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48"/>
            <p:cNvCxnSpPr>
              <a:cxnSpLocks noChangeShapeType="1"/>
            </p:cNvCxnSpPr>
            <p:nvPr/>
          </p:nvCxnSpPr>
          <p:spPr bwMode="auto">
            <a:xfrm flipV="1">
              <a:off x="7292" y="13680"/>
              <a:ext cx="1459" cy="16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49"/>
            <p:cNvCxnSpPr>
              <a:cxnSpLocks noChangeShapeType="1"/>
            </p:cNvCxnSpPr>
            <p:nvPr/>
          </p:nvCxnSpPr>
          <p:spPr bwMode="auto">
            <a:xfrm>
              <a:off x="3132" y="14636"/>
              <a:ext cx="111" cy="7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50"/>
            <p:cNvCxnSpPr>
              <a:cxnSpLocks noChangeShapeType="1"/>
            </p:cNvCxnSpPr>
            <p:nvPr/>
          </p:nvCxnSpPr>
          <p:spPr bwMode="auto">
            <a:xfrm>
              <a:off x="8751" y="13680"/>
              <a:ext cx="759" cy="16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51"/>
            <p:cNvSpPr txBox="1">
              <a:spLocks noChangeArrowheads="1"/>
            </p:cNvSpPr>
            <p:nvPr/>
          </p:nvSpPr>
          <p:spPr bwMode="auto">
            <a:xfrm>
              <a:off x="5277" y="13723"/>
              <a:ext cx="2392" cy="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52"/>
            <p:cNvSpPr txBox="1">
              <a:spLocks noChangeArrowheads="1"/>
            </p:cNvSpPr>
            <p:nvPr/>
          </p:nvSpPr>
          <p:spPr bwMode="auto">
            <a:xfrm>
              <a:off x="1908" y="14600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53"/>
            <p:cNvSpPr txBox="1">
              <a:spLocks noChangeArrowheads="1"/>
            </p:cNvSpPr>
            <p:nvPr/>
          </p:nvSpPr>
          <p:spPr bwMode="auto">
            <a:xfrm>
              <a:off x="2138" y="15237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54"/>
            <p:cNvSpPr txBox="1">
              <a:spLocks noChangeArrowheads="1"/>
            </p:cNvSpPr>
            <p:nvPr/>
          </p:nvSpPr>
          <p:spPr bwMode="auto">
            <a:xfrm>
              <a:off x="7659" y="14220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8134" y="15219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3097" y="14690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e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57"/>
            <p:cNvSpPr txBox="1">
              <a:spLocks noChangeArrowheads="1"/>
            </p:cNvSpPr>
            <p:nvPr/>
          </p:nvSpPr>
          <p:spPr bwMode="auto">
            <a:xfrm>
              <a:off x="9038" y="14220"/>
              <a:ext cx="58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f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708025" y="-296853"/>
            <a:ext cx="11984691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想想看！下面這種更簡單的撐開方式是怎麼畫的呢？</a:t>
            </a:r>
            <a:endParaRPr kumimoji="0" lang="zh-TW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2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角度是靠</a:t>
            </a:r>
            <a:r>
              <a:rPr lang="zh-TW" altLang="en-US" dirty="0" smtClean="0"/>
              <a:t>長度幫</a:t>
            </a:r>
            <a:r>
              <a:rPr lang="zh-TW" altLang="en-US" dirty="0"/>
              <a:t>忙</a:t>
            </a:r>
            <a:r>
              <a:rPr lang="zh-TW" altLang="en-US" dirty="0" smtClean="0"/>
              <a:t>固定</a:t>
            </a:r>
            <a:r>
              <a:rPr lang="zh-TW" altLang="en-US" dirty="0"/>
              <a:t>住的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62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除了尺規作圖外，還可應用到樞紐定理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5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先</a:t>
            </a:r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決定撐開角的兩邊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的</a:t>
            </a:r>
            <a:r>
              <a:rPr lang="zh-TW" altLang="en-US" sz="6000" b="1" i="1" dirty="0" smtClean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水</a:t>
            </a:r>
            <a:r>
              <a:rPr lang="zh-TW" altLang="en-US" sz="6000" b="1" i="1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平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位置</a:t>
            </a:r>
            <a:r>
              <a:rPr lang="zh-TW" altLang="en-US" sz="2400" dirty="0"/>
              <a:t/>
            </a:r>
            <a:br>
              <a:rPr lang="zh-TW" altLang="en-US" sz="2400" dirty="0"/>
            </a:b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zh-TW" altLang="en-US" dirty="0">
                <a:latin typeface="Calibri" panose="020F0502020204030204" pitchFamily="34" charset="0"/>
                <a:cs typeface="Calibri" panose="020F0502020204030204" pitchFamily="34" charset="0"/>
              </a:rPr>
              <a:t>再決定撐開角的兩邊</a:t>
            </a:r>
            <a:r>
              <a:rPr lang="zh-TW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的高度大小</a:t>
            </a:r>
            <a:r>
              <a:rPr lang="zh-TW" altLang="en-US" sz="6000" dirty="0">
                <a:latin typeface="Arial" panose="020B0604020202020204" pitchFamily="34" charset="0"/>
              </a:rPr>
              <a:t/>
            </a:r>
            <a:br>
              <a:rPr lang="zh-TW" altLang="en-US" sz="6000" dirty="0">
                <a:latin typeface="Arial" panose="020B0604020202020204" pitchFamily="34" charset="0"/>
              </a:rPr>
            </a:br>
            <a:endParaRPr lang="zh-TW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8757" y="193358"/>
            <a:ext cx="959635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請使用</a:t>
            </a:r>
            <a:r>
              <a:rPr kumimoji="0" lang="zh-TW" altLang="zh-TW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圓規</a:t>
            </a: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複製出下面這個角</a:t>
            </a:r>
            <a:endParaRPr kumimoji="0" lang="zh-TW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手繪多邊形 4"/>
          <p:cNvSpPr>
            <a:spLocks/>
          </p:cNvSpPr>
          <p:nvPr/>
        </p:nvSpPr>
        <p:spPr bwMode="auto">
          <a:xfrm>
            <a:off x="2218911" y="1026545"/>
            <a:ext cx="3806190" cy="1946099"/>
          </a:xfrm>
          <a:custGeom>
            <a:avLst/>
            <a:gdLst>
              <a:gd name="T0" fmla="*/ 4257 w 5994"/>
              <a:gd name="T1" fmla="*/ 0 h 1534"/>
              <a:gd name="T2" fmla="*/ 0 w 5994"/>
              <a:gd name="T3" fmla="*/ 1534 h 1534"/>
              <a:gd name="T4" fmla="*/ 5994 w 5994"/>
              <a:gd name="T5" fmla="*/ 1534 h 1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94" h="1534">
                <a:moveTo>
                  <a:pt x="4257" y="0"/>
                </a:moveTo>
                <a:lnTo>
                  <a:pt x="0" y="1534"/>
                </a:lnTo>
                <a:lnTo>
                  <a:pt x="5994" y="153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1702"/>
            <a:ext cx="3561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(1)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角的和和差</a:t>
            </a:r>
            <a:endParaRPr lang="zh-TW" altLang="en-US" dirty="0"/>
          </a:p>
        </p:txBody>
      </p:sp>
      <p:pic>
        <p:nvPicPr>
          <p:cNvPr id="5122" name="圖片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807" y="4070001"/>
            <a:ext cx="3394108" cy="155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圖片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264" y="3756073"/>
            <a:ext cx="3004931" cy="190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6461" y="2771188"/>
            <a:ext cx="1013622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請利用下面兩個角度畫出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10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度角和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90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度角</a:t>
            </a:r>
            <a:endParaRPr kumimoji="0" lang="zh-TW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9157" y="44447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  </a:t>
            </a: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在利用尺規作圖複製角度的教學上，再利用扣條，又可以帶進三角形的全等條件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08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三角形全等</a:t>
            </a:r>
            <a:r>
              <a:rPr lang="en-US" altLang="zh-TW" dirty="0" smtClean="0"/>
              <a:t>(</a:t>
            </a:r>
            <a:r>
              <a:rPr lang="zh-TW" altLang="en-US" dirty="0" smtClean="0"/>
              <a:t>扣條的協助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400" dirty="0" smtClean="0"/>
              <a:t>什麼叫全等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一模一樣，怎麼才是一模一樣</a:t>
            </a:r>
            <a:r>
              <a:rPr lang="en-US" altLang="zh-TW" sz="4400" dirty="0" smtClean="0"/>
              <a:t>?)</a:t>
            </a:r>
          </a:p>
          <a:p>
            <a:r>
              <a:rPr lang="zh-TW" altLang="en-US" sz="4400" dirty="0" smtClean="0"/>
              <a:t>給你兩個邊，能做出全等麼</a:t>
            </a:r>
            <a:r>
              <a:rPr lang="en-US" altLang="zh-TW" sz="4400" dirty="0" smtClean="0"/>
              <a:t>?</a:t>
            </a:r>
          </a:p>
          <a:p>
            <a:r>
              <a:rPr lang="zh-TW" altLang="en-US" sz="4400" dirty="0" smtClean="0"/>
              <a:t>要加哪一個條件</a:t>
            </a:r>
            <a:r>
              <a:rPr lang="en-US" altLang="zh-TW" sz="4400" dirty="0" smtClean="0"/>
              <a:t>(</a:t>
            </a:r>
            <a:r>
              <a:rPr lang="en-US" altLang="zh-TW" sz="4400" dirty="0" err="1" smtClean="0"/>
              <a:t>sss,sas,ssa</a:t>
            </a:r>
            <a:r>
              <a:rPr lang="zh-TW" altLang="en-US" sz="4400" dirty="0" smtClean="0"/>
              <a:t>的教學就呼之欲出了</a:t>
            </a:r>
            <a:r>
              <a:rPr lang="en-US" altLang="zh-TW" sz="4400" dirty="0" smtClean="0"/>
              <a:t>)(</a:t>
            </a:r>
            <a:r>
              <a:rPr lang="en-US" altLang="zh-TW" sz="4400" dirty="0" err="1" smtClean="0"/>
              <a:t>ssa</a:t>
            </a:r>
            <a:r>
              <a:rPr lang="zh-TW" altLang="en-US" sz="4400" dirty="0" smtClean="0"/>
              <a:t>，分是鈍角還是銳角討論，鈍角抓不住</a:t>
            </a:r>
            <a:r>
              <a:rPr lang="en-US" altLang="zh-TW" sz="4400" dirty="0" smtClean="0"/>
              <a:t>)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075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0" y="1003300"/>
            <a:ext cx="11022013" cy="4354513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不要急著把過度簡化的知識交給學生，先講複雜的</a:t>
            </a:r>
            <a:r>
              <a:rPr lang="zh-TW" altLang="en-US" sz="5400" dirty="0" smtClean="0"/>
              <a:t>但要</a:t>
            </a:r>
            <a:r>
              <a:rPr lang="zh-TW" altLang="en-US" sz="5400" dirty="0" smtClean="0">
                <a:solidFill>
                  <a:srgbClr val="FF0000"/>
                </a:solidFill>
              </a:rPr>
              <a:t>有感</a:t>
            </a:r>
            <a:r>
              <a:rPr lang="zh-TW" altLang="en-US" sz="5400" dirty="0" smtClean="0"/>
              <a:t>才能看的到全貌，學</a:t>
            </a:r>
            <a:r>
              <a:rPr lang="zh-TW" altLang="en-US" sz="5400" dirty="0" smtClean="0"/>
              <a:t>起來反而簡單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1013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68094"/>
            <a:ext cx="10533434" cy="445526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三</a:t>
            </a:r>
            <a:r>
              <a:rPr lang="en-US" altLang="zh-TW" dirty="0" smtClean="0"/>
              <a:t>:</a:t>
            </a:r>
            <a:r>
              <a:rPr lang="zh-TW" altLang="en-US" dirty="0" smtClean="0"/>
              <a:t>三角形的全等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利用扣條做一個三角形，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目的</a:t>
            </a:r>
            <a:r>
              <a:rPr lang="en-US" altLang="zh-TW" dirty="0" smtClean="0"/>
              <a:t>:</a:t>
            </a:r>
            <a:r>
              <a:rPr lang="zh-TW" altLang="en-US" dirty="0" smtClean="0"/>
              <a:t>複製一個一模一樣的三角形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方法</a:t>
            </a:r>
            <a:r>
              <a:rPr lang="en-US" altLang="zh-TW" dirty="0" smtClean="0"/>
              <a:t>:</a:t>
            </a:r>
            <a:r>
              <a:rPr lang="zh-TW" altLang="en-US" dirty="0" smtClean="0"/>
              <a:t>給定兩個扣條，</a:t>
            </a:r>
            <a:r>
              <a:rPr lang="zh-TW" altLang="en-US" dirty="0"/>
              <a:t>讓此兩個扣</a:t>
            </a:r>
            <a:r>
              <a:rPr lang="zh-TW" altLang="en-US" dirty="0" smtClean="0"/>
              <a:t>條的夾角與原圖相同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zh-TW" altLang="en-US" dirty="0" smtClean="0"/>
              <a:t>第三邊拿來檢驗</a:t>
            </a:r>
            <a:endParaRPr lang="zh-TW" altLang="en-US" dirty="0"/>
          </a:p>
        </p:txBody>
      </p:sp>
      <p:pic>
        <p:nvPicPr>
          <p:cNvPr id="4" name="內容版面配置區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980" y="4234493"/>
            <a:ext cx="3455255" cy="17792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576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垂直平分線作圖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給定已知線段</a:t>
            </a:r>
            <a:r>
              <a:rPr lang="en-US" altLang="zh-TW" sz="4000" dirty="0" smtClean="0"/>
              <a:t>8</a:t>
            </a:r>
            <a:r>
              <a:rPr lang="zh-TW" altLang="en-US" sz="4000" dirty="0" smtClean="0"/>
              <a:t>公分，分別畫半徑</a:t>
            </a:r>
            <a:r>
              <a:rPr lang="en-US" altLang="zh-TW" sz="4000" dirty="0" smtClean="0"/>
              <a:t>2</a:t>
            </a:r>
            <a:r>
              <a:rPr lang="zh-TW" altLang="en-US" sz="4000" dirty="0" smtClean="0"/>
              <a:t>公分，</a:t>
            </a:r>
            <a:r>
              <a:rPr lang="en-US" altLang="zh-TW" sz="4000" dirty="0" smtClean="0"/>
              <a:t>4</a:t>
            </a:r>
            <a:r>
              <a:rPr lang="zh-TW" altLang="en-US" sz="4000" dirty="0" smtClean="0"/>
              <a:t>公分，</a:t>
            </a:r>
            <a:r>
              <a:rPr lang="en-US" altLang="zh-TW" sz="4000" dirty="0" smtClean="0"/>
              <a:t>6</a:t>
            </a:r>
            <a:r>
              <a:rPr lang="zh-TW" altLang="en-US" sz="4000" dirty="0" smtClean="0"/>
              <a:t>公分的圓</a:t>
            </a:r>
            <a:endParaRPr lang="en-US" altLang="zh-TW" sz="4000" dirty="0" smtClean="0"/>
          </a:p>
          <a:p>
            <a:r>
              <a:rPr lang="zh-TW" altLang="en-US" sz="4000" dirty="0" smtClean="0"/>
              <a:t>感受半徑要多大，才會有兩個交點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61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>
          <a:xfrm>
            <a:off x="684212" y="5420237"/>
            <a:ext cx="8534400" cy="57416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感受交點連線的位置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內容版面配置區 1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199" y="586409"/>
                <a:ext cx="5815519" cy="463163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zh-TW" altLang="en-US" sz="4400" dirty="0" smtClean="0"/>
                  <a:t>分別以</a:t>
                </a:r>
                <a:r>
                  <a:rPr lang="en-US" altLang="zh-TW" sz="4400" dirty="0" smtClean="0"/>
                  <a:t>E</a:t>
                </a:r>
                <a:r>
                  <a:rPr lang="zh-TW" altLang="en-US" sz="4400" dirty="0" smtClean="0"/>
                  <a:t>，</a:t>
                </a:r>
                <a:r>
                  <a:rPr lang="en-US" altLang="zh-TW" sz="4400" dirty="0" smtClean="0"/>
                  <a:t>F</a:t>
                </a:r>
                <a:r>
                  <a:rPr lang="zh-TW" altLang="en-US" sz="4400" dirty="0" smtClean="0"/>
                  <a:t>為圓心，不同半徑畫圓</a:t>
                </a:r>
                <a:endParaRPr lang="en-US" altLang="zh-TW" sz="4400" dirty="0" smtClean="0"/>
              </a:p>
              <a:p>
                <a:endParaRPr lang="en-US" altLang="zh-TW" sz="4400" dirty="0" smtClean="0"/>
              </a:p>
              <a:p>
                <a:r>
                  <a:rPr lang="zh-TW" altLang="en-US" sz="4400" dirty="0"/>
                  <a:t>分別以</a:t>
                </a:r>
                <a:r>
                  <a:rPr lang="en-US" altLang="zh-TW" sz="4400" dirty="0"/>
                  <a:t>E</a:t>
                </a:r>
                <a:r>
                  <a:rPr lang="zh-TW" altLang="en-US" sz="4400" dirty="0"/>
                  <a:t>，</a:t>
                </a:r>
                <a:r>
                  <a:rPr lang="en-US" altLang="zh-TW" sz="4400" dirty="0"/>
                  <a:t>F</a:t>
                </a:r>
                <a:r>
                  <a:rPr lang="zh-TW" altLang="en-US" sz="4400" dirty="0"/>
                  <a:t>為</a:t>
                </a:r>
                <a:r>
                  <a:rPr lang="zh-TW" altLang="en-US" sz="4400" dirty="0" smtClean="0"/>
                  <a:t>圓心，大於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̅"/>
                        <m:ctrlPr>
                          <a:rPr lang="en-US" altLang="zh-TW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4400" b="0" i="1" smtClean="0"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zh-TW" altLang="en-US" sz="4400" dirty="0" smtClean="0"/>
                  <a:t>的相同半徑畫圓</a:t>
                </a:r>
                <a:endParaRPr lang="en-US" altLang="zh-TW" sz="4400" dirty="0" smtClean="0"/>
              </a:p>
              <a:p>
                <a:r>
                  <a:rPr lang="en-US" altLang="zh-TW" sz="4400" dirty="0" smtClean="0"/>
                  <a:t>(</a:t>
                </a:r>
                <a:r>
                  <a:rPr lang="zh-TW" altLang="en-US" sz="4400" dirty="0" smtClean="0"/>
                  <a:t>知道為什麼，感受感覺</a:t>
                </a:r>
                <a:r>
                  <a:rPr lang="en-US" altLang="zh-TW" sz="4400" dirty="0" smtClean="0"/>
                  <a:t>)</a:t>
                </a:r>
                <a:endParaRPr lang="zh-TW" altLang="en-US" sz="4400" dirty="0"/>
              </a:p>
            </p:txBody>
          </p:sp>
        </mc:Choice>
        <mc:Fallback>
          <p:sp>
            <p:nvSpPr>
              <p:cNvPr id="15" name="內容版面配置區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199" y="586409"/>
                <a:ext cx="5815519" cy="4631634"/>
              </a:xfrm>
              <a:blipFill>
                <a:blip r:embed="rId4"/>
                <a:stretch>
                  <a:fillRect l="-2411" t="-2500" r="-2725" b="-32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內容版面配置區 15"/>
          <p:cNvSpPr>
            <a:spLocks noGrp="1"/>
          </p:cNvSpPr>
          <p:nvPr>
            <p:ph sz="half" idx="2"/>
          </p:nvPr>
        </p:nvSpPr>
        <p:spPr>
          <a:xfrm>
            <a:off x="6926093" y="1690688"/>
            <a:ext cx="4680625" cy="4351338"/>
          </a:xfrm>
        </p:spPr>
        <p:txBody>
          <a:bodyPr>
            <a:normAutofit fontScale="92500" lnSpcReduction="20000"/>
          </a:bodyPr>
          <a:lstStyle/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459422"/>
              </p:ext>
            </p:extLst>
          </p:nvPr>
        </p:nvGraphicFramePr>
        <p:xfrm>
          <a:off x="7759294" y="2837099"/>
          <a:ext cx="2959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Picture" r:id="rId5" imgW="1725840" imgH="232920" progId="Word.Picture.8">
                  <p:embed/>
                </p:oleObj>
              </mc:Choice>
              <mc:Fallback>
                <p:oleObj name="Picture" r:id="rId5" imgW="1725840" imgH="23292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294" y="2837099"/>
                        <a:ext cx="2959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59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觀察兩交點連線，了解相同半徑畫圓的意義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59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如何用扣條去感受對角線的情況，如何決定四邊形</a:t>
            </a:r>
            <a:endParaRPr lang="zh-TW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000" dirty="0" smtClean="0"/>
              <a:t>工具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扣條，橡皮筋</a:t>
            </a:r>
            <a:endParaRPr lang="zh-TW" altLang="en-US" sz="4000" dirty="0"/>
          </a:p>
        </p:txBody>
      </p:sp>
      <p:pic>
        <p:nvPicPr>
          <p:cNvPr id="15" name="內容版面配置區 1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04" y="1531672"/>
            <a:ext cx="3042714" cy="2686050"/>
          </a:xfrm>
        </p:spPr>
      </p:pic>
      <p:sp>
        <p:nvSpPr>
          <p:cNvPr id="13" name="文字版面配置區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4" name="內容版面配置區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70030"/>
              </p:ext>
            </p:extLst>
          </p:nvPr>
        </p:nvGraphicFramePr>
        <p:xfrm>
          <a:off x="6850813" y="1705224"/>
          <a:ext cx="3338142" cy="2782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Picture" r:id="rId5" imgW="1752480" imgH="1475640" progId="Word.Picture.8">
                  <p:embed/>
                </p:oleObj>
              </mc:Choice>
              <mc:Fallback>
                <p:oleObj name="Picture" r:id="rId5" imgW="1752480" imgH="147564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813" y="1705224"/>
                        <a:ext cx="3338142" cy="2782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653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826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在</a:t>
            </a:r>
            <a:r>
              <a:rPr lang="en-US" altLang="zh-TW" dirty="0" smtClean="0"/>
              <a:t>2-3</a:t>
            </a:r>
            <a:r>
              <a:rPr lang="zh-TW" altLang="en-US" dirty="0" smtClean="0"/>
              <a:t>時用對稱說明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2767" y="3443591"/>
            <a:ext cx="10466962" cy="1814209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在</a:t>
            </a:r>
            <a:r>
              <a:rPr lang="en-US" altLang="zh-TW" sz="6000" dirty="0" smtClean="0"/>
              <a:t>4-3</a:t>
            </a:r>
            <a:r>
              <a:rPr lang="zh-TW" altLang="en-US" sz="6000" dirty="0" smtClean="0"/>
              <a:t>時要學會用全等來解釋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3207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188843"/>
            <a:ext cx="10515600" cy="211699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角平分線作圖</a:t>
            </a:r>
            <a:r>
              <a:rPr lang="en-US" altLang="zh-TW" dirty="0" smtClean="0"/>
              <a:t>(</a:t>
            </a:r>
            <a:r>
              <a:rPr lang="zh-TW" altLang="en-US" dirty="0" smtClean="0"/>
              <a:t>要利用中垂線作圖的筝形，利用對稱的概念產生角平分線，推導出角平分線作圖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13557738" y="4960711"/>
            <a:ext cx="5181600" cy="4351338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179651"/>
              </p:ext>
            </p:extLst>
          </p:nvPr>
        </p:nvGraphicFramePr>
        <p:xfrm>
          <a:off x="838200" y="3148945"/>
          <a:ext cx="3292685" cy="211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0" name="Picture" r:id="rId4" imgW="1028160" imgH="659160" progId="Word.Picture.8">
                  <p:embed/>
                </p:oleObj>
              </mc:Choice>
              <mc:Fallback>
                <p:oleObj name="Picture" r:id="rId4" imgW="1028160" imgH="659160" progId="Word.Picture.8">
                  <p:embed/>
                  <p:pic>
                    <p:nvPicPr>
                      <p:cNvPr id="8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48945"/>
                        <a:ext cx="3292685" cy="2113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499052"/>
              </p:ext>
            </p:extLst>
          </p:nvPr>
        </p:nvGraphicFramePr>
        <p:xfrm>
          <a:off x="6355321" y="2305836"/>
          <a:ext cx="5110048" cy="315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1" name="Picture" r:id="rId6" imgW="1619280" imgH="1005120" progId="Word.Picture.8">
                  <p:embed/>
                </p:oleObj>
              </mc:Choice>
              <mc:Fallback>
                <p:oleObj name="Picture" r:id="rId6" imgW="1619280" imgH="1005120" progId="Word.Picture.8">
                  <p:embed/>
                  <p:pic>
                    <p:nvPicPr>
                      <p:cNvPr id="9" name="物件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5321" y="2305836"/>
                        <a:ext cx="5110048" cy="3150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3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利用問句，推導作圖過程</a:t>
            </a:r>
            <a:r>
              <a:rPr lang="en-US" altLang="zh-TW" dirty="0"/>
              <a:t>	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能很快的畫出一個等腰三角形嗎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為什麼</a:t>
            </a:r>
            <a:r>
              <a:rPr lang="en-US" altLang="zh-TW" sz="4800" dirty="0" smtClean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916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等腰三角形剪下來對摺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觀察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2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411480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解題教學不是無意義的以解出答案為目的，而是一連串的對觀念再度釐清，再次經歷一次</a:t>
            </a:r>
            <a:r>
              <a:rPr lang="zh-TW" altLang="en-US" dirty="0" smtClean="0"/>
              <a:t>歷程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常以會考題做示範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指導語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29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線外一點做垂線</a:t>
            </a:r>
            <a:endParaRPr lang="zh-TW" altLang="en-US" dirty="0"/>
          </a:p>
        </p:txBody>
      </p:sp>
      <p:sp>
        <p:nvSpPr>
          <p:cNvPr id="19" name="內容版面配置區 1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35143"/>
              </p:ext>
            </p:extLst>
          </p:nvPr>
        </p:nvGraphicFramePr>
        <p:xfrm>
          <a:off x="6536688" y="1728674"/>
          <a:ext cx="2933700" cy="193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Picture" r:id="rId4" imgW="1628280" imgH="1076400" progId="Word.Picture.8">
                  <p:embed/>
                </p:oleObj>
              </mc:Choice>
              <mc:Fallback>
                <p:oleObj name="Picture" r:id="rId4" imgW="1628280" imgH="1076400" progId="Word.Picture.8">
                  <p:embed/>
                  <p:pic>
                    <p:nvPicPr>
                      <p:cNvPr id="9" name="物件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6688" y="1728674"/>
                        <a:ext cx="2933700" cy="193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31925"/>
              </p:ext>
            </p:extLst>
          </p:nvPr>
        </p:nvGraphicFramePr>
        <p:xfrm>
          <a:off x="1794420" y="3073940"/>
          <a:ext cx="2660848" cy="1668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Picture" r:id="rId6" imgW="1708200" imgH="659160" progId="Word.Picture.8">
                  <p:embed/>
                </p:oleObj>
              </mc:Choice>
              <mc:Fallback>
                <p:oleObj name="Picture" r:id="rId6" imgW="1708200" imgH="659160" progId="Word.Picture.8">
                  <p:embed/>
                  <p:pic>
                    <p:nvPicPr>
                      <p:cNvPr id="10" name="物件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4420" y="3073940"/>
                        <a:ext cx="2660848" cy="16684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77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5090" y="1326644"/>
            <a:ext cx="9144000" cy="297298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延伸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得知過圓內任意弦的中垂線必過圓心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47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用相同的概念，以</a:t>
            </a:r>
            <a:r>
              <a:rPr lang="en-US" altLang="zh-TW" dirty="0" smtClean="0"/>
              <a:t>P</a:t>
            </a:r>
            <a:r>
              <a:rPr lang="zh-TW" altLang="en-US" dirty="0" smtClean="0"/>
              <a:t>點為圓心畫一個圓，個人覺得畫圓比畫弧更清楚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63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過線上一點作垂線</a:t>
            </a:r>
            <a:b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5" name="內容版面配置區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/>
          </p:nvPr>
        </p:nvGraphicFramePr>
        <p:xfrm>
          <a:off x="1315570" y="3024257"/>
          <a:ext cx="32083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Picture" r:id="rId4" imgW="1672560" imgH="375120" progId="Word.Picture.8">
                  <p:embed/>
                </p:oleObj>
              </mc:Choice>
              <mc:Fallback>
                <p:oleObj name="Picture" r:id="rId4" imgW="1672560" imgH="375120" progId="Word.Picture.8">
                  <p:embed/>
                  <p:pic>
                    <p:nvPicPr>
                      <p:cNvPr id="6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570" y="3024257"/>
                        <a:ext cx="3208337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086428"/>
              </p:ext>
            </p:extLst>
          </p:nvPr>
        </p:nvGraphicFramePr>
        <p:xfrm>
          <a:off x="6253225" y="1446144"/>
          <a:ext cx="3871011" cy="255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Picture" r:id="rId6" imgW="1628280" imgH="1076400" progId="Word.Picture.8">
                  <p:embed/>
                </p:oleObj>
              </mc:Choice>
              <mc:Fallback>
                <p:oleObj name="Picture" r:id="rId6" imgW="1628280" imgH="1076400" progId="Word.Picture.8">
                  <p:embed/>
                  <p:pic>
                    <p:nvPicPr>
                      <p:cNvPr id="7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225" y="1446144"/>
                        <a:ext cx="3871011" cy="2559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99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772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三角形內角和</a:t>
            </a:r>
            <a:r>
              <a:rPr lang="en-US" altLang="zh-TW" dirty="0" smtClean="0"/>
              <a:t>180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2286000"/>
            <a:ext cx="9144000" cy="2743200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在</a:t>
            </a:r>
            <a:r>
              <a:rPr lang="en-US" altLang="zh-TW" sz="4400" dirty="0" smtClean="0"/>
              <a:t>A4</a:t>
            </a:r>
            <a:r>
              <a:rPr lang="zh-TW" altLang="en-US" sz="4400" dirty="0" smtClean="0"/>
              <a:t>紙上畫出一個三角形</a:t>
            </a:r>
            <a:r>
              <a:rPr lang="en-US" altLang="zh-TW" sz="4400" dirty="0" smtClean="0"/>
              <a:t>ABC</a:t>
            </a:r>
          </a:p>
          <a:p>
            <a:r>
              <a:rPr lang="zh-TW" altLang="en-US" sz="4400" dirty="0" smtClean="0"/>
              <a:t>過</a:t>
            </a:r>
            <a:r>
              <a:rPr lang="en-US" altLang="zh-TW" sz="4400" dirty="0" smtClean="0"/>
              <a:t>A</a:t>
            </a:r>
            <a:r>
              <a:rPr lang="zh-TW" altLang="en-US" sz="4400" dirty="0" smtClean="0"/>
              <a:t>點作高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尺規作圖</a:t>
            </a:r>
            <a:r>
              <a:rPr lang="en-US" altLang="zh-TW" sz="4400" dirty="0" smtClean="0"/>
              <a:t>)</a:t>
            </a:r>
          </a:p>
          <a:p>
            <a:r>
              <a:rPr lang="zh-TW" altLang="en-US" sz="4400" dirty="0"/>
              <a:t>再</a:t>
            </a:r>
            <a:r>
              <a:rPr lang="zh-TW" altLang="en-US" sz="4400" dirty="0" smtClean="0"/>
              <a:t>利用對</a:t>
            </a:r>
            <a:r>
              <a:rPr lang="zh-TW" altLang="en-US" sz="4400" dirty="0"/>
              <a:t>摺</a:t>
            </a:r>
          </a:p>
        </p:txBody>
      </p:sp>
    </p:spTree>
    <p:extLst>
      <p:ext uri="{BB962C8B-B14F-4D97-AF65-F5344CB8AC3E}">
        <p14:creationId xmlns:p14="http://schemas.microsoft.com/office/powerpoint/2010/main" val="18478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7450"/>
          </a:xfrm>
        </p:spPr>
        <p:txBody>
          <a:bodyPr>
            <a:normAutofit/>
          </a:bodyPr>
          <a:lstStyle/>
          <a:p>
            <a:r>
              <a:rPr lang="zh-TW" altLang="en-US" dirty="0"/>
              <a:t>三角形內角和</a:t>
            </a:r>
            <a:r>
              <a:rPr lang="en-US" altLang="zh-TW" dirty="0"/>
              <a:t>180</a:t>
            </a:r>
            <a:r>
              <a:rPr lang="zh-TW" altLang="en-US" dirty="0"/>
              <a:t>度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2529192"/>
            <a:ext cx="9144000" cy="2777247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以三角形三點為圓心，相同半徑畫圓，剪下來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884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0021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補充球面三角形內角和大於</a:t>
            </a:r>
            <a:r>
              <a:rPr lang="en-US" altLang="zh-TW" dirty="0" smtClean="0"/>
              <a:t>180(</a:t>
            </a:r>
            <a:r>
              <a:rPr lang="zh-TW" altLang="en-US" dirty="0" smtClean="0"/>
              <a:t>利用籃球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095345"/>
            <a:ext cx="9144000" cy="1770433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補充馬鞍面三角形內角和小於</a:t>
            </a:r>
            <a:r>
              <a:rPr lang="en-US" altLang="zh-TW" sz="5400" dirty="0" smtClean="0"/>
              <a:t>180</a:t>
            </a:r>
            <a:r>
              <a:rPr lang="zh-TW" altLang="en-US" sz="5400" dirty="0" smtClean="0"/>
              <a:t>度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5328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1186"/>
          </a:xfrm>
        </p:spPr>
        <p:txBody>
          <a:bodyPr/>
          <a:lstStyle/>
          <a:p>
            <a:r>
              <a:rPr lang="zh-TW" altLang="en-US" dirty="0" smtClean="0"/>
              <a:t>補充球面的形成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122579"/>
            <a:ext cx="9144000" cy="2135221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補充馬鞍面的形成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有感覺就好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2999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三角形全等</a:t>
            </a:r>
            <a:r>
              <a:rPr lang="en-US" altLang="zh-TW" dirty="0" smtClean="0"/>
              <a:t>(</a:t>
            </a:r>
            <a:r>
              <a:rPr lang="zh-TW" altLang="en-US" dirty="0" smtClean="0"/>
              <a:t>扣條的協助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400" dirty="0" smtClean="0"/>
              <a:t>什麼叫全等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一模一樣，怎麼才是一模一樣</a:t>
            </a:r>
            <a:r>
              <a:rPr lang="en-US" altLang="zh-TW" sz="4400" dirty="0" smtClean="0"/>
              <a:t>?)</a:t>
            </a:r>
          </a:p>
          <a:p>
            <a:r>
              <a:rPr lang="zh-TW" altLang="en-US" sz="4400" dirty="0" smtClean="0"/>
              <a:t>給你兩個邊，能做出全等麼</a:t>
            </a:r>
            <a:r>
              <a:rPr lang="en-US" altLang="zh-TW" sz="4400" dirty="0" smtClean="0"/>
              <a:t>?</a:t>
            </a:r>
          </a:p>
          <a:p>
            <a:r>
              <a:rPr lang="zh-TW" altLang="en-US" sz="4400" dirty="0" smtClean="0"/>
              <a:t>要加哪一個條件</a:t>
            </a:r>
            <a:r>
              <a:rPr lang="en-US" altLang="zh-TW" sz="4400" dirty="0" smtClean="0"/>
              <a:t>(</a:t>
            </a:r>
            <a:r>
              <a:rPr lang="en-US" altLang="zh-TW" sz="4400" dirty="0" err="1" smtClean="0"/>
              <a:t>sss,sas,ssa</a:t>
            </a:r>
            <a:r>
              <a:rPr lang="zh-TW" altLang="en-US" sz="4400" dirty="0" smtClean="0"/>
              <a:t>的教學就呼之欲出了</a:t>
            </a:r>
            <a:r>
              <a:rPr lang="en-US" altLang="zh-TW" sz="4400" dirty="0" smtClean="0"/>
              <a:t>)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055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68094"/>
            <a:ext cx="10533434" cy="445526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三</a:t>
            </a:r>
            <a:r>
              <a:rPr lang="en-US" altLang="zh-TW" dirty="0" smtClean="0"/>
              <a:t>:</a:t>
            </a:r>
            <a:r>
              <a:rPr lang="zh-TW" altLang="en-US" dirty="0" smtClean="0"/>
              <a:t>三角形的全等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利用扣條做一個三角形，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目的</a:t>
            </a:r>
            <a:r>
              <a:rPr lang="en-US" altLang="zh-TW" dirty="0" smtClean="0"/>
              <a:t>:</a:t>
            </a:r>
            <a:r>
              <a:rPr lang="zh-TW" altLang="en-US" dirty="0" smtClean="0"/>
              <a:t>複製一個一模一樣的三角形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方法</a:t>
            </a:r>
            <a:r>
              <a:rPr lang="en-US" altLang="zh-TW" dirty="0" smtClean="0"/>
              <a:t>:</a:t>
            </a:r>
            <a:r>
              <a:rPr lang="zh-TW" altLang="en-US" dirty="0" smtClean="0"/>
              <a:t>給定兩個扣條，</a:t>
            </a:r>
            <a:r>
              <a:rPr lang="zh-TW" altLang="en-US" dirty="0"/>
              <a:t>讓此兩個扣</a:t>
            </a:r>
            <a:r>
              <a:rPr lang="zh-TW" altLang="en-US" dirty="0" smtClean="0"/>
              <a:t>條的夾角與原圖相同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zh-TW" altLang="en-US" dirty="0" smtClean="0"/>
              <a:t>第三邊拿來檢驗</a:t>
            </a:r>
            <a:endParaRPr lang="zh-TW" altLang="en-US" dirty="0"/>
          </a:p>
        </p:txBody>
      </p:sp>
      <p:pic>
        <p:nvPicPr>
          <p:cNvPr id="4" name="內容版面配置區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223" y="3737536"/>
            <a:ext cx="3455255" cy="17792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1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直觀，有意義的知識才能</a:t>
            </a:r>
            <a:r>
              <a:rPr lang="zh-TW" altLang="en-US" i="1" dirty="0"/>
              <a:t>用於</a:t>
            </a:r>
            <a:r>
              <a:rPr lang="zh-TW" altLang="en-US" dirty="0" smtClean="0"/>
              <a:t>未來</a:t>
            </a:r>
            <a:r>
              <a:rPr lang="en-US" altLang="zh-TW" dirty="0" smtClean="0"/>
              <a:t>(</a:t>
            </a:r>
            <a:r>
              <a:rPr lang="zh-TW" altLang="en-US" dirty="0" smtClean="0"/>
              <a:t>想不到找</a:t>
            </a:r>
            <a:r>
              <a:rPr lang="en-US" altLang="zh-TW" dirty="0" smtClean="0"/>
              <a:t>CA</a:t>
            </a:r>
            <a:r>
              <a:rPr lang="zh-TW" altLang="en-US" dirty="0" smtClean="0"/>
              <a:t>，梅仙學習單，生根團隊，沒有慧根就要會跟</a:t>
            </a:r>
            <a:r>
              <a:rPr lang="en-US" altLang="zh-TW" dirty="0" smtClean="0"/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33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245140"/>
            <a:ext cx="9144000" cy="527239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ASA</a:t>
            </a:r>
            <a:r>
              <a:rPr lang="zh-TW" altLang="en-US" dirty="0" smtClean="0"/>
              <a:t>的扣條教學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把相同的邊</a:t>
            </a:r>
            <a:r>
              <a:rPr lang="en-US" altLang="zh-TW" dirty="0" smtClean="0"/>
              <a:t>S</a:t>
            </a:r>
            <a:r>
              <a:rPr lang="zh-TW" altLang="en-US" dirty="0" smtClean="0"/>
              <a:t>當底邊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1.</a:t>
            </a:r>
            <a:r>
              <a:rPr lang="zh-TW" altLang="en-US" dirty="0" smtClean="0"/>
              <a:t>兩側夾邊長度與原先三角形一樣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2.</a:t>
            </a:r>
            <a:r>
              <a:rPr lang="zh-TW" altLang="en-US" dirty="0" smtClean="0"/>
              <a:t>如果兩側夾邊長度與原先三角形不一樣，觀察兩夾邊的交點位置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80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角平分線作圖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13557738" y="4960711"/>
            <a:ext cx="5181600" cy="4351338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453212"/>
              </p:ext>
            </p:extLst>
          </p:nvPr>
        </p:nvGraphicFramePr>
        <p:xfrm>
          <a:off x="1007165" y="1777345"/>
          <a:ext cx="3292685" cy="211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Picture" r:id="rId4" imgW="1028160" imgH="659160" progId="Word.Picture.8">
                  <p:embed/>
                </p:oleObj>
              </mc:Choice>
              <mc:Fallback>
                <p:oleObj name="Picture" r:id="rId4" imgW="1028160" imgH="65916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7165" y="1777345"/>
                        <a:ext cx="3292685" cy="2113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499052"/>
              </p:ext>
            </p:extLst>
          </p:nvPr>
        </p:nvGraphicFramePr>
        <p:xfrm>
          <a:off x="6355321" y="2305836"/>
          <a:ext cx="5110048" cy="315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Picture" r:id="rId6" imgW="1619280" imgH="1005120" progId="Word.Picture.8">
                  <p:embed/>
                </p:oleObj>
              </mc:Choice>
              <mc:Fallback>
                <p:oleObj name="Picture" r:id="rId6" imgW="1619280" imgH="100512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5321" y="2305836"/>
                        <a:ext cx="5110048" cy="3150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47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從直角三角形摺紙去感受角平分線定理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sz="4400" dirty="0" smtClean="0"/>
              <a:t>也可以從任意三角形的任意角</a:t>
            </a:r>
            <a:endParaRPr lang="en-US" altLang="zh-TW" sz="4400" dirty="0" smtClean="0"/>
          </a:p>
          <a:p>
            <a:r>
              <a:rPr lang="zh-TW" altLang="en-US" sz="4400" dirty="0" smtClean="0"/>
              <a:t>從摺紙去</a:t>
            </a:r>
            <a:r>
              <a:rPr lang="zh-TW" altLang="en-US" sz="4400" smtClean="0"/>
              <a:t>釐清</a:t>
            </a:r>
            <a:r>
              <a:rPr lang="zh-TW" altLang="en-US" sz="4400"/>
              <a:t>角平分</a:t>
            </a:r>
            <a:r>
              <a:rPr lang="zh-TW" altLang="en-US" sz="4400" smtClean="0"/>
              <a:t>線上任一點到角的兩邊距離相等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321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78668" y="2052535"/>
            <a:ext cx="10515600" cy="2762655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利用扣環 感覺第三邊範圍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12275"/>
          </a:xfrm>
        </p:spPr>
        <p:txBody>
          <a:bodyPr>
            <a:normAutofit/>
          </a:bodyPr>
          <a:lstStyle/>
          <a:p>
            <a:r>
              <a:rPr lang="zh-TW" altLang="en-US" dirty="0"/>
              <a:t>利用扣環 </a:t>
            </a:r>
            <a:r>
              <a:rPr lang="zh-TW" altLang="en-US" dirty="0" smtClean="0"/>
              <a:t>感覺大邊對大角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副標題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2879387"/>
                <a:ext cx="9144000" cy="3307404"/>
              </a:xfrm>
            </p:spPr>
            <p:txBody>
              <a:bodyPr>
                <a:noAutofit/>
              </a:bodyPr>
              <a:lstStyle/>
              <a:p>
                <a:r>
                  <a:rPr lang="zh-TW" altLang="en-US" sz="4400" dirty="0" smtClean="0"/>
                  <a:t>直角三角形</a:t>
                </a:r>
                <a:r>
                  <a:rPr lang="en-US" altLang="zh-TW" sz="44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44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zh-TW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4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TW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4400" dirty="0" smtClean="0"/>
              </a:p>
              <a:p>
                <a:r>
                  <a:rPr lang="zh-TW" altLang="en-US" sz="4400" dirty="0" smtClean="0"/>
                  <a:t>鈍角三角形</a:t>
                </a:r>
                <a:r>
                  <a:rPr lang="en-US" altLang="zh-TW" sz="44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44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4400" i="1" dirty="0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altLang="zh-TW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4400" dirty="0" smtClean="0"/>
              </a:p>
              <a:p>
                <a:r>
                  <a:rPr lang="zh-TW" altLang="en-US" sz="4400" dirty="0" smtClean="0"/>
                  <a:t>銳角三角形</a:t>
                </a:r>
                <a:r>
                  <a:rPr lang="en-US" altLang="zh-TW" sz="44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44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4400" i="1" dirty="0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altLang="zh-TW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TW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sz="4400" dirty="0"/>
              </a:p>
            </p:txBody>
          </p:sp>
        </mc:Choice>
        <mc:Fallback xmlns="">
          <p:sp>
            <p:nvSpPr>
              <p:cNvPr id="3" name="副標題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2879387"/>
                <a:ext cx="9144000" cy="3307404"/>
              </a:xfrm>
              <a:blipFill>
                <a:blip r:embed="rId3"/>
                <a:stretch>
                  <a:fillRect t="-58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1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78212" y="-502243"/>
            <a:ext cx="8970726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0" dirty="0" smtClean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關於大邊對大角</a:t>
            </a:r>
            <a:r>
              <a:rPr kumimoji="0" lang="zh-TW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，我們可以這樣說嗎？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□可以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Calibri" panose="020F0502020204030204" pitchFamily="34" charset="0"/>
              </a:rPr>
              <a:t>□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不可以</a:t>
            </a:r>
            <a:endParaRPr kumimoji="0" lang="zh-TW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因為 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a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撐開的長度 大過 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b 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撐開的長度，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就說 左邊的角 比 右邊的角 還要大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！</a:t>
            </a:r>
            <a:endParaRPr kumimoji="0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TW" sz="400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樞紐定理為何需要角的兩邊相等</a:t>
            </a:r>
            <a:r>
              <a:rPr kumimoji="0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zh-TW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群組 4"/>
          <p:cNvGrpSpPr>
            <a:grpSpLocks/>
          </p:cNvGrpSpPr>
          <p:nvPr/>
        </p:nvGrpSpPr>
        <p:grpSpPr bwMode="auto">
          <a:xfrm>
            <a:off x="1184275" y="3628417"/>
            <a:ext cx="7755444" cy="2167228"/>
            <a:chOff x="916" y="4016"/>
            <a:chExt cx="9543" cy="2276"/>
          </a:xfrm>
        </p:grpSpPr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7605" y="5704"/>
              <a:ext cx="45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916" y="4758"/>
              <a:ext cx="5994" cy="1534"/>
            </a:xfrm>
            <a:custGeom>
              <a:avLst/>
              <a:gdLst>
                <a:gd name="T0" fmla="*/ 4257 w 5994"/>
                <a:gd name="T1" fmla="*/ 0 h 1534"/>
                <a:gd name="T2" fmla="*/ 0 w 5994"/>
                <a:gd name="T3" fmla="*/ 1534 h 1534"/>
                <a:gd name="T4" fmla="*/ 5994 w 5994"/>
                <a:gd name="T5" fmla="*/ 1534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4" h="1534">
                  <a:moveTo>
                    <a:pt x="4257" y="0"/>
                  </a:moveTo>
                  <a:lnTo>
                    <a:pt x="0" y="1534"/>
                  </a:lnTo>
                  <a:lnTo>
                    <a:pt x="5994" y="15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8" name="AutoShape 12"/>
            <p:cNvCxnSpPr>
              <a:cxnSpLocks noChangeShapeType="1"/>
            </p:cNvCxnSpPr>
            <p:nvPr/>
          </p:nvCxnSpPr>
          <p:spPr bwMode="auto">
            <a:xfrm flipH="1">
              <a:off x="4313" y="4853"/>
              <a:ext cx="634" cy="14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4510" y="5377"/>
              <a:ext cx="45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7177" y="4016"/>
              <a:ext cx="3282" cy="2254"/>
            </a:xfrm>
            <a:custGeom>
              <a:avLst/>
              <a:gdLst>
                <a:gd name="T0" fmla="*/ 1948 w 3282"/>
                <a:gd name="T1" fmla="*/ 0 h 2254"/>
                <a:gd name="T2" fmla="*/ 0 w 3282"/>
                <a:gd name="T3" fmla="*/ 2254 h 2254"/>
                <a:gd name="T4" fmla="*/ 3282 w 3282"/>
                <a:gd name="T5" fmla="*/ 2254 h 2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82" h="2254">
                  <a:moveTo>
                    <a:pt x="1948" y="0"/>
                  </a:moveTo>
                  <a:lnTo>
                    <a:pt x="0" y="2254"/>
                  </a:lnTo>
                  <a:lnTo>
                    <a:pt x="3282" y="225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11" name="AutoShape 15"/>
            <p:cNvCxnSpPr>
              <a:cxnSpLocks noChangeShapeType="1"/>
            </p:cNvCxnSpPr>
            <p:nvPr/>
          </p:nvCxnSpPr>
          <p:spPr bwMode="auto">
            <a:xfrm>
              <a:off x="7685" y="5710"/>
              <a:ext cx="0" cy="5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0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94553"/>
            <a:ext cx="10515600" cy="2372854"/>
          </a:xfrm>
        </p:spPr>
        <p:txBody>
          <a:bodyPr>
            <a:normAutofit/>
          </a:bodyPr>
          <a:lstStyle/>
          <a:p>
            <a:r>
              <a:rPr lang="zh-TW" altLang="zh-TW" dirty="0"/>
              <a:t>角的大小，可以從角被撐開的長度來比出來</a:t>
            </a:r>
            <a:br>
              <a:rPr lang="zh-TW" altLang="zh-TW" dirty="0"/>
            </a:br>
            <a:r>
              <a:rPr lang="zh-TW" altLang="zh-TW" dirty="0"/>
              <a:t>但是得先說好，從這一邊的</a:t>
            </a:r>
            <a:r>
              <a:rPr lang="en-US" altLang="zh-TW" b="1" dirty="0"/>
              <a:t>a</a:t>
            </a:r>
            <a:r>
              <a:rPr lang="zh-TW" altLang="zh-TW" dirty="0"/>
              <a:t>開始撐開，撐到角的另一邊的</a:t>
            </a:r>
            <a:r>
              <a:rPr lang="en-US" altLang="zh-TW" dirty="0" smtClean="0"/>
              <a:t>b</a:t>
            </a:r>
            <a:r>
              <a:rPr lang="zh-TW" altLang="en-US" dirty="0" smtClean="0"/>
              <a:t>，當角的兩邊被固定住了，這時這兩個三角形才可利用角度大小來比較長度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2665379"/>
            <a:ext cx="11233826" cy="3511583"/>
          </a:xfrm>
        </p:spPr>
        <p:txBody>
          <a:bodyPr/>
          <a:lstStyle/>
          <a:p>
            <a:endParaRPr lang="zh-TW" altLang="en-US" dirty="0"/>
          </a:p>
        </p:txBody>
      </p:sp>
      <p:grpSp>
        <p:nvGrpSpPr>
          <p:cNvPr id="7" name="群組 6"/>
          <p:cNvGrpSpPr>
            <a:grpSpLocks/>
          </p:cNvGrpSpPr>
          <p:nvPr/>
        </p:nvGrpSpPr>
        <p:grpSpPr bwMode="auto">
          <a:xfrm>
            <a:off x="1434548" y="2567407"/>
            <a:ext cx="9134273" cy="3302168"/>
            <a:chOff x="1049" y="10684"/>
            <a:chExt cx="9543" cy="2695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049" y="10684"/>
              <a:ext cx="9543" cy="2276"/>
              <a:chOff x="1049" y="7522"/>
              <a:chExt cx="9543" cy="2276"/>
            </a:xfrm>
          </p:grpSpPr>
          <p:sp>
            <p:nvSpPr>
              <p:cNvPr id="21" name="Freeform 26"/>
              <p:cNvSpPr>
                <a:spLocks/>
              </p:cNvSpPr>
              <p:nvPr/>
            </p:nvSpPr>
            <p:spPr bwMode="auto">
              <a:xfrm>
                <a:off x="1049" y="8264"/>
                <a:ext cx="5994" cy="1534"/>
              </a:xfrm>
              <a:custGeom>
                <a:avLst/>
                <a:gdLst>
                  <a:gd name="T0" fmla="*/ 4257 w 5994"/>
                  <a:gd name="T1" fmla="*/ 0 h 1534"/>
                  <a:gd name="T2" fmla="*/ 0 w 5994"/>
                  <a:gd name="T3" fmla="*/ 1534 h 1534"/>
                  <a:gd name="T4" fmla="*/ 5994 w 5994"/>
                  <a:gd name="T5" fmla="*/ 1534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94" h="1534">
                    <a:moveTo>
                      <a:pt x="4257" y="0"/>
                    </a:moveTo>
                    <a:lnTo>
                      <a:pt x="0" y="1534"/>
                    </a:lnTo>
                    <a:lnTo>
                      <a:pt x="5994" y="153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7310" y="7522"/>
                <a:ext cx="3282" cy="2254"/>
              </a:xfrm>
              <a:custGeom>
                <a:avLst/>
                <a:gdLst>
                  <a:gd name="T0" fmla="*/ 1948 w 3282"/>
                  <a:gd name="T1" fmla="*/ 0 h 2254"/>
                  <a:gd name="T2" fmla="*/ 0 w 3282"/>
                  <a:gd name="T3" fmla="*/ 2254 h 2254"/>
                  <a:gd name="T4" fmla="*/ 3282 w 3282"/>
                  <a:gd name="T5" fmla="*/ 2254 h 2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2" h="2254">
                    <a:moveTo>
                      <a:pt x="1948" y="0"/>
                    </a:moveTo>
                    <a:lnTo>
                      <a:pt x="0" y="2254"/>
                    </a:lnTo>
                    <a:lnTo>
                      <a:pt x="3282" y="225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  <p:cxnSp>
          <p:nvCxnSpPr>
            <p:cNvPr id="9" name="AutoShape 28"/>
            <p:cNvCxnSpPr>
              <a:cxnSpLocks noChangeShapeType="1"/>
            </p:cNvCxnSpPr>
            <p:nvPr/>
          </p:nvCxnSpPr>
          <p:spPr bwMode="auto">
            <a:xfrm>
              <a:off x="7310" y="12938"/>
              <a:ext cx="280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29"/>
            <p:cNvCxnSpPr>
              <a:cxnSpLocks noChangeShapeType="1"/>
            </p:cNvCxnSpPr>
            <p:nvPr/>
          </p:nvCxnSpPr>
          <p:spPr bwMode="auto">
            <a:xfrm>
              <a:off x="1049" y="12960"/>
              <a:ext cx="280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30"/>
            <p:cNvCxnSpPr>
              <a:cxnSpLocks noChangeShapeType="1"/>
            </p:cNvCxnSpPr>
            <p:nvPr/>
          </p:nvCxnSpPr>
          <p:spPr bwMode="auto">
            <a:xfrm flipV="1">
              <a:off x="1049" y="12209"/>
              <a:ext cx="2083" cy="7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31"/>
            <p:cNvCxnSpPr>
              <a:cxnSpLocks noChangeShapeType="1"/>
            </p:cNvCxnSpPr>
            <p:nvPr/>
          </p:nvCxnSpPr>
          <p:spPr bwMode="auto">
            <a:xfrm flipV="1">
              <a:off x="7305" y="11262"/>
              <a:ext cx="1452" cy="16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32"/>
            <p:cNvCxnSpPr>
              <a:cxnSpLocks noChangeShapeType="1"/>
            </p:cNvCxnSpPr>
            <p:nvPr/>
          </p:nvCxnSpPr>
          <p:spPr bwMode="auto">
            <a:xfrm>
              <a:off x="8751" y="11256"/>
              <a:ext cx="1361" cy="16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3"/>
            <p:cNvCxnSpPr>
              <a:cxnSpLocks noChangeShapeType="1"/>
            </p:cNvCxnSpPr>
            <p:nvPr/>
          </p:nvCxnSpPr>
          <p:spPr bwMode="auto">
            <a:xfrm>
              <a:off x="3132" y="12209"/>
              <a:ext cx="694" cy="7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1908" y="1216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7654" y="11805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2358" y="1282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8448" y="12809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346" y="1222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c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9307" y="11654"/>
              <a:ext cx="48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d</a:t>
              </a:r>
              <a:endParaRPr lang="zh-TW" sz="12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82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利用</a:t>
            </a:r>
            <a:r>
              <a:rPr lang="en-US" altLang="zh-TW" dirty="0" smtClean="0"/>
              <a:t>A4</a:t>
            </a:r>
            <a:r>
              <a:rPr lang="zh-TW" altLang="en-US" dirty="0" smtClean="0"/>
              <a:t>紙摺出兩條平行線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400" dirty="0" smtClean="0"/>
              <a:t>要摺斜的，順便可以說明同側內角</a:t>
            </a:r>
            <a:endParaRPr lang="en-US" altLang="zh-TW" sz="4400" dirty="0" smtClean="0"/>
          </a:p>
          <a:p>
            <a:r>
              <a:rPr lang="zh-TW" altLang="en-US" sz="4400" dirty="0"/>
              <a:t>釐</a:t>
            </a:r>
            <a:r>
              <a:rPr lang="zh-TW" altLang="en-US" sz="4400" dirty="0" smtClean="0"/>
              <a:t>清距離處處相等的觀念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97984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利用兩個全等的梯形來說明內錯角相等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利用摺紙折成多條平行線，用量長度的方法感受利用平行線可以形成等面積不同形狀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36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119063" y="801688"/>
            <a:ext cx="12072937" cy="4376737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是否有充分利用</a:t>
            </a:r>
            <a:r>
              <a:rPr lang="zh-TW" altLang="en-US" sz="6000" dirty="0" smtClean="0">
                <a:solidFill>
                  <a:srgbClr val="FF0000"/>
                </a:solidFill>
              </a:rPr>
              <a:t>疑問句</a:t>
            </a:r>
            <a:r>
              <a:rPr lang="en-US" altLang="zh-TW" sz="6000" dirty="0" smtClean="0">
                <a:solidFill>
                  <a:srgbClr val="FF0000"/>
                </a:solidFill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</a:rPr>
            </a:br>
            <a:r>
              <a:rPr lang="zh-TW" altLang="en-US" sz="6000" dirty="0" smtClean="0"/>
              <a:t>要</a:t>
            </a:r>
            <a:r>
              <a:rPr lang="zh-TW" altLang="en-US" sz="6000" dirty="0" smtClean="0"/>
              <a:t>做什麼，請他做</a:t>
            </a:r>
            <a:r>
              <a:rPr lang="zh-TW" altLang="en-US" sz="6000" dirty="0" smtClean="0"/>
              <a:t>什麼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是否有</a:t>
            </a:r>
            <a:r>
              <a:rPr lang="zh-TW" altLang="en-US" sz="6000" dirty="0" smtClean="0">
                <a:solidFill>
                  <a:srgbClr val="FF0000"/>
                </a:solidFill>
              </a:rPr>
              <a:t>充分時間</a:t>
            </a:r>
            <a:r>
              <a:rPr lang="zh-TW" altLang="en-US" sz="6000" dirty="0" smtClean="0"/>
              <a:t>給學生</a:t>
            </a:r>
            <a:r>
              <a:rPr lang="zh-TW" altLang="en-US" sz="6000" dirty="0" smtClean="0"/>
              <a:t>，是否</a:t>
            </a:r>
            <a:r>
              <a:rPr lang="zh-TW" altLang="en-US" sz="6000" dirty="0" smtClean="0"/>
              <a:t>自己直接講，喪失了選擇，判斷的能力訓練</a:t>
            </a:r>
            <a:r>
              <a:rPr lang="zh-TW" altLang="en-US" sz="6000" dirty="0" smtClean="0"/>
              <a:t>。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>(</a:t>
            </a:r>
            <a:r>
              <a:rPr lang="zh-TW" altLang="en-US" sz="6000" dirty="0" smtClean="0"/>
              <a:t>常走下講台，就會習慣了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99626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894946"/>
            <a:ext cx="9144000" cy="4601182"/>
          </a:xfrm>
        </p:spPr>
        <p:txBody>
          <a:bodyPr>
            <a:normAutofit/>
          </a:bodyPr>
          <a:lstStyle/>
          <a:p>
            <a:r>
              <a:rPr lang="zh-TW" altLang="en-US" dirty="0"/>
              <a:t>將</a:t>
            </a:r>
            <a:r>
              <a:rPr lang="en-US" altLang="zh-TW" dirty="0"/>
              <a:t>A4</a:t>
            </a:r>
            <a:r>
              <a:rPr lang="zh-TW" altLang="en-US" dirty="0" smtClean="0"/>
              <a:t>紙</a:t>
            </a:r>
            <a:r>
              <a:rPr lang="zh-TW" altLang="en-US" dirty="0"/>
              <a:t>折</a:t>
            </a:r>
            <a:r>
              <a:rPr lang="zh-TW" altLang="en-US" dirty="0" smtClean="0"/>
              <a:t>成平行四邊形，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寫下來你覺得平行四邊形的特性，請多組上台寫，釐清基本性質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63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利用測量長度，了解長度特性，包含對角線互相平分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86452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利用對角線剪下三角形，利用全等，看出對角相等的特性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9719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利用</a:t>
            </a:r>
            <a:r>
              <a:rPr lang="en-US" altLang="zh-TW" dirty="0" smtClean="0"/>
              <a:t>A4</a:t>
            </a:r>
            <a:r>
              <a:rPr lang="zh-TW" altLang="en-US" dirty="0" smtClean="0"/>
              <a:t>紙，利用對角線互相平分剪出平行四邊形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8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不同長度的兩對角線</a:t>
            </a:r>
            <a:endParaRPr lang="zh-TW" alt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交點在中點，為什麼是平行四邊形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60209"/>
              </p:ext>
            </p:extLst>
          </p:nvPr>
        </p:nvGraphicFramePr>
        <p:xfrm>
          <a:off x="897274" y="2129861"/>
          <a:ext cx="3697070" cy="2357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Picture" r:id="rId4" imgW="1441440" imgH="916200" progId="Word.Picture.8">
                  <p:embed/>
                </p:oleObj>
              </mc:Choice>
              <mc:Fallback>
                <p:oleObj name="Picture" r:id="rId4" imgW="1441440" imgH="9162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274" y="2129861"/>
                        <a:ext cx="3697070" cy="2357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8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利用</a:t>
            </a:r>
            <a:r>
              <a:rPr lang="en-US" altLang="zh-TW" dirty="0"/>
              <a:t>A4</a:t>
            </a:r>
            <a:r>
              <a:rPr lang="zh-TW" altLang="en-US" dirty="0"/>
              <a:t>紙，利用對角線</a:t>
            </a:r>
            <a:r>
              <a:rPr lang="zh-TW" altLang="en-US" dirty="0" smtClean="0"/>
              <a:t>互相垂直平分</a:t>
            </a:r>
            <a:r>
              <a:rPr lang="zh-TW" altLang="en-US" dirty="0"/>
              <a:t>剪</a:t>
            </a:r>
            <a:r>
              <a:rPr lang="zh-TW" altLang="en-US" dirty="0" smtClean="0"/>
              <a:t>出菱形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利用</a:t>
            </a:r>
            <a:r>
              <a:rPr lang="en-US" altLang="zh-TW" sz="4800" dirty="0"/>
              <a:t>A4</a:t>
            </a:r>
            <a:r>
              <a:rPr lang="zh-TW" altLang="en-US" sz="4800" dirty="0"/>
              <a:t>紙，利用對角線互相</a:t>
            </a:r>
            <a:r>
              <a:rPr lang="zh-TW" altLang="en-US" sz="4800" dirty="0" smtClean="0"/>
              <a:t>垂直剪出鳶形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209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將</a:t>
            </a:r>
            <a:r>
              <a:rPr lang="en-US" altLang="zh-TW" dirty="0" smtClean="0"/>
              <a:t>A4</a:t>
            </a:r>
            <a:r>
              <a:rPr lang="zh-TW" altLang="en-US" dirty="0" smtClean="0"/>
              <a:t>紙折成一半，形成長方形，寫出長方形的特性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1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相同長度的兩對角線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375020"/>
              </p:ext>
            </p:extLst>
          </p:nvPr>
        </p:nvGraphicFramePr>
        <p:xfrm>
          <a:off x="1014852" y="3417800"/>
          <a:ext cx="3800340" cy="2449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2" name="Picture" r:id="rId4" imgW="1076400" imgH="695160" progId="Word.Picture.8">
                  <p:embed/>
                </p:oleObj>
              </mc:Choice>
              <mc:Fallback>
                <p:oleObj name="Picture" r:id="rId4" imgW="1076400" imgH="69516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852" y="3417800"/>
                        <a:ext cx="3800340" cy="2449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101917"/>
              </p:ext>
            </p:extLst>
          </p:nvPr>
        </p:nvGraphicFramePr>
        <p:xfrm>
          <a:off x="7207477" y="3171217"/>
          <a:ext cx="3447072" cy="3083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3" name="Picture" r:id="rId6" imgW="727560" imgH="653760" progId="Word.Picture.8">
                  <p:embed/>
                </p:oleObj>
              </mc:Choice>
              <mc:Fallback>
                <p:oleObj name="Picture" r:id="rId6" imgW="727560" imgH="65376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477" y="3171217"/>
                        <a:ext cx="3447072" cy="30836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79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8473" y="335942"/>
            <a:ext cx="10515600" cy="1325563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29" y="2597285"/>
            <a:ext cx="5325894" cy="4260715"/>
          </a:xfrm>
        </p:spPr>
      </p:pic>
    </p:spTree>
    <p:extLst>
      <p:ext uri="{BB962C8B-B14F-4D97-AF65-F5344CB8AC3E}">
        <p14:creationId xmlns:p14="http://schemas.microsoft.com/office/powerpoint/2010/main" val="31444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兩條平行線段，長度一樣，長度不一樣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平行四邊形，梯形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4598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兩條繩子，如何做出長方形，</a:t>
            </a:r>
            <a:r>
              <a:rPr lang="zh-TW" altLang="en-US" dirty="0" smtClean="0"/>
              <a:t>正方形，等腰梯形，菱形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鳶形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93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type="body" idx="4294967295"/>
          </p:nvPr>
        </p:nvSpPr>
        <p:spPr>
          <a:xfrm>
            <a:off x="0" y="631825"/>
            <a:ext cx="5157788" cy="2997200"/>
          </a:xfrm>
        </p:spPr>
        <p:txBody>
          <a:bodyPr>
            <a:noAutofit/>
          </a:bodyPr>
          <a:lstStyle/>
          <a:p>
            <a:r>
              <a:rPr lang="zh-TW" altLang="en-US" sz="4400" dirty="0" smtClean="0"/>
              <a:t>直觀，有意義的知識才能</a:t>
            </a:r>
            <a:r>
              <a:rPr lang="zh-TW" altLang="en-US" sz="4400" i="1" dirty="0" smtClean="0"/>
              <a:t>用於</a:t>
            </a:r>
            <a:r>
              <a:rPr lang="zh-TW" altLang="en-US" sz="4400" dirty="0" smtClean="0"/>
              <a:t>未來</a:t>
            </a:r>
            <a:endParaRPr lang="en-US" altLang="zh-TW" sz="4400" dirty="0" smtClean="0"/>
          </a:p>
          <a:p>
            <a:r>
              <a:rPr lang="zh-TW" altLang="en-US" sz="4400" dirty="0" smtClean="0"/>
              <a:t>例如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用表格呈現比例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相似形的計算</a:t>
            </a:r>
            <a:r>
              <a:rPr lang="en-US" altLang="zh-TW" sz="4400" dirty="0" smtClean="0"/>
              <a:t>)</a:t>
            </a:r>
            <a:endParaRPr lang="zh-TW" altLang="en-US" sz="44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58145835"/>
              </p:ext>
            </p:extLst>
          </p:nvPr>
        </p:nvGraphicFramePr>
        <p:xfrm>
          <a:off x="6418125" y="2872340"/>
          <a:ext cx="4552122" cy="227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374">
                  <a:extLst>
                    <a:ext uri="{9D8B030D-6E8A-4147-A177-3AD203B41FA5}">
                      <a16:colId xmlns:a16="http://schemas.microsoft.com/office/drawing/2014/main" val="820058572"/>
                    </a:ext>
                  </a:extLst>
                </a:gridCol>
                <a:gridCol w="1517374">
                  <a:extLst>
                    <a:ext uri="{9D8B030D-6E8A-4147-A177-3AD203B41FA5}">
                      <a16:colId xmlns:a16="http://schemas.microsoft.com/office/drawing/2014/main" val="2831873061"/>
                    </a:ext>
                  </a:extLst>
                </a:gridCol>
                <a:gridCol w="1517374">
                  <a:extLst>
                    <a:ext uri="{9D8B030D-6E8A-4147-A177-3AD203B41FA5}">
                      <a16:colId xmlns:a16="http://schemas.microsoft.com/office/drawing/2014/main" val="1942366014"/>
                    </a:ext>
                  </a:extLst>
                </a:gridCol>
              </a:tblGrid>
              <a:tr h="1251694">
                <a:tc>
                  <a:txBody>
                    <a:bodyPr/>
                    <a:lstStyle/>
                    <a:p>
                      <a:r>
                        <a:rPr lang="en-US" altLang="zh-TW" sz="6000" dirty="0" smtClean="0"/>
                        <a:t>2</a:t>
                      </a:r>
                      <a:endParaRPr lang="zh-TW" altLang="en-US" sz="6000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r>
                        <a:rPr lang="en-US" altLang="zh-TW" sz="4800" dirty="0" smtClean="0"/>
                        <a:t>3</a:t>
                      </a:r>
                      <a:endParaRPr lang="zh-TW" altLang="en-US" sz="4800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r>
                        <a:rPr lang="en-US" altLang="zh-TW" sz="4400" dirty="0" smtClean="0"/>
                        <a:t>4</a:t>
                      </a:r>
                      <a:endParaRPr lang="zh-TW" altLang="en-US" sz="4400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478030191"/>
                  </a:ext>
                </a:extLst>
              </a:tr>
              <a:tr h="1024113">
                <a:tc>
                  <a:txBody>
                    <a:bodyPr/>
                    <a:lstStyle/>
                    <a:p>
                      <a:r>
                        <a:rPr lang="en-US" altLang="zh-TW" sz="4800" dirty="0" smtClean="0"/>
                        <a:t>10</a:t>
                      </a:r>
                      <a:endParaRPr lang="zh-TW" altLang="en-US" sz="4800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r>
                        <a:rPr lang="en-US" altLang="zh-TW" sz="4800" dirty="0" smtClean="0"/>
                        <a:t>X</a:t>
                      </a:r>
                      <a:endParaRPr lang="zh-TW" altLang="en-US" sz="4800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r>
                        <a:rPr lang="en-US" altLang="zh-TW" sz="4800" dirty="0" smtClean="0"/>
                        <a:t>Y</a:t>
                      </a:r>
                      <a:endParaRPr lang="zh-TW" altLang="en-US" sz="4800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670844340"/>
                  </a:ext>
                </a:extLst>
              </a:tr>
            </a:tbl>
          </a:graphicData>
        </a:graphic>
      </p:graphicFrame>
      <p:sp>
        <p:nvSpPr>
          <p:cNvPr id="9" name="文字版面配置區 8"/>
          <p:cNvSpPr>
            <a:spLocks noGrp="1"/>
          </p:cNvSpPr>
          <p:nvPr>
            <p:ph type="body" sz="quarter" idx="4294967295"/>
          </p:nvPr>
        </p:nvSpPr>
        <p:spPr>
          <a:xfrm>
            <a:off x="7008813" y="1166813"/>
            <a:ext cx="5183187" cy="1338262"/>
          </a:xfrm>
        </p:spPr>
        <p:txBody>
          <a:bodyPr>
            <a:normAutofit lnSpcReduction="10000"/>
          </a:bodyPr>
          <a:lstStyle/>
          <a:p>
            <a:r>
              <a:rPr lang="zh-TW" altLang="en-US" sz="4400" dirty="0" smtClean="0"/>
              <a:t>比呈現項目和項目的關係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309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先將</a:t>
            </a:r>
            <a:r>
              <a:rPr lang="en-US" altLang="zh-TW" dirty="0" smtClean="0"/>
              <a:t>A4</a:t>
            </a:r>
            <a:r>
              <a:rPr lang="zh-TW" altLang="en-US" dirty="0" smtClean="0"/>
              <a:t>紙折成等分平行線，在其上畫任一直線，測量是否等長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4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第五冊第一章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4800" dirty="0"/>
              <a:t>利用平行線等分</a:t>
            </a:r>
            <a:r>
              <a:rPr lang="zh-TW" altLang="en-US" sz="4800" smtClean="0"/>
              <a:t>線段應用，如何把繩子分成五等分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604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TW" altLang="en-US" dirty="0" smtClean="0"/>
                  <a:t>平行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正比線段 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3"/>
                <a:stretch>
                  <a:fillRect t="-1276" b="-79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相似</a:t>
            </a:r>
            <a:endParaRPr lang="en-US" altLang="zh-TW" sz="4800" dirty="0" smtClean="0"/>
          </a:p>
          <a:p>
            <a:r>
              <a:rPr lang="zh-TW" altLang="en-US" sz="4800" dirty="0" smtClean="0"/>
              <a:t>反比</a:t>
            </a:r>
            <a:r>
              <a:rPr lang="zh-TW" altLang="en-US" sz="4800" dirty="0"/>
              <a:t>線段</a:t>
            </a:r>
          </a:p>
        </p:txBody>
      </p:sp>
    </p:spTree>
    <p:extLst>
      <p:ext uri="{BB962C8B-B14F-4D97-AF65-F5344CB8AC3E}">
        <p14:creationId xmlns:p14="http://schemas.microsoft.com/office/powerpoint/2010/main" val="4413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4660" y="710222"/>
            <a:ext cx="10515600" cy="183852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共用     </a:t>
            </a:r>
            <a:r>
              <a:rPr lang="en-US" altLang="zh-TW" dirty="0" smtClean="0"/>
              <a:t>ABC</a:t>
            </a:r>
            <a:r>
              <a:rPr lang="zh-TW" altLang="en-US" dirty="0" smtClean="0"/>
              <a:t>的角</a:t>
            </a:r>
            <a:r>
              <a:rPr lang="en-US" altLang="zh-TW" sz="4800" dirty="0" smtClean="0"/>
              <a:t>A</a:t>
            </a:r>
            <a:r>
              <a:rPr lang="zh-TW" altLang="en-US" sz="4800" dirty="0" smtClean="0"/>
              <a:t>，一定可以形成</a:t>
            </a:r>
            <a:r>
              <a:rPr lang="zh-TW" altLang="en-US" sz="4800" dirty="0" smtClean="0"/>
              <a:t>兩個相似三角形，</a:t>
            </a:r>
            <a:r>
              <a:rPr lang="zh-TW" altLang="en-US" sz="4800" dirty="0" smtClean="0"/>
              <a:t>一個小三角形，一個大三角形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endParaRPr lang="zh-TW" altLang="en-US" sz="48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38200" y="2337813"/>
            <a:ext cx="10515600" cy="3839149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等腰三角形 3"/>
          <p:cNvSpPr/>
          <p:nvPr/>
        </p:nvSpPr>
        <p:spPr>
          <a:xfrm>
            <a:off x="2078758" y="910704"/>
            <a:ext cx="207243" cy="408876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/>
          <p:cNvSpPr/>
          <p:nvPr/>
        </p:nvSpPr>
        <p:spPr>
          <a:xfrm>
            <a:off x="2509736" y="3142035"/>
            <a:ext cx="2295728" cy="244164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H="1">
            <a:off x="3433863" y="2714016"/>
            <a:ext cx="583658" cy="428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93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共用     </a:t>
            </a:r>
            <a:r>
              <a:rPr lang="en-US" altLang="zh-TW" dirty="0"/>
              <a:t>ABC</a:t>
            </a:r>
            <a:r>
              <a:rPr lang="zh-TW" altLang="en-US" dirty="0"/>
              <a:t>的</a:t>
            </a:r>
            <a:r>
              <a:rPr lang="zh-TW" altLang="en-US" dirty="0" smtClean="0"/>
              <a:t>角</a:t>
            </a:r>
            <a:r>
              <a:rPr lang="en-US" altLang="zh-TW" dirty="0" smtClean="0"/>
              <a:t>B</a:t>
            </a:r>
            <a:r>
              <a:rPr lang="zh-TW" altLang="en-US" sz="4800" dirty="0" smtClean="0"/>
              <a:t>，形成三個</a:t>
            </a:r>
            <a:r>
              <a:rPr lang="zh-TW" altLang="en-US" sz="4800" dirty="0"/>
              <a:t>相似</a:t>
            </a:r>
            <a:r>
              <a:rPr lang="zh-TW" altLang="en-US" sz="4800" dirty="0" smtClean="0"/>
              <a:t>三角形，只有直角三角形才能做到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57" y="954156"/>
            <a:ext cx="5378312" cy="3079474"/>
          </a:xfrm>
        </p:spPr>
      </p:pic>
      <p:sp>
        <p:nvSpPr>
          <p:cNvPr id="4" name="等腰三角形 3"/>
          <p:cNvSpPr/>
          <p:nvPr/>
        </p:nvSpPr>
        <p:spPr>
          <a:xfrm>
            <a:off x="2059020" y="168896"/>
            <a:ext cx="363168" cy="46592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4334" y="4447576"/>
            <a:ext cx="8534400" cy="1507067"/>
          </a:xfrm>
        </p:spPr>
        <p:txBody>
          <a:bodyPr/>
          <a:lstStyle/>
          <a:p>
            <a:r>
              <a:rPr lang="zh-TW" altLang="en-US" dirty="0" smtClean="0"/>
              <a:t>從相似形角度出發，利用長度來看畢氏定理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80" y="487018"/>
            <a:ext cx="2290500" cy="3825135"/>
          </a:xfrm>
        </p:spPr>
      </p:pic>
      <p:graphicFrame>
        <p:nvGraphicFramePr>
          <p:cNvPr id="6" name="內容版面配置區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2380894"/>
              </p:ext>
            </p:extLst>
          </p:nvPr>
        </p:nvGraphicFramePr>
        <p:xfrm>
          <a:off x="5225233" y="1143129"/>
          <a:ext cx="5181600" cy="2512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419693447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268787095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199930542"/>
                    </a:ext>
                  </a:extLst>
                </a:gridCol>
              </a:tblGrid>
              <a:tr h="83763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   a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b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c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861495"/>
                  </a:ext>
                </a:extLst>
              </a:tr>
              <a:tr h="83763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d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f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a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846997"/>
                  </a:ext>
                </a:extLst>
              </a:tr>
              <a:tr h="83763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f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e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/>
                        <a:t>b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59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6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沒有圓規畫兩個相似三角形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圓的內冪性質</a:t>
            </a:r>
            <a:endParaRPr lang="en-US" altLang="zh-TW" sz="4800" dirty="0" smtClean="0"/>
          </a:p>
          <a:p>
            <a:r>
              <a:rPr lang="zh-TW" altLang="en-US" sz="4800" dirty="0"/>
              <a:t>圓</a:t>
            </a:r>
            <a:r>
              <a:rPr lang="zh-TW" altLang="en-US" sz="4800" dirty="0" smtClean="0"/>
              <a:t>的外冪</a:t>
            </a:r>
            <a:r>
              <a:rPr lang="zh-TW" altLang="en-US" sz="4800" dirty="0"/>
              <a:t>性質</a:t>
            </a:r>
            <a:endParaRPr lang="en-US" altLang="zh-TW" sz="4800" dirty="0"/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697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圓心角，圓周角的實作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86" y="685800"/>
            <a:ext cx="3661379" cy="3614738"/>
          </a:xfrm>
        </p:spPr>
      </p:pic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/>
              <a:t>把圓四等分做出</a:t>
            </a:r>
            <a:r>
              <a:rPr lang="en-US" altLang="zh-TW" dirty="0" smtClean="0"/>
              <a:t>90</a:t>
            </a:r>
            <a:r>
              <a:rPr lang="zh-TW" altLang="en-US" dirty="0" smtClean="0"/>
              <a:t>度</a:t>
            </a:r>
            <a:endParaRPr lang="en-US" altLang="zh-TW" dirty="0" smtClean="0"/>
          </a:p>
          <a:p>
            <a:r>
              <a:rPr lang="zh-TW" altLang="en-US" dirty="0" smtClean="0"/>
              <a:t>利用長方形剪出</a:t>
            </a:r>
            <a:r>
              <a:rPr lang="en-US" altLang="zh-TW" dirty="0" smtClean="0"/>
              <a:t>45</a:t>
            </a:r>
            <a:r>
              <a:rPr lang="zh-TW" altLang="en-US" dirty="0" smtClean="0"/>
              <a:t>度角</a:t>
            </a:r>
            <a:endParaRPr lang="en-US" altLang="zh-TW" dirty="0" smtClean="0"/>
          </a:p>
          <a:p>
            <a:r>
              <a:rPr lang="zh-TW" altLang="en-US" dirty="0" smtClean="0"/>
              <a:t>實作比較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40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外公切線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8723"/>
            <a:ext cx="4473182" cy="2507693"/>
          </a:xfrm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利</a:t>
            </a:r>
            <a:r>
              <a:rPr lang="zh-TW" altLang="en-US" sz="4400" dirty="0" smtClean="0"/>
              <a:t>用橡皮筋，兩個硬幣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028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內功切線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25952"/>
            <a:ext cx="4307108" cy="1950683"/>
          </a:xfrm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利用橡皮筋，兩瓶礦泉水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442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0" y="2852738"/>
            <a:ext cx="9144000" cy="2405062"/>
          </a:xfrm>
        </p:spPr>
        <p:txBody>
          <a:bodyPr>
            <a:normAutofit/>
          </a:bodyPr>
          <a:lstStyle/>
          <a:p>
            <a:r>
              <a:rPr lang="zh-TW" altLang="en-US" sz="6000" b="1" dirty="0" smtClean="0"/>
              <a:t>同時說明疊合法</a:t>
            </a:r>
            <a:endParaRPr lang="zh-TW" altLang="en-US" sz="6000" b="1" dirty="0"/>
          </a:p>
        </p:txBody>
      </p:sp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11250613" cy="1108075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二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拉直，直線的有感覺教法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7506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兩圓的位置關係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563" y="3054485"/>
            <a:ext cx="3315702" cy="2483576"/>
          </a:xfrm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透過給定的數字，劃出太極圖</a:t>
            </a:r>
            <a:endParaRPr lang="en-US" altLang="zh-TW" sz="4400" dirty="0" smtClean="0"/>
          </a:p>
          <a:p>
            <a:r>
              <a:rPr lang="zh-TW" altLang="en-US" sz="4400" dirty="0" smtClean="0"/>
              <a:t>隱含兩圓的所有位置關係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495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重心的木棍堆疊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49" y="2519464"/>
            <a:ext cx="4386154" cy="2421157"/>
          </a:xfr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025" y="1745456"/>
            <a:ext cx="1419225" cy="1495425"/>
          </a:xfrm>
        </p:spPr>
      </p:pic>
    </p:spTree>
    <p:extLst>
      <p:ext uri="{BB962C8B-B14F-4D97-AF65-F5344CB8AC3E}">
        <p14:creationId xmlns:p14="http://schemas.microsoft.com/office/powerpoint/2010/main" val="373725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心得分享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sz="6600" dirty="0" smtClean="0"/>
              <a:t>教學前的反思</a:t>
            </a:r>
            <a:r>
              <a:rPr lang="en-US" altLang="zh-TW" sz="6600" dirty="0" smtClean="0"/>
              <a:t>(</a:t>
            </a:r>
            <a:r>
              <a:rPr lang="zh-TW" altLang="en-US" sz="6600" dirty="0" smtClean="0"/>
              <a:t>不知道怎麼教，沒感覺，找</a:t>
            </a:r>
            <a:r>
              <a:rPr lang="en-US" altLang="zh-TW" sz="6600" dirty="0" smtClean="0"/>
              <a:t>CA)</a:t>
            </a:r>
          </a:p>
          <a:p>
            <a:r>
              <a:rPr lang="zh-TW" altLang="en-US" sz="6600" dirty="0" smtClean="0"/>
              <a:t>教學中的師生對話</a:t>
            </a:r>
            <a:endParaRPr lang="en-US" altLang="zh-TW" sz="6600" dirty="0" smtClean="0"/>
          </a:p>
          <a:p>
            <a:r>
              <a:rPr lang="zh-TW" altLang="en-US" sz="6600" dirty="0" smtClean="0"/>
              <a:t>教學後的檢討</a:t>
            </a:r>
            <a:endParaRPr lang="en-US" altLang="zh-TW" sz="6600" dirty="0" smtClean="0"/>
          </a:p>
          <a:p>
            <a:r>
              <a:rPr lang="zh-TW" altLang="en-US" sz="6600" dirty="0" smtClean="0"/>
              <a:t>成就感 ，踏實感。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41213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謝謝大家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57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26328</TotalTime>
  <Words>1958</Words>
  <Application>Microsoft Office PowerPoint</Application>
  <PresentationFormat>寬螢幕</PresentationFormat>
  <Paragraphs>322</Paragraphs>
  <Slides>93</Slides>
  <Notes>93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93</vt:i4>
      </vt:variant>
    </vt:vector>
  </HeadingPairs>
  <TitlesOfParts>
    <vt:vector size="104" baseType="lpstr">
      <vt:lpstr>微軟正黑體</vt:lpstr>
      <vt:lpstr>新細明體</vt:lpstr>
      <vt:lpstr>標楷體</vt:lpstr>
      <vt:lpstr>Arial</vt:lpstr>
      <vt:lpstr>Calibri</vt:lpstr>
      <vt:lpstr>Cambria Math</vt:lpstr>
      <vt:lpstr>Century Gothic</vt:lpstr>
      <vt:lpstr>Times New Roman</vt:lpstr>
      <vt:lpstr>Wingdings 3</vt:lpstr>
      <vt:lpstr>切割線</vt:lpstr>
      <vt:lpstr>Picture</vt:lpstr>
      <vt:lpstr>從尺規作圖開始談幾何有感的教學 </vt:lpstr>
      <vt:lpstr>一: 前言:觀念分享(從CA身上學到，CA語錄)</vt:lpstr>
      <vt:lpstr>老師看待學生學數學的看法</vt:lpstr>
      <vt:lpstr>不要急著把過度簡化的知識交給學生，先講複雜的但要有感才能看的到全貌，學起來反而簡單</vt:lpstr>
      <vt:lpstr>解題教學不是無意義的以解出答案為目的，而是一連串的對觀念再度釐清，再次經歷一次歷程(常以會考題做示範) (指導語)</vt:lpstr>
      <vt:lpstr>直觀，有意義的知識才能用於未來(想不到找CA，梅仙學習單，生根團隊，沒有慧根就要會跟) </vt:lpstr>
      <vt:lpstr>是否有充分利用疑問句 要做什麼，請他做什麼 是否有充分時間給學生，是否自己直接講，喪失了選擇，判斷的能力訓練。 (常走下講台，就會習慣了)</vt:lpstr>
      <vt:lpstr>PowerPoint 簡報</vt:lpstr>
      <vt:lpstr>二:拉直，直線的有感覺教法</vt:lpstr>
      <vt:lpstr>利用下表，在不用測量情況下，比較長短，及如何比較。(潭秀國中共備團隊)</vt:lpstr>
      <vt:lpstr>三:回到尺規作圖 尺的意思:</vt:lpstr>
      <vt:lpstr>我們是怎麼把「直線」畫出來的呢? 用什麼工具? </vt:lpstr>
      <vt:lpstr>(2)利用直尺將下邊的圖形做精準的複製，好處理嗎?(不必急著下結論，讓學生自己畫，自己下結論) </vt:lpstr>
      <vt:lpstr>直尺畫直線很好用，但用刻度測量會有誤差，做重複性的複製長度更麻煩(圓規代替尺的刻度很自然的跑進來了)</vt:lpstr>
      <vt:lpstr>如何畫圓 </vt:lpstr>
      <vt:lpstr>畫圓意義為何</vt:lpstr>
      <vt:lpstr>拿出一元，拿出10元你覺得看圓的大小，你的感受是半徑麼? 你量量看1圓多大，10圓多大? 面積大小的感覺呢?(可放在相似形面積比等於邊長平方比)</vt:lpstr>
      <vt:lpstr>能很快的畫出一個等腰三角形嗎</vt:lpstr>
      <vt:lpstr>在一張正方形紙上如何不用圓規畫一個圓?</vt:lpstr>
      <vt:lpstr>討論輪子為什麼是圓? 如果不是圓呢</vt:lpstr>
      <vt:lpstr>圓規除了畫圓外?</vt:lpstr>
      <vt:lpstr>PowerPoint 簡報</vt:lpstr>
      <vt:lpstr>複製線段和，線段差</vt:lpstr>
      <vt:lpstr>請利用尺規作圖做長度複製，「複製」出下面這些圖形，並說明你是怎麼做到的？ </vt:lpstr>
      <vt:lpstr>課本隨堂練習 給定兩個長度做一個等腰三角形</vt:lpstr>
      <vt:lpstr>課本自我評量 給定一個長度做正三角形</vt:lpstr>
      <vt:lpstr>請利用尺規作圖做長度複製，「複製」出下面這些圖形，並說明你是怎麼做到的？ </vt:lpstr>
      <vt:lpstr>出現trouble? 怎麼辦? 討論吧 有解決方法麼?</vt:lpstr>
      <vt:lpstr>要透過隱形的對角線幫忙固定住</vt:lpstr>
      <vt:lpstr>形是靠距離固定的，有些距離是有形，有些是無形的</vt:lpstr>
      <vt:lpstr>PowerPoint 簡報</vt:lpstr>
      <vt:lpstr>角的大小，可以從角被撐開的長度來比出來 但是得先說好，從這一邊的a開始撐開，撐到角的另一邊的b</vt:lpstr>
      <vt:lpstr>  和上面的方法做比較，有何不同？  </vt:lpstr>
      <vt:lpstr>角度是靠長度幫忙固定住的 </vt:lpstr>
      <vt:lpstr>除了尺規作圖外，還可應用到樞紐定理</vt:lpstr>
      <vt:lpstr>   先決定撐開角的兩邊的水平位置 (2)再決定撐開角的兩邊的高度大小 </vt:lpstr>
      <vt:lpstr>角的和和差</vt:lpstr>
      <vt:lpstr>在利用尺規作圖複製角度的教學上，再利用扣條，又可以帶進三角形的全等條件</vt:lpstr>
      <vt:lpstr>三角形全等(扣條的協助)</vt:lpstr>
      <vt:lpstr>三:三角形的全等 利用扣條做一個三角形， 目的:複製一個一模一樣的三角形 方法:給定兩個扣條，讓此兩個扣條的夾角與原圖相同. 第三邊拿來檢驗</vt:lpstr>
      <vt:lpstr>垂直平分線作圖</vt:lpstr>
      <vt:lpstr>感受交點連線的位置</vt:lpstr>
      <vt:lpstr>觀察兩交點連線，了解相同半徑畫圓的意義</vt:lpstr>
      <vt:lpstr>如何用扣條去感受對角線的情況，如何決定四邊形</vt:lpstr>
      <vt:lpstr>在2-3時用對稱說明</vt:lpstr>
      <vt:lpstr>角平分線作圖(要利用中垂線作圖的筝形，利用對稱的概念產生角平分線，推導出角平分線作圖)</vt:lpstr>
      <vt:lpstr>利用問句，推導作圖過程 </vt:lpstr>
      <vt:lpstr>能很快的畫出一個等腰三角形嗎</vt:lpstr>
      <vt:lpstr>等腰三角形剪下來對摺 觀察</vt:lpstr>
      <vt:lpstr>線外一點做垂線</vt:lpstr>
      <vt:lpstr>延伸  得知過圓內任意弦的中垂線必過圓心</vt:lpstr>
      <vt:lpstr>用相同的概念，以P點為圓心畫一個圓，個人覺得畫圓比畫弧更清楚</vt:lpstr>
      <vt:lpstr>過線上一點作垂線 </vt:lpstr>
      <vt:lpstr>三角形內角和180度</vt:lpstr>
      <vt:lpstr>三角形內角和180度</vt:lpstr>
      <vt:lpstr>補充球面三角形內角和大於180(利用籃球) </vt:lpstr>
      <vt:lpstr>補充球面的形成</vt:lpstr>
      <vt:lpstr>三角形全等(扣條的協助)</vt:lpstr>
      <vt:lpstr>三:三角形的全等 利用扣條做一個三角形， 目的:複製一個一模一樣的三角形 方法:給定兩個扣條，讓此兩個扣條的夾角與原圖相同. 第三邊拿來檢驗</vt:lpstr>
      <vt:lpstr>ASA的扣條教學 把相同的邊S當底邊 1.兩側夾邊長度與原先三角形一樣 2.如果兩側夾邊長度與原先三角形不一樣，觀察兩夾邊的交點位置</vt:lpstr>
      <vt:lpstr>角平分線作圖</vt:lpstr>
      <vt:lpstr>從直角三角形摺紙去感受角平分線定理</vt:lpstr>
      <vt:lpstr>利用扣環 感覺第三邊範圍 </vt:lpstr>
      <vt:lpstr>利用扣環 感覺大邊對大角</vt:lpstr>
      <vt:lpstr>PowerPoint 簡報</vt:lpstr>
      <vt:lpstr>角的大小，可以從角被撐開的長度來比出來 但是得先說好，從這一邊的a開始撐開，撐到角的另一邊的b，當角的兩邊被固定住了，這時這兩個三角形才可利用角度大小來比較長度</vt:lpstr>
      <vt:lpstr>利用A4紙摺出兩條平行線</vt:lpstr>
      <vt:lpstr>利用兩個全等的梯形來說明內錯角相等</vt:lpstr>
      <vt:lpstr>利用摺紙折成多條平行線，用量長度的方法感受利用平行線可以形成等面積不同形狀</vt:lpstr>
      <vt:lpstr>將A4紙折成平行四邊形， 寫下來你覺得平行四邊形的特性，請多組上台寫，釐清基本性質</vt:lpstr>
      <vt:lpstr>利用測量長度，了解長度特性，包含對角線互相平分</vt:lpstr>
      <vt:lpstr>利用A4紙，利用對角線互相平分剪出平行四邊形</vt:lpstr>
      <vt:lpstr>不同長度的兩對角線</vt:lpstr>
      <vt:lpstr>利用A4紙，利用對角線互相垂直平分剪出菱形</vt:lpstr>
      <vt:lpstr>將A4紙折成一半，形成長方形，寫出長方形的特性</vt:lpstr>
      <vt:lpstr>相同長度的兩對角線</vt:lpstr>
      <vt:lpstr>PowerPoint 簡報</vt:lpstr>
      <vt:lpstr>兩條平行線段，長度一樣，長度不一樣</vt:lpstr>
      <vt:lpstr>兩條繩子，如何做出長方形，正方形，等腰梯形，菱形 鳶形?</vt:lpstr>
      <vt:lpstr>先將A4紙折成等分平行線，在其上畫任一直線，測量是否等長?</vt:lpstr>
      <vt:lpstr>第五冊第一章</vt:lpstr>
      <vt:lpstr>平行 正比線段 例1/√3</vt:lpstr>
      <vt:lpstr>共用     ABC的角A，一定可以形成兩個相似三角形，一個小三角形，一個大三角形 </vt:lpstr>
      <vt:lpstr>共用     ABC的角B，形成三個相似三角形，只有直角三角形才能做到 </vt:lpstr>
      <vt:lpstr>從相似形角度出發，利用長度來看畢氏定理</vt:lpstr>
      <vt:lpstr>沒有圓規畫兩個相似三角形</vt:lpstr>
      <vt:lpstr>圓心角，圓周角的實作</vt:lpstr>
      <vt:lpstr>外公切線</vt:lpstr>
      <vt:lpstr>內功切線</vt:lpstr>
      <vt:lpstr>兩圓的位置關係</vt:lpstr>
      <vt:lpstr>重心的木棍堆疊</vt:lpstr>
      <vt:lpstr>心得分享</vt:lpstr>
      <vt:lpstr>謝謝大家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2-3 尺規作圖</dc:title>
  <dc:creator>jacky24229@gmail.com</dc:creator>
  <cp:lastModifiedBy>jacky24229@gmail.com</cp:lastModifiedBy>
  <cp:revision>136</cp:revision>
  <cp:lastPrinted>2018-06-01T03:17:33Z</cp:lastPrinted>
  <dcterms:created xsi:type="dcterms:W3CDTF">2018-03-26T07:57:27Z</dcterms:created>
  <dcterms:modified xsi:type="dcterms:W3CDTF">2018-06-09T07:38:34Z</dcterms:modified>
</cp:coreProperties>
</file>