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7" r:id="rId2"/>
    <p:sldId id="268" r:id="rId3"/>
    <p:sldId id="269" r:id="rId4"/>
    <p:sldId id="270" r:id="rId5"/>
    <p:sldId id="271" r:id="rId6"/>
    <p:sldId id="272" r:id="rId7"/>
    <p:sldId id="274" r:id="rId8"/>
    <p:sldId id="275" r:id="rId9"/>
    <p:sldId id="276" r:id="rId10"/>
    <p:sldId id="278" r:id="rId11"/>
    <p:sldId id="279" r:id="rId12"/>
    <p:sldId id="280" r:id="rId13"/>
    <p:sldId id="289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1" r:id="rId22"/>
    <p:sldId id="293" r:id="rId23"/>
    <p:sldId id="294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工作表1!$A$3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工作表1!$B$3:$G$3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12</c:v>
                </c:pt>
                <c:pt idx="3">
                  <c:v>7</c:v>
                </c:pt>
                <c:pt idx="4">
                  <c:v>3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工作表1!$A$4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工作表1!$B$4:$G$4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41422880"/>
        <c:axId val="-1141422336"/>
        <c:axId val="0"/>
      </c:bar3DChart>
      <c:catAx>
        <c:axId val="-11414228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141422336"/>
        <c:crosses val="autoZero"/>
        <c:auto val="1"/>
        <c:lblAlgn val="ctr"/>
        <c:lblOffset val="100"/>
        <c:noMultiLvlLbl val="0"/>
      </c:catAx>
      <c:valAx>
        <c:axId val="-114142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14142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A5134-D02E-4614-A4A7-4E431FC0B611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07000-C004-4596-BA52-44713B1A5C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81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07000-C004-4596-BA52-44713B1A5C1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28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38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72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86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44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032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446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75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50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42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77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31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69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63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0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35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05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CB19D-410C-43B9-AF8D-8AEF9AA819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74731B-FEBA-4814-98E0-0DB8A45A1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37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hyperlink" Target="&#38515;&#27427;&#20227;&#12289;ca.MTS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image" Target="../media/image32.jpeg"/><Relationship Id="rId2" Type="http://schemas.openxmlformats.org/officeDocument/2006/relationships/image" Target="../media/image26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&#36084;&#20446;&#23697;.avi" TargetMode="External"/><Relationship Id="rId11" Type="http://schemas.openxmlformats.org/officeDocument/2006/relationships/hyperlink" Target="&#26366;&#35424;&#28113;.avi" TargetMode="External"/><Relationship Id="rId5" Type="http://schemas.openxmlformats.org/officeDocument/2006/relationships/image" Target="../media/image28.jpeg"/><Relationship Id="rId15" Type="http://schemas.openxmlformats.org/officeDocument/2006/relationships/image" Target="../media/image34.jpeg"/><Relationship Id="rId10" Type="http://schemas.openxmlformats.org/officeDocument/2006/relationships/image" Target="../media/image31.jpeg"/><Relationship Id="rId4" Type="http://schemas.openxmlformats.org/officeDocument/2006/relationships/hyperlink" Target="&#26519;&#20896;&#29645;.avi" TargetMode="External"/><Relationship Id="rId9" Type="http://schemas.openxmlformats.org/officeDocument/2006/relationships/hyperlink" Target="&#40643;&#21697;&#26580;.avi" TargetMode="External"/><Relationship Id="rId1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2276872"/>
            <a:ext cx="7346776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「數」不盡的感恩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務實有效的專業成長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報告人：陳永堂校長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林奇峰主任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43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6858000" cy="93854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活化課程申請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為什麼要做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979712" y="2564904"/>
            <a:ext cx="6591985" cy="3777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學生學習興趣低落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補救教學篩選測驗通過率低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教師士氣低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落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46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什麼是「活化教學」？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提升教學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專業能力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與學生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學習成效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教學策略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讓孩子的學習有感覺 </a:t>
            </a:r>
          </a:p>
          <a:p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認知：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要有趣</a:t>
            </a:r>
          </a:p>
          <a:p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情意：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要深刻</a:t>
            </a:r>
          </a:p>
          <a:p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技能：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要生活化</a:t>
            </a: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4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活化計畫申請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37058" y="1772816"/>
            <a:ext cx="6591985" cy="3777622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天時</a:t>
            </a:r>
            <a:r>
              <a:rPr lang="en-US" altLang="zh-TW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國教署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活化課程計畫子計畫三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協助偏鄉地區國民中小學發展課程與教學計畫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地利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教師教學無力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感、基本學力低落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人和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數學新世界生根計畫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大手牽小手</a:t>
            </a:r>
          </a:p>
        </p:txBody>
      </p:sp>
    </p:spTree>
    <p:extLst>
      <p:ext uri="{BB962C8B-B14F-4D97-AF65-F5344CB8AC3E}">
        <p14:creationId xmlns:p14="http://schemas.microsoft.com/office/powerpoint/2010/main" val="8147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3848" y="764704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課程執行策略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772816"/>
            <a:ext cx="7128792" cy="377762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透過數學專家對話課程，幫助</a:t>
            </a:r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教師專業成長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，提升數學教學成效。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增進教師認識數學的內涵，擺脫大量解題為核心的填鴨式教學模式。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實踐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新課綱精神，透過情境化、生活化與脈絡化的課程教學，結合學生生活經驗， 帶出「教與學」的趣味。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培育學生學習數學的自信心，讓學生享受學會數學的樂趣與成就感，推動數學學習穩健  紮根。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37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1196" y="480165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偏鄉翻轉  數學深耕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2112542"/>
            <a:ext cx="6591985" cy="377762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3614166" y="3305556"/>
            <a:ext cx="1611630" cy="110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1350" dirty="0"/>
              <a:t>務實、有效</a:t>
            </a:r>
            <a:endParaRPr lang="en-US" altLang="zh-TW" sz="1350" dirty="0"/>
          </a:p>
          <a:p>
            <a:pPr algn="ctr"/>
            <a:r>
              <a:rPr lang="zh-TW" altLang="zh-TW" sz="1350" dirty="0"/>
              <a:t>的專業成長</a:t>
            </a:r>
            <a:endParaRPr lang="zh-TW" altLang="en-US" sz="1350" dirty="0"/>
          </a:p>
        </p:txBody>
      </p:sp>
      <p:sp>
        <p:nvSpPr>
          <p:cNvPr id="6" name="向右箭號 5"/>
          <p:cNvSpPr/>
          <p:nvPr/>
        </p:nvSpPr>
        <p:spPr>
          <a:xfrm rot="2072059">
            <a:off x="3110218" y="3112587"/>
            <a:ext cx="655623" cy="48535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" name="向左箭號 11"/>
          <p:cNvSpPr/>
          <p:nvPr/>
        </p:nvSpPr>
        <p:spPr>
          <a:xfrm rot="19448951">
            <a:off x="5068624" y="3122466"/>
            <a:ext cx="658368" cy="49490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3" name="向左箭號 12"/>
          <p:cNvSpPr/>
          <p:nvPr/>
        </p:nvSpPr>
        <p:spPr>
          <a:xfrm rot="2313028">
            <a:off x="5068533" y="4161779"/>
            <a:ext cx="658368" cy="49490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" name="向右箭號 13"/>
          <p:cNvSpPr/>
          <p:nvPr/>
        </p:nvSpPr>
        <p:spPr>
          <a:xfrm rot="19695924">
            <a:off x="3076924" y="4137496"/>
            <a:ext cx="655623" cy="48535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6" name="流程圖: 替代處理程序 15"/>
          <p:cNvSpPr/>
          <p:nvPr/>
        </p:nvSpPr>
        <p:spPr>
          <a:xfrm>
            <a:off x="5702198" y="2492896"/>
            <a:ext cx="1606106" cy="65447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教師專業</a:t>
            </a:r>
            <a:endParaRPr lang="en-US" altLang="zh-TW" sz="135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精進</a:t>
            </a:r>
            <a:r>
              <a:rPr lang="zh-TW" altLang="zh-TW" sz="13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研習</a:t>
            </a:r>
            <a:endParaRPr lang="en-US" altLang="zh-TW" sz="135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3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共計</a:t>
            </a:r>
            <a:r>
              <a:rPr lang="en-US" altLang="zh-TW" sz="13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13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次週三下午</a:t>
            </a:r>
            <a:endParaRPr lang="zh-TW" altLang="en-US" sz="135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流程圖: 替代處理程序 17"/>
          <p:cNvSpPr/>
          <p:nvPr/>
        </p:nvSpPr>
        <p:spPr>
          <a:xfrm>
            <a:off x="1691680" y="2492896"/>
            <a:ext cx="1455058" cy="65447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備課工作</a:t>
            </a:r>
            <a:r>
              <a:rPr lang="zh-TW" altLang="zh-TW" sz="13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坊</a:t>
            </a:r>
            <a:endParaRPr lang="en-US" altLang="zh-TW" sz="135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3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暑假</a:t>
            </a:r>
            <a:r>
              <a:rPr lang="en-US" altLang="zh-TW" sz="13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3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天備</a:t>
            </a:r>
            <a:r>
              <a:rPr lang="zh-TW" altLang="en-US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</a:p>
        </p:txBody>
      </p:sp>
      <p:sp>
        <p:nvSpPr>
          <p:cNvPr id="19" name="流程圖: 替代處理程序 18"/>
          <p:cNvSpPr/>
          <p:nvPr/>
        </p:nvSpPr>
        <p:spPr>
          <a:xfrm>
            <a:off x="5702198" y="4593058"/>
            <a:ext cx="1606106" cy="70815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公開</a:t>
            </a:r>
            <a:endParaRPr lang="en-US" altLang="zh-TW" sz="135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觀課議</a:t>
            </a:r>
            <a:r>
              <a:rPr lang="zh-TW" altLang="zh-TW" sz="13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endParaRPr lang="en-US" altLang="zh-TW" sz="135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3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共計</a:t>
            </a:r>
            <a:r>
              <a:rPr lang="en-US" altLang="zh-TW" sz="13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3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endParaRPr lang="zh-TW" altLang="en-US" sz="135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流程圖: 替代處理程序 19"/>
          <p:cNvSpPr/>
          <p:nvPr/>
        </p:nvSpPr>
        <p:spPr>
          <a:xfrm>
            <a:off x="1583676" y="4593058"/>
            <a:ext cx="1521790" cy="70815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專家</a:t>
            </a:r>
            <a:endParaRPr lang="en-US" altLang="zh-TW" sz="135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示範</a:t>
            </a:r>
            <a:r>
              <a:rPr lang="zh-TW" altLang="zh-TW" sz="13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endParaRPr lang="en-US" altLang="zh-TW" sz="135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3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共計</a:t>
            </a:r>
            <a:r>
              <a:rPr lang="en-US" altLang="zh-TW" sz="13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3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endParaRPr lang="zh-TW" altLang="en-US" sz="135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64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7784" y="620688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暑假備課工作坊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88" y="1628800"/>
            <a:ext cx="3269969" cy="245247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269969" cy="24524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88" y="4324011"/>
            <a:ext cx="3269969" cy="245247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87" y="4293095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1394" y="568623"/>
            <a:ext cx="6589199" cy="128089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週三教師精進研習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23316"/>
            <a:ext cx="3168352" cy="2376264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23316"/>
            <a:ext cx="3149029" cy="236177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18" y="4013828"/>
            <a:ext cx="3168353" cy="237626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42" y="4013828"/>
            <a:ext cx="3242627" cy="24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47864" y="547687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專家示範教學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3096344" cy="232225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484784"/>
            <a:ext cx="3096344" cy="232225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10" y="4077072"/>
            <a:ext cx="3131840" cy="23488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12" y="4103694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3848" y="299782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公開觀課、議課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0" y="1052736"/>
            <a:ext cx="2448272" cy="183620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18" y="1052736"/>
            <a:ext cx="2448272" cy="183620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98" y="1052736"/>
            <a:ext cx="2448272" cy="183620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94" y="2996952"/>
            <a:ext cx="2483768" cy="186282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73" y="2996952"/>
            <a:ext cx="2448272" cy="183620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332" y="3001449"/>
            <a:ext cx="2483768" cy="186282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94" y="4940507"/>
            <a:ext cx="2483768" cy="186282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73" y="4940507"/>
            <a:ext cx="2459765" cy="184482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49" y="4940507"/>
            <a:ext cx="2472551" cy="18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75856" y="330214"/>
            <a:ext cx="6858000" cy="938546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推行成效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475656" y="1268760"/>
            <a:ext cx="7416824" cy="3777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學習生活化、情境化，學生容易有感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教師願意改變，進行教學翻轉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補救教學篩選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測驗不通過率大幅降低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學習數位化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生根影片、均一平台、因材網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45024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簡報綱要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43808" y="1600200"/>
            <a:ext cx="4680520" cy="4525963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學校簡介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學校困境與突破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活化課程計畫申請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活化課程計畫執行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推行成效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未來展望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教師的反思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01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補救教學篩選測驗成績比較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7" y="2661596"/>
            <a:ext cx="4212962" cy="312962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58" y="2658523"/>
            <a:ext cx="4217099" cy="31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35896" y="188640"/>
            <a:ext cx="6858000" cy="93854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未來展望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331640" y="1325727"/>
            <a:ext cx="7688481" cy="3777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豐崙國小本著「提升教育品質、成就每一個孩子和厚植國家競爭力」精神，配合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年國教「自發」、｢互動｣及｢共好」之理念，強調學生透過自發主動學習，教師們善誘學生的學習動機與熱情，透過情境化與生活化以具體概念如生活、教室隨手可得的物品為例融入課程中來發展抽象思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期望透過彰化師大數學系施皓耀教授團隊到校輔導，透過學習型組織、共同備課、觀課、議課等教學精進方式協助校內教師專業成長，提升偏鄉小校教師數學教學專業知能，為偏鄉學童開啟數學學習之窗並真正享受數學學習的快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87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44345" y="491244"/>
            <a:ext cx="6858000" cy="938546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教師反思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1409868" cy="126381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28379"/>
            <a:ext cx="936104" cy="1404156"/>
          </a:xfrm>
          <a:prstGeom prst="rect">
            <a:avLst/>
          </a:prstGeom>
        </p:spPr>
      </p:pic>
      <p:pic>
        <p:nvPicPr>
          <p:cNvPr id="8" name="圖片 7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47" y="1774211"/>
            <a:ext cx="1726101" cy="1150734"/>
          </a:xfrm>
          <a:prstGeom prst="rect">
            <a:avLst/>
          </a:prstGeom>
        </p:spPr>
      </p:pic>
      <p:pic>
        <p:nvPicPr>
          <p:cNvPr id="9" name="圖片 8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28" y="3225358"/>
            <a:ext cx="955625" cy="143343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36" y="3218608"/>
            <a:ext cx="971775" cy="1457663"/>
          </a:xfrm>
          <a:prstGeom prst="rect">
            <a:avLst/>
          </a:prstGeom>
        </p:spPr>
      </p:pic>
      <p:pic>
        <p:nvPicPr>
          <p:cNvPr id="11" name="圖片 10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60" y="1774973"/>
            <a:ext cx="1530651" cy="1149971"/>
          </a:xfrm>
          <a:prstGeom prst="rect">
            <a:avLst/>
          </a:prstGeom>
        </p:spPr>
      </p:pic>
      <p:pic>
        <p:nvPicPr>
          <p:cNvPr id="12" name="圖片 11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55" y="1772816"/>
            <a:ext cx="1631312" cy="1223484"/>
          </a:xfrm>
          <a:prstGeom prst="rect">
            <a:avLst/>
          </a:prstGeom>
        </p:spPr>
      </p:pic>
      <p:pic>
        <p:nvPicPr>
          <p:cNvPr id="13" name="圖片 12">
            <a:hlinkClick r:id="rId13" action="ppaction://hlinkfile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29" y="3225358"/>
            <a:ext cx="1145710" cy="152761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61" y="3171951"/>
            <a:ext cx="1131568" cy="169735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74" y="3209882"/>
            <a:ext cx="120373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51920" y="1005974"/>
            <a:ext cx="6858000" cy="93854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結  語</a:t>
            </a:r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19672" y="2708920"/>
            <a:ext cx="6858000" cy="2819162"/>
          </a:xfrm>
        </p:spPr>
        <p:txBody>
          <a:bodyPr/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先學習錯誤 成功背後滿是傷痕！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郭台銘</a:t>
            </a:r>
          </a:p>
          <a:p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1760" y="3771189"/>
            <a:ext cx="5032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一個人走的快，一群人走的遠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03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彰化縣豐崙國小校務發展概況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8189" y="1340768"/>
            <a:ext cx="8229600" cy="5256584"/>
          </a:xfrm>
        </p:spPr>
        <p:txBody>
          <a:bodyPr>
            <a:normAutofit/>
          </a:bodyPr>
          <a:lstStyle/>
          <a:p>
            <a:pPr marL="274320" lvl="0" indent="-228600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</a:pP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本校地處彰化縣南端的埤頭鄉豐崙村，位於埤頭鄉北側，隔舊濁水溪與溪湖鎮為鄰。學校周圍多為農田景觀，學區家長大多從事務農或藍領階級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為主，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本校相對</a:t>
            </a:r>
            <a:r>
              <a:rPr lang="zh-TW" altLang="en-US" sz="2800" dirty="0">
                <a:solidFill>
                  <a:srgbClr val="FFF7D3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交通不便、資源不足和文化不利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，屬於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偏鄉文化弱勢學校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645024"/>
            <a:ext cx="4065430" cy="30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彰化縣豐崙國小校務發展概況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498201"/>
              </p:ext>
            </p:extLst>
          </p:nvPr>
        </p:nvGraphicFramePr>
        <p:xfrm>
          <a:off x="1475656" y="2996952"/>
          <a:ext cx="727280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171330"/>
              </p:ext>
            </p:extLst>
          </p:nvPr>
        </p:nvGraphicFramePr>
        <p:xfrm>
          <a:off x="1259632" y="1700808"/>
          <a:ext cx="6840757" cy="1296144"/>
        </p:xfrm>
        <a:graphic>
          <a:graphicData uri="http://schemas.openxmlformats.org/drawingml/2006/table">
            <a:tbl>
              <a:tblPr/>
              <a:tblGrid>
                <a:gridCol w="977251"/>
                <a:gridCol w="977251"/>
                <a:gridCol w="977251"/>
                <a:gridCol w="977251"/>
                <a:gridCol w="977251"/>
                <a:gridCol w="977251"/>
                <a:gridCol w="977251"/>
              </a:tblGrid>
              <a:tr h="32403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班級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一甲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二甲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三甲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四甲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五甲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六甲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7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彰化縣豐崙國小校務發展概況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980737"/>
              </p:ext>
            </p:extLst>
          </p:nvPr>
        </p:nvGraphicFramePr>
        <p:xfrm>
          <a:off x="1187625" y="1700805"/>
          <a:ext cx="7016575" cy="3414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2000"/>
                <a:gridCol w="1001156"/>
                <a:gridCol w="950249"/>
                <a:gridCol w="1069031"/>
                <a:gridCol w="1824139"/>
              </a:tblGrid>
              <a:tr h="42676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全校學生人數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en-US" altLang="zh-TW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en-US" altLang="zh-TW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73</a:t>
                      </a:r>
                      <a:endParaRPr lang="en-US" altLang="zh-TW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佔全校人數百分比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</a:tr>
              <a:tr h="42676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身分別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67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新住民子女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en-US" altLang="zh-TW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en-US" altLang="zh-TW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21%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</a:tr>
              <a:tr h="4267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單親</a:t>
                      </a:r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&amp;</a:t>
                      </a:r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隔代教養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en-US" altLang="zh-TW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15%</a:t>
                      </a:r>
                      <a:endParaRPr lang="en-US" altLang="zh-TW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</a:tr>
              <a:tr h="4267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中低收入戶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11%</a:t>
                      </a:r>
                      <a:endParaRPr lang="en-US" altLang="zh-TW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</a:tr>
              <a:tr h="4267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低收入戶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4%</a:t>
                      </a:r>
                      <a:endParaRPr lang="en-US" altLang="zh-TW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</a:tr>
              <a:tr h="4267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身障子女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4%</a:t>
                      </a:r>
                      <a:endParaRPr lang="en-US" altLang="zh-TW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</a:tr>
              <a:tr h="4267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原住民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24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1%</a:t>
                      </a:r>
                      <a:endParaRPr lang="en-US" altLang="zh-TW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6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豐崙國小</a:t>
            </a:r>
            <a:r>
              <a:rPr lang="zh-TW" altLang="en-US" sz="4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困境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與發展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2060848"/>
            <a:ext cx="7272807" cy="377762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：專業能力夠，但教學熱情，有待提升。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：弱勢家庭多，無暇照顧子弟，教育觀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念有待提升。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：嫌少有社區文教或社福單位挹注。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：學習被動，不夠積極。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62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豐崙國小困境與</a:t>
            </a:r>
            <a:r>
              <a:rPr lang="zh-TW" altLang="en-US" sz="4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endParaRPr lang="zh-TW" altLang="en-US" sz="40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896544"/>
          </a:xfrm>
        </p:spPr>
        <p:txBody>
          <a:bodyPr/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上級長官：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國教署、教育處、文化局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爭取社福、文教經費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：兒童福利聯盟、科工館、科博館、毓繡美術館、工藝館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善用社區資源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：台電回饋金、農會、四健會、社區廠商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：圖書志工、說故事媽媽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 marL="0" indent="0">
              <a:buNone/>
            </a:pPr>
            <a:endParaRPr lang="en-US" altLang="zh-TW" sz="280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引進外在資源，辦理課後照顧、多元社團、校外參訪、社區學習。</a:t>
            </a:r>
            <a:endParaRPr lang="en-US" altLang="zh-TW" sz="280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8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5246" y="556307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豐崙國小困境與</a:t>
            </a:r>
            <a:r>
              <a:rPr lang="zh-TW" altLang="en-US" sz="4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endParaRPr lang="zh-TW" altLang="en-US" sz="40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5472608"/>
          </a:xfrm>
        </p:spPr>
        <p:txBody>
          <a:bodyPr/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校園環境整理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：樹木修剪、花草植栽、廁所修繕、停車場建置。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閒置教室清理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：創造出愛的書庫、教師研習教室、閱讀角。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辦理親職教育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：親職講座、校慶、母親節活動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爭取校外演出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：溪州花博公演、單車逍遙騎演出、埤頭農會百周年、校際交流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：週二作文仿寫、週三共讀、週四說故事、週五獨輪車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3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豐崙國小困境與</a:t>
            </a:r>
            <a:r>
              <a:rPr lang="zh-TW" altLang="en-US" sz="4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endParaRPr lang="zh-TW" altLang="en-US" sz="40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9" y="2133600"/>
            <a:ext cx="7130752" cy="3777622"/>
          </a:xfrm>
        </p:spPr>
        <p:txBody>
          <a:bodyPr/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滿足教師需求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：改善教室教學設備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定期專業討論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：每月教師教學研討會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教師觀念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調整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：善盡教師教學責任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回歸教育本質</a:t>
            </a:r>
            <a:r>
              <a:rPr lang="en-US" altLang="zh-TW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0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教師專業成長</a:t>
            </a:r>
            <a:endParaRPr lang="en-US" altLang="zh-TW" sz="400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0070C0"/>
                </a:solidFill>
              </a:rPr>
              <a:t> </a:t>
            </a:r>
            <a:r>
              <a:rPr lang="zh-TW" altLang="en-US" sz="4000" dirty="0" smtClean="0">
                <a:solidFill>
                  <a:srgbClr val="0070C0"/>
                </a:solidFill>
              </a:rPr>
              <a:t>   </a:t>
            </a:r>
            <a:endParaRPr lang="en-US" altLang="zh-TW" sz="4000" dirty="0" smtClean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28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504</TotalTime>
  <Words>1012</Words>
  <Application>Microsoft Office PowerPoint</Application>
  <PresentationFormat>如螢幕大小 (4:3)</PresentationFormat>
  <Paragraphs>165</Paragraphs>
  <Slides>23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微軟正黑體</vt:lpstr>
      <vt:lpstr>新細明體</vt:lpstr>
      <vt:lpstr>標楷體</vt:lpstr>
      <vt:lpstr>Arial</vt:lpstr>
      <vt:lpstr>Calibri</vt:lpstr>
      <vt:lpstr>Century Gothic</vt:lpstr>
      <vt:lpstr>Wingdings</vt:lpstr>
      <vt:lpstr>Wingdings 3</vt:lpstr>
      <vt:lpstr>絲縷</vt:lpstr>
      <vt:lpstr>PowerPoint 簡報</vt:lpstr>
      <vt:lpstr>簡報綱要</vt:lpstr>
      <vt:lpstr>彰化縣豐崙國小校務發展概況</vt:lpstr>
      <vt:lpstr>彰化縣豐崙國小校務發展概況</vt:lpstr>
      <vt:lpstr>彰化縣豐崙國小校務發展概況</vt:lpstr>
      <vt:lpstr>豐崙國小困境與發展</vt:lpstr>
      <vt:lpstr>豐崙國小困境與發展</vt:lpstr>
      <vt:lpstr>豐崙國小困境與發展</vt:lpstr>
      <vt:lpstr>豐崙國小困境與發展</vt:lpstr>
      <vt:lpstr>活化課程申請~為什麼要做?</vt:lpstr>
      <vt:lpstr>什麼是「活化教學」？</vt:lpstr>
      <vt:lpstr>活化計畫申請~</vt:lpstr>
      <vt:lpstr>課程執行策略</vt:lpstr>
      <vt:lpstr>偏鄉翻轉  數學深耕</vt:lpstr>
      <vt:lpstr>暑假備課工作坊</vt:lpstr>
      <vt:lpstr>週三教師精進研習</vt:lpstr>
      <vt:lpstr>專家示範教學</vt:lpstr>
      <vt:lpstr>公開觀課、議課</vt:lpstr>
      <vt:lpstr>推行成效</vt:lpstr>
      <vt:lpstr>補救教學篩選測驗成績比較</vt:lpstr>
      <vt:lpstr>未來展望</vt:lpstr>
      <vt:lpstr>教師反思</vt:lpstr>
      <vt:lpstr>結  語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豐崙國小106學年度親師座談會</dc:title>
  <dc:creator>CHEN_LEO</dc:creator>
  <cp:lastModifiedBy>pc1</cp:lastModifiedBy>
  <cp:revision>53</cp:revision>
  <dcterms:created xsi:type="dcterms:W3CDTF">2017-09-19T13:49:52Z</dcterms:created>
  <dcterms:modified xsi:type="dcterms:W3CDTF">2018-06-08T14:02:29Z</dcterms:modified>
</cp:coreProperties>
</file>