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74" r:id="rId2"/>
    <p:sldId id="286" r:id="rId3"/>
    <p:sldId id="287" r:id="rId4"/>
    <p:sldId id="288" r:id="rId5"/>
    <p:sldId id="276" r:id="rId6"/>
    <p:sldId id="278" r:id="rId7"/>
    <p:sldId id="277" r:id="rId8"/>
    <p:sldId id="279" r:id="rId9"/>
    <p:sldId id="275" r:id="rId10"/>
    <p:sldId id="285" r:id="rId11"/>
    <p:sldId id="280" r:id="rId12"/>
    <p:sldId id="282" r:id="rId13"/>
    <p:sldId id="281" r:id="rId14"/>
    <p:sldId id="289" r:id="rId15"/>
    <p:sldId id="266" r:id="rId16"/>
    <p:sldId id="258" r:id="rId17"/>
    <p:sldId id="260" r:id="rId18"/>
    <p:sldId id="290" r:id="rId19"/>
    <p:sldId id="262" r:id="rId20"/>
    <p:sldId id="292" r:id="rId21"/>
    <p:sldId id="293" r:id="rId22"/>
    <p:sldId id="300" r:id="rId23"/>
    <p:sldId id="301" r:id="rId24"/>
    <p:sldId id="298" r:id="rId25"/>
    <p:sldId id="299" r:id="rId26"/>
    <p:sldId id="302" r:id="rId27"/>
    <p:sldId id="304" r:id="rId28"/>
    <p:sldId id="303" r:id="rId29"/>
    <p:sldId id="257" r:id="rId30"/>
    <p:sldId id="265" r:id="rId31"/>
    <p:sldId id="294" r:id="rId32"/>
    <p:sldId id="295" r:id="rId33"/>
    <p:sldId id="296" r:id="rId34"/>
    <p:sldId id="297" r:id="rId35"/>
    <p:sldId id="305" r:id="rId3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E71B74A-819D-4AB2-AB58-B4ED7E36B141}" type="datetimeFigureOut">
              <a:rPr lang="zh-TW" altLang="en-US" smtClean="0"/>
              <a:t>2018/6/8</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37D3A6-F96A-4D83-8E0B-BABCEFFF5BD0}" type="slidenum">
              <a:rPr lang="zh-TW" altLang="en-US" smtClean="0"/>
              <a:t>‹#›</a:t>
            </a:fld>
            <a:endParaRPr lang="zh-TW" altLang="en-US"/>
          </a:p>
        </p:txBody>
      </p:sp>
    </p:spTree>
    <p:extLst>
      <p:ext uri="{BB962C8B-B14F-4D97-AF65-F5344CB8AC3E}">
        <p14:creationId xmlns:p14="http://schemas.microsoft.com/office/powerpoint/2010/main" val="3352538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425182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275489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281139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279250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246905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173665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54025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161338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415432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95436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E98F56A-EFE9-46FB-A7CE-70D51F3EAB7D}" type="datetimeFigureOut">
              <a:rPr lang="zh-TW" altLang="en-US" smtClean="0"/>
              <a:t>2018/6/8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63626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8F56A-EFE9-46FB-A7CE-70D51F3EAB7D}" type="datetimeFigureOut">
              <a:rPr lang="zh-TW" altLang="en-US" smtClean="0"/>
              <a:t>2018/6/8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BA5E5-B563-499D-9E6F-60D1D830C31A}" type="slidenum">
              <a:rPr lang="zh-TW" altLang="en-US" smtClean="0"/>
              <a:t>‹#›</a:t>
            </a:fld>
            <a:endParaRPr lang="zh-TW" altLang="en-US"/>
          </a:p>
        </p:txBody>
      </p:sp>
    </p:spTree>
    <p:extLst>
      <p:ext uri="{BB962C8B-B14F-4D97-AF65-F5344CB8AC3E}">
        <p14:creationId xmlns:p14="http://schemas.microsoft.com/office/powerpoint/2010/main" val="65705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35242;&#23376;&#25976;&#23416;%20%20&#23416;&#32722;&#20219;&#21209;%20%20&#22240;&#20493;&#25976;&#36051;&#26524;.docx"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3.bp.blogspot.com/-lCtgCODWwU8/WnfNi6PLZBI/AAAAAAAAMT4/6-MaT29CxUACPt3cZ02zsfZd5W6sg2QNQCKgBGAs/s1600/20180201_132340.jp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35242;&#23376;&#25976;&#23416;%20%20&#23416;&#32722;&#20219;&#21209;%20%20&#22240;&#20493;&#25976;&#36051;&#26524;.docx" TargetMode="Externa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hyperlink" Target="&#35242;&#23376;&#25976;&#23416;%20%20&#23416;&#32722;&#20219;&#21209;%20%20&#22240;&#20493;&#25976;&#36051;&#26524;.docx" TargetMode="External"/><Relationship Id="rId7"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hyperlink" Target="output%20(2).mp4" TargetMode="External"/><Relationship Id="rId3" Type="http://schemas.openxmlformats.org/officeDocument/2006/relationships/image" Target="../media/image5.png"/><Relationship Id="rId7" Type="http://schemas.openxmlformats.org/officeDocument/2006/relationships/hyperlink" Target="output%20(1).mp4"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output.mp4" TargetMode="External"/><Relationship Id="rId5" Type="http://schemas.openxmlformats.org/officeDocument/2006/relationships/image" Target="../media/image51.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4.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39" name="標題 3"/>
          <p:cNvSpPr txBox="1">
            <a:spLocks/>
          </p:cNvSpPr>
          <p:nvPr/>
        </p:nvSpPr>
        <p:spPr>
          <a:xfrm>
            <a:off x="467544" y="1772816"/>
            <a:ext cx="8208912" cy="802596"/>
          </a:xfrm>
          <a:prstGeom prst="rect">
            <a:avLst/>
          </a:prstGeom>
          <a:noFill/>
        </p:spPr>
        <p:txBody>
          <a:bodyPr vert="horz" wrap="square" lIns="91440" tIns="45720" rIns="91440" bIns="45720" rtlCol="0" anchor="ctr">
            <a:noAutofit/>
          </a:bodyPr>
          <a:lstStyle/>
          <a:p>
            <a:pPr>
              <a:spcAft>
                <a:spcPts val="0"/>
              </a:spcAft>
            </a:pPr>
            <a:r>
              <a:rPr lang="zh-TW" altLang="en-US" sz="44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你</a:t>
            </a:r>
            <a:r>
              <a:rPr lang="zh-TW" altLang="en-US" sz="4400" b="1"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的教學是否在孩子心中          </a:t>
            </a:r>
            <a:r>
              <a:rPr lang="zh-TW" altLang="en-US" sz="4800" b="1"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a:t>
            </a:r>
            <a:endParaRPr lang="zh-TW" sz="4800" dirty="0">
              <a:solidFill>
                <a:srgbClr val="002060"/>
              </a:solidFill>
              <a:effectLst/>
              <a:latin typeface="新細明體"/>
              <a:cs typeface="新細明體"/>
            </a:endParaRPr>
          </a:p>
        </p:txBody>
      </p:sp>
      <p:sp>
        <p:nvSpPr>
          <p:cNvPr id="41" name="標題 3"/>
          <p:cNvSpPr txBox="1">
            <a:spLocks/>
          </p:cNvSpPr>
          <p:nvPr/>
        </p:nvSpPr>
        <p:spPr>
          <a:xfrm>
            <a:off x="467544" y="3634516"/>
            <a:ext cx="8208912" cy="802596"/>
          </a:xfrm>
          <a:prstGeom prst="rect">
            <a:avLst/>
          </a:prstGeom>
          <a:noFill/>
        </p:spPr>
        <p:txBody>
          <a:bodyPr vert="horz" wrap="square" lIns="91440" tIns="45720" rIns="91440" bIns="45720" rtlCol="0" anchor="ctr">
            <a:noAutofit/>
          </a:bodyPr>
          <a:lstStyle/>
          <a:p>
            <a:pPr>
              <a:spcAft>
                <a:spcPts val="0"/>
              </a:spcAft>
            </a:pPr>
            <a:r>
              <a:rPr lang="zh-TW" altLang="en-US" sz="44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你對你的教學是否</a:t>
            </a:r>
            <a:r>
              <a:rPr lang="zh-TW" altLang="en-US" sz="4400" b="1"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持續          </a:t>
            </a:r>
            <a:r>
              <a:rPr lang="zh-TW" altLang="en-US" sz="4800" b="1"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a:t>
            </a:r>
            <a:endParaRPr lang="zh-TW" sz="4800" dirty="0">
              <a:solidFill>
                <a:srgbClr val="002060"/>
              </a:solidFill>
              <a:effectLst/>
              <a:latin typeface="新細明體"/>
              <a:cs typeface="新細明體"/>
            </a:endParaRPr>
          </a:p>
        </p:txBody>
      </p:sp>
      <p:sp>
        <p:nvSpPr>
          <p:cNvPr id="2" name="矩形 1"/>
          <p:cNvSpPr/>
          <p:nvPr/>
        </p:nvSpPr>
        <p:spPr>
          <a:xfrm>
            <a:off x="6660232" y="1651326"/>
            <a:ext cx="1723549" cy="1015663"/>
          </a:xfrm>
          <a:prstGeom prst="rect">
            <a:avLst/>
          </a:prstGeom>
        </p:spPr>
        <p:txBody>
          <a:bodyPr wrap="none">
            <a:spAutoFit/>
          </a:bodyPr>
          <a:lstStyle/>
          <a:p>
            <a:r>
              <a:rPr lang="zh-TW" altLang="en-US" sz="60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生根</a:t>
            </a:r>
            <a:endParaRPr lang="zh-TW" altLang="en-US" dirty="0"/>
          </a:p>
        </p:txBody>
      </p:sp>
      <p:sp>
        <p:nvSpPr>
          <p:cNvPr id="3" name="矩形 2"/>
          <p:cNvSpPr/>
          <p:nvPr/>
        </p:nvSpPr>
        <p:spPr>
          <a:xfrm>
            <a:off x="6084168" y="3501008"/>
            <a:ext cx="1723549" cy="1015663"/>
          </a:xfrm>
          <a:prstGeom prst="rect">
            <a:avLst/>
          </a:prstGeom>
        </p:spPr>
        <p:txBody>
          <a:bodyPr wrap="none">
            <a:spAutoFit/>
          </a:bodyPr>
          <a:lstStyle/>
          <a:p>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深耕</a:t>
            </a:r>
          </a:p>
        </p:txBody>
      </p:sp>
      <p:grpSp>
        <p:nvGrpSpPr>
          <p:cNvPr id="14" name="组合 189"/>
          <p:cNvGrpSpPr/>
          <p:nvPr/>
        </p:nvGrpSpPr>
        <p:grpSpPr>
          <a:xfrm rot="19000785">
            <a:off x="6605381" y="4782844"/>
            <a:ext cx="3604599" cy="2838670"/>
            <a:chOff x="3204345" y="1148987"/>
            <a:chExt cx="5227003" cy="4042367"/>
          </a:xfrm>
        </p:grpSpPr>
        <p:grpSp>
          <p:nvGrpSpPr>
            <p:cNvPr id="15" name="组合 113"/>
            <p:cNvGrpSpPr/>
            <p:nvPr/>
          </p:nvGrpSpPr>
          <p:grpSpPr>
            <a:xfrm>
              <a:off x="3941860" y="1686047"/>
              <a:ext cx="3240000" cy="3240000"/>
              <a:chOff x="4458000" y="1715032"/>
              <a:chExt cx="3240000" cy="3240000"/>
            </a:xfrm>
          </p:grpSpPr>
          <p:sp>
            <p:nvSpPr>
              <p:cNvPr id="90" name="椭圆 114"/>
              <p:cNvSpPr/>
              <p:nvPr userDrawn="1"/>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椭圆 115"/>
              <p:cNvSpPr/>
              <p:nvPr userDrawn="1"/>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2" name="椭圆 116"/>
              <p:cNvSpPr/>
              <p:nvPr userDrawn="1"/>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17"/>
            <p:cNvGrpSpPr/>
            <p:nvPr/>
          </p:nvGrpSpPr>
          <p:grpSpPr>
            <a:xfrm>
              <a:off x="5422292" y="2072905"/>
              <a:ext cx="279136" cy="279136"/>
              <a:chOff x="6915602" y="1431728"/>
              <a:chExt cx="301944" cy="301944"/>
            </a:xfrm>
          </p:grpSpPr>
          <p:sp>
            <p:nvSpPr>
              <p:cNvPr id="88"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9"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7"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18" name="组合 121"/>
            <p:cNvGrpSpPr/>
            <p:nvPr/>
          </p:nvGrpSpPr>
          <p:grpSpPr>
            <a:xfrm>
              <a:off x="5422292" y="4260054"/>
              <a:ext cx="279136" cy="279136"/>
              <a:chOff x="6915602" y="1431728"/>
              <a:chExt cx="301944" cy="301944"/>
            </a:xfrm>
          </p:grpSpPr>
          <p:sp>
            <p:nvSpPr>
              <p:cNvPr id="86"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9" name="组合 124"/>
            <p:cNvGrpSpPr/>
            <p:nvPr/>
          </p:nvGrpSpPr>
          <p:grpSpPr>
            <a:xfrm>
              <a:off x="4612292" y="2545470"/>
              <a:ext cx="279136" cy="279136"/>
              <a:chOff x="6915602" y="1431728"/>
              <a:chExt cx="301944" cy="301944"/>
            </a:xfrm>
          </p:grpSpPr>
          <p:sp>
            <p:nvSpPr>
              <p:cNvPr id="84"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0" name="组合 127"/>
            <p:cNvGrpSpPr/>
            <p:nvPr/>
          </p:nvGrpSpPr>
          <p:grpSpPr>
            <a:xfrm>
              <a:off x="4612292" y="3787489"/>
              <a:ext cx="279136" cy="279136"/>
              <a:chOff x="6915602" y="1431728"/>
              <a:chExt cx="301944" cy="301944"/>
            </a:xfrm>
          </p:grpSpPr>
          <p:sp>
            <p:nvSpPr>
              <p:cNvPr id="82"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1" name="组合 130"/>
            <p:cNvGrpSpPr/>
            <p:nvPr/>
          </p:nvGrpSpPr>
          <p:grpSpPr>
            <a:xfrm>
              <a:off x="6236828" y="2545470"/>
              <a:ext cx="279136" cy="279136"/>
              <a:chOff x="6915602" y="1431728"/>
              <a:chExt cx="301944" cy="301944"/>
            </a:xfrm>
          </p:grpSpPr>
          <p:sp>
            <p:nvSpPr>
              <p:cNvPr id="80"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1"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2" name="组合 133"/>
            <p:cNvGrpSpPr/>
            <p:nvPr/>
          </p:nvGrpSpPr>
          <p:grpSpPr>
            <a:xfrm>
              <a:off x="6236828" y="3787489"/>
              <a:ext cx="279136" cy="279136"/>
              <a:chOff x="6915602" y="1431728"/>
              <a:chExt cx="301944" cy="301944"/>
            </a:xfrm>
          </p:grpSpPr>
          <p:sp>
            <p:nvSpPr>
              <p:cNvPr id="78"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136"/>
            <p:cNvGrpSpPr/>
            <p:nvPr/>
          </p:nvGrpSpPr>
          <p:grpSpPr>
            <a:xfrm>
              <a:off x="3779520" y="1629602"/>
              <a:ext cx="3616960" cy="3561752"/>
              <a:chOff x="3779520" y="1629602"/>
              <a:chExt cx="3616960" cy="3561752"/>
            </a:xfrm>
          </p:grpSpPr>
          <p:cxnSp>
            <p:nvCxnSpPr>
              <p:cNvPr id="76" name="直接连接符 137"/>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7" name="直接连接符 138"/>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24" name="组合 139"/>
            <p:cNvGrpSpPr/>
            <p:nvPr/>
          </p:nvGrpSpPr>
          <p:grpSpPr>
            <a:xfrm rot="16200000">
              <a:off x="3861896" y="1506940"/>
              <a:ext cx="3616960" cy="3561752"/>
              <a:chOff x="3779520" y="1629602"/>
              <a:chExt cx="3616960" cy="3561752"/>
            </a:xfrm>
          </p:grpSpPr>
          <p:cxnSp>
            <p:nvCxnSpPr>
              <p:cNvPr id="74" name="直接连接符 140"/>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5" name="直接连接符 141"/>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25" name="组合 142"/>
            <p:cNvGrpSpPr/>
            <p:nvPr/>
          </p:nvGrpSpPr>
          <p:grpSpPr>
            <a:xfrm>
              <a:off x="6397877" y="1380037"/>
              <a:ext cx="2033471" cy="2033471"/>
              <a:chOff x="8272465" y="1479335"/>
              <a:chExt cx="1613197" cy="1613197"/>
            </a:xfrm>
          </p:grpSpPr>
          <p:grpSp>
            <p:nvGrpSpPr>
              <p:cNvPr id="51" name="组合 143"/>
              <p:cNvGrpSpPr/>
              <p:nvPr userDrawn="1"/>
            </p:nvGrpSpPr>
            <p:grpSpPr>
              <a:xfrm>
                <a:off x="8272465" y="1479335"/>
                <a:ext cx="1613197" cy="1613197"/>
                <a:chOff x="4458000" y="1715032"/>
                <a:chExt cx="3240000" cy="3240000"/>
              </a:xfrm>
            </p:grpSpPr>
            <p:sp>
              <p:nvSpPr>
                <p:cNvPr id="71" name="椭圆 163"/>
                <p:cNvSpPr/>
                <p:nvPr userDrawn="1"/>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164"/>
                <p:cNvSpPr/>
                <p:nvPr userDrawn="1"/>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165"/>
                <p:cNvSpPr/>
                <p:nvPr userDrawn="1"/>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2" name="组合 144"/>
              <p:cNvGrpSpPr/>
              <p:nvPr userDrawn="1"/>
            </p:nvGrpSpPr>
            <p:grpSpPr>
              <a:xfrm>
                <a:off x="8586067" y="1720236"/>
                <a:ext cx="985998" cy="1093816"/>
                <a:chOff x="8582069" y="1755978"/>
                <a:chExt cx="985998" cy="1093816"/>
              </a:xfrm>
            </p:grpSpPr>
            <p:grpSp>
              <p:nvGrpSpPr>
                <p:cNvPr id="53" name="组合 145"/>
                <p:cNvGrpSpPr/>
                <p:nvPr userDrawn="1"/>
              </p:nvGrpSpPr>
              <p:grpSpPr>
                <a:xfrm>
                  <a:off x="8998754" y="1755978"/>
                  <a:ext cx="192184" cy="192184"/>
                  <a:chOff x="8860143" y="2545060"/>
                  <a:chExt cx="139804" cy="139804"/>
                </a:xfrm>
              </p:grpSpPr>
              <p:sp>
                <p:nvSpPr>
                  <p:cNvPr id="69"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4" name="组合 146"/>
                <p:cNvGrpSpPr/>
                <p:nvPr userDrawn="1"/>
              </p:nvGrpSpPr>
              <p:grpSpPr>
                <a:xfrm>
                  <a:off x="8582069" y="2049911"/>
                  <a:ext cx="192184" cy="192184"/>
                  <a:chOff x="8860143" y="2545060"/>
                  <a:chExt cx="139804" cy="139804"/>
                </a:xfrm>
              </p:grpSpPr>
              <p:sp>
                <p:nvSpPr>
                  <p:cNvPr id="67"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8"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5" name="组合 147"/>
                <p:cNvGrpSpPr/>
                <p:nvPr userDrawn="1"/>
              </p:nvGrpSpPr>
              <p:grpSpPr>
                <a:xfrm>
                  <a:off x="8582069" y="2441991"/>
                  <a:ext cx="192184" cy="192184"/>
                  <a:chOff x="8860143" y="2545060"/>
                  <a:chExt cx="139804" cy="139804"/>
                </a:xfrm>
              </p:grpSpPr>
              <p:sp>
                <p:nvSpPr>
                  <p:cNvPr id="65"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6" name="组合 148"/>
                <p:cNvGrpSpPr/>
                <p:nvPr userDrawn="1"/>
              </p:nvGrpSpPr>
              <p:grpSpPr>
                <a:xfrm>
                  <a:off x="9021276" y="2652765"/>
                  <a:ext cx="197029" cy="197029"/>
                  <a:chOff x="8858380" y="2543297"/>
                  <a:chExt cx="143329" cy="143329"/>
                </a:xfrm>
              </p:grpSpPr>
              <p:sp>
                <p:nvSpPr>
                  <p:cNvPr id="63"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7" name="组合 149"/>
                <p:cNvGrpSpPr/>
                <p:nvPr userDrawn="1"/>
              </p:nvGrpSpPr>
              <p:grpSpPr>
                <a:xfrm>
                  <a:off x="9375883" y="2049911"/>
                  <a:ext cx="192184" cy="192184"/>
                  <a:chOff x="8860143" y="2545060"/>
                  <a:chExt cx="139804" cy="139804"/>
                </a:xfrm>
              </p:grpSpPr>
              <p:sp>
                <p:nvSpPr>
                  <p:cNvPr id="61"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2"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8" name="组合 150"/>
                <p:cNvGrpSpPr/>
                <p:nvPr userDrawn="1"/>
              </p:nvGrpSpPr>
              <p:grpSpPr>
                <a:xfrm>
                  <a:off x="9375883" y="2414592"/>
                  <a:ext cx="192184" cy="192184"/>
                  <a:chOff x="8860143" y="2545060"/>
                  <a:chExt cx="139804" cy="139804"/>
                </a:xfrm>
              </p:grpSpPr>
              <p:sp>
                <p:nvSpPr>
                  <p:cNvPr id="59"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26" name="组合 166"/>
            <p:cNvGrpSpPr/>
            <p:nvPr/>
          </p:nvGrpSpPr>
          <p:grpSpPr>
            <a:xfrm>
              <a:off x="3290189" y="1148987"/>
              <a:ext cx="1209969" cy="1209969"/>
              <a:chOff x="3290189" y="1148987"/>
              <a:chExt cx="1209969" cy="1209969"/>
            </a:xfrm>
          </p:grpSpPr>
          <p:grpSp>
            <p:nvGrpSpPr>
              <p:cNvPr id="27" name="组合 167"/>
              <p:cNvGrpSpPr/>
              <p:nvPr userDrawn="1"/>
            </p:nvGrpSpPr>
            <p:grpSpPr>
              <a:xfrm>
                <a:off x="3290189" y="1148987"/>
                <a:ext cx="1209969" cy="1209969"/>
                <a:chOff x="4458000" y="1715032"/>
                <a:chExt cx="3240000" cy="3240000"/>
              </a:xfrm>
            </p:grpSpPr>
            <p:sp>
              <p:nvSpPr>
                <p:cNvPr id="48" name="椭圆 186"/>
                <p:cNvSpPr/>
                <p:nvPr userDrawn="1"/>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椭圆 187"/>
                <p:cNvSpPr/>
                <p:nvPr userDrawn="1"/>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188"/>
                <p:cNvSpPr/>
                <p:nvPr userDrawn="1"/>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8" name="组合 168"/>
              <p:cNvGrpSpPr/>
              <p:nvPr userDrawn="1"/>
            </p:nvGrpSpPr>
            <p:grpSpPr>
              <a:xfrm>
                <a:off x="3838358" y="1330096"/>
                <a:ext cx="143299" cy="143299"/>
                <a:chOff x="8860553" y="2545471"/>
                <a:chExt cx="138982" cy="138982"/>
              </a:xfrm>
            </p:grpSpPr>
            <p:sp>
              <p:nvSpPr>
                <p:cNvPr id="46"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9" name="组合 169"/>
              <p:cNvGrpSpPr/>
              <p:nvPr userDrawn="1"/>
            </p:nvGrpSpPr>
            <p:grpSpPr>
              <a:xfrm>
                <a:off x="3525826" y="1550558"/>
                <a:ext cx="143299" cy="143299"/>
                <a:chOff x="8860553" y="2545470"/>
                <a:chExt cx="138982" cy="138982"/>
              </a:xfrm>
            </p:grpSpPr>
            <p:sp>
              <p:nvSpPr>
                <p:cNvPr id="44"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170"/>
              <p:cNvGrpSpPr/>
              <p:nvPr userDrawn="1"/>
            </p:nvGrpSpPr>
            <p:grpSpPr>
              <a:xfrm>
                <a:off x="3525826" y="1844636"/>
                <a:ext cx="143299" cy="143299"/>
                <a:chOff x="8860553" y="2545470"/>
                <a:chExt cx="138982" cy="138982"/>
              </a:xfrm>
            </p:grpSpPr>
            <p:sp>
              <p:nvSpPr>
                <p:cNvPr id="42"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1" name="组合 171"/>
              <p:cNvGrpSpPr/>
              <p:nvPr userDrawn="1"/>
            </p:nvGrpSpPr>
            <p:grpSpPr>
              <a:xfrm>
                <a:off x="3846365" y="2008020"/>
                <a:ext cx="143299" cy="143299"/>
                <a:chOff x="8850141" y="2548833"/>
                <a:chExt cx="138982" cy="138982"/>
              </a:xfrm>
            </p:grpSpPr>
            <p:sp>
              <p:nvSpPr>
                <p:cNvPr id="38"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2" name="组合 172"/>
              <p:cNvGrpSpPr/>
              <p:nvPr userDrawn="1"/>
            </p:nvGrpSpPr>
            <p:grpSpPr>
              <a:xfrm>
                <a:off x="4121221" y="1550558"/>
                <a:ext cx="143299" cy="143299"/>
                <a:chOff x="8860553" y="2545470"/>
                <a:chExt cx="138982" cy="138982"/>
              </a:xfrm>
            </p:grpSpPr>
            <p:sp>
              <p:nvSpPr>
                <p:cNvPr id="36"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3" name="组合 173"/>
              <p:cNvGrpSpPr/>
              <p:nvPr userDrawn="1"/>
            </p:nvGrpSpPr>
            <p:grpSpPr>
              <a:xfrm>
                <a:off x="4121221" y="1824085"/>
                <a:ext cx="143299" cy="143299"/>
                <a:chOff x="8860553" y="2545470"/>
                <a:chExt cx="138982" cy="138982"/>
              </a:xfrm>
            </p:grpSpPr>
            <p:sp>
              <p:nvSpPr>
                <p:cNvPr id="34"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spTree>
    <p:extLst>
      <p:ext uri="{BB962C8B-B14F-4D97-AF65-F5344CB8AC3E}">
        <p14:creationId xmlns:p14="http://schemas.microsoft.com/office/powerpoint/2010/main" val="8686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332656"/>
            <a:ext cx="7920880" cy="5632311"/>
          </a:xfrm>
          <a:prstGeom prst="rect">
            <a:avLst/>
          </a:prstGeom>
        </p:spPr>
        <p:txBody>
          <a:bodyPr wrap="square">
            <a:spAutoFit/>
          </a:bodyPr>
          <a:lstStyle/>
          <a:p>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桌上有一張長</a:t>
            </a:r>
            <a:r>
              <a:rPr lang="en-US" altLang="zh-TW"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41</a:t>
            </a:r>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公分、寬</a:t>
            </a:r>
            <a:r>
              <a:rPr lang="en-US" altLang="zh-TW"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35</a:t>
            </a:r>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公分的雲彩紙，將它剪成正方形而不浪費紙，</a:t>
            </a:r>
            <a:r>
              <a:rPr lang="zh-TW" altLang="en-US" sz="60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則        可以</a:t>
            </a:r>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剪成幾個正方形？（正方形大小可不相同）</a:t>
            </a:r>
          </a:p>
        </p:txBody>
      </p:sp>
      <p:sp>
        <p:nvSpPr>
          <p:cNvPr id="2" name="矩形 1"/>
          <p:cNvSpPr/>
          <p:nvPr/>
        </p:nvSpPr>
        <p:spPr>
          <a:xfrm>
            <a:off x="2992467" y="3068960"/>
            <a:ext cx="1723549" cy="1015663"/>
          </a:xfrm>
          <a:prstGeom prst="rect">
            <a:avLst/>
          </a:prstGeom>
        </p:spPr>
        <p:txBody>
          <a:bodyPr wrap="none">
            <a:spAutoFit/>
          </a:bodyPr>
          <a:lstStyle/>
          <a:p>
            <a:r>
              <a:rPr lang="zh-TW" altLang="en-US" sz="60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最少</a:t>
            </a:r>
            <a:endParaRPr lang="zh-TW" altLang="en-US" dirty="0"/>
          </a:p>
        </p:txBody>
      </p:sp>
    </p:spTree>
    <p:extLst>
      <p:ext uri="{BB962C8B-B14F-4D97-AF65-F5344CB8AC3E}">
        <p14:creationId xmlns:p14="http://schemas.microsoft.com/office/powerpoint/2010/main" val="30993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766676141"/>
              </p:ext>
            </p:extLst>
          </p:nvPr>
        </p:nvGraphicFramePr>
        <p:xfrm>
          <a:off x="251520" y="188657"/>
          <a:ext cx="8539480" cy="655270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187220">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bl>
          </a:graphicData>
        </a:graphic>
      </p:graphicFrame>
      <p:cxnSp>
        <p:nvCxnSpPr>
          <p:cNvPr id="9" name="直線接點 8"/>
          <p:cNvCxnSpPr/>
          <p:nvPr/>
        </p:nvCxnSpPr>
        <p:spPr>
          <a:xfrm>
            <a:off x="251520" y="188640"/>
            <a:ext cx="72728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線接點 11"/>
          <p:cNvCxnSpPr/>
          <p:nvPr/>
        </p:nvCxnSpPr>
        <p:spPr>
          <a:xfrm>
            <a:off x="251520" y="188640"/>
            <a:ext cx="0" cy="65169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a:off x="7524328" y="188640"/>
            <a:ext cx="0" cy="65169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直線接點 17"/>
          <p:cNvCxnSpPr/>
          <p:nvPr/>
        </p:nvCxnSpPr>
        <p:spPr>
          <a:xfrm>
            <a:off x="251520" y="6741368"/>
            <a:ext cx="72728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線接點 18"/>
          <p:cNvCxnSpPr/>
          <p:nvPr/>
        </p:nvCxnSpPr>
        <p:spPr>
          <a:xfrm>
            <a:off x="7524328" y="188640"/>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線接點 22"/>
          <p:cNvCxnSpPr/>
          <p:nvPr/>
        </p:nvCxnSpPr>
        <p:spPr>
          <a:xfrm>
            <a:off x="7498620" y="1291910"/>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線接點 23"/>
          <p:cNvCxnSpPr/>
          <p:nvPr/>
        </p:nvCxnSpPr>
        <p:spPr>
          <a:xfrm>
            <a:off x="8797322" y="188640"/>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線接點 27"/>
          <p:cNvCxnSpPr/>
          <p:nvPr/>
        </p:nvCxnSpPr>
        <p:spPr>
          <a:xfrm>
            <a:off x="7498620" y="2420888"/>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直線接點 28"/>
          <p:cNvCxnSpPr/>
          <p:nvPr/>
        </p:nvCxnSpPr>
        <p:spPr>
          <a:xfrm>
            <a:off x="8797322" y="1317618"/>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直線接點 29"/>
          <p:cNvCxnSpPr/>
          <p:nvPr/>
        </p:nvCxnSpPr>
        <p:spPr>
          <a:xfrm>
            <a:off x="7498620" y="3547308"/>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接點 30"/>
          <p:cNvCxnSpPr/>
          <p:nvPr/>
        </p:nvCxnSpPr>
        <p:spPr>
          <a:xfrm>
            <a:off x="8797322" y="2444038"/>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接點 31"/>
          <p:cNvCxnSpPr/>
          <p:nvPr/>
        </p:nvCxnSpPr>
        <p:spPr>
          <a:xfrm>
            <a:off x="7498620" y="4676286"/>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直線接點 32"/>
          <p:cNvCxnSpPr/>
          <p:nvPr/>
        </p:nvCxnSpPr>
        <p:spPr>
          <a:xfrm>
            <a:off x="8797322" y="3573016"/>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線接點 33"/>
          <p:cNvCxnSpPr/>
          <p:nvPr/>
        </p:nvCxnSpPr>
        <p:spPr>
          <a:xfrm>
            <a:off x="7498620" y="5805264"/>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直線接點 34"/>
          <p:cNvCxnSpPr/>
          <p:nvPr/>
        </p:nvCxnSpPr>
        <p:spPr>
          <a:xfrm>
            <a:off x="8797322" y="4701994"/>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直線接點 35"/>
          <p:cNvCxnSpPr/>
          <p:nvPr/>
        </p:nvCxnSpPr>
        <p:spPr>
          <a:xfrm>
            <a:off x="7512753" y="6356975"/>
            <a:ext cx="65964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直線接點 37"/>
          <p:cNvCxnSpPr/>
          <p:nvPr/>
        </p:nvCxnSpPr>
        <p:spPr>
          <a:xfrm>
            <a:off x="8172400" y="5833530"/>
            <a:ext cx="0" cy="511870"/>
          </a:xfrm>
          <a:prstGeom prst="line">
            <a:avLst/>
          </a:prstGeom>
        </p:spPr>
        <p:style>
          <a:lnRef idx="3">
            <a:schemeClr val="accent2"/>
          </a:lnRef>
          <a:fillRef idx="0">
            <a:schemeClr val="accent2"/>
          </a:fillRef>
          <a:effectRef idx="2">
            <a:schemeClr val="accent2"/>
          </a:effectRef>
          <a:fontRef idx="minor">
            <a:schemeClr val="tx1"/>
          </a:fontRef>
        </p:style>
      </p:cxnSp>
      <p:sp>
        <p:nvSpPr>
          <p:cNvPr id="73" name="標題 3"/>
          <p:cNvSpPr txBox="1">
            <a:spLocks/>
          </p:cNvSpPr>
          <p:nvPr/>
        </p:nvSpPr>
        <p:spPr>
          <a:xfrm>
            <a:off x="444394" y="4566995"/>
            <a:ext cx="7488832" cy="788755"/>
          </a:xfrm>
          <a:prstGeom prst="rect">
            <a:avLst/>
          </a:prstGeom>
          <a:noFill/>
        </p:spPr>
        <p:txBody>
          <a:bodyPr vert="horz" wrap="square" lIns="91440" tIns="45720" rIns="91440" bIns="45720" rtlCol="0" anchor="ctr">
            <a:noAutofit/>
          </a:bodyPr>
          <a:lstStyle/>
          <a:p>
            <a:pPr>
              <a:spcAft>
                <a:spcPts val="0"/>
              </a:spcAft>
            </a:pP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1+5+2+3</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a:t>
            </a: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11</a:t>
            </a:r>
            <a:endParaRPr lang="zh-TW" sz="6600" dirty="0">
              <a:solidFill>
                <a:srgbClr val="FF0000"/>
              </a:solidFill>
              <a:effectLst/>
              <a:latin typeface="新細明體"/>
              <a:cs typeface="新細明體"/>
            </a:endParaRPr>
          </a:p>
        </p:txBody>
      </p:sp>
      <p:cxnSp>
        <p:nvCxnSpPr>
          <p:cNvPr id="46" name="直線接點 45"/>
          <p:cNvCxnSpPr/>
          <p:nvPr/>
        </p:nvCxnSpPr>
        <p:spPr>
          <a:xfrm>
            <a:off x="8111967" y="6351859"/>
            <a:ext cx="65964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直線接點 46"/>
          <p:cNvCxnSpPr/>
          <p:nvPr/>
        </p:nvCxnSpPr>
        <p:spPr>
          <a:xfrm>
            <a:off x="8771614" y="5828414"/>
            <a:ext cx="0" cy="51187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直線接點 47"/>
          <p:cNvCxnSpPr/>
          <p:nvPr/>
        </p:nvCxnSpPr>
        <p:spPr>
          <a:xfrm>
            <a:off x="7512753" y="6741368"/>
            <a:ext cx="4436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直線接點 49"/>
          <p:cNvCxnSpPr/>
          <p:nvPr/>
        </p:nvCxnSpPr>
        <p:spPr>
          <a:xfrm>
            <a:off x="7956376" y="6370323"/>
            <a:ext cx="0" cy="371045"/>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直線接點 61"/>
          <p:cNvCxnSpPr/>
          <p:nvPr/>
        </p:nvCxnSpPr>
        <p:spPr>
          <a:xfrm>
            <a:off x="7933226" y="6738240"/>
            <a:ext cx="4436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直線接點 62"/>
          <p:cNvCxnSpPr/>
          <p:nvPr/>
        </p:nvCxnSpPr>
        <p:spPr>
          <a:xfrm>
            <a:off x="8376849" y="6367195"/>
            <a:ext cx="0" cy="371045"/>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直線接點 63"/>
          <p:cNvCxnSpPr/>
          <p:nvPr/>
        </p:nvCxnSpPr>
        <p:spPr>
          <a:xfrm>
            <a:off x="8327991" y="6738240"/>
            <a:ext cx="4436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直線接點 64"/>
          <p:cNvCxnSpPr/>
          <p:nvPr/>
        </p:nvCxnSpPr>
        <p:spPr>
          <a:xfrm>
            <a:off x="8771614" y="6367195"/>
            <a:ext cx="0" cy="371045"/>
          </a:xfrm>
          <a:prstGeom prst="line">
            <a:avLst/>
          </a:prstGeom>
        </p:spPr>
        <p:style>
          <a:lnRef idx="3">
            <a:schemeClr val="accent2"/>
          </a:lnRef>
          <a:fillRef idx="0">
            <a:schemeClr val="accent2"/>
          </a:fillRef>
          <a:effectRef idx="2">
            <a:schemeClr val="accent2"/>
          </a:effectRef>
          <a:fontRef idx="minor">
            <a:schemeClr val="tx1"/>
          </a:fontRef>
        </p:style>
      </p:cxnSp>
      <p:sp>
        <p:nvSpPr>
          <p:cNvPr id="66" name="矩形 65"/>
          <p:cNvSpPr/>
          <p:nvPr/>
        </p:nvSpPr>
        <p:spPr>
          <a:xfrm>
            <a:off x="3203848" y="1869253"/>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solidFill>
                  <a:srgbClr val="FF0000"/>
                </a:solidFill>
              </a:rPr>
              <a:t>1</a:t>
            </a:r>
            <a:endParaRPr lang="zh-TW" altLang="en-US" sz="9600" dirty="0">
              <a:solidFill>
                <a:srgbClr val="FF0000"/>
              </a:solidFill>
            </a:endParaRPr>
          </a:p>
        </p:txBody>
      </p:sp>
      <p:sp>
        <p:nvSpPr>
          <p:cNvPr id="67" name="矩形 66"/>
          <p:cNvSpPr/>
          <p:nvPr/>
        </p:nvSpPr>
        <p:spPr>
          <a:xfrm>
            <a:off x="7734564" y="344231"/>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a:solidFill>
                  <a:srgbClr val="FF0000"/>
                </a:solidFill>
              </a:rPr>
              <a:t>2</a:t>
            </a:r>
            <a:endParaRPr lang="zh-TW" altLang="en-US" sz="9600" dirty="0">
              <a:solidFill>
                <a:srgbClr val="FF0000"/>
              </a:solidFill>
            </a:endParaRPr>
          </a:p>
        </p:txBody>
      </p:sp>
      <p:sp>
        <p:nvSpPr>
          <p:cNvPr id="68" name="矩形 67"/>
          <p:cNvSpPr/>
          <p:nvPr/>
        </p:nvSpPr>
        <p:spPr>
          <a:xfrm>
            <a:off x="7740352" y="1484784"/>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solidFill>
                  <a:srgbClr val="FF0000"/>
                </a:solidFill>
              </a:rPr>
              <a:t>3</a:t>
            </a:r>
            <a:endParaRPr lang="zh-TW" altLang="en-US" sz="9600" dirty="0">
              <a:solidFill>
                <a:srgbClr val="FF0000"/>
              </a:solidFill>
            </a:endParaRPr>
          </a:p>
        </p:txBody>
      </p:sp>
      <p:sp>
        <p:nvSpPr>
          <p:cNvPr id="69" name="矩形 68"/>
          <p:cNvSpPr/>
          <p:nvPr/>
        </p:nvSpPr>
        <p:spPr>
          <a:xfrm>
            <a:off x="7740352" y="2564904"/>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solidFill>
                  <a:srgbClr val="FF0000"/>
                </a:solidFill>
              </a:rPr>
              <a:t>4</a:t>
            </a:r>
            <a:endParaRPr lang="zh-TW" altLang="en-US" sz="9600" dirty="0">
              <a:solidFill>
                <a:srgbClr val="FF0000"/>
              </a:solidFill>
            </a:endParaRPr>
          </a:p>
        </p:txBody>
      </p:sp>
      <p:sp>
        <p:nvSpPr>
          <p:cNvPr id="70" name="矩形 69"/>
          <p:cNvSpPr/>
          <p:nvPr/>
        </p:nvSpPr>
        <p:spPr>
          <a:xfrm>
            <a:off x="7740352" y="3717032"/>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solidFill>
                  <a:srgbClr val="FF0000"/>
                </a:solidFill>
              </a:rPr>
              <a:t>5</a:t>
            </a:r>
            <a:endParaRPr lang="zh-TW" altLang="en-US" sz="9600" dirty="0">
              <a:solidFill>
                <a:srgbClr val="FF0000"/>
              </a:solidFill>
            </a:endParaRPr>
          </a:p>
        </p:txBody>
      </p:sp>
      <p:sp>
        <p:nvSpPr>
          <p:cNvPr id="74" name="矩形 73"/>
          <p:cNvSpPr/>
          <p:nvPr/>
        </p:nvSpPr>
        <p:spPr>
          <a:xfrm>
            <a:off x="7740352" y="4797152"/>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solidFill>
                  <a:srgbClr val="FF0000"/>
                </a:solidFill>
              </a:rPr>
              <a:t>6</a:t>
            </a:r>
            <a:endParaRPr lang="zh-TW" altLang="en-US" sz="9600" dirty="0">
              <a:solidFill>
                <a:srgbClr val="FF0000"/>
              </a:solidFill>
            </a:endParaRPr>
          </a:p>
        </p:txBody>
      </p:sp>
      <p:sp>
        <p:nvSpPr>
          <p:cNvPr id="75" name="矩形 74"/>
          <p:cNvSpPr/>
          <p:nvPr/>
        </p:nvSpPr>
        <p:spPr>
          <a:xfrm>
            <a:off x="7490920" y="5693421"/>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7</a:t>
            </a:r>
            <a:endParaRPr lang="zh-TW" altLang="en-US" sz="4800" dirty="0">
              <a:solidFill>
                <a:srgbClr val="FF0000"/>
              </a:solidFill>
            </a:endParaRPr>
          </a:p>
        </p:txBody>
      </p:sp>
      <p:sp>
        <p:nvSpPr>
          <p:cNvPr id="76" name="矩形 75"/>
          <p:cNvSpPr/>
          <p:nvPr/>
        </p:nvSpPr>
        <p:spPr>
          <a:xfrm>
            <a:off x="8100392" y="5698531"/>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8</a:t>
            </a:r>
            <a:endParaRPr lang="zh-TW" altLang="en-US" sz="4800" dirty="0">
              <a:solidFill>
                <a:srgbClr val="FF0000"/>
              </a:solidFill>
            </a:endParaRPr>
          </a:p>
        </p:txBody>
      </p:sp>
      <p:sp>
        <p:nvSpPr>
          <p:cNvPr id="77" name="矩形 76"/>
          <p:cNvSpPr/>
          <p:nvPr/>
        </p:nvSpPr>
        <p:spPr>
          <a:xfrm>
            <a:off x="7380312" y="6165304"/>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rgbClr val="FF0000"/>
                </a:solidFill>
              </a:rPr>
              <a:t>9</a:t>
            </a:r>
            <a:endParaRPr lang="zh-TW" altLang="en-US" sz="3200" dirty="0">
              <a:solidFill>
                <a:srgbClr val="FF0000"/>
              </a:solidFill>
            </a:endParaRPr>
          </a:p>
        </p:txBody>
      </p:sp>
      <p:sp>
        <p:nvSpPr>
          <p:cNvPr id="79" name="矩形 78"/>
          <p:cNvSpPr/>
          <p:nvPr/>
        </p:nvSpPr>
        <p:spPr>
          <a:xfrm>
            <a:off x="7763502" y="6153729"/>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rgbClr val="FF0000"/>
                </a:solidFill>
              </a:rPr>
              <a:t>10</a:t>
            </a:r>
            <a:endParaRPr lang="zh-TW" altLang="en-US" sz="3200" dirty="0">
              <a:solidFill>
                <a:srgbClr val="FF0000"/>
              </a:solidFill>
            </a:endParaRPr>
          </a:p>
        </p:txBody>
      </p:sp>
      <p:sp>
        <p:nvSpPr>
          <p:cNvPr id="80" name="矩形 79"/>
          <p:cNvSpPr/>
          <p:nvPr/>
        </p:nvSpPr>
        <p:spPr>
          <a:xfrm>
            <a:off x="8172400" y="6151171"/>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rgbClr val="FF0000"/>
                </a:solidFill>
              </a:rPr>
              <a:t>11</a:t>
            </a:r>
            <a:endParaRPr lang="zh-TW" altLang="en-US" sz="3200" dirty="0">
              <a:solidFill>
                <a:srgbClr val="FF0000"/>
              </a:solidFill>
            </a:endParaRPr>
          </a:p>
        </p:txBody>
      </p:sp>
      <p:sp>
        <p:nvSpPr>
          <p:cNvPr id="81" name="標題 3"/>
          <p:cNvSpPr txBox="1">
            <a:spLocks/>
          </p:cNvSpPr>
          <p:nvPr/>
        </p:nvSpPr>
        <p:spPr>
          <a:xfrm>
            <a:off x="971600" y="3052742"/>
            <a:ext cx="7488832" cy="788755"/>
          </a:xfrm>
          <a:prstGeom prst="rect">
            <a:avLst/>
          </a:prstGeom>
          <a:noFill/>
        </p:spPr>
        <p:txBody>
          <a:bodyPr vert="horz" wrap="square" lIns="91440" tIns="45720" rIns="91440" bIns="45720" rtlCol="0" anchor="ctr">
            <a:noAutofit/>
          </a:bodyPr>
          <a:lstStyle/>
          <a:p>
            <a:pPr>
              <a:spcAft>
                <a:spcPts val="0"/>
              </a:spcAft>
            </a:pPr>
            <a:r>
              <a:rPr lang="en-US" altLang="zh-TW" sz="100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11</a:t>
            </a:r>
            <a:r>
              <a:rPr lang="zh-TW" altLang="en-US" sz="100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個！！！</a:t>
            </a:r>
            <a:endParaRPr lang="zh-TW" sz="10000" dirty="0">
              <a:solidFill>
                <a:srgbClr val="FF0000"/>
              </a:solidFill>
              <a:effectLst/>
              <a:latin typeface="新細明體"/>
              <a:cs typeface="新細明體"/>
            </a:endParaRPr>
          </a:p>
        </p:txBody>
      </p:sp>
      <p:sp>
        <p:nvSpPr>
          <p:cNvPr id="41" name="標題 3"/>
          <p:cNvSpPr txBox="1">
            <a:spLocks/>
          </p:cNvSpPr>
          <p:nvPr/>
        </p:nvSpPr>
        <p:spPr>
          <a:xfrm rot="20155880">
            <a:off x="1470642" y="1882494"/>
            <a:ext cx="7488832" cy="788755"/>
          </a:xfrm>
          <a:prstGeom prst="rect">
            <a:avLst/>
          </a:prstGeom>
          <a:noFill/>
        </p:spPr>
        <p:txBody>
          <a:bodyPr vert="horz" wrap="square" lIns="91440" tIns="45720" rIns="91440" bIns="45720" rtlCol="0" anchor="ctr">
            <a:noAutofit/>
          </a:bodyPr>
          <a:lstStyle/>
          <a:p>
            <a:pPr>
              <a:spcAft>
                <a:spcPts val="0"/>
              </a:spcAft>
            </a:pPr>
            <a:r>
              <a:rPr lang="zh-TW" altLang="en-US" sz="15000" b="1" dirty="0" smtClean="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衝擊</a:t>
            </a:r>
            <a:endParaRPr lang="en-US" altLang="zh-TW" sz="15000" b="1" dirty="0" smtClean="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endParaRPr>
          </a:p>
          <a:p>
            <a:pPr>
              <a:spcAft>
                <a:spcPts val="0"/>
              </a:spcAft>
            </a:pPr>
            <a:r>
              <a:rPr lang="zh-TW" altLang="en-US" sz="15000" b="1" dirty="0" smtClean="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太</a:t>
            </a:r>
            <a:r>
              <a:rPr lang="zh-TW" altLang="en-US" sz="15000" b="1" dirty="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大了</a:t>
            </a:r>
            <a:endParaRPr lang="zh-TW" sz="15000" dirty="0">
              <a:solidFill>
                <a:srgbClr val="92D050"/>
              </a:solidFill>
              <a:effectLst/>
              <a:latin typeface="新細明體"/>
              <a:cs typeface="新細明體"/>
            </a:endParaRPr>
          </a:p>
        </p:txBody>
      </p:sp>
    </p:spTree>
    <p:extLst>
      <p:ext uri="{BB962C8B-B14F-4D97-AF65-F5344CB8AC3E}">
        <p14:creationId xmlns:p14="http://schemas.microsoft.com/office/powerpoint/2010/main" val="38630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1000" fill="hold"/>
                                        <p:tgtEl>
                                          <p:spTgt spid="41"/>
                                        </p:tgtEl>
                                        <p:attrNameLst>
                                          <p:attrName>ppt_w</p:attrName>
                                        </p:attrNameLst>
                                      </p:cBhvr>
                                      <p:tavLst>
                                        <p:tav tm="0">
                                          <p:val>
                                            <p:fltVal val="0"/>
                                          </p:val>
                                        </p:tav>
                                        <p:tav tm="100000">
                                          <p:val>
                                            <p:strVal val="#ppt_w"/>
                                          </p:val>
                                        </p:tav>
                                      </p:tavLst>
                                    </p:anim>
                                    <p:anim calcmode="lin" valueType="num">
                                      <p:cBhvr>
                                        <p:cTn id="62" dur="1000" fill="hold"/>
                                        <p:tgtEl>
                                          <p:spTgt spid="41"/>
                                        </p:tgtEl>
                                        <p:attrNameLst>
                                          <p:attrName>ppt_h</p:attrName>
                                        </p:attrNameLst>
                                      </p:cBhvr>
                                      <p:tavLst>
                                        <p:tav tm="0">
                                          <p:val>
                                            <p:fltVal val="0"/>
                                          </p:val>
                                        </p:tav>
                                        <p:tav tm="100000">
                                          <p:val>
                                            <p:strVal val="#ppt_h"/>
                                          </p:val>
                                        </p:tav>
                                      </p:tavLst>
                                    </p:anim>
                                    <p:anim calcmode="lin" valueType="num">
                                      <p:cBhvr>
                                        <p:cTn id="63" dur="1000" fill="hold"/>
                                        <p:tgtEl>
                                          <p:spTgt spid="41"/>
                                        </p:tgtEl>
                                        <p:attrNameLst>
                                          <p:attrName>style.rotation</p:attrName>
                                        </p:attrNameLst>
                                      </p:cBhvr>
                                      <p:tavLst>
                                        <p:tav tm="0">
                                          <p:val>
                                            <p:fltVal val="90"/>
                                          </p:val>
                                        </p:tav>
                                        <p:tav tm="100000">
                                          <p:val>
                                            <p:fltVal val="0"/>
                                          </p:val>
                                        </p:tav>
                                      </p:tavLst>
                                    </p:anim>
                                    <p:animEffect transition="in" filter="fade">
                                      <p:cBhvr>
                                        <p:cTn id="6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6" grpId="0"/>
      <p:bldP spid="67" grpId="0"/>
      <p:bldP spid="68" grpId="0"/>
      <p:bldP spid="69" grpId="0"/>
      <p:bldP spid="70" grpId="0"/>
      <p:bldP spid="74" grpId="0"/>
      <p:bldP spid="75" grpId="0"/>
      <p:bldP spid="76" grpId="0"/>
      <p:bldP spid="77" grpId="0"/>
      <p:bldP spid="79" grpId="0"/>
      <p:bldP spid="80" grpId="0"/>
      <p:bldP spid="81"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420" y="188640"/>
            <a:ext cx="6595075" cy="830997"/>
          </a:xfrm>
          <a:prstGeom prst="rect">
            <a:avLst/>
          </a:prstGeom>
        </p:spPr>
        <p:txBody>
          <a:bodyPr wrap="none">
            <a:spAutoFit/>
          </a:bodyPr>
          <a:lstStyle/>
          <a:p>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91</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年第</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2</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次國中基測數學</a:t>
            </a:r>
          </a:p>
        </p:txBody>
      </p:sp>
      <p:sp>
        <p:nvSpPr>
          <p:cNvPr id="5" name="矩形 4"/>
          <p:cNvSpPr/>
          <p:nvPr/>
        </p:nvSpPr>
        <p:spPr>
          <a:xfrm>
            <a:off x="467544" y="1484784"/>
            <a:ext cx="8352928" cy="3785652"/>
          </a:xfrm>
          <a:prstGeom prst="rect">
            <a:avLst/>
          </a:prstGeom>
        </p:spPr>
        <p:txBody>
          <a:bodyPr wrap="square">
            <a:spAutoFit/>
          </a:bodyPr>
          <a:lstStyle/>
          <a:p>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24. </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小方拿了一張長</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80</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公分、寬</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50</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公分的紙張，剛好剪出</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n</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個正方形（其面積大小可以不相同）。請問</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n</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的最小值是多少？</a:t>
            </a:r>
          </a:p>
          <a:p>
            <a:r>
              <a:rPr lang="en-US" altLang="zh-TW" sz="48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 3</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en-US" altLang="zh-TW" sz="48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B) 5</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en-US" altLang="zh-TW" sz="48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C) 10</a:t>
            </a:r>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en-US" altLang="zh-TW" sz="48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en-US" altLang="zh-TW"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D) 40</a:t>
            </a:r>
            <a:endPar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p:txBody>
      </p:sp>
      <p:grpSp>
        <p:nvGrpSpPr>
          <p:cNvPr id="6" name="群組 5"/>
          <p:cNvGrpSpPr/>
          <p:nvPr/>
        </p:nvGrpSpPr>
        <p:grpSpPr>
          <a:xfrm>
            <a:off x="7853582" y="5663609"/>
            <a:ext cx="1622995" cy="1622995"/>
            <a:chOff x="10799877" y="5565941"/>
            <a:chExt cx="1622995" cy="1622995"/>
          </a:xfrm>
        </p:grpSpPr>
        <p:grpSp>
          <p:nvGrpSpPr>
            <p:cNvPr id="7" name="组合 253"/>
            <p:cNvGrpSpPr/>
            <p:nvPr/>
          </p:nvGrpSpPr>
          <p:grpSpPr>
            <a:xfrm>
              <a:off x="10799877" y="5565941"/>
              <a:ext cx="1622995" cy="1622995"/>
              <a:chOff x="9919874" y="407800"/>
              <a:chExt cx="2268404" cy="2268404"/>
            </a:xfrm>
          </p:grpSpPr>
          <p:sp>
            <p:nvSpPr>
              <p:cNvPr id="1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 name="组合 1"/>
            <p:cNvGrpSpPr/>
            <p:nvPr/>
          </p:nvGrpSpPr>
          <p:grpSpPr>
            <a:xfrm>
              <a:off x="11202312" y="6085598"/>
              <a:ext cx="922220" cy="763785"/>
              <a:chOff x="8658759" y="5376728"/>
              <a:chExt cx="922220" cy="763785"/>
            </a:xfrm>
          </p:grpSpPr>
          <p:grpSp>
            <p:nvGrpSpPr>
              <p:cNvPr id="9" name="组合 190"/>
              <p:cNvGrpSpPr/>
              <p:nvPr/>
            </p:nvGrpSpPr>
            <p:grpSpPr>
              <a:xfrm>
                <a:off x="8658759" y="5376728"/>
                <a:ext cx="478777" cy="478777"/>
                <a:chOff x="9919874" y="407800"/>
                <a:chExt cx="2268404" cy="2268404"/>
              </a:xfrm>
            </p:grpSpPr>
            <p:sp>
              <p:nvSpPr>
                <p:cNvPr id="1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23506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3" descr="D:\照片\探討完美矩形.jpg"/>
          <p:cNvPicPr>
            <a:picLocks noChangeAspect="1" noChangeArrowheads="1"/>
          </p:cNvPicPr>
          <p:nvPr/>
        </p:nvPicPr>
        <p:blipFill rotWithShape="1">
          <a:blip r:embed="rId2">
            <a:extLst>
              <a:ext uri="{28A0092B-C50C-407E-A947-70E740481C1C}">
                <a14:useLocalDpi xmlns:a14="http://schemas.microsoft.com/office/drawing/2010/main" val="0"/>
              </a:ext>
            </a:extLst>
          </a:blip>
          <a:srcRect t="17278" b="4850"/>
          <a:stretch/>
        </p:blipFill>
        <p:spPr bwMode="auto">
          <a:xfrm rot="10800000">
            <a:off x="323528" y="332656"/>
            <a:ext cx="4392488" cy="6219034"/>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descr="C:\Users\user\Pictures\18765574_116096178908437_7840304744890375470_n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68489" y="1517374"/>
            <a:ext cx="6094416" cy="3777504"/>
          </a:xfrm>
          <a:prstGeom prst="rect">
            <a:avLst/>
          </a:prstGeom>
          <a:noFill/>
          <a:ln>
            <a:noFill/>
          </a:ln>
        </p:spPr>
      </p:pic>
      <p:sp>
        <p:nvSpPr>
          <p:cNvPr id="6" name="標題 3"/>
          <p:cNvSpPr txBox="1">
            <a:spLocks/>
          </p:cNvSpPr>
          <p:nvPr/>
        </p:nvSpPr>
        <p:spPr>
          <a:xfrm rot="20155880">
            <a:off x="806890" y="2473530"/>
            <a:ext cx="7488832" cy="788755"/>
          </a:xfrm>
          <a:prstGeom prst="rect">
            <a:avLst/>
          </a:prstGeom>
          <a:noFill/>
        </p:spPr>
        <p:txBody>
          <a:bodyPr vert="horz" wrap="square" lIns="91440" tIns="45720" rIns="91440" bIns="45720" rtlCol="0" anchor="ctr">
            <a:noAutofit/>
          </a:bodyPr>
          <a:lstStyle/>
          <a:p>
            <a:pPr>
              <a:spcAft>
                <a:spcPts val="0"/>
              </a:spcAft>
            </a:pPr>
            <a:r>
              <a:rPr lang="zh-TW" altLang="en-US" sz="12000" b="1" dirty="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還有其他類似的</a:t>
            </a:r>
            <a:r>
              <a:rPr lang="zh-TW" altLang="en-US" sz="12000" b="1" dirty="0" smtClean="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嗎？</a:t>
            </a:r>
            <a:endParaRPr lang="en-US" altLang="zh-TW" sz="12000" b="1" dirty="0" smtClean="0">
              <a:ln w="17780" cap="flat" cmpd="sng" algn="ctr">
                <a:solidFill>
                  <a:srgbClr val="FFFFFF"/>
                </a:solidFill>
                <a:prstDash val="solid"/>
                <a:miter lim="100000"/>
              </a:ln>
              <a:solidFill>
                <a:srgbClr val="92D050"/>
              </a:solidFill>
              <a:effectLst>
                <a:outerShdw blurRad="50800" algn="tl">
                  <a:srgbClr val="000000"/>
                </a:outerShdw>
              </a:effectLst>
              <a:latin typeface="DotumChe" panose="020B0609000101010101" pitchFamily="49" charset="-127"/>
              <a:ea typeface="DotumChe" panose="020B0609000101010101" pitchFamily="49" charset="-127"/>
              <a:cs typeface="Times New Roman"/>
            </a:endParaRPr>
          </a:p>
        </p:txBody>
      </p:sp>
      <p:grpSp>
        <p:nvGrpSpPr>
          <p:cNvPr id="7" name="群組 6"/>
          <p:cNvGrpSpPr/>
          <p:nvPr/>
        </p:nvGrpSpPr>
        <p:grpSpPr>
          <a:xfrm>
            <a:off x="7853582" y="5663609"/>
            <a:ext cx="1622995" cy="1622995"/>
            <a:chOff x="10799877" y="5565941"/>
            <a:chExt cx="1622995" cy="1622995"/>
          </a:xfrm>
        </p:grpSpPr>
        <p:grpSp>
          <p:nvGrpSpPr>
            <p:cNvPr id="8" name="组合 253"/>
            <p:cNvGrpSpPr/>
            <p:nvPr/>
          </p:nvGrpSpPr>
          <p:grpSpPr>
            <a:xfrm>
              <a:off x="10799877" y="5565941"/>
              <a:ext cx="1622995" cy="1622995"/>
              <a:chOff x="9919874" y="407800"/>
              <a:chExt cx="2268404" cy="2268404"/>
            </a:xfrm>
          </p:grpSpPr>
          <p:sp>
            <p:nvSpPr>
              <p:cNvPr id="15"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6"/>
              <p:cNvSpPr/>
              <p:nvPr/>
            </p:nvSpPr>
            <p:spPr>
              <a:xfrm>
                <a:off x="10287248" y="775174"/>
                <a:ext cx="1533656" cy="1533656"/>
              </a:xfrm>
              <a:prstGeom prst="ellipse">
                <a:avLst/>
              </a:prstGeom>
              <a:blipFill dpi="0" rotWithShape="1">
                <a:blip r:embed="rId4">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1"/>
            <p:cNvGrpSpPr/>
            <p:nvPr/>
          </p:nvGrpSpPr>
          <p:grpSpPr>
            <a:xfrm>
              <a:off x="11202312" y="6085598"/>
              <a:ext cx="922220" cy="763785"/>
              <a:chOff x="8658759" y="5376728"/>
              <a:chExt cx="922220" cy="763785"/>
            </a:xfrm>
          </p:grpSpPr>
          <p:grpSp>
            <p:nvGrpSpPr>
              <p:cNvPr id="10" name="组合 190"/>
              <p:cNvGrpSpPr/>
              <p:nvPr/>
            </p:nvGrpSpPr>
            <p:grpSpPr>
              <a:xfrm>
                <a:off x="8658759" y="5376728"/>
                <a:ext cx="478777" cy="478777"/>
                <a:chOff x="9919874" y="407800"/>
                <a:chExt cx="2268404" cy="2268404"/>
              </a:xfrm>
            </p:grpSpPr>
            <p:sp>
              <p:nvSpPr>
                <p:cNvPr id="13"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1"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7248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88640"/>
            <a:ext cx="8640960" cy="936104"/>
          </a:xfrm>
          <a:prstGeom prst="rect">
            <a:avLst/>
          </a:prstGeom>
          <a:noFill/>
        </p:spPr>
        <p:txBody>
          <a:bodyPr wrap="squar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Aft>
                <a:spcPts val="0"/>
              </a:spcAft>
            </a:pPr>
            <a:endParaRPr lang="zh-TW" sz="4800"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p:txBody>
      </p:sp>
      <p:sp>
        <p:nvSpPr>
          <p:cNvPr id="6" name="標題 3"/>
          <p:cNvSpPr txBox="1">
            <a:spLocks/>
          </p:cNvSpPr>
          <p:nvPr/>
        </p:nvSpPr>
        <p:spPr>
          <a:xfrm>
            <a:off x="220250" y="0"/>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透過教具操作探究思考</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而</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非單純複製過程</a:t>
            </a: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p>
        </p:txBody>
      </p:sp>
      <p:sp>
        <p:nvSpPr>
          <p:cNvPr id="7" name="矩形 6"/>
          <p:cNvSpPr/>
          <p:nvPr/>
        </p:nvSpPr>
        <p:spPr>
          <a:xfrm>
            <a:off x="259983" y="1679450"/>
            <a:ext cx="8272457" cy="4462760"/>
          </a:xfrm>
          <a:prstGeom prst="rect">
            <a:avLst/>
          </a:prstGeom>
        </p:spPr>
        <p:txBody>
          <a:bodyPr wrap="square">
            <a:spAutoFit/>
          </a:bodyPr>
          <a:lstStyle/>
          <a:p>
            <a:r>
              <a:rPr lang="zh-TW" altLang="en-US" sz="3200" b="1" spc="50" dirty="0" smtClean="0">
                <a:solidFill>
                  <a:srgbClr val="FF0000"/>
                </a:solidFill>
                <a:effectLst>
                  <a:outerShdw blurRad="76200" dist="50800" dir="5400000" algn="tl">
                    <a:srgbClr val="000000">
                      <a:alpha val="65000"/>
                    </a:srgbClr>
                  </a:outerShdw>
                </a:effectLst>
                <a:ea typeface="微軟正黑體"/>
                <a:cs typeface="Times New Roman"/>
              </a:rPr>
              <a:t>對稱</a:t>
            </a:r>
            <a:r>
              <a:rPr lang="zh-TW" altLang="en-US" sz="3200" b="1" spc="50" dirty="0">
                <a:solidFill>
                  <a:srgbClr val="FF0000"/>
                </a:solidFill>
                <a:effectLst>
                  <a:outerShdw blurRad="76200" dist="50800" dir="5400000" algn="tl">
                    <a:srgbClr val="000000">
                      <a:alpha val="65000"/>
                    </a:srgbClr>
                  </a:outerShdw>
                </a:effectLst>
                <a:ea typeface="微軟正黑體"/>
                <a:cs typeface="Times New Roman"/>
              </a:rPr>
              <a:t>圖形大比拼</a:t>
            </a:r>
            <a:endParaRPr lang="en-US" altLang="zh-TW" sz="3200" b="1" spc="50" dirty="0">
              <a:solidFill>
                <a:srgbClr val="FF00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延伸活動、指定六形六色顏色數量</a:t>
            </a:r>
            <a:endParaRPr lang="zh-TW" altLang="en-US" sz="2800" b="1" spc="50" dirty="0">
              <a:solidFill>
                <a:srgbClr val="FFFF00"/>
              </a:solidFill>
              <a:effectLst>
                <a:outerShdw blurRad="76200" dist="50800" dir="5400000" algn="tl">
                  <a:srgbClr val="000000">
                    <a:alpha val="65000"/>
                  </a:srgbClr>
                </a:outerShdw>
              </a:effectLst>
              <a:ea typeface="微軟正黑體"/>
              <a:cs typeface="Times New Roman"/>
            </a:endParaRPr>
          </a:p>
          <a:p>
            <a:pPr marL="457200" indent="-457200">
              <a:spcAft>
                <a:spcPts val="0"/>
              </a:spcAft>
              <a:buFont typeface="+mj-lt"/>
              <a:buAutoNum type="arabicPeriod"/>
            </a:pP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指定</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六形六</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色顏色數量（</a:t>
            </a:r>
            <a:r>
              <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rPr>
              <a:t>EX</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a:t>
            </a:r>
            <a:r>
              <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rPr>
              <a:t>2</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種顏色共</a:t>
            </a:r>
            <a:r>
              <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rPr>
              <a:t>4</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片），</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孩子必須利用對稱軸</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定義去</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排列</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出</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最多</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對稱</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軸總數的幾何圖形。</a:t>
            </a:r>
          </a:p>
          <a:p>
            <a:pPr marL="457200" indent="-457200">
              <a:spcAft>
                <a:spcPts val="0"/>
              </a:spcAft>
              <a:buFont typeface="+mj-lt"/>
              <a:buAutoNum type="arabicPeriod"/>
            </a:pP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讓</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孩子透過操作排出一個對稱軸數量最多的幾何圖形，由於是挑戰極值的命題，所以孩子必須透過更多操作討論來思考分析。</a:t>
            </a:r>
          </a:p>
          <a:p>
            <a:pPr marL="457200" indent="-457200">
              <a:spcAft>
                <a:spcPts val="0"/>
              </a:spcAft>
              <a:buFont typeface="+mj-lt"/>
              <a:buAutoNum type="arabicPeriod"/>
            </a:pP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透過</a:t>
            </a: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操作分析的方式，刺激孩子反覆思考所有可能性，跳脫單一標準答案的對稱圖形教學。</a:t>
            </a:r>
          </a:p>
        </p:txBody>
      </p:sp>
      <p:grpSp>
        <p:nvGrpSpPr>
          <p:cNvPr id="8" name="群組 7"/>
          <p:cNvGrpSpPr/>
          <p:nvPr/>
        </p:nvGrpSpPr>
        <p:grpSpPr>
          <a:xfrm>
            <a:off x="7853582" y="5663609"/>
            <a:ext cx="1622995" cy="1622995"/>
            <a:chOff x="10799877" y="5565941"/>
            <a:chExt cx="1622995" cy="1622995"/>
          </a:xfrm>
        </p:grpSpPr>
        <p:grpSp>
          <p:nvGrpSpPr>
            <p:cNvPr id="9" name="组合 253"/>
            <p:cNvGrpSpPr/>
            <p:nvPr/>
          </p:nvGrpSpPr>
          <p:grpSpPr>
            <a:xfrm>
              <a:off x="10799877" y="5565941"/>
              <a:ext cx="1622995" cy="1622995"/>
              <a:chOff x="9919874" y="407800"/>
              <a:chExt cx="2268404" cy="2268404"/>
            </a:xfrm>
          </p:grpSpPr>
          <p:sp>
            <p:nvSpPr>
              <p:cNvPr id="16"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0" name="组合 1"/>
            <p:cNvGrpSpPr/>
            <p:nvPr/>
          </p:nvGrpSpPr>
          <p:grpSpPr>
            <a:xfrm>
              <a:off x="11202312" y="6085598"/>
              <a:ext cx="922220" cy="763785"/>
              <a:chOff x="8658759" y="5376728"/>
              <a:chExt cx="922220" cy="763785"/>
            </a:xfrm>
          </p:grpSpPr>
          <p:grpSp>
            <p:nvGrpSpPr>
              <p:cNvPr id="11" name="组合 190"/>
              <p:cNvGrpSpPr/>
              <p:nvPr/>
            </p:nvGrpSpPr>
            <p:grpSpPr>
              <a:xfrm>
                <a:off x="8658759" y="5376728"/>
                <a:ext cx="478777" cy="478777"/>
                <a:chOff x="9919874" y="407800"/>
                <a:chExt cx="2268404" cy="2268404"/>
              </a:xfrm>
            </p:grpSpPr>
            <p:sp>
              <p:nvSpPr>
                <p:cNvPr id="14"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2"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0219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539552" y="4869160"/>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3">
                    <a:lumMod val="75000"/>
                  </a:schemeClr>
                </a:solidFill>
                <a:effectLst>
                  <a:outerShdw blurRad="50800" algn="tl">
                    <a:srgbClr val="000000"/>
                  </a:outerShdw>
                </a:effectLst>
                <a:latin typeface="新細明體"/>
                <a:ea typeface="微軟正黑體"/>
                <a:cs typeface="Times New Roman"/>
              </a:rPr>
              <a:t>冒險</a:t>
            </a:r>
            <a:endParaRPr lang="zh-TW" sz="4800" dirty="0">
              <a:solidFill>
                <a:schemeClr val="accent3">
                  <a:lumMod val="75000"/>
                </a:schemeClr>
              </a:solidFill>
              <a:effectLst/>
              <a:latin typeface="新細明體"/>
              <a:cs typeface="新細明體"/>
            </a:endParaRPr>
          </a:p>
        </p:txBody>
      </p:sp>
      <p:sp>
        <p:nvSpPr>
          <p:cNvPr id="5" name="標題 3"/>
          <p:cNvSpPr txBox="1">
            <a:spLocks/>
          </p:cNvSpPr>
          <p:nvPr/>
        </p:nvSpPr>
        <p:spPr>
          <a:xfrm>
            <a:off x="1835696" y="4941168"/>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嘗試錯誤</a:t>
            </a:r>
            <a:endParaRPr lang="zh-TW" sz="3200" dirty="0">
              <a:solidFill>
                <a:schemeClr val="tx1"/>
              </a:solidFill>
              <a:effectLst/>
              <a:latin typeface="新細明體"/>
              <a:cs typeface="新細明體"/>
            </a:endParaRPr>
          </a:p>
        </p:txBody>
      </p:sp>
      <p:pic>
        <p:nvPicPr>
          <p:cNvPr id="6" name="圖片 5"/>
          <p:cNvPicPr>
            <a:picLocks noChangeAspect="1"/>
          </p:cNvPicPr>
          <p:nvPr/>
        </p:nvPicPr>
        <p:blipFill>
          <a:blip r:embed="rId2" cstate="print">
            <a:extLst>
              <a:ext uri="{BEBA8EAE-BF5A-486C-A8C5-ECC9F3942E4B}">
                <a14:imgProps xmlns:a14="http://schemas.microsoft.com/office/drawing/2010/main">
                  <a14:imgLayer r:embed="rId3">
                    <a14:imgEffect>
                      <a14:backgroundRemoval t="9744" b="92332" l="3195" r="97444"/>
                    </a14:imgEffect>
                  </a14:imgLayer>
                </a14:imgProps>
              </a:ext>
              <a:ext uri="{28A0092B-C50C-407E-A947-70E740481C1C}">
                <a14:useLocalDpi xmlns:a14="http://schemas.microsoft.com/office/drawing/2010/main" val="0"/>
              </a:ext>
            </a:extLst>
          </a:blip>
          <a:stretch>
            <a:fillRect/>
          </a:stretch>
        </p:blipFill>
        <p:spPr>
          <a:xfrm>
            <a:off x="467544" y="5229200"/>
            <a:ext cx="1403059" cy="1403059"/>
          </a:xfrm>
          <a:prstGeom prst="rect">
            <a:avLst/>
          </a:prstGeom>
        </p:spPr>
      </p:pic>
      <p:sp>
        <p:nvSpPr>
          <p:cNvPr id="7" name="標題 3"/>
          <p:cNvSpPr txBox="1">
            <a:spLocks/>
          </p:cNvSpPr>
          <p:nvPr/>
        </p:nvSpPr>
        <p:spPr>
          <a:xfrm>
            <a:off x="1759092" y="5562082"/>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smtClean="0">
                <a:solidFill>
                  <a:srgbClr val="FF0000"/>
                </a:solidFill>
                <a:latin typeface="新細明體"/>
                <a:cs typeface="新細明體"/>
              </a:rPr>
              <a:t>佈題跳脫單一標準答案，學生能夠運用數學概念去努力創作最符合的答案。</a:t>
            </a:r>
            <a:endParaRPr lang="zh-TW" sz="2400" b="1" dirty="0">
              <a:solidFill>
                <a:srgbClr val="FF0000"/>
              </a:solidFill>
              <a:effectLst/>
              <a:latin typeface="新細明體"/>
              <a:cs typeface="新細明體"/>
            </a:endParaRPr>
          </a:p>
        </p:txBody>
      </p:sp>
      <p:sp>
        <p:nvSpPr>
          <p:cNvPr id="8" name="標題 3"/>
          <p:cNvSpPr txBox="1">
            <a:spLocks/>
          </p:cNvSpPr>
          <p:nvPr/>
        </p:nvSpPr>
        <p:spPr>
          <a:xfrm>
            <a:off x="431539" y="304978"/>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對稱圖形</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l="34246" t="30497" r="29551" b="28812"/>
          <a:stretch/>
        </p:blipFill>
        <p:spPr>
          <a:xfrm>
            <a:off x="1405551" y="2222554"/>
            <a:ext cx="3958537" cy="2502590"/>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5409" y="245659"/>
            <a:ext cx="2527397" cy="272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圖片 12" descr="20170815_092947"/>
          <p:cNvPicPr/>
          <p:nvPr/>
        </p:nvPicPr>
        <p:blipFill rotWithShape="1">
          <a:blip r:embed="rId6" cstate="print">
            <a:extLst>
              <a:ext uri="{28A0092B-C50C-407E-A947-70E740481C1C}">
                <a14:useLocalDpi xmlns:a14="http://schemas.microsoft.com/office/drawing/2010/main" val="0"/>
              </a:ext>
            </a:extLst>
          </a:blip>
          <a:srcRect l="31654"/>
          <a:stretch/>
        </p:blipFill>
        <p:spPr bwMode="auto">
          <a:xfrm>
            <a:off x="5796136" y="3247976"/>
            <a:ext cx="2832895" cy="2314106"/>
          </a:xfrm>
          <a:prstGeom prst="rect">
            <a:avLst/>
          </a:prstGeom>
          <a:noFill/>
          <a:ln>
            <a:noFill/>
          </a:ln>
        </p:spPr>
      </p:pic>
      <p:sp>
        <p:nvSpPr>
          <p:cNvPr id="14" name="矩形 13"/>
          <p:cNvSpPr/>
          <p:nvPr/>
        </p:nvSpPr>
        <p:spPr>
          <a:xfrm>
            <a:off x="541668" y="1264692"/>
            <a:ext cx="4919432" cy="1569660"/>
          </a:xfrm>
          <a:prstGeom prst="rect">
            <a:avLst/>
          </a:prstGeom>
        </p:spPr>
        <p:txBody>
          <a:bodyPr wrap="square">
            <a:spAutoFit/>
          </a:bodyPr>
          <a:lstStyle/>
          <a:p>
            <a:pPr algn="just">
              <a:spcAft>
                <a:spcPts val="0"/>
              </a:spcAft>
            </a:pPr>
            <a:r>
              <a:rPr lang="zh-TW" altLang="en-US" sz="2400" b="1" spc="50" dirty="0">
                <a:solidFill>
                  <a:srgbClr val="FFFF00"/>
                </a:solidFill>
                <a:effectLst>
                  <a:outerShdw blurRad="76200" dist="50800" dir="5400000" algn="tl">
                    <a:srgbClr val="000000">
                      <a:alpha val="65000"/>
                    </a:srgbClr>
                  </a:outerShdw>
                </a:effectLst>
                <a:ea typeface="微軟正黑體"/>
                <a:cs typeface="Times New Roman"/>
              </a:rPr>
              <a:t>用一種</a:t>
            </a:r>
            <a:r>
              <a:rPr lang="zh-TW" altLang="en-US" sz="2400" b="1" spc="50" dirty="0" smtClean="0">
                <a:solidFill>
                  <a:srgbClr val="FFFF00"/>
                </a:solidFill>
                <a:effectLst>
                  <a:outerShdw blurRad="76200" dist="50800" dir="5400000" algn="tl">
                    <a:srgbClr val="000000">
                      <a:alpha val="65000"/>
                    </a:srgbClr>
                  </a:outerShdw>
                </a:effectLst>
                <a:ea typeface="微軟正黑體"/>
                <a:cs typeface="Times New Roman"/>
              </a:rPr>
              <a:t>顏色，不限數量的</a:t>
            </a:r>
            <a:r>
              <a:rPr lang="zh-TW" altLang="en-US" sz="2400" b="1" spc="50" dirty="0">
                <a:solidFill>
                  <a:srgbClr val="FFFF00"/>
                </a:solidFill>
                <a:effectLst>
                  <a:outerShdw blurRad="76200" dist="50800" dir="5400000" algn="tl">
                    <a:srgbClr val="000000">
                      <a:alpha val="65000"/>
                    </a:srgbClr>
                  </a:outerShdw>
                </a:effectLst>
                <a:ea typeface="微軟正黑體"/>
                <a:cs typeface="Times New Roman"/>
              </a:rPr>
              <a:t>六形六色</a:t>
            </a:r>
            <a:r>
              <a:rPr lang="zh-TW" altLang="en-US" sz="2400" b="1" spc="50" dirty="0" smtClean="0">
                <a:solidFill>
                  <a:srgbClr val="FFFF00"/>
                </a:solidFill>
                <a:effectLst>
                  <a:outerShdw blurRad="76200" dist="50800" dir="5400000" algn="tl">
                    <a:srgbClr val="000000">
                      <a:alpha val="65000"/>
                    </a:srgbClr>
                  </a:outerShdw>
                </a:effectLst>
                <a:ea typeface="微軟正黑體"/>
                <a:cs typeface="Times New Roman"/>
              </a:rPr>
              <a:t>片拼出一個對稱軸最多的圖形。</a:t>
            </a:r>
            <a:endParaRPr lang="zh-TW" altLang="en-US" sz="2400" b="1" spc="50" dirty="0">
              <a:solidFill>
                <a:srgbClr val="FFFF00"/>
              </a:solidFill>
              <a:effectLst>
                <a:outerShdw blurRad="76200" dist="50800" dir="5400000" algn="tl">
                  <a:srgbClr val="000000">
                    <a:alpha val="65000"/>
                  </a:srgbClr>
                </a:outerShdw>
              </a:effectLst>
              <a:ea typeface="微軟正黑體"/>
              <a:cs typeface="Times New Roman"/>
            </a:endParaRPr>
          </a:p>
          <a:p>
            <a:pPr algn="just">
              <a:spcAft>
                <a:spcPts val="0"/>
              </a:spcAft>
            </a:pPr>
            <a:endParaRPr lang="zh-TW" altLang="en-US" sz="2400" b="1" spc="50" dirty="0">
              <a:solidFill>
                <a:srgbClr val="FFFF00"/>
              </a:solidFill>
              <a:effectLst>
                <a:outerShdw blurRad="76200" dist="50800" dir="5400000" algn="tl">
                  <a:srgbClr val="000000">
                    <a:alpha val="65000"/>
                  </a:srgbClr>
                </a:outerShdw>
              </a:effectLst>
              <a:ea typeface="微軟正黑體"/>
              <a:cs typeface="Times New Roman"/>
            </a:endParaRPr>
          </a:p>
          <a:p>
            <a:pPr algn="just"/>
            <a:endParaRPr lang="zh-TW" altLang="zh-TW" sz="2400" b="1" kern="100"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l="42031" t="34267" r="37703" b="39910"/>
          <a:stretch/>
        </p:blipFill>
        <p:spPr>
          <a:xfrm>
            <a:off x="2256784" y="2454442"/>
            <a:ext cx="2215989" cy="1588169"/>
          </a:xfrm>
          <a:prstGeom prst="rect">
            <a:avLst/>
          </a:prstGeom>
        </p:spPr>
      </p:pic>
      <p:grpSp>
        <p:nvGrpSpPr>
          <p:cNvPr id="12" name="群組 11"/>
          <p:cNvGrpSpPr/>
          <p:nvPr/>
        </p:nvGrpSpPr>
        <p:grpSpPr>
          <a:xfrm>
            <a:off x="7853582" y="5663609"/>
            <a:ext cx="1622995" cy="1622995"/>
            <a:chOff x="10799877" y="5565941"/>
            <a:chExt cx="1622995" cy="1622995"/>
          </a:xfrm>
        </p:grpSpPr>
        <p:grpSp>
          <p:nvGrpSpPr>
            <p:cNvPr id="15" name="组合 253"/>
            <p:cNvGrpSpPr/>
            <p:nvPr/>
          </p:nvGrpSpPr>
          <p:grpSpPr>
            <a:xfrm>
              <a:off x="10799877" y="5565941"/>
              <a:ext cx="1622995" cy="1622995"/>
              <a:chOff x="9919874" y="407800"/>
              <a:chExt cx="2268404" cy="2268404"/>
            </a:xfrm>
          </p:grpSpPr>
          <p:sp>
            <p:nvSpPr>
              <p:cNvPr id="22"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56"/>
              <p:cNvSpPr/>
              <p:nvPr/>
            </p:nvSpPr>
            <p:spPr>
              <a:xfrm>
                <a:off x="10287248" y="775174"/>
                <a:ext cx="1533656" cy="1533656"/>
              </a:xfrm>
              <a:prstGeom prst="ellipse">
                <a:avLst/>
              </a:prstGeom>
              <a:blipFill dpi="0" rotWithShape="1">
                <a:blip r:embed="rId7">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
            <p:cNvGrpSpPr/>
            <p:nvPr/>
          </p:nvGrpSpPr>
          <p:grpSpPr>
            <a:xfrm>
              <a:off x="11202312" y="6085598"/>
              <a:ext cx="922220" cy="763785"/>
              <a:chOff x="8658759" y="5376728"/>
              <a:chExt cx="922220" cy="763785"/>
            </a:xfrm>
          </p:grpSpPr>
          <p:grpSp>
            <p:nvGrpSpPr>
              <p:cNvPr id="17" name="组合 190"/>
              <p:cNvGrpSpPr/>
              <p:nvPr/>
            </p:nvGrpSpPr>
            <p:grpSpPr>
              <a:xfrm>
                <a:off x="8658759" y="5376728"/>
                <a:ext cx="478777" cy="478777"/>
                <a:chOff x="9919874" y="407800"/>
                <a:chExt cx="2268404" cy="2268404"/>
              </a:xfrm>
            </p:grpSpPr>
            <p:sp>
              <p:nvSpPr>
                <p:cNvPr id="20"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127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3"/>
          <p:cNvSpPr txBox="1">
            <a:spLocks/>
          </p:cNvSpPr>
          <p:nvPr/>
        </p:nvSpPr>
        <p:spPr>
          <a:xfrm>
            <a:off x="370501" y="4694662"/>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sp>
        <p:nvSpPr>
          <p:cNvPr id="5" name="標題 3"/>
          <p:cNvSpPr txBox="1">
            <a:spLocks/>
          </p:cNvSpPr>
          <p:nvPr/>
        </p:nvSpPr>
        <p:spPr>
          <a:xfrm>
            <a:off x="1732378" y="4831494"/>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操作討論</a:t>
            </a:r>
            <a:endParaRPr lang="zh-TW" sz="3200" dirty="0">
              <a:solidFill>
                <a:schemeClr val="tx1"/>
              </a:solidFill>
              <a:effectLst/>
              <a:latin typeface="新細明體"/>
              <a:cs typeface="新細明體"/>
            </a:endParaRPr>
          </a:p>
        </p:txBody>
      </p:sp>
      <p:pic>
        <p:nvPicPr>
          <p:cNvPr id="6" name="Picture 2" descr="D:\簡報\圖檔\crea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44" y="5452408"/>
            <a:ext cx="1144944" cy="1144944"/>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3"/>
          <p:cNvSpPr txBox="1">
            <a:spLocks/>
          </p:cNvSpPr>
          <p:nvPr/>
        </p:nvSpPr>
        <p:spPr>
          <a:xfrm>
            <a:off x="1687084" y="5634090"/>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強調孩子透過理解佈題或任務活動後，能夠個人思考及小組</a:t>
            </a:r>
            <a:r>
              <a:rPr lang="zh-TW" altLang="en-US" sz="2400" b="1" dirty="0" smtClean="0">
                <a:solidFill>
                  <a:srgbClr val="FF0000"/>
                </a:solidFill>
                <a:latin typeface="新細明體"/>
                <a:cs typeface="新細明體"/>
              </a:rPr>
              <a:t>討論後，進行探究分析。</a:t>
            </a:r>
            <a:endParaRPr lang="zh-TW" sz="2400" b="1" dirty="0">
              <a:solidFill>
                <a:srgbClr val="FF0000"/>
              </a:solidFill>
              <a:effectLst/>
              <a:latin typeface="新細明體"/>
              <a:cs typeface="新細明體"/>
            </a:endParaRPr>
          </a:p>
        </p:txBody>
      </p:sp>
      <p:pic>
        <p:nvPicPr>
          <p:cNvPr id="1027" name="Picture 3" descr="D:\比賽\親子天下\新增資料夾\20171003_1115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67" b="27316"/>
          <a:stretch/>
        </p:blipFill>
        <p:spPr bwMode="auto">
          <a:xfrm>
            <a:off x="755576" y="1448067"/>
            <a:ext cx="3096344" cy="3133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比賽\親子天下\新增資料夾\20171003_111515 - 複製.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630" b="21916"/>
          <a:stretch/>
        </p:blipFill>
        <p:spPr bwMode="auto">
          <a:xfrm>
            <a:off x="4808365" y="706276"/>
            <a:ext cx="3575943" cy="4351750"/>
          </a:xfrm>
          <a:prstGeom prst="rect">
            <a:avLst/>
          </a:prstGeom>
          <a:noFill/>
          <a:extLst>
            <a:ext uri="{909E8E84-426E-40DD-AFC4-6F175D3DCCD1}">
              <a14:hiddenFill xmlns:a14="http://schemas.microsoft.com/office/drawing/2010/main">
                <a:solidFill>
                  <a:srgbClr val="FFFFFF"/>
                </a:solidFill>
              </a14:hiddenFill>
            </a:ext>
          </a:extLst>
        </p:spPr>
      </p:pic>
      <p:sp>
        <p:nvSpPr>
          <p:cNvPr id="20" name="標題 3"/>
          <p:cNvSpPr txBox="1">
            <a:spLocks/>
          </p:cNvSpPr>
          <p:nvPr/>
        </p:nvSpPr>
        <p:spPr>
          <a:xfrm>
            <a:off x="431539" y="304978"/>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三角形三邊長關係</a:t>
            </a: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探究</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grpSp>
        <p:nvGrpSpPr>
          <p:cNvPr id="21" name="群組 20"/>
          <p:cNvGrpSpPr/>
          <p:nvPr/>
        </p:nvGrpSpPr>
        <p:grpSpPr>
          <a:xfrm>
            <a:off x="7853582" y="5663609"/>
            <a:ext cx="1622995" cy="1622995"/>
            <a:chOff x="10799877" y="5565941"/>
            <a:chExt cx="1622995" cy="1622995"/>
          </a:xfrm>
        </p:grpSpPr>
        <p:grpSp>
          <p:nvGrpSpPr>
            <p:cNvPr id="22" name="组合 253"/>
            <p:cNvGrpSpPr/>
            <p:nvPr/>
          </p:nvGrpSpPr>
          <p:grpSpPr>
            <a:xfrm>
              <a:off x="10799877" y="5565941"/>
              <a:ext cx="1622995" cy="1622995"/>
              <a:chOff x="9919874" y="407800"/>
              <a:chExt cx="2268404" cy="2268404"/>
            </a:xfrm>
          </p:grpSpPr>
          <p:sp>
            <p:nvSpPr>
              <p:cNvPr id="29"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256"/>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1"/>
            <p:cNvGrpSpPr/>
            <p:nvPr/>
          </p:nvGrpSpPr>
          <p:grpSpPr>
            <a:xfrm>
              <a:off x="11202312" y="6085598"/>
              <a:ext cx="922220" cy="763785"/>
              <a:chOff x="8658759" y="5376728"/>
              <a:chExt cx="922220" cy="763785"/>
            </a:xfrm>
          </p:grpSpPr>
          <p:grpSp>
            <p:nvGrpSpPr>
              <p:cNvPr id="24" name="组合 190"/>
              <p:cNvGrpSpPr/>
              <p:nvPr/>
            </p:nvGrpSpPr>
            <p:grpSpPr>
              <a:xfrm>
                <a:off x="8658759" y="5376728"/>
                <a:ext cx="478777" cy="478777"/>
                <a:chOff x="9919874" y="407800"/>
                <a:chExt cx="2268404" cy="2268404"/>
              </a:xfrm>
            </p:grpSpPr>
            <p:sp>
              <p:nvSpPr>
                <p:cNvPr id="27"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5"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227384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70501" y="4694662"/>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sp>
        <p:nvSpPr>
          <p:cNvPr id="5" name="標題 3"/>
          <p:cNvSpPr txBox="1">
            <a:spLocks/>
          </p:cNvSpPr>
          <p:nvPr/>
        </p:nvSpPr>
        <p:spPr>
          <a:xfrm>
            <a:off x="1732378" y="4831494"/>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分析紀錄</a:t>
            </a:r>
            <a:endParaRPr lang="zh-TW" sz="3200" dirty="0">
              <a:solidFill>
                <a:schemeClr val="tx1"/>
              </a:solidFill>
              <a:effectLst/>
              <a:latin typeface="新細明體"/>
              <a:cs typeface="新細明體"/>
            </a:endParaRPr>
          </a:p>
        </p:txBody>
      </p:sp>
      <p:pic>
        <p:nvPicPr>
          <p:cNvPr id="6" name="Picture 2" descr="D:\簡報\圖檔\crea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44" y="5452408"/>
            <a:ext cx="1144944" cy="1144944"/>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3"/>
          <p:cNvSpPr txBox="1">
            <a:spLocks/>
          </p:cNvSpPr>
          <p:nvPr/>
        </p:nvSpPr>
        <p:spPr>
          <a:xfrm>
            <a:off x="1687084" y="5634090"/>
            <a:ext cx="6701340" cy="802596"/>
          </a:xfrm>
          <a:prstGeom prst="rect">
            <a:avLst/>
          </a:prstGeom>
          <a:noFill/>
        </p:spPr>
        <p:txBody>
          <a:bodyPr vert="horz" wrap="square" lIns="91440" tIns="45720" rIns="91440" bIns="45720" rtlCol="0" anchor="ctr">
            <a:noAutofit/>
          </a:bodyPr>
          <a:lstStyle/>
          <a:p>
            <a:pPr>
              <a:spcAft>
                <a:spcPts val="0"/>
              </a:spcAft>
            </a:pPr>
            <a:r>
              <a:rPr lang="zh-TW" altLang="zh-TW" sz="2400" b="1" dirty="0">
                <a:solidFill>
                  <a:srgbClr val="FF0000"/>
                </a:solidFill>
              </a:rPr>
              <a:t>數學探險趣強調課程跳脫單純的紙筆評量方式，採取更多元的評量</a:t>
            </a:r>
            <a:r>
              <a:rPr lang="zh-TW" altLang="zh-TW" sz="2400" b="1" dirty="0" smtClean="0">
                <a:solidFill>
                  <a:srgbClr val="FF0000"/>
                </a:solidFill>
              </a:rPr>
              <a:t>方式</a:t>
            </a:r>
            <a:r>
              <a:rPr lang="zh-TW" altLang="en-US" sz="2400" b="1" dirty="0" smtClean="0">
                <a:solidFill>
                  <a:srgbClr val="FF0000"/>
                </a:solidFill>
              </a:rPr>
              <a:t>。</a:t>
            </a:r>
            <a:endParaRPr lang="en-US" altLang="zh-TW" sz="2400" b="1" dirty="0" smtClean="0">
              <a:solidFill>
                <a:srgbClr val="FF0000"/>
              </a:solidFill>
            </a:endParaRPr>
          </a:p>
        </p:txBody>
      </p:sp>
      <p:sp>
        <p:nvSpPr>
          <p:cNvPr id="15" name="標題 3"/>
          <p:cNvSpPr txBox="1">
            <a:spLocks/>
          </p:cNvSpPr>
          <p:nvPr/>
        </p:nvSpPr>
        <p:spPr>
          <a:xfrm>
            <a:off x="431539" y="116632"/>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三角形三邊長關係</a:t>
            </a: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探究</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pic>
        <p:nvPicPr>
          <p:cNvPr id="2050" name="Picture 2" descr="D:\比賽\親子天下\新增資料夾\20171003_1134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0" b="8692"/>
          <a:stretch/>
        </p:blipFill>
        <p:spPr bwMode="auto">
          <a:xfrm>
            <a:off x="5148065" y="476672"/>
            <a:ext cx="3272610" cy="51551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比賽\親子天下\新增資料夾\20171003_112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553" b="10215"/>
          <a:stretch/>
        </p:blipFill>
        <p:spPr bwMode="auto">
          <a:xfrm>
            <a:off x="1475656" y="850241"/>
            <a:ext cx="2605193" cy="380857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a:off x="7853582" y="5663609"/>
            <a:ext cx="1622995" cy="1622995"/>
            <a:chOff x="10799877" y="5565941"/>
            <a:chExt cx="1622995" cy="1622995"/>
          </a:xfrm>
        </p:grpSpPr>
        <p:grpSp>
          <p:nvGrpSpPr>
            <p:cNvPr id="17" name="组合 253"/>
            <p:cNvGrpSpPr/>
            <p:nvPr/>
          </p:nvGrpSpPr>
          <p:grpSpPr>
            <a:xfrm>
              <a:off x="10799877" y="5565941"/>
              <a:ext cx="1622995" cy="1622995"/>
              <a:chOff x="9919874" y="407800"/>
              <a:chExt cx="2268404" cy="2268404"/>
            </a:xfrm>
          </p:grpSpPr>
          <p:sp>
            <p:nvSpPr>
              <p:cNvPr id="2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6"/>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
            <p:cNvGrpSpPr/>
            <p:nvPr/>
          </p:nvGrpSpPr>
          <p:grpSpPr>
            <a:xfrm>
              <a:off x="11202312" y="6085598"/>
              <a:ext cx="922220" cy="763785"/>
              <a:chOff x="8658759" y="5376728"/>
              <a:chExt cx="922220" cy="763785"/>
            </a:xfrm>
          </p:grpSpPr>
          <p:grpSp>
            <p:nvGrpSpPr>
              <p:cNvPr id="19" name="组合 190"/>
              <p:cNvGrpSpPr/>
              <p:nvPr/>
            </p:nvGrpSpPr>
            <p:grpSpPr>
              <a:xfrm>
                <a:off x="8658759" y="5376728"/>
                <a:ext cx="478777" cy="478777"/>
                <a:chOff x="9919874" y="407800"/>
                <a:chExt cx="2268404" cy="2268404"/>
              </a:xfrm>
            </p:grpSpPr>
            <p:sp>
              <p:nvSpPr>
                <p:cNvPr id="2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40917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622405"/>
            <a:ext cx="8585966" cy="5262979"/>
          </a:xfrm>
          <a:prstGeom prst="rect">
            <a:avLst/>
          </a:prstGeom>
        </p:spPr>
        <p:txBody>
          <a:bodyPr wrap="square">
            <a:spAutoFit/>
          </a:bodyPr>
          <a:lstStyle/>
          <a:p>
            <a:pPr>
              <a:spcAft>
                <a:spcPts val="0"/>
              </a:spcAft>
            </a:pPr>
            <a:r>
              <a:rPr lang="zh-TW" altLang="zh-TW" sz="2800" b="1" spc="50" dirty="0">
                <a:solidFill>
                  <a:srgbClr val="FFFF00"/>
                </a:solidFill>
                <a:effectLst>
                  <a:outerShdw blurRad="76200" dist="50800" dir="5400000" algn="tl">
                    <a:srgbClr val="000000">
                      <a:alpha val="65000"/>
                    </a:srgbClr>
                  </a:outerShdw>
                </a:effectLst>
                <a:ea typeface="微軟正黑體"/>
                <a:cs typeface="Times New Roman"/>
              </a:rPr>
              <a:t>多邊形</a:t>
            </a:r>
            <a:r>
              <a:rPr lang="zh-TW" altLang="zh-TW" sz="2800" b="1" spc="50" dirty="0" smtClean="0">
                <a:solidFill>
                  <a:srgbClr val="FFFF00"/>
                </a:solidFill>
                <a:effectLst>
                  <a:outerShdw blurRad="76200" dist="50800" dir="5400000" algn="tl">
                    <a:srgbClr val="000000">
                      <a:alpha val="65000"/>
                    </a:srgbClr>
                  </a:outerShdw>
                </a:effectLst>
                <a:ea typeface="微軟正黑體"/>
                <a:cs typeface="Times New Roman"/>
              </a:rPr>
              <a:t>內角</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和</a:t>
            </a:r>
            <a:r>
              <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rPr>
              <a:t>  </a:t>
            </a:r>
            <a:r>
              <a:rPr lang="zh-TW" altLang="zh-TW" sz="2800" b="1" spc="50" dirty="0">
                <a:solidFill>
                  <a:srgbClr val="FFFF00"/>
                </a:solidFill>
                <a:effectLst>
                  <a:outerShdw blurRad="76200" dist="50800" dir="5400000" algn="tl">
                    <a:srgbClr val="000000">
                      <a:alpha val="65000"/>
                    </a:srgbClr>
                  </a:outerShdw>
                </a:effectLst>
                <a:ea typeface="微軟正黑體"/>
                <a:cs typeface="Times New Roman"/>
              </a:rPr>
              <a:t>蛋糕任務大挑戰</a:t>
            </a:r>
            <a:endParaRPr lang="zh-TW" altLang="zh-TW" sz="2800" b="1" kern="100" dirty="0" smtClean="0">
              <a:solidFill>
                <a:srgbClr val="FFFF00"/>
              </a:solidFill>
              <a:cs typeface="Times New Roman"/>
            </a:endParaRPr>
          </a:p>
          <a:p>
            <a:r>
              <a:rPr lang="zh-TW" altLang="zh-TW"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任務</a:t>
            </a:r>
            <a:r>
              <a:rPr lang="zh-TW"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說明：</a:t>
            </a:r>
          </a:p>
          <a:p>
            <a:r>
              <a:rPr lang="zh-TW"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每個多邊形蛋糕都有許多顆水果，切下來的每塊蛋糕都要三角形，每塊蛋糕都要分到一顆水果。你會怎麼切呢？切完後是否可以利用這些三角形去推證原來多邊形的內角和呢？</a:t>
            </a:r>
          </a:p>
          <a:p>
            <a:r>
              <a:rPr lang="zh-TW"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遊戲規則：</a:t>
            </a:r>
          </a:p>
          <a:p>
            <a:pPr marL="514350" lvl="0" indent="-514350">
              <a:buFont typeface="+mj-lt"/>
              <a:buAutoNum type="arabicPeriod"/>
            </a:pPr>
            <a:r>
              <a:rPr lang="zh-TW" altLang="zh-TW"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請</a:t>
            </a:r>
            <a:r>
              <a:rPr lang="zh-TW"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利用塑膠棒先試著分出符合任務條件的三角形。</a:t>
            </a:r>
          </a:p>
          <a:p>
            <a:pPr marL="514350" lvl="0" indent="-514350">
              <a:buFont typeface="+mj-lt"/>
              <a:buAutoNum type="arabicPeriod"/>
            </a:pPr>
            <a:r>
              <a:rPr lang="zh-TW" altLang="zh-TW"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將</a:t>
            </a:r>
            <a:r>
              <a:rPr lang="zh-TW"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多邊形內角先</a:t>
            </a:r>
            <a:r>
              <a:rPr lang="zh-TW" altLang="zh-TW"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上色</a:t>
            </a:r>
            <a:r>
              <a:rPr lang="zh-TW" altLang="en-US"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（塗果醬）</a:t>
            </a:r>
            <a:r>
              <a:rPr lang="zh-TW" altLang="zh-TW"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r>
              <a:rPr lang="zh-TW"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然後將多邊形劃上切割直線。</a:t>
            </a:r>
          </a:p>
          <a:p>
            <a:pPr marL="514350" indent="-514350">
              <a:buFont typeface="+mj-lt"/>
              <a:buAutoNum type="arabicPeriod"/>
            </a:pPr>
            <a:r>
              <a:rPr lang="zh-TW" altLang="zh-TW" sz="2800" b="1" kern="1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利用</a:t>
            </a:r>
            <a:r>
              <a:rPr lang="zh-TW"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這些三角形去推證多邊形內角和的算法。</a:t>
            </a:r>
            <a:endParaRPr lang="en-US" altLang="zh-TW" sz="2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endParaRPr lang="zh-TW" altLang="zh-TW" sz="2800" b="1" kern="100"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sp>
        <p:nvSpPr>
          <p:cNvPr id="5" name="標題 3"/>
          <p:cNvSpPr txBox="1">
            <a:spLocks/>
          </p:cNvSpPr>
          <p:nvPr/>
        </p:nvSpPr>
        <p:spPr>
          <a:xfrm>
            <a:off x="220250" y="0"/>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真實感受公式推導</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而</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非接受結論</a:t>
            </a: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p>
        </p:txBody>
      </p:sp>
      <p:grpSp>
        <p:nvGrpSpPr>
          <p:cNvPr id="6" name="群組 5"/>
          <p:cNvGrpSpPr/>
          <p:nvPr/>
        </p:nvGrpSpPr>
        <p:grpSpPr>
          <a:xfrm>
            <a:off x="7853582" y="5663609"/>
            <a:ext cx="1622995" cy="1622995"/>
            <a:chOff x="10799877" y="5565941"/>
            <a:chExt cx="1622995" cy="1622995"/>
          </a:xfrm>
        </p:grpSpPr>
        <p:grpSp>
          <p:nvGrpSpPr>
            <p:cNvPr id="7" name="组合 253"/>
            <p:cNvGrpSpPr/>
            <p:nvPr/>
          </p:nvGrpSpPr>
          <p:grpSpPr>
            <a:xfrm>
              <a:off x="10799877" y="5565941"/>
              <a:ext cx="1622995" cy="1622995"/>
              <a:chOff x="9919874" y="407800"/>
              <a:chExt cx="2268404" cy="2268404"/>
            </a:xfrm>
          </p:grpSpPr>
          <p:sp>
            <p:nvSpPr>
              <p:cNvPr id="1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 name="组合 1"/>
            <p:cNvGrpSpPr/>
            <p:nvPr/>
          </p:nvGrpSpPr>
          <p:grpSpPr>
            <a:xfrm>
              <a:off x="11202312" y="6085598"/>
              <a:ext cx="922220" cy="763785"/>
              <a:chOff x="8658759" y="5376728"/>
              <a:chExt cx="922220" cy="763785"/>
            </a:xfrm>
          </p:grpSpPr>
          <p:grpSp>
            <p:nvGrpSpPr>
              <p:cNvPr id="9" name="组合 190"/>
              <p:cNvGrpSpPr/>
              <p:nvPr/>
            </p:nvGrpSpPr>
            <p:grpSpPr>
              <a:xfrm>
                <a:off x="8658759" y="5376728"/>
                <a:ext cx="478777" cy="478777"/>
                <a:chOff x="9919874" y="407800"/>
                <a:chExt cx="2268404" cy="2268404"/>
              </a:xfrm>
            </p:grpSpPr>
            <p:sp>
              <p:nvSpPr>
                <p:cNvPr id="1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21823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3"/>
          <p:cNvSpPr txBox="1">
            <a:spLocks/>
          </p:cNvSpPr>
          <p:nvPr/>
        </p:nvSpPr>
        <p:spPr>
          <a:xfrm>
            <a:off x="1403648" y="2760658"/>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pic>
        <p:nvPicPr>
          <p:cNvPr id="25" name="Picture 2" descr="D:\簡報\圖檔\crea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85588"/>
            <a:ext cx="1144944" cy="1144944"/>
          </a:xfrm>
          <a:prstGeom prst="rect">
            <a:avLst/>
          </a:prstGeom>
          <a:noFill/>
          <a:extLst>
            <a:ext uri="{909E8E84-426E-40DD-AFC4-6F175D3DCCD1}">
              <a14:hiddenFill xmlns:a14="http://schemas.microsoft.com/office/drawing/2010/main">
                <a:solidFill>
                  <a:srgbClr val="FFFFFF"/>
                </a:solidFill>
              </a14:hiddenFill>
            </a:ext>
          </a:extLst>
        </p:spPr>
      </p:pic>
      <p:sp>
        <p:nvSpPr>
          <p:cNvPr id="27" name="標題 3"/>
          <p:cNvSpPr txBox="1">
            <a:spLocks/>
          </p:cNvSpPr>
          <p:nvPr/>
        </p:nvSpPr>
        <p:spPr>
          <a:xfrm>
            <a:off x="7921208" y="479975"/>
            <a:ext cx="683240" cy="3487134"/>
          </a:xfrm>
          <a:prstGeom prst="rect">
            <a:avLst/>
          </a:prstGeom>
          <a:noFill/>
        </p:spPr>
        <p:txBody>
          <a:bodyPr vert="horz" wrap="square" lIns="91440" tIns="45720" rIns="91440" bIns="45720" rtlCol="0" anchor="ctr">
            <a:noAutofit/>
          </a:bodyPr>
          <a:lstStyle/>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多</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邊</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形</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內</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角</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和</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探</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a:p>
            <a:pPr>
              <a:spcAft>
                <a:spcPts val="0"/>
              </a:spcAft>
            </a:pP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究</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sp>
        <p:nvSpPr>
          <p:cNvPr id="28" name="標題 3"/>
          <p:cNvSpPr txBox="1">
            <a:spLocks/>
          </p:cNvSpPr>
          <p:nvPr/>
        </p:nvSpPr>
        <p:spPr>
          <a:xfrm>
            <a:off x="2699792" y="3130460"/>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分析紀錄</a:t>
            </a:r>
            <a:endParaRPr lang="zh-TW" sz="3200" dirty="0">
              <a:solidFill>
                <a:schemeClr val="tx1"/>
              </a:solidFill>
              <a:effectLst/>
              <a:latin typeface="新細明體"/>
              <a:cs typeface="新細明體"/>
            </a:endParaRPr>
          </a:p>
        </p:txBody>
      </p:sp>
      <p:sp>
        <p:nvSpPr>
          <p:cNvPr id="29" name="標題 3"/>
          <p:cNvSpPr txBox="1">
            <a:spLocks/>
          </p:cNvSpPr>
          <p:nvPr/>
        </p:nvSpPr>
        <p:spPr>
          <a:xfrm>
            <a:off x="652258" y="3933054"/>
            <a:ext cx="3631710" cy="2536359"/>
          </a:xfrm>
          <a:prstGeom prst="rect">
            <a:avLst/>
          </a:prstGeom>
          <a:noFill/>
        </p:spPr>
        <p:txBody>
          <a:bodyPr vert="horz" wrap="square" lIns="91440" tIns="45720" rIns="91440" bIns="45720" rtlCol="0" anchor="ctr">
            <a:noAutofit/>
          </a:bodyPr>
          <a:lstStyle/>
          <a:p>
            <a:pPr>
              <a:spcAft>
                <a:spcPts val="0"/>
              </a:spcAft>
            </a:pPr>
            <a:r>
              <a:rPr lang="zh-TW" altLang="zh-TW" sz="2400" b="1" dirty="0">
                <a:solidFill>
                  <a:srgbClr val="FF0000"/>
                </a:solidFill>
                <a:latin typeface="微軟正黑體" panose="020B0604030504040204" pitchFamily="34" charset="-120"/>
                <a:ea typeface="微軟正黑體" panose="020B0604030504040204" pitchFamily="34" charset="-120"/>
              </a:rPr>
              <a:t>如何帶孩子去感受公式的精簡便利，可以透過帶孩子公式推導比較</a:t>
            </a:r>
            <a:r>
              <a:rPr lang="zh-TW" altLang="zh-TW" sz="2400" b="1" dirty="0" smtClean="0">
                <a:solidFill>
                  <a:srgbClr val="FF0000"/>
                </a:solidFill>
                <a:latin typeface="微軟正黑體" panose="020B0604030504040204" pitchFamily="34" charset="-120"/>
                <a:ea typeface="微軟正黑體" panose="020B0604030504040204" pitchFamily="34" charset="-120"/>
              </a:rPr>
              <a:t>。公式</a:t>
            </a:r>
            <a:r>
              <a:rPr lang="zh-TW" altLang="zh-TW" sz="2400" b="1" dirty="0">
                <a:solidFill>
                  <a:srgbClr val="FF0000"/>
                </a:solidFill>
                <a:latin typeface="微軟正黑體" panose="020B0604030504040204" pitchFamily="34" charset="-120"/>
                <a:ea typeface="微軟正黑體" panose="020B0604030504040204" pitchFamily="34" charset="-120"/>
              </a:rPr>
              <a:t>的記憶使用也應該先讓孩子真實感受公式的由來及推導過程。</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p:txBody>
      </p:sp>
      <p:pic>
        <p:nvPicPr>
          <p:cNvPr id="4098" name="Picture 2" descr="D:\比賽\親子天下\新增資料夾\20171006_1028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77" b="11995"/>
          <a:stretch/>
        </p:blipFill>
        <p:spPr bwMode="auto">
          <a:xfrm>
            <a:off x="4608760" y="2508788"/>
            <a:ext cx="2987576" cy="40646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比賽\親子天下\新增資料夾\20171006_1027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66" t="14839" r="7910" b="31603"/>
          <a:stretch/>
        </p:blipFill>
        <p:spPr bwMode="auto">
          <a:xfrm>
            <a:off x="797684" y="156128"/>
            <a:ext cx="6218651" cy="226476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群組 23"/>
          <p:cNvGrpSpPr/>
          <p:nvPr/>
        </p:nvGrpSpPr>
        <p:grpSpPr>
          <a:xfrm>
            <a:off x="7853582" y="5663609"/>
            <a:ext cx="1622995" cy="1622995"/>
            <a:chOff x="10799877" y="5565941"/>
            <a:chExt cx="1622995" cy="1622995"/>
          </a:xfrm>
        </p:grpSpPr>
        <p:grpSp>
          <p:nvGrpSpPr>
            <p:cNvPr id="26" name="组合 253"/>
            <p:cNvGrpSpPr/>
            <p:nvPr/>
          </p:nvGrpSpPr>
          <p:grpSpPr>
            <a:xfrm>
              <a:off x="10799877" y="5565941"/>
              <a:ext cx="1622995" cy="1622995"/>
              <a:chOff x="9919874" y="407800"/>
              <a:chExt cx="2268404" cy="2268404"/>
            </a:xfrm>
          </p:grpSpPr>
          <p:sp>
            <p:nvSpPr>
              <p:cNvPr id="36"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椭圆 256"/>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1"/>
            <p:cNvGrpSpPr/>
            <p:nvPr/>
          </p:nvGrpSpPr>
          <p:grpSpPr>
            <a:xfrm>
              <a:off x="11202312" y="6085598"/>
              <a:ext cx="922220" cy="763785"/>
              <a:chOff x="8658759" y="5376728"/>
              <a:chExt cx="922220" cy="763785"/>
            </a:xfrm>
          </p:grpSpPr>
          <p:grpSp>
            <p:nvGrpSpPr>
              <p:cNvPr id="31" name="组合 190"/>
              <p:cNvGrpSpPr/>
              <p:nvPr/>
            </p:nvGrpSpPr>
            <p:grpSpPr>
              <a:xfrm>
                <a:off x="8658759" y="5376728"/>
                <a:ext cx="478777" cy="478777"/>
                <a:chOff x="9919874" y="407800"/>
                <a:chExt cx="2268404" cy="2268404"/>
              </a:xfrm>
            </p:grpSpPr>
            <p:sp>
              <p:nvSpPr>
                <p:cNvPr id="34"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2"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430294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52403">
            <a:off x="6656611" y="4316473"/>
            <a:ext cx="970757" cy="970757"/>
          </a:xfrm>
          <a:prstGeom prst="rect">
            <a:avLst/>
          </a:prstGeom>
        </p:spPr>
      </p:pic>
      <p:sp>
        <p:nvSpPr>
          <p:cNvPr id="6" name="標題 3"/>
          <p:cNvSpPr txBox="1">
            <a:spLocks/>
          </p:cNvSpPr>
          <p:nvPr/>
        </p:nvSpPr>
        <p:spPr>
          <a:xfrm>
            <a:off x="2483768" y="1330260"/>
            <a:ext cx="2453115" cy="788755"/>
          </a:xfrm>
          <a:prstGeom prst="rect">
            <a:avLst/>
          </a:prstGeom>
          <a:noFill/>
        </p:spPr>
        <p:txBody>
          <a:bodyPr vert="horz" wrap="square" lIns="91440" tIns="45720" rIns="91440" bIns="45720" rtlCol="0" anchor="ctr">
            <a:noAutofit/>
          </a:bodyPr>
          <a:lstStyle/>
          <a:p>
            <a:pPr>
              <a:spcAft>
                <a:spcPts val="0"/>
              </a:spcAft>
            </a:pPr>
            <a:r>
              <a:rPr lang="zh-TW" altLang="en-US" sz="6600" b="1" kern="1200"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數  學</a:t>
            </a:r>
            <a:endParaRPr lang="zh-TW" sz="6600" dirty="0">
              <a:solidFill>
                <a:srgbClr val="FF0000"/>
              </a:solidFill>
              <a:effectLst/>
              <a:latin typeface="新細明體"/>
              <a:cs typeface="新細明體"/>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868" y="1053660"/>
            <a:ext cx="767885" cy="767885"/>
          </a:xfrm>
          <a:prstGeom prst="rect">
            <a:avLst/>
          </a:prstGeom>
          <a:ln>
            <a:noFill/>
          </a:ln>
          <a:effectLst>
            <a:softEdge rad="112500"/>
          </a:effectLst>
        </p:spPr>
      </p:pic>
      <p:pic>
        <p:nvPicPr>
          <p:cNvPr id="5" name="Picture 3" descr="D:\簡報\ppt\compa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0700" y="1330260"/>
            <a:ext cx="803392" cy="720080"/>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3"/>
          <p:cNvSpPr txBox="1">
            <a:spLocks/>
          </p:cNvSpPr>
          <p:nvPr/>
        </p:nvSpPr>
        <p:spPr>
          <a:xfrm>
            <a:off x="4576844" y="1546284"/>
            <a:ext cx="1210715" cy="802596"/>
          </a:xfrm>
          <a:prstGeom prst="rect">
            <a:avLst/>
          </a:prstGeom>
          <a:noFill/>
        </p:spPr>
        <p:txBody>
          <a:bodyPr vert="horz" wrap="square" lIns="91440" tIns="45720" rIns="91440" bIns="45720" rtlCol="0" anchor="ctr">
            <a:noAutofit/>
          </a:bodyPr>
          <a:lstStyle/>
          <a:p>
            <a:pPr>
              <a:spcAft>
                <a:spcPts val="0"/>
              </a:spcAft>
            </a:pPr>
            <a:r>
              <a:rPr lang="zh-TW" altLang="en-US" sz="4000" b="1" kern="1200" dirty="0">
                <a:ln w="17780" cap="flat" cmpd="sng" algn="ctr">
                  <a:solidFill>
                    <a:srgbClr val="FFFFFF"/>
                  </a:solidFill>
                  <a:prstDash val="solid"/>
                  <a:miter lim="100000"/>
                </a:ln>
                <a:solidFill>
                  <a:schemeClr val="tx1"/>
                </a:solidFill>
                <a:effectLst>
                  <a:outerShdw blurRad="50800" algn="tl">
                    <a:srgbClr val="000000"/>
                  </a:outerShdw>
                </a:effectLst>
                <a:latin typeface="新細明體"/>
                <a:ea typeface="微軟正黑體"/>
                <a:cs typeface="Times New Roman"/>
              </a:rPr>
              <a:t>探險</a:t>
            </a:r>
            <a:endParaRPr lang="zh-TW" sz="4000" dirty="0">
              <a:solidFill>
                <a:schemeClr val="tx1"/>
              </a:solidFill>
              <a:effectLst/>
              <a:latin typeface="新細明體"/>
              <a:cs typeface="新細明體"/>
            </a:endParaRPr>
          </a:p>
        </p:txBody>
      </p:sp>
      <p:sp>
        <p:nvSpPr>
          <p:cNvPr id="8" name="標題 3"/>
          <p:cNvSpPr txBox="1">
            <a:spLocks/>
          </p:cNvSpPr>
          <p:nvPr/>
        </p:nvSpPr>
        <p:spPr>
          <a:xfrm rot="20522385">
            <a:off x="5545947" y="1018695"/>
            <a:ext cx="927358" cy="923330"/>
          </a:xfrm>
          <a:prstGeom prst="rect">
            <a:avLst/>
          </a:prstGeom>
          <a:noFill/>
        </p:spPr>
        <p:txBody>
          <a:bodyPr vert="horz" wrap="square" lIns="91440" tIns="45720" rIns="91440" bIns="45720" rtlCol="0" anchor="ctr">
            <a:spAutoFit/>
          </a:bodyPr>
          <a:lstStyle/>
          <a:p>
            <a:pPr>
              <a:spcAft>
                <a:spcPts val="0"/>
              </a:spcAft>
            </a:pPr>
            <a:r>
              <a:rPr lang="zh-TW" altLang="en-US" sz="5400" b="1" kern="1200" dirty="0">
                <a:ln w="17780" cap="flat" cmpd="sng" algn="ctr">
                  <a:solidFill>
                    <a:srgbClr val="FFFFFF"/>
                  </a:solidFill>
                  <a:prstDash val="solid"/>
                  <a:miter lim="100000"/>
                </a:ln>
                <a:solidFill>
                  <a:srgbClr val="0070C0"/>
                </a:solidFill>
                <a:effectLst>
                  <a:outerShdw blurRad="50800" algn="tl">
                    <a:srgbClr val="000000"/>
                  </a:outerShdw>
                </a:effectLst>
                <a:latin typeface="新細明體"/>
                <a:ea typeface="微軟正黑體"/>
                <a:cs typeface="Times New Roman"/>
              </a:rPr>
              <a:t>趣</a:t>
            </a:r>
            <a:endParaRPr lang="zh-TW" sz="5400" dirty="0">
              <a:effectLst/>
              <a:latin typeface="新細明體"/>
              <a:cs typeface="新細明體"/>
            </a:endParaRPr>
          </a:p>
        </p:txBody>
      </p:sp>
      <p:pic>
        <p:nvPicPr>
          <p:cNvPr id="9" name="Picture 4" descr="D:\簡報\ppt\dic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4497" y="1474276"/>
            <a:ext cx="694555" cy="6945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接點 2"/>
          <p:cNvCxnSpPr/>
          <p:nvPr/>
        </p:nvCxnSpPr>
        <p:spPr>
          <a:xfrm>
            <a:off x="4556475" y="2071356"/>
            <a:ext cx="0" cy="9255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046876" y="2996952"/>
            <a:ext cx="51174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074870" y="2959669"/>
            <a:ext cx="0" cy="6652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7164288" y="2968219"/>
            <a:ext cx="0" cy="6652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560425" y="2979794"/>
            <a:ext cx="0" cy="6652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標題 3"/>
          <p:cNvSpPr txBox="1">
            <a:spLocks/>
          </p:cNvSpPr>
          <p:nvPr/>
        </p:nvSpPr>
        <p:spPr>
          <a:xfrm>
            <a:off x="1336484" y="3646441"/>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sp>
        <p:nvSpPr>
          <p:cNvPr id="21" name="標題 3"/>
          <p:cNvSpPr txBox="1">
            <a:spLocks/>
          </p:cNvSpPr>
          <p:nvPr/>
        </p:nvSpPr>
        <p:spPr>
          <a:xfrm>
            <a:off x="3851920" y="3646441"/>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3">
                    <a:lumMod val="75000"/>
                  </a:schemeClr>
                </a:solidFill>
                <a:effectLst>
                  <a:outerShdw blurRad="50800" algn="tl">
                    <a:srgbClr val="000000"/>
                  </a:outerShdw>
                </a:effectLst>
                <a:latin typeface="新細明體"/>
                <a:ea typeface="微軟正黑體"/>
                <a:cs typeface="Times New Roman"/>
              </a:rPr>
              <a:t>冒險</a:t>
            </a:r>
            <a:endParaRPr lang="zh-TW" sz="4800" dirty="0">
              <a:solidFill>
                <a:schemeClr val="accent3">
                  <a:lumMod val="75000"/>
                </a:schemeClr>
              </a:solidFill>
              <a:effectLst/>
              <a:latin typeface="新細明體"/>
              <a:cs typeface="新細明體"/>
            </a:endParaRPr>
          </a:p>
        </p:txBody>
      </p:sp>
      <p:sp>
        <p:nvSpPr>
          <p:cNvPr id="22" name="標題 3"/>
          <p:cNvSpPr txBox="1">
            <a:spLocks/>
          </p:cNvSpPr>
          <p:nvPr/>
        </p:nvSpPr>
        <p:spPr>
          <a:xfrm>
            <a:off x="6404457" y="3645024"/>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6">
                    <a:lumMod val="75000"/>
                  </a:schemeClr>
                </a:solidFill>
                <a:effectLst>
                  <a:outerShdw blurRad="50800" algn="tl">
                    <a:srgbClr val="000000"/>
                  </a:outerShdw>
                </a:effectLst>
                <a:latin typeface="新細明體"/>
                <a:ea typeface="微軟正黑體"/>
                <a:cs typeface="Times New Roman"/>
              </a:rPr>
              <a:t>樂趣</a:t>
            </a:r>
            <a:endParaRPr lang="zh-TW" sz="4800" dirty="0">
              <a:solidFill>
                <a:schemeClr val="accent6">
                  <a:lumMod val="75000"/>
                </a:schemeClr>
              </a:solidFill>
              <a:effectLst/>
              <a:latin typeface="新細明體"/>
              <a:cs typeface="新細明體"/>
            </a:endParaRPr>
          </a:p>
        </p:txBody>
      </p:sp>
      <p:sp>
        <p:nvSpPr>
          <p:cNvPr id="24" name="標題 3"/>
          <p:cNvSpPr txBox="1">
            <a:spLocks/>
          </p:cNvSpPr>
          <p:nvPr/>
        </p:nvSpPr>
        <p:spPr>
          <a:xfrm>
            <a:off x="1115616" y="5229200"/>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討論分析</a:t>
            </a:r>
            <a:endParaRPr lang="zh-TW" sz="3200" dirty="0">
              <a:solidFill>
                <a:schemeClr val="tx1"/>
              </a:solidFill>
              <a:effectLst/>
              <a:latin typeface="新細明體"/>
              <a:cs typeface="新細明體"/>
            </a:endParaRPr>
          </a:p>
        </p:txBody>
      </p:sp>
      <p:sp>
        <p:nvSpPr>
          <p:cNvPr id="25" name="標題 3"/>
          <p:cNvSpPr txBox="1">
            <a:spLocks/>
          </p:cNvSpPr>
          <p:nvPr/>
        </p:nvSpPr>
        <p:spPr>
          <a:xfrm>
            <a:off x="3710325" y="5259950"/>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嘗試錯誤</a:t>
            </a:r>
            <a:endParaRPr lang="zh-TW" sz="3200" dirty="0">
              <a:solidFill>
                <a:schemeClr val="tx1"/>
              </a:solidFill>
              <a:effectLst/>
              <a:latin typeface="新細明體"/>
              <a:cs typeface="新細明體"/>
            </a:endParaRPr>
          </a:p>
        </p:txBody>
      </p:sp>
      <p:sp>
        <p:nvSpPr>
          <p:cNvPr id="26" name="標題 3"/>
          <p:cNvSpPr txBox="1">
            <a:spLocks/>
          </p:cNvSpPr>
          <p:nvPr/>
        </p:nvSpPr>
        <p:spPr>
          <a:xfrm>
            <a:off x="6300192" y="5229200"/>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活化思考</a:t>
            </a:r>
            <a:endParaRPr lang="zh-TW" sz="3200" dirty="0">
              <a:solidFill>
                <a:schemeClr val="tx1"/>
              </a:solidFill>
              <a:effectLst/>
              <a:latin typeface="新細明體"/>
              <a:cs typeface="新細明體"/>
            </a:endParaRPr>
          </a:p>
        </p:txBody>
      </p:sp>
      <p:pic>
        <p:nvPicPr>
          <p:cNvPr id="31" name="圖片 30"/>
          <p:cNvPicPr>
            <a:picLocks noChangeAspect="1"/>
          </p:cNvPicPr>
          <p:nvPr/>
        </p:nvPicPr>
        <p:blipFill>
          <a:blip r:embed="rId7" cstate="print">
            <a:extLst>
              <a:ext uri="{BEBA8EAE-BF5A-486C-A8C5-ECC9F3942E4B}">
                <a14:imgProps xmlns:a14="http://schemas.microsoft.com/office/drawing/2010/main">
                  <a14:imgLayer r:embed="rId8">
                    <a14:imgEffect>
                      <a14:backgroundRemoval t="9744" b="92332" l="3195" r="97444"/>
                    </a14:imgEffect>
                  </a14:imgLayer>
                </a14:imgProps>
              </a:ext>
              <a:ext uri="{28A0092B-C50C-407E-A947-70E740481C1C}">
                <a14:useLocalDpi xmlns:a14="http://schemas.microsoft.com/office/drawing/2010/main" val="0"/>
              </a:ext>
            </a:extLst>
          </a:blip>
          <a:stretch>
            <a:fillRect/>
          </a:stretch>
        </p:blipFill>
        <p:spPr>
          <a:xfrm>
            <a:off x="3887375" y="4064324"/>
            <a:ext cx="1404156" cy="1404156"/>
          </a:xfrm>
          <a:prstGeom prst="rect">
            <a:avLst/>
          </a:prstGeom>
        </p:spPr>
      </p:pic>
      <p:pic>
        <p:nvPicPr>
          <p:cNvPr id="1026" name="Picture 2" descr="D:\簡報\圖檔\creativit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8492" y="4300280"/>
            <a:ext cx="1144944" cy="11449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14"/>
          <p:cNvCxnSpPr/>
          <p:nvPr/>
        </p:nvCxnSpPr>
        <p:spPr>
          <a:xfrm>
            <a:off x="6125151" y="865483"/>
            <a:ext cx="1529046" cy="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直接连接符 16"/>
          <p:cNvCxnSpPr/>
          <p:nvPr/>
        </p:nvCxnSpPr>
        <p:spPr>
          <a:xfrm flipV="1">
            <a:off x="7270936" y="724107"/>
            <a:ext cx="0" cy="813869"/>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28" name="组合 8"/>
          <p:cNvGrpSpPr/>
          <p:nvPr/>
        </p:nvGrpSpPr>
        <p:grpSpPr>
          <a:xfrm>
            <a:off x="863836" y="398327"/>
            <a:ext cx="3243970" cy="2652620"/>
            <a:chOff x="2898837" y="1997090"/>
            <a:chExt cx="3243970" cy="2652620"/>
          </a:xfrm>
        </p:grpSpPr>
        <p:grpSp>
          <p:nvGrpSpPr>
            <p:cNvPr id="29" name="组合 1"/>
            <p:cNvGrpSpPr/>
            <p:nvPr/>
          </p:nvGrpSpPr>
          <p:grpSpPr>
            <a:xfrm>
              <a:off x="3214889" y="2631000"/>
              <a:ext cx="1305933" cy="1305933"/>
              <a:chOff x="9919874" y="407800"/>
              <a:chExt cx="2268404" cy="2268404"/>
            </a:xfrm>
          </p:grpSpPr>
          <p:sp>
            <p:nvSpPr>
              <p:cNvPr id="35"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4"/>
              <p:cNvSpPr/>
              <p:nvPr/>
            </p:nvSpPr>
            <p:spPr>
              <a:xfrm>
                <a:off x="10287248" y="775174"/>
                <a:ext cx="1533656" cy="1533656"/>
              </a:xfrm>
              <a:prstGeom prst="ellipse">
                <a:avLst/>
              </a:prstGeom>
              <a:blipFill dpi="0" rotWithShape="1">
                <a:blip r:embed="rId10">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30" name="直接连接符 6"/>
            <p:cNvCxnSpPr/>
            <p:nvPr/>
          </p:nvCxnSpPr>
          <p:spPr>
            <a:xfrm flipH="1">
              <a:off x="3164305" y="1997090"/>
              <a:ext cx="19899" cy="26526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直接连接符 7"/>
            <p:cNvCxnSpPr/>
            <p:nvPr/>
          </p:nvCxnSpPr>
          <p:spPr>
            <a:xfrm>
              <a:off x="2898837"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文本框 18"/>
            <p:cNvSpPr txBox="1"/>
            <p:nvPr/>
          </p:nvSpPr>
          <p:spPr>
            <a:xfrm>
              <a:off x="3640576" y="2969457"/>
              <a:ext cx="39859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884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24"/>
                                        </p:tgtEl>
                                        <p:attrNameLst>
                                          <p:attrName>r</p:attrName>
                                        </p:attrNameLst>
                                      </p:cBhvr>
                                    </p:animRot>
                                    <p:animRot by="-240000">
                                      <p:cBhvr>
                                        <p:cTn id="57" dur="200" fill="hold">
                                          <p:stCondLst>
                                            <p:cond delay="200"/>
                                          </p:stCondLst>
                                        </p:cTn>
                                        <p:tgtEl>
                                          <p:spTgt spid="24"/>
                                        </p:tgtEl>
                                        <p:attrNameLst>
                                          <p:attrName>r</p:attrName>
                                        </p:attrNameLst>
                                      </p:cBhvr>
                                    </p:animRot>
                                    <p:animRot by="240000">
                                      <p:cBhvr>
                                        <p:cTn id="58" dur="200" fill="hold">
                                          <p:stCondLst>
                                            <p:cond delay="400"/>
                                          </p:stCondLst>
                                        </p:cTn>
                                        <p:tgtEl>
                                          <p:spTgt spid="24"/>
                                        </p:tgtEl>
                                        <p:attrNameLst>
                                          <p:attrName>r</p:attrName>
                                        </p:attrNameLst>
                                      </p:cBhvr>
                                    </p:animRot>
                                    <p:animRot by="-240000">
                                      <p:cBhvr>
                                        <p:cTn id="59" dur="200" fill="hold">
                                          <p:stCondLst>
                                            <p:cond delay="600"/>
                                          </p:stCondLst>
                                        </p:cTn>
                                        <p:tgtEl>
                                          <p:spTgt spid="24"/>
                                        </p:tgtEl>
                                        <p:attrNameLst>
                                          <p:attrName>r</p:attrName>
                                        </p:attrNameLst>
                                      </p:cBhvr>
                                    </p:animRot>
                                    <p:animRot by="120000">
                                      <p:cBhvr>
                                        <p:cTn id="60" dur="200" fill="hold">
                                          <p:stCondLst>
                                            <p:cond delay="800"/>
                                          </p:stCondLst>
                                        </p:cTn>
                                        <p:tgtEl>
                                          <p:spTgt spid="24"/>
                                        </p:tgtEl>
                                        <p:attrNameLst>
                                          <p:attrName>r</p:attrName>
                                        </p:attrNameLst>
                                      </p:cBhvr>
                                    </p:animRot>
                                  </p:childTnLst>
                                </p:cTn>
                              </p:par>
                              <p:par>
                                <p:cTn id="61" presetID="32" presetClass="emph" presetSubtype="0" fill="hold" grpId="0" nodeType="with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par>
                                <p:cTn id="67" presetID="32" presetClass="emph" presetSubtype="0" fill="hold" grpId="0" nodeType="withEffect">
                                  <p:stCondLst>
                                    <p:cond delay="0"/>
                                  </p:stCondLst>
                                  <p:childTnLst>
                                    <p:animRot by="120000">
                                      <p:cBhvr>
                                        <p:cTn id="68" dur="100" fill="hold">
                                          <p:stCondLst>
                                            <p:cond delay="0"/>
                                          </p:stCondLst>
                                        </p:cTn>
                                        <p:tgtEl>
                                          <p:spTgt spid="26"/>
                                        </p:tgtEl>
                                        <p:attrNameLst>
                                          <p:attrName>r</p:attrName>
                                        </p:attrNameLst>
                                      </p:cBhvr>
                                    </p:animRot>
                                    <p:animRot by="-240000">
                                      <p:cBhvr>
                                        <p:cTn id="69" dur="200" fill="hold">
                                          <p:stCondLst>
                                            <p:cond delay="200"/>
                                          </p:stCondLst>
                                        </p:cTn>
                                        <p:tgtEl>
                                          <p:spTgt spid="26"/>
                                        </p:tgtEl>
                                        <p:attrNameLst>
                                          <p:attrName>r</p:attrName>
                                        </p:attrNameLst>
                                      </p:cBhvr>
                                    </p:animRot>
                                    <p:animRot by="240000">
                                      <p:cBhvr>
                                        <p:cTn id="70" dur="200" fill="hold">
                                          <p:stCondLst>
                                            <p:cond delay="400"/>
                                          </p:stCondLst>
                                        </p:cTn>
                                        <p:tgtEl>
                                          <p:spTgt spid="26"/>
                                        </p:tgtEl>
                                        <p:attrNameLst>
                                          <p:attrName>r</p:attrName>
                                        </p:attrNameLst>
                                      </p:cBhvr>
                                    </p:animRot>
                                    <p:animRot by="-240000">
                                      <p:cBhvr>
                                        <p:cTn id="71" dur="200" fill="hold">
                                          <p:stCondLst>
                                            <p:cond delay="600"/>
                                          </p:stCondLst>
                                        </p:cTn>
                                        <p:tgtEl>
                                          <p:spTgt spid="26"/>
                                        </p:tgtEl>
                                        <p:attrNameLst>
                                          <p:attrName>r</p:attrName>
                                        </p:attrNameLst>
                                      </p:cBhvr>
                                    </p:animRot>
                                    <p:animRot by="120000">
                                      <p:cBhvr>
                                        <p:cTn id="72"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1227" y="1692091"/>
            <a:ext cx="8463346" cy="4401205"/>
          </a:xfrm>
          <a:prstGeom prst="rect">
            <a:avLst/>
          </a:prstGeom>
        </p:spPr>
        <p:txBody>
          <a:bodyPr wrap="square">
            <a:spAutoFit/>
          </a:bodyPr>
          <a:lstStyle/>
          <a:p>
            <a:pPr>
              <a:spcAft>
                <a:spcPts val="0"/>
              </a:spcAft>
            </a:pP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忍術打</a:t>
            </a: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四則</a:t>
            </a:r>
            <a:endPar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遊戲</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規則：</a:t>
            </a:r>
          </a:p>
          <a:p>
            <a:pPr marL="514350" indent="-514350">
              <a:spcAft>
                <a:spcPts val="0"/>
              </a:spcAft>
              <a:buFont typeface="+mj-lt"/>
              <a:buAutoNum type="arabicPeriod"/>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撲克牌</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洗牌，每人發給五張牌卡。</a:t>
            </a:r>
          </a:p>
          <a:p>
            <a:pPr marL="514350" indent="-514350">
              <a:spcAft>
                <a:spcPts val="0"/>
              </a:spcAft>
              <a:buFont typeface="+mj-lt"/>
              <a:buAutoNum type="arabicPeriod"/>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然後</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依據手牌三張以上張組合成一個四則算式，需要將四則算式寫在忍術紀錄單上，依據四則算式答案數字，在忍術領土該數字四個邊界畫一條線。（使用不同顏色）</a:t>
            </a:r>
          </a:p>
          <a:p>
            <a:pPr marL="514350" indent="-514350">
              <a:spcAft>
                <a:spcPts val="0"/>
              </a:spcAft>
              <a:buFont typeface="+mj-lt"/>
              <a:buAutoNum type="arabicPeriod"/>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出</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牌幾張，於公牌再抽幾張牌卡補牌，補到五張。</a:t>
            </a:r>
          </a:p>
          <a:p>
            <a:pPr marL="514350" indent="-514350">
              <a:spcAft>
                <a:spcPts val="0"/>
              </a:spcAft>
              <a:buFont typeface="+mj-lt"/>
              <a:buAutoNum type="arabicPeriod"/>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如果</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邊界畫到三個就可以將整個數字領土塗上自己顏色</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a:t>
            </a:r>
            <a:endParaRPr lang="zh-TW" altLang="en-US" sz="2800" b="1" spc="50" dirty="0">
              <a:solidFill>
                <a:srgbClr val="FF0000"/>
              </a:solidFill>
              <a:effectLst>
                <a:outerShdw blurRad="76200" dist="50800" dir="5400000" algn="tl">
                  <a:srgbClr val="000000">
                    <a:alpha val="65000"/>
                  </a:srgbClr>
                </a:outerShdw>
              </a:effectLst>
              <a:ea typeface="微軟正黑體"/>
              <a:cs typeface="Times New Roman"/>
            </a:endParaRPr>
          </a:p>
        </p:txBody>
      </p:sp>
      <p:grpSp>
        <p:nvGrpSpPr>
          <p:cNvPr id="5" name="群組 4"/>
          <p:cNvGrpSpPr/>
          <p:nvPr/>
        </p:nvGrpSpPr>
        <p:grpSpPr>
          <a:xfrm>
            <a:off x="7853582" y="5663609"/>
            <a:ext cx="1622995" cy="1622995"/>
            <a:chOff x="10799877" y="5565941"/>
            <a:chExt cx="1622995" cy="1622995"/>
          </a:xfrm>
        </p:grpSpPr>
        <p:grpSp>
          <p:nvGrpSpPr>
            <p:cNvPr id="6" name="组合 253"/>
            <p:cNvGrpSpPr/>
            <p:nvPr/>
          </p:nvGrpSpPr>
          <p:grpSpPr>
            <a:xfrm>
              <a:off x="10799877" y="5565941"/>
              <a:ext cx="1622995" cy="1622995"/>
              <a:chOff x="9919874" y="407800"/>
              <a:chExt cx="2268404" cy="2268404"/>
            </a:xfrm>
          </p:grpSpPr>
          <p:sp>
            <p:nvSpPr>
              <p:cNvPr id="13"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 name="组合 1"/>
            <p:cNvGrpSpPr/>
            <p:nvPr/>
          </p:nvGrpSpPr>
          <p:grpSpPr>
            <a:xfrm>
              <a:off x="11202312" y="6085598"/>
              <a:ext cx="922220" cy="763785"/>
              <a:chOff x="8658759" y="5376728"/>
              <a:chExt cx="922220" cy="763785"/>
            </a:xfrm>
          </p:grpSpPr>
          <p:grpSp>
            <p:nvGrpSpPr>
              <p:cNvPr id="8" name="组合 190"/>
              <p:cNvGrpSpPr/>
              <p:nvPr/>
            </p:nvGrpSpPr>
            <p:grpSpPr>
              <a:xfrm>
                <a:off x="8658759" y="5376728"/>
                <a:ext cx="478777" cy="478777"/>
                <a:chOff x="9919874" y="407800"/>
                <a:chExt cx="2268404" cy="2268404"/>
              </a:xfrm>
            </p:grpSpPr>
            <p:sp>
              <p:nvSpPr>
                <p:cNvPr id="11"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8" name="標題 3"/>
          <p:cNvSpPr txBox="1">
            <a:spLocks/>
          </p:cNvSpPr>
          <p:nvPr/>
        </p:nvSpPr>
        <p:spPr>
          <a:xfrm>
            <a:off x="220250" y="165162"/>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多元有趣的</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方式</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建立</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孩子的數感及計算</a:t>
            </a: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p>
        </p:txBody>
      </p:sp>
    </p:spTree>
    <p:extLst>
      <p:ext uri="{BB962C8B-B14F-4D97-AF65-F5344CB8AC3E}">
        <p14:creationId xmlns:p14="http://schemas.microsoft.com/office/powerpoint/2010/main" val="16775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80">
                                          <p:stCondLst>
                                            <p:cond delay="0"/>
                                          </p:stCondLst>
                                        </p:cTn>
                                        <p:tgtEl>
                                          <p:spTgt spid="18">
                                            <p:txEl>
                                              <p:pRg st="0" end="0"/>
                                            </p:txEl>
                                          </p:spTgt>
                                        </p:tgtEl>
                                      </p:cBhvr>
                                    </p:animEffect>
                                    <p:anim calcmode="lin" valueType="num">
                                      <p:cBhvr>
                                        <p:cTn id="8" dur="1822" tmFilter="0,0; 0.14,0.36; 0.43,0.73; 0.71,0.91; 1.0,1.0">
                                          <p:stCondLst>
                                            <p:cond delay="0"/>
                                          </p:stCondLst>
                                        </p:cTn>
                                        <p:tgtEl>
                                          <p:spTgt spid="1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xEl>
                                              <p:pRg st="0" end="0"/>
                                            </p:txEl>
                                          </p:spTgt>
                                        </p:tgtEl>
                                      </p:cBhvr>
                                      <p:to x="100000" y="60000"/>
                                    </p:animScale>
                                    <p:animScale>
                                      <p:cBhvr>
                                        <p:cTn id="14" dur="166" decel="50000">
                                          <p:stCondLst>
                                            <p:cond delay="676"/>
                                          </p:stCondLst>
                                        </p:cTn>
                                        <p:tgtEl>
                                          <p:spTgt spid="18">
                                            <p:txEl>
                                              <p:pRg st="0" end="0"/>
                                            </p:txEl>
                                          </p:spTgt>
                                        </p:tgtEl>
                                      </p:cBhvr>
                                      <p:to x="100000" y="100000"/>
                                    </p:animScale>
                                    <p:animScale>
                                      <p:cBhvr>
                                        <p:cTn id="15" dur="26">
                                          <p:stCondLst>
                                            <p:cond delay="1312"/>
                                          </p:stCondLst>
                                        </p:cTn>
                                        <p:tgtEl>
                                          <p:spTgt spid="18">
                                            <p:txEl>
                                              <p:pRg st="0" end="0"/>
                                            </p:txEl>
                                          </p:spTgt>
                                        </p:tgtEl>
                                      </p:cBhvr>
                                      <p:to x="100000" y="80000"/>
                                    </p:animScale>
                                    <p:animScale>
                                      <p:cBhvr>
                                        <p:cTn id="16" dur="166" decel="50000">
                                          <p:stCondLst>
                                            <p:cond delay="1338"/>
                                          </p:stCondLst>
                                        </p:cTn>
                                        <p:tgtEl>
                                          <p:spTgt spid="18">
                                            <p:txEl>
                                              <p:pRg st="0" end="0"/>
                                            </p:txEl>
                                          </p:spTgt>
                                        </p:tgtEl>
                                      </p:cBhvr>
                                      <p:to x="100000" y="100000"/>
                                    </p:animScale>
                                    <p:animScale>
                                      <p:cBhvr>
                                        <p:cTn id="17" dur="26">
                                          <p:stCondLst>
                                            <p:cond delay="1642"/>
                                          </p:stCondLst>
                                        </p:cTn>
                                        <p:tgtEl>
                                          <p:spTgt spid="18">
                                            <p:txEl>
                                              <p:pRg st="0" end="0"/>
                                            </p:txEl>
                                          </p:spTgt>
                                        </p:tgtEl>
                                      </p:cBhvr>
                                      <p:to x="100000" y="90000"/>
                                    </p:animScale>
                                    <p:animScale>
                                      <p:cBhvr>
                                        <p:cTn id="18" dur="166" decel="50000">
                                          <p:stCondLst>
                                            <p:cond delay="1668"/>
                                          </p:stCondLst>
                                        </p:cTn>
                                        <p:tgtEl>
                                          <p:spTgt spid="18">
                                            <p:txEl>
                                              <p:pRg st="0" end="0"/>
                                            </p:txEl>
                                          </p:spTgt>
                                        </p:tgtEl>
                                      </p:cBhvr>
                                      <p:to x="100000" y="100000"/>
                                    </p:animScale>
                                    <p:animScale>
                                      <p:cBhvr>
                                        <p:cTn id="19" dur="26">
                                          <p:stCondLst>
                                            <p:cond delay="1808"/>
                                          </p:stCondLst>
                                        </p:cTn>
                                        <p:tgtEl>
                                          <p:spTgt spid="18">
                                            <p:txEl>
                                              <p:pRg st="0" end="0"/>
                                            </p:txEl>
                                          </p:spTgt>
                                        </p:tgtEl>
                                      </p:cBhvr>
                                      <p:to x="100000" y="95000"/>
                                    </p:animScale>
                                    <p:animScale>
                                      <p:cBhvr>
                                        <p:cTn id="20" dur="166" decel="50000">
                                          <p:stCondLst>
                                            <p:cond delay="1834"/>
                                          </p:stCondLst>
                                        </p:cTn>
                                        <p:tgtEl>
                                          <p:spTgt spid="1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down)">
                                      <p:cBhvr>
                                        <p:cTn id="25" dur="580">
                                          <p:stCondLst>
                                            <p:cond delay="0"/>
                                          </p:stCondLst>
                                        </p:cTn>
                                        <p:tgtEl>
                                          <p:spTgt spid="18">
                                            <p:txEl>
                                              <p:pRg st="1" end="1"/>
                                            </p:txEl>
                                          </p:spTgt>
                                        </p:tgtEl>
                                      </p:cBhvr>
                                    </p:animEffect>
                                    <p:anim calcmode="lin" valueType="num">
                                      <p:cBhvr>
                                        <p:cTn id="26" dur="1822" tmFilter="0,0; 0.14,0.36; 0.43,0.73; 0.71,0.91; 1.0,1.0">
                                          <p:stCondLst>
                                            <p:cond delay="0"/>
                                          </p:stCondLst>
                                        </p:cTn>
                                        <p:tgtEl>
                                          <p:spTgt spid="1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xEl>
                                              <p:pRg st="1" end="1"/>
                                            </p:txEl>
                                          </p:spTgt>
                                        </p:tgtEl>
                                      </p:cBhvr>
                                      <p:to x="100000" y="60000"/>
                                    </p:animScale>
                                    <p:animScale>
                                      <p:cBhvr>
                                        <p:cTn id="32" dur="166" decel="50000">
                                          <p:stCondLst>
                                            <p:cond delay="676"/>
                                          </p:stCondLst>
                                        </p:cTn>
                                        <p:tgtEl>
                                          <p:spTgt spid="18">
                                            <p:txEl>
                                              <p:pRg st="1" end="1"/>
                                            </p:txEl>
                                          </p:spTgt>
                                        </p:tgtEl>
                                      </p:cBhvr>
                                      <p:to x="100000" y="100000"/>
                                    </p:animScale>
                                    <p:animScale>
                                      <p:cBhvr>
                                        <p:cTn id="33" dur="26">
                                          <p:stCondLst>
                                            <p:cond delay="1312"/>
                                          </p:stCondLst>
                                        </p:cTn>
                                        <p:tgtEl>
                                          <p:spTgt spid="18">
                                            <p:txEl>
                                              <p:pRg st="1" end="1"/>
                                            </p:txEl>
                                          </p:spTgt>
                                        </p:tgtEl>
                                      </p:cBhvr>
                                      <p:to x="100000" y="80000"/>
                                    </p:animScale>
                                    <p:animScale>
                                      <p:cBhvr>
                                        <p:cTn id="34" dur="166" decel="50000">
                                          <p:stCondLst>
                                            <p:cond delay="1338"/>
                                          </p:stCondLst>
                                        </p:cTn>
                                        <p:tgtEl>
                                          <p:spTgt spid="18">
                                            <p:txEl>
                                              <p:pRg st="1" end="1"/>
                                            </p:txEl>
                                          </p:spTgt>
                                        </p:tgtEl>
                                      </p:cBhvr>
                                      <p:to x="100000" y="100000"/>
                                    </p:animScale>
                                    <p:animScale>
                                      <p:cBhvr>
                                        <p:cTn id="35" dur="26">
                                          <p:stCondLst>
                                            <p:cond delay="1642"/>
                                          </p:stCondLst>
                                        </p:cTn>
                                        <p:tgtEl>
                                          <p:spTgt spid="18">
                                            <p:txEl>
                                              <p:pRg st="1" end="1"/>
                                            </p:txEl>
                                          </p:spTgt>
                                        </p:tgtEl>
                                      </p:cBhvr>
                                      <p:to x="100000" y="90000"/>
                                    </p:animScale>
                                    <p:animScale>
                                      <p:cBhvr>
                                        <p:cTn id="36" dur="166" decel="50000">
                                          <p:stCondLst>
                                            <p:cond delay="1668"/>
                                          </p:stCondLst>
                                        </p:cTn>
                                        <p:tgtEl>
                                          <p:spTgt spid="18">
                                            <p:txEl>
                                              <p:pRg st="1" end="1"/>
                                            </p:txEl>
                                          </p:spTgt>
                                        </p:tgtEl>
                                      </p:cBhvr>
                                      <p:to x="100000" y="100000"/>
                                    </p:animScale>
                                    <p:animScale>
                                      <p:cBhvr>
                                        <p:cTn id="37" dur="26">
                                          <p:stCondLst>
                                            <p:cond delay="1808"/>
                                          </p:stCondLst>
                                        </p:cTn>
                                        <p:tgtEl>
                                          <p:spTgt spid="18">
                                            <p:txEl>
                                              <p:pRg st="1" end="1"/>
                                            </p:txEl>
                                          </p:spTgt>
                                        </p:tgtEl>
                                      </p:cBhvr>
                                      <p:to x="100000" y="95000"/>
                                    </p:animScale>
                                    <p:animScale>
                                      <p:cBhvr>
                                        <p:cTn id="38" dur="166" decel="50000">
                                          <p:stCondLst>
                                            <p:cond delay="1834"/>
                                          </p:stCondLst>
                                        </p:cTn>
                                        <p:tgtEl>
                                          <p:spTgt spid="1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矩形 3"/>
          <p:cNvSpPr/>
          <p:nvPr/>
        </p:nvSpPr>
        <p:spPr>
          <a:xfrm>
            <a:off x="611560" y="1582341"/>
            <a:ext cx="7992888" cy="4401205"/>
          </a:xfrm>
          <a:prstGeom prst="rect">
            <a:avLst/>
          </a:prstGeom>
        </p:spPr>
        <p:txBody>
          <a:bodyPr wrap="square">
            <a:spAutoFit/>
          </a:bodyPr>
          <a:lstStyle/>
          <a:p>
            <a:pPr marL="514350" indent="-514350">
              <a:spcAft>
                <a:spcPts val="0"/>
              </a:spcAft>
              <a:buFont typeface="+mj-lt"/>
              <a:buAutoNum type="arabicPeriod" startAt="5"/>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如果</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分別劃記兩條邊界則平手不用塗上顏色。</a:t>
            </a:r>
          </a:p>
          <a:p>
            <a:pPr marL="514350" indent="-514350">
              <a:spcAft>
                <a:spcPts val="0"/>
              </a:spcAft>
              <a:buFont typeface="+mj-lt"/>
              <a:buAutoNum type="arabicPeriod" startAt="5"/>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如果</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都沒有任何符合的數字邊界可以劃記，則只能</a:t>
            </a:r>
            <a:r>
              <a:rPr lang="en-US" altLang="zh-TW" sz="2800" b="1" spc="50" dirty="0">
                <a:solidFill>
                  <a:srgbClr val="FF0000"/>
                </a:solidFill>
                <a:effectLst>
                  <a:outerShdw blurRad="76200" dist="50800" dir="5400000" algn="tl">
                    <a:srgbClr val="000000">
                      <a:alpha val="65000"/>
                    </a:srgbClr>
                  </a:outerShdw>
                </a:effectLst>
                <a:ea typeface="微軟正黑體"/>
                <a:cs typeface="Times New Roman"/>
              </a:rPr>
              <a:t>PASS</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，但棄牌可以換手牌。</a:t>
            </a:r>
          </a:p>
          <a:p>
            <a:pPr marL="514350" indent="-514350">
              <a:spcAft>
                <a:spcPts val="0"/>
              </a:spcAft>
              <a:buFont typeface="+mj-lt"/>
              <a:buAutoNum type="arabicPeriod" startAt="5"/>
            </a:pP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特殊</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忍術劃記能力：</a:t>
            </a:r>
          </a:p>
          <a:p>
            <a:pPr>
              <a:spcAft>
                <a:spcPts val="0"/>
              </a:spcAft>
            </a:pP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★屬性重擊</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：用</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三張以上相同花色組合的</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四則 </a:t>
            </a:r>
            <a:endParaRPr lang="en-US" altLang="zh-TW" sz="2800" b="1" spc="50" dirty="0" smtClean="0">
              <a:solidFill>
                <a:srgbClr val="FF00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 </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                       算式</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，可以劃記兩條。</a:t>
            </a:r>
          </a:p>
          <a:p>
            <a:pPr>
              <a:spcAft>
                <a:spcPts val="0"/>
              </a:spcAft>
            </a:pP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★屬性融合：同時用四張都不相同花色組合</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的</a:t>
            </a:r>
            <a:endParaRPr lang="en-US" altLang="zh-TW" sz="2800" b="1" spc="50" dirty="0" smtClean="0">
              <a:solidFill>
                <a:srgbClr val="FF00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 </a:t>
            </a:r>
            <a:r>
              <a:rPr lang="zh-TW" altLang="en-US" sz="2800" b="1" spc="50" dirty="0" smtClean="0">
                <a:solidFill>
                  <a:srgbClr val="FF0000"/>
                </a:solidFill>
                <a:effectLst>
                  <a:outerShdw blurRad="76200" dist="50800" dir="5400000" algn="tl">
                    <a:srgbClr val="000000">
                      <a:alpha val="65000"/>
                    </a:srgbClr>
                  </a:outerShdw>
                </a:effectLst>
                <a:ea typeface="微軟正黑體"/>
                <a:cs typeface="Times New Roman"/>
              </a:rPr>
              <a:t>                       四則</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算式，可以直接佔領該格領土。</a:t>
            </a:r>
          </a:p>
          <a:p>
            <a:pPr>
              <a:spcAft>
                <a:spcPts val="0"/>
              </a:spcAft>
            </a:pP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★特殊忍術：請密切注意更新分享。</a:t>
            </a:r>
          </a:p>
          <a:p>
            <a:pPr>
              <a:spcAft>
                <a:spcPts val="0"/>
              </a:spcAft>
            </a:pPr>
            <a:r>
              <a:rPr lang="en-US" altLang="zh-TW" sz="2800" b="1" spc="50" dirty="0">
                <a:solidFill>
                  <a:srgbClr val="FF0000"/>
                </a:solidFill>
                <a:effectLst>
                  <a:outerShdw blurRad="76200" dist="50800" dir="5400000" algn="tl">
                    <a:srgbClr val="000000">
                      <a:alpha val="65000"/>
                    </a:srgbClr>
                  </a:outerShdw>
                </a:effectLst>
                <a:ea typeface="微軟正黑體"/>
                <a:cs typeface="Times New Roman"/>
              </a:rPr>
              <a:t>8</a:t>
            </a:r>
            <a:r>
              <a:rPr lang="zh-TW" altLang="en-US" sz="2800" b="1" spc="50" dirty="0">
                <a:solidFill>
                  <a:srgbClr val="FF0000"/>
                </a:solidFill>
                <a:effectLst>
                  <a:outerShdw blurRad="76200" dist="50800" dir="5400000" algn="tl">
                    <a:srgbClr val="000000">
                      <a:alpha val="65000"/>
                    </a:srgbClr>
                  </a:outerShdw>
                </a:effectLst>
                <a:ea typeface="微軟正黑體"/>
                <a:cs typeface="Times New Roman"/>
              </a:rPr>
              <a:t>、	獲勝條件：佔領最多數字領土獲勝。</a:t>
            </a:r>
          </a:p>
        </p:txBody>
      </p:sp>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3054535" y="260648"/>
            <a:ext cx="1103630" cy="1103630"/>
          </a:xfrm>
          <a:prstGeom prst="rect">
            <a:avLst/>
          </a:prstGeom>
        </p:spPr>
      </p:pic>
      <p:pic>
        <p:nvPicPr>
          <p:cNvPr id="6" name="圖片 5"/>
          <p:cNvPicPr/>
          <p:nvPr/>
        </p:nvPicPr>
        <p:blipFill>
          <a:blip r:embed="rId4" cstate="print">
            <a:extLst>
              <a:ext uri="{28A0092B-C50C-407E-A947-70E740481C1C}">
                <a14:useLocalDpi xmlns:a14="http://schemas.microsoft.com/office/drawing/2010/main" val="0"/>
              </a:ext>
            </a:extLst>
          </a:blip>
          <a:stretch>
            <a:fillRect/>
          </a:stretch>
        </p:blipFill>
        <p:spPr>
          <a:xfrm>
            <a:off x="4299135" y="399078"/>
            <a:ext cx="1060450" cy="1060450"/>
          </a:xfrm>
          <a:prstGeom prst="rect">
            <a:avLst/>
          </a:prstGeom>
        </p:spPr>
      </p:pic>
      <p:pic>
        <p:nvPicPr>
          <p:cNvPr id="7" name="圖片 6"/>
          <p:cNvPicPr/>
          <p:nvPr/>
        </p:nvPicPr>
        <p:blipFill>
          <a:blip r:embed="rId5" cstate="print">
            <a:extLst>
              <a:ext uri="{28A0092B-C50C-407E-A947-70E740481C1C}">
                <a14:useLocalDpi xmlns:a14="http://schemas.microsoft.com/office/drawing/2010/main" val="0"/>
              </a:ext>
            </a:extLst>
          </a:blip>
          <a:stretch>
            <a:fillRect/>
          </a:stretch>
        </p:blipFill>
        <p:spPr>
          <a:xfrm>
            <a:off x="581845" y="261283"/>
            <a:ext cx="1103630" cy="1103630"/>
          </a:xfrm>
          <a:prstGeom prst="rect">
            <a:avLst/>
          </a:prstGeom>
        </p:spPr>
      </p:pic>
      <p:pic>
        <p:nvPicPr>
          <p:cNvPr id="8" name="圖片 7"/>
          <p:cNvPicPr/>
          <p:nvPr/>
        </p:nvPicPr>
        <p:blipFill>
          <a:blip r:embed="rId6" cstate="print">
            <a:extLst>
              <a:ext uri="{28A0092B-C50C-407E-A947-70E740481C1C}">
                <a14:useLocalDpi xmlns:a14="http://schemas.microsoft.com/office/drawing/2010/main" val="0"/>
              </a:ext>
            </a:extLst>
          </a:blip>
          <a:stretch>
            <a:fillRect/>
          </a:stretch>
        </p:blipFill>
        <p:spPr>
          <a:xfrm>
            <a:off x="1856290" y="294938"/>
            <a:ext cx="1069340" cy="1069340"/>
          </a:xfrm>
          <a:prstGeom prst="rect">
            <a:avLst/>
          </a:prstGeom>
        </p:spPr>
      </p:pic>
      <p:grpSp>
        <p:nvGrpSpPr>
          <p:cNvPr id="9" name="群組 8"/>
          <p:cNvGrpSpPr/>
          <p:nvPr/>
        </p:nvGrpSpPr>
        <p:grpSpPr>
          <a:xfrm>
            <a:off x="7853582" y="5663609"/>
            <a:ext cx="1622995" cy="1622995"/>
            <a:chOff x="10799877" y="5565941"/>
            <a:chExt cx="1622995" cy="1622995"/>
          </a:xfrm>
        </p:grpSpPr>
        <p:grpSp>
          <p:nvGrpSpPr>
            <p:cNvPr id="10" name="组合 253"/>
            <p:cNvGrpSpPr/>
            <p:nvPr/>
          </p:nvGrpSpPr>
          <p:grpSpPr>
            <a:xfrm>
              <a:off x="10799877" y="5565941"/>
              <a:ext cx="1622995" cy="1622995"/>
              <a:chOff x="9919874" y="407800"/>
              <a:chExt cx="2268404" cy="2268404"/>
            </a:xfrm>
          </p:grpSpPr>
          <p:sp>
            <p:nvSpPr>
              <p:cNvPr id="17"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256"/>
              <p:cNvSpPr/>
              <p:nvPr/>
            </p:nvSpPr>
            <p:spPr>
              <a:xfrm>
                <a:off x="10287248" y="775174"/>
                <a:ext cx="1533656" cy="1533656"/>
              </a:xfrm>
              <a:prstGeom prst="ellipse">
                <a:avLst/>
              </a:prstGeom>
              <a:blipFill dpi="0" rotWithShape="1">
                <a:blip r:embed="rId7">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1" name="组合 1"/>
            <p:cNvGrpSpPr/>
            <p:nvPr/>
          </p:nvGrpSpPr>
          <p:grpSpPr>
            <a:xfrm>
              <a:off x="11202312" y="6085598"/>
              <a:ext cx="922220" cy="763785"/>
              <a:chOff x="8658759" y="5376728"/>
              <a:chExt cx="922220" cy="763785"/>
            </a:xfrm>
          </p:grpSpPr>
          <p:grpSp>
            <p:nvGrpSpPr>
              <p:cNvPr id="12" name="组合 190"/>
              <p:cNvGrpSpPr/>
              <p:nvPr/>
            </p:nvGrpSpPr>
            <p:grpSpPr>
              <a:xfrm>
                <a:off x="8658759" y="5376728"/>
                <a:ext cx="478777" cy="478777"/>
                <a:chOff x="9919874" y="407800"/>
                <a:chExt cx="2268404" cy="2268404"/>
              </a:xfrm>
            </p:grpSpPr>
            <p:sp>
              <p:nvSpPr>
                <p:cNvPr id="15"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3"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2969332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7853582" y="5663609"/>
            <a:ext cx="1622995" cy="1622995"/>
            <a:chOff x="10799877" y="5565941"/>
            <a:chExt cx="1622995" cy="1622995"/>
          </a:xfrm>
        </p:grpSpPr>
        <p:grpSp>
          <p:nvGrpSpPr>
            <p:cNvPr id="5" name="组合 253"/>
            <p:cNvGrpSpPr/>
            <p:nvPr/>
          </p:nvGrpSpPr>
          <p:grpSpPr>
            <a:xfrm>
              <a:off x="10799877" y="5565941"/>
              <a:ext cx="1622995" cy="1622995"/>
              <a:chOff x="9919874" y="407800"/>
              <a:chExt cx="2268404" cy="2268404"/>
            </a:xfrm>
          </p:grpSpPr>
          <p:sp>
            <p:nvSpPr>
              <p:cNvPr id="12"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 name="组合 1"/>
            <p:cNvGrpSpPr/>
            <p:nvPr/>
          </p:nvGrpSpPr>
          <p:grpSpPr>
            <a:xfrm>
              <a:off x="11202312" y="6085598"/>
              <a:ext cx="922220" cy="763785"/>
              <a:chOff x="8658759" y="5376728"/>
              <a:chExt cx="922220" cy="763785"/>
            </a:xfrm>
          </p:grpSpPr>
          <p:grpSp>
            <p:nvGrpSpPr>
              <p:cNvPr id="7" name="组合 190"/>
              <p:cNvGrpSpPr/>
              <p:nvPr/>
            </p:nvGrpSpPr>
            <p:grpSpPr>
              <a:xfrm>
                <a:off x="8658759" y="5376728"/>
                <a:ext cx="478777" cy="478777"/>
                <a:chOff x="9919874" y="407800"/>
                <a:chExt cx="2268404" cy="2268404"/>
              </a:xfrm>
            </p:grpSpPr>
            <p:sp>
              <p:nvSpPr>
                <p:cNvPr id="10"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pic>
        <p:nvPicPr>
          <p:cNvPr id="2050" name="Picture 2" descr="D:\數學遊戲\忍術卡A  倍數判別\投影片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4"/>
            <a:ext cx="3431051" cy="2573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數學遊戲\忍術卡A  倍數判別\投影片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4664"/>
            <a:ext cx="3431051" cy="2573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數學遊戲\忍術卡A  倍數判別\投影片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04664"/>
            <a:ext cx="3431051" cy="25732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數學遊戲\忍術卡A  倍數判別\投影片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332656"/>
            <a:ext cx="7817285" cy="586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72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descr="D:\數學遊戲\忍術卡A  倍數判別\投影片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4279"/>
            <a:ext cx="7848872" cy="58866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群組 4"/>
          <p:cNvGrpSpPr/>
          <p:nvPr/>
        </p:nvGrpSpPr>
        <p:grpSpPr>
          <a:xfrm>
            <a:off x="7853582" y="5663609"/>
            <a:ext cx="1622995" cy="1622995"/>
            <a:chOff x="10799877" y="5565941"/>
            <a:chExt cx="1622995" cy="1622995"/>
          </a:xfrm>
        </p:grpSpPr>
        <p:grpSp>
          <p:nvGrpSpPr>
            <p:cNvPr id="6" name="组合 253"/>
            <p:cNvGrpSpPr/>
            <p:nvPr/>
          </p:nvGrpSpPr>
          <p:grpSpPr>
            <a:xfrm>
              <a:off x="10799877" y="5565941"/>
              <a:ext cx="1622995" cy="1622995"/>
              <a:chOff x="9919874" y="407800"/>
              <a:chExt cx="2268404" cy="2268404"/>
            </a:xfrm>
          </p:grpSpPr>
          <p:sp>
            <p:nvSpPr>
              <p:cNvPr id="13"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6"/>
              <p:cNvSpPr/>
              <p:nvPr/>
            </p:nvSpPr>
            <p:spPr>
              <a:xfrm>
                <a:off x="10287248" y="775174"/>
                <a:ext cx="1533656" cy="1533656"/>
              </a:xfrm>
              <a:prstGeom prst="ellipse">
                <a:avLst/>
              </a:prstGeom>
              <a:blipFill dpi="0" rotWithShape="1">
                <a:blip r:embed="rId3">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 name="组合 1"/>
            <p:cNvGrpSpPr/>
            <p:nvPr/>
          </p:nvGrpSpPr>
          <p:grpSpPr>
            <a:xfrm>
              <a:off x="11202312" y="6085598"/>
              <a:ext cx="922220" cy="763785"/>
              <a:chOff x="8658759" y="5376728"/>
              <a:chExt cx="922220" cy="763785"/>
            </a:xfrm>
          </p:grpSpPr>
          <p:grpSp>
            <p:nvGrpSpPr>
              <p:cNvPr id="8" name="组合 190"/>
              <p:cNvGrpSpPr/>
              <p:nvPr/>
            </p:nvGrpSpPr>
            <p:grpSpPr>
              <a:xfrm>
                <a:off x="8658759" y="5376728"/>
                <a:ext cx="478777" cy="478777"/>
                <a:chOff x="9919874" y="407800"/>
                <a:chExt cx="2268404" cy="2268404"/>
              </a:xfrm>
            </p:grpSpPr>
            <p:sp>
              <p:nvSpPr>
                <p:cNvPr id="11"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4219142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1340768"/>
            <a:ext cx="8136904" cy="4832092"/>
          </a:xfrm>
          <a:prstGeom prst="rect">
            <a:avLst/>
          </a:prstGeom>
        </p:spPr>
        <p:txBody>
          <a:bodyPr wrap="square">
            <a:spAutoFit/>
          </a:bodyPr>
          <a:lstStyle/>
          <a:p>
            <a:pPr>
              <a:spcAft>
                <a:spcPts val="0"/>
              </a:spcAft>
            </a:pP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心機妙算</a:t>
            </a:r>
            <a:endParaRPr lang="zh-TW" altLang="zh-TW" b="1" kern="100" dirty="0">
              <a:solidFill>
                <a:srgbClr val="FFFF00"/>
              </a:solidFill>
              <a:cs typeface="Times New Roman"/>
            </a:endParaRPr>
          </a:p>
          <a:p>
            <a:pPr>
              <a:spcAft>
                <a:spcPts val="0"/>
              </a:spcAft>
            </a:pPr>
            <a:r>
              <a:rPr lang="zh-TW" altLang="zh-TW"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遊戲</a:t>
            </a:r>
            <a:r>
              <a:rPr lang="zh-TW"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方式：</a:t>
            </a:r>
          </a:p>
          <a:p>
            <a:pPr marL="342900" lvl="0" indent="-342900">
              <a:spcAft>
                <a:spcPts val="0"/>
              </a:spcAft>
              <a:buFont typeface="+mj-lt"/>
              <a:buAutoNum type="arabicPeriod"/>
            </a:pPr>
            <a:r>
              <a:rPr lang="en-US" altLang="zh-TW" sz="2800" b="1" kern="100" dirty="0" err="1">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G4~G6</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年級遊戲</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規則</a:t>
            </a:r>
            <a:endParaRPr lang="en-US" altLang="zh-TW"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marL="342900" lvl="0" indent="-34290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所有</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牌卡＋鬼牌，每人發給十張。</a:t>
            </a:r>
          </a:p>
          <a:p>
            <a:pPr marL="342900" lvl="0" indent="-34290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同樣</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花色才能排列才能一起組合。（紅心、梅花、方塊都必須獨立）</a:t>
            </a:r>
          </a:p>
          <a:p>
            <a:pPr marL="342900" lvl="0" indent="-34290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排列</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數字和為</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15</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或</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20</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p>
          <a:p>
            <a:pPr marL="342900" lvl="0" indent="-34290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除了</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該花色為第一次出牌可以任意出牌（仍須符合規則</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3</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）外，接下來出牌都必須使用到該花色牌組一張以上。</a:t>
            </a:r>
          </a:p>
          <a:p>
            <a:pPr marL="342900" lvl="0" indent="-34290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每次</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最多出牌三張累加</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endPar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sp>
        <p:nvSpPr>
          <p:cNvPr id="7" name="標題 3"/>
          <p:cNvSpPr txBox="1">
            <a:spLocks/>
          </p:cNvSpPr>
          <p:nvPr/>
        </p:nvSpPr>
        <p:spPr>
          <a:xfrm>
            <a:off x="220250" y="-27384"/>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多元有趣的</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方式</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建立</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孩子的數感及計算</a:t>
            </a: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p>
        </p:txBody>
      </p:sp>
      <p:grpSp>
        <p:nvGrpSpPr>
          <p:cNvPr id="8" name="群組 7"/>
          <p:cNvGrpSpPr/>
          <p:nvPr/>
        </p:nvGrpSpPr>
        <p:grpSpPr>
          <a:xfrm>
            <a:off x="7853582" y="5663609"/>
            <a:ext cx="1622995" cy="1622995"/>
            <a:chOff x="10799877" y="5565941"/>
            <a:chExt cx="1622995" cy="1622995"/>
          </a:xfrm>
        </p:grpSpPr>
        <p:grpSp>
          <p:nvGrpSpPr>
            <p:cNvPr id="9" name="组合 253"/>
            <p:cNvGrpSpPr/>
            <p:nvPr/>
          </p:nvGrpSpPr>
          <p:grpSpPr>
            <a:xfrm>
              <a:off x="10799877" y="5565941"/>
              <a:ext cx="1622995" cy="1622995"/>
              <a:chOff x="9919874" y="407800"/>
              <a:chExt cx="2268404" cy="2268404"/>
            </a:xfrm>
          </p:grpSpPr>
          <p:sp>
            <p:nvSpPr>
              <p:cNvPr id="16"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0" name="组合 1"/>
            <p:cNvGrpSpPr/>
            <p:nvPr/>
          </p:nvGrpSpPr>
          <p:grpSpPr>
            <a:xfrm>
              <a:off x="11202312" y="6085598"/>
              <a:ext cx="922220" cy="763785"/>
              <a:chOff x="8658759" y="5376728"/>
              <a:chExt cx="922220" cy="763785"/>
            </a:xfrm>
          </p:grpSpPr>
          <p:grpSp>
            <p:nvGrpSpPr>
              <p:cNvPr id="11" name="组合 190"/>
              <p:cNvGrpSpPr/>
              <p:nvPr/>
            </p:nvGrpSpPr>
            <p:grpSpPr>
              <a:xfrm>
                <a:off x="8658759" y="5376728"/>
                <a:ext cx="478777" cy="478777"/>
                <a:chOff x="9919874" y="407800"/>
                <a:chExt cx="2268404" cy="2268404"/>
              </a:xfrm>
            </p:grpSpPr>
            <p:sp>
              <p:nvSpPr>
                <p:cNvPr id="14"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2"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10552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9552" y="760929"/>
            <a:ext cx="8143539" cy="1815882"/>
          </a:xfrm>
          <a:prstGeom prst="rect">
            <a:avLst/>
          </a:prstGeom>
        </p:spPr>
        <p:txBody>
          <a:bodyPr wrap="square">
            <a:spAutoFit/>
          </a:bodyPr>
          <a:lstStyle/>
          <a:p>
            <a:pPr marL="514350" lvl="0" indent="-514350">
              <a:spcAft>
                <a:spcPts val="0"/>
              </a:spcAft>
              <a:buFont typeface="+mj-lt"/>
              <a:buAutoNum type="arabicPeriod" startAt="7"/>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鬼</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牌為無敵牌可以指定為任意數，但是出牌後固定為該指定數。</a:t>
            </a:r>
          </a:p>
          <a:p>
            <a:pPr marL="514350" lvl="0" indent="-514350">
              <a:spcAft>
                <a:spcPts val="0"/>
              </a:spcAft>
              <a:buFont typeface="+mj-lt"/>
              <a:buAutoNum type="arabicPeriod" startAt="7"/>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只有</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黑桃才能放在別人牌卡區，但是仍然需要使用到原花色牌組一張以上</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 </a:t>
            </a:r>
            <a:endPar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pic>
        <p:nvPicPr>
          <p:cNvPr id="9" name="圖片 8" descr="https://3.bp.blogspot.com/-lCtgCODWwU8/WnfNi6PLZBI/AAAAAAAAMT4/6-MaT29CxUACPt3cZ02zsfZd5W6sg2QNQCKgBGAs/s400/20180201_13234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76811"/>
            <a:ext cx="3888432" cy="2580381"/>
          </a:xfrm>
          <a:prstGeom prst="rect">
            <a:avLst/>
          </a:prstGeom>
          <a:noFill/>
          <a:ln>
            <a:noFill/>
          </a:ln>
        </p:spPr>
      </p:pic>
      <p:sp>
        <p:nvSpPr>
          <p:cNvPr id="10" name="矩形 9"/>
          <p:cNvSpPr/>
          <p:nvPr/>
        </p:nvSpPr>
        <p:spPr>
          <a:xfrm>
            <a:off x="292017" y="5253445"/>
            <a:ext cx="3991951" cy="1015663"/>
          </a:xfrm>
          <a:prstGeom prst="rect">
            <a:avLst/>
          </a:prstGeom>
        </p:spPr>
        <p:txBody>
          <a:bodyPr wrap="square">
            <a:spAutoFit/>
          </a:bodyPr>
          <a:lstStyle/>
          <a:p>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以花色獨立進行累加（紅心、梅花、方塊都必須獨立）。累加值為</a:t>
            </a: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15</a:t>
            </a:r>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或</a:t>
            </a: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20</a:t>
            </a:r>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p>
        </p:txBody>
      </p:sp>
      <p:sp>
        <p:nvSpPr>
          <p:cNvPr id="11" name="矩形 10"/>
          <p:cNvSpPr/>
          <p:nvPr/>
        </p:nvSpPr>
        <p:spPr>
          <a:xfrm>
            <a:off x="4893352" y="5482186"/>
            <a:ext cx="3196479" cy="1015663"/>
          </a:xfrm>
          <a:prstGeom prst="rect">
            <a:avLst/>
          </a:prstGeom>
        </p:spPr>
        <p:txBody>
          <a:bodyPr wrap="square">
            <a:spAutoFit/>
          </a:bodyPr>
          <a:lstStyle/>
          <a:p>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黑桃為萬能花色可以在其他花色牌卡連接。</a:t>
            </a: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3+13+4</a:t>
            </a:r>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20</a:t>
            </a:r>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4</a:t>
            </a:r>
            <a:r>
              <a:rPr lang="zh-TW" altLang="en-US"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共用）</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47013" y="2047233"/>
            <a:ext cx="2618814" cy="367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群組 12"/>
          <p:cNvGrpSpPr/>
          <p:nvPr/>
        </p:nvGrpSpPr>
        <p:grpSpPr>
          <a:xfrm>
            <a:off x="7853582" y="5663609"/>
            <a:ext cx="1622995" cy="1622995"/>
            <a:chOff x="10799877" y="5565941"/>
            <a:chExt cx="1622995" cy="1622995"/>
          </a:xfrm>
        </p:grpSpPr>
        <p:grpSp>
          <p:nvGrpSpPr>
            <p:cNvPr id="14" name="组合 253"/>
            <p:cNvGrpSpPr/>
            <p:nvPr/>
          </p:nvGrpSpPr>
          <p:grpSpPr>
            <a:xfrm>
              <a:off x="10799877" y="5565941"/>
              <a:ext cx="1622995" cy="1622995"/>
              <a:chOff x="9919874" y="407800"/>
              <a:chExt cx="2268404" cy="2268404"/>
            </a:xfrm>
          </p:grpSpPr>
          <p:sp>
            <p:nvSpPr>
              <p:cNvPr id="21"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56"/>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
            <p:cNvGrpSpPr/>
            <p:nvPr/>
          </p:nvGrpSpPr>
          <p:grpSpPr>
            <a:xfrm>
              <a:off x="11202312" y="6085598"/>
              <a:ext cx="922220" cy="763785"/>
              <a:chOff x="8658759" y="5376728"/>
              <a:chExt cx="922220" cy="763785"/>
            </a:xfrm>
          </p:grpSpPr>
          <p:grpSp>
            <p:nvGrpSpPr>
              <p:cNvPr id="16" name="组合 190"/>
              <p:cNvGrpSpPr/>
              <p:nvPr/>
            </p:nvGrpSpPr>
            <p:grpSpPr>
              <a:xfrm>
                <a:off x="8658759" y="5376728"/>
                <a:ext cx="478777" cy="478777"/>
                <a:chOff x="9919874" y="407800"/>
                <a:chExt cx="2268404" cy="2268404"/>
              </a:xfrm>
            </p:grpSpPr>
            <p:sp>
              <p:nvSpPr>
                <p:cNvPr id="19"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048912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3"/>
          <p:cNvSpPr txBox="1">
            <a:spLocks/>
          </p:cNvSpPr>
          <p:nvPr/>
        </p:nvSpPr>
        <p:spPr>
          <a:xfrm>
            <a:off x="220250" y="-27384"/>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多元有趣的</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方式</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建立</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孩子的數感及計算</a:t>
            </a:r>
            <a:r>
              <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p>
        </p:txBody>
      </p:sp>
      <p:grpSp>
        <p:nvGrpSpPr>
          <p:cNvPr id="6" name="群組 5"/>
          <p:cNvGrpSpPr/>
          <p:nvPr/>
        </p:nvGrpSpPr>
        <p:grpSpPr>
          <a:xfrm>
            <a:off x="7853582" y="5663609"/>
            <a:ext cx="1622995" cy="1622995"/>
            <a:chOff x="10799877" y="5565941"/>
            <a:chExt cx="1622995" cy="1622995"/>
          </a:xfrm>
        </p:grpSpPr>
        <p:grpSp>
          <p:nvGrpSpPr>
            <p:cNvPr id="7" name="组合 253"/>
            <p:cNvGrpSpPr/>
            <p:nvPr/>
          </p:nvGrpSpPr>
          <p:grpSpPr>
            <a:xfrm>
              <a:off x="10799877" y="5565941"/>
              <a:ext cx="1622995" cy="1622995"/>
              <a:chOff x="9919874" y="407800"/>
              <a:chExt cx="2268404" cy="2268404"/>
            </a:xfrm>
          </p:grpSpPr>
          <p:sp>
            <p:nvSpPr>
              <p:cNvPr id="1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 name="组合 1"/>
            <p:cNvGrpSpPr/>
            <p:nvPr/>
          </p:nvGrpSpPr>
          <p:grpSpPr>
            <a:xfrm>
              <a:off x="11202312" y="6085598"/>
              <a:ext cx="922220" cy="763785"/>
              <a:chOff x="8658759" y="5376728"/>
              <a:chExt cx="922220" cy="763785"/>
            </a:xfrm>
          </p:grpSpPr>
          <p:grpSp>
            <p:nvGrpSpPr>
              <p:cNvPr id="9" name="组合 190"/>
              <p:cNvGrpSpPr/>
              <p:nvPr/>
            </p:nvGrpSpPr>
            <p:grpSpPr>
              <a:xfrm>
                <a:off x="8658759" y="5376728"/>
                <a:ext cx="478777" cy="478777"/>
                <a:chOff x="9919874" y="407800"/>
                <a:chExt cx="2268404" cy="2268404"/>
              </a:xfrm>
            </p:grpSpPr>
            <p:sp>
              <p:nvSpPr>
                <p:cNvPr id="1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8" name="矩形 17"/>
          <p:cNvSpPr/>
          <p:nvPr/>
        </p:nvSpPr>
        <p:spPr>
          <a:xfrm>
            <a:off x="323529" y="975494"/>
            <a:ext cx="8535354" cy="5693866"/>
          </a:xfrm>
          <a:prstGeom prst="rect">
            <a:avLst/>
          </a:prstGeom>
        </p:spPr>
        <p:txBody>
          <a:bodyPr wrap="square">
            <a:spAutoFit/>
          </a:bodyPr>
          <a:lstStyle/>
          <a:p>
            <a:pPr>
              <a:spcAft>
                <a:spcPts val="0"/>
              </a:spcAft>
            </a:pPr>
            <a:endParaRPr lang="en-US" altLang="zh-TW" sz="2800" b="1" spc="50" dirty="0" smtClean="0">
              <a:solidFill>
                <a:srgbClr val="FFFF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800" b="1" spc="50" dirty="0" smtClean="0">
                <a:solidFill>
                  <a:srgbClr val="FFFF00"/>
                </a:solidFill>
                <a:effectLst>
                  <a:outerShdw blurRad="76200" dist="50800" dir="5400000" algn="tl">
                    <a:srgbClr val="000000">
                      <a:alpha val="65000"/>
                    </a:srgbClr>
                  </a:outerShdw>
                </a:effectLst>
                <a:ea typeface="微軟正黑體"/>
                <a:cs typeface="Times New Roman"/>
              </a:rPr>
              <a:t>因倍數急轉彎</a:t>
            </a:r>
            <a:endParaRPr lang="zh-TW" altLang="zh-TW" b="1" kern="100" dirty="0">
              <a:solidFill>
                <a:srgbClr val="FFFF00"/>
              </a:solidFill>
              <a:cs typeface="Times New Roman"/>
            </a:endParaRPr>
          </a:p>
          <a:p>
            <a:pPr>
              <a:spcAft>
                <a:spcPts val="0"/>
              </a:spcAft>
            </a:pP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遊戲規則簡述：</a:t>
            </a:r>
          </a:p>
          <a:p>
            <a:pPr marL="514350" indent="-51435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洗</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牌每位玩家分給</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12</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張，剩餘放置於公牌。</a:t>
            </a:r>
          </a:p>
          <a:p>
            <a:pPr marL="514350" indent="-51435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每</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位玩家先瀏覽自己牌卡</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endParaRPr lang="en-US" altLang="zh-TW"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marL="514350" indent="-514350">
              <a:spcAft>
                <a:spcPts val="0"/>
              </a:spcAft>
              <a:buFont typeface="+mj-lt"/>
              <a:buAutoNum type="arabicPeriod"/>
            </a:pP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公</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牌抽出一張當起始牌。</a:t>
            </a:r>
            <a:endPar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marL="514350" indent="-51435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第一位</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玩家</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依據</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起始</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牌的</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數字可以透過線索決定要出公因數還是公倍數牌卡。並喊出</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4</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和</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6</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的公因數是</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2</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。或者喊出</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4</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和</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6</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的公倍數是</a:t>
            </a:r>
            <a:r>
              <a:rPr lang="en-US" altLang="zh-TW"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12</a:t>
            </a:r>
          </a:p>
          <a:p>
            <a:pPr marL="514350" indent="-51435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倘若</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都無法出牌，則玩家</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必須喊</a:t>
            </a:r>
            <a:r>
              <a:rPr lang="en-US" altLang="zh-TW"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PASS</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a:t>
            </a:r>
            <a:endPar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marL="514350" indent="-514350">
              <a:spcAft>
                <a:spcPts val="0"/>
              </a:spcAft>
              <a:buFont typeface="+mj-lt"/>
              <a:buAutoNum type="arabicPeriod"/>
            </a:pP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獲勝</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條件</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：牌</a:t>
            </a:r>
            <a:r>
              <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卡都出</a:t>
            </a:r>
            <a:r>
              <a:rPr lang="zh-TW" altLang="en-US" sz="2800" b="1" kern="1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完決定第一名、第二順位出完第二名，第二名出現剩下兩位計算剩餘牌卡點數總和決定三四名。</a:t>
            </a:r>
            <a:endParaRPr lang="zh-TW" altLang="en-US" sz="28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spTree>
    <p:extLst>
      <p:ext uri="{BB962C8B-B14F-4D97-AF65-F5344CB8AC3E}">
        <p14:creationId xmlns:p14="http://schemas.microsoft.com/office/powerpoint/2010/main" val="2410089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135" y="4149080"/>
            <a:ext cx="2912977" cy="584775"/>
          </a:xfrm>
          <a:prstGeom prst="rect">
            <a:avLst/>
          </a:prstGeom>
        </p:spPr>
        <p:txBody>
          <a:bodyPr wrap="none">
            <a:spAutoFit/>
          </a:bodyPr>
          <a:lstStyle/>
          <a:p>
            <a:pPr algn="ct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喊</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2</a:t>
            </a: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6</a:t>
            </a: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公倍數</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6</a:t>
            </a:r>
            <a:endParaRPr lang="zh-TW" altLang="en-US" sz="3200" b="1" spc="50" dirty="0">
              <a:solidFill>
                <a:srgbClr val="FFFF00"/>
              </a:solidFill>
              <a:effectLst>
                <a:outerShdw blurRad="76200" dist="50800" dir="5400000" algn="tl">
                  <a:srgbClr val="000000">
                    <a:alpha val="65000"/>
                  </a:srgbClr>
                </a:outerShdw>
              </a:effectLst>
              <a:ea typeface="微軟正黑體"/>
              <a:cs typeface="Times New Roman"/>
            </a:endParaRPr>
          </a:p>
        </p:txBody>
      </p:sp>
      <p:sp>
        <p:nvSpPr>
          <p:cNvPr id="5" name="矩形 4"/>
          <p:cNvSpPr/>
          <p:nvPr/>
        </p:nvSpPr>
        <p:spPr>
          <a:xfrm>
            <a:off x="5835487" y="4172230"/>
            <a:ext cx="2912977" cy="584775"/>
          </a:xfrm>
          <a:prstGeom prst="rect">
            <a:avLst/>
          </a:prstGeom>
        </p:spPr>
        <p:txBody>
          <a:bodyPr wrap="none">
            <a:spAutoFit/>
          </a:bodyPr>
          <a:lstStyle/>
          <a:p>
            <a:pPr algn="ct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喊</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3</a:t>
            </a: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6</a:t>
            </a:r>
            <a:r>
              <a:rPr lang="zh-TW" altLang="en-US" sz="3200" b="1" spc="50" dirty="0">
                <a:solidFill>
                  <a:srgbClr val="FFFF00"/>
                </a:solidFill>
                <a:effectLst>
                  <a:outerShdw blurRad="76200" dist="50800" dir="5400000" algn="tl">
                    <a:srgbClr val="000000">
                      <a:alpha val="65000"/>
                    </a:srgbClr>
                  </a:outerShdw>
                </a:effectLst>
                <a:ea typeface="微軟正黑體"/>
                <a:cs typeface="Times New Roman"/>
              </a:rPr>
              <a:t>公因數</a:t>
            </a:r>
            <a:r>
              <a:rPr lang="en-US" altLang="zh-TW" sz="3200" b="1" spc="50" dirty="0">
                <a:solidFill>
                  <a:srgbClr val="FFFF00"/>
                </a:solidFill>
                <a:effectLst>
                  <a:outerShdw blurRad="76200" dist="50800" dir="5400000" algn="tl">
                    <a:srgbClr val="000000">
                      <a:alpha val="65000"/>
                    </a:srgbClr>
                  </a:outerShdw>
                </a:effectLst>
                <a:ea typeface="微軟正黑體"/>
                <a:cs typeface="Times New Roman"/>
              </a:rPr>
              <a:t>3</a:t>
            </a:r>
            <a:endParaRPr lang="zh-TW" altLang="en-US" sz="3200" b="1" spc="50" dirty="0">
              <a:solidFill>
                <a:srgbClr val="FFFF00"/>
              </a:solidFill>
              <a:effectLst>
                <a:outerShdw blurRad="76200" dist="50800" dir="5400000" algn="tl">
                  <a:srgbClr val="000000">
                    <a:alpha val="65000"/>
                  </a:srgbClr>
                </a:outerShdw>
              </a:effectLst>
              <a:ea typeface="微軟正黑體"/>
              <a:cs typeface="Times New Roman"/>
            </a:endParaRPr>
          </a:p>
        </p:txBody>
      </p:sp>
      <p:pic>
        <p:nvPicPr>
          <p:cNvPr id="6" name="圖片 5">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52403">
            <a:off x="791706" y="5612617"/>
            <a:ext cx="970757" cy="970757"/>
          </a:xfrm>
          <a:prstGeom prst="rect">
            <a:avLst/>
          </a:prstGeom>
        </p:spPr>
      </p:pic>
      <p:sp>
        <p:nvSpPr>
          <p:cNvPr id="7" name="標題 3"/>
          <p:cNvSpPr txBox="1">
            <a:spLocks/>
          </p:cNvSpPr>
          <p:nvPr/>
        </p:nvSpPr>
        <p:spPr>
          <a:xfrm>
            <a:off x="539552" y="4941168"/>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6">
                    <a:lumMod val="75000"/>
                  </a:schemeClr>
                </a:solidFill>
                <a:effectLst>
                  <a:outerShdw blurRad="50800" algn="tl">
                    <a:srgbClr val="000000"/>
                  </a:outerShdw>
                </a:effectLst>
                <a:latin typeface="新細明體"/>
                <a:ea typeface="微軟正黑體"/>
                <a:cs typeface="Times New Roman"/>
              </a:rPr>
              <a:t>樂趣</a:t>
            </a:r>
            <a:endParaRPr lang="zh-TW" sz="4800" dirty="0">
              <a:solidFill>
                <a:schemeClr val="accent6">
                  <a:lumMod val="75000"/>
                </a:schemeClr>
              </a:solidFill>
              <a:effectLst/>
              <a:latin typeface="新細明體"/>
              <a:cs typeface="新細明體"/>
            </a:endParaRPr>
          </a:p>
        </p:txBody>
      </p:sp>
      <p:sp>
        <p:nvSpPr>
          <p:cNvPr id="8" name="標題 3"/>
          <p:cNvSpPr txBox="1">
            <a:spLocks/>
          </p:cNvSpPr>
          <p:nvPr/>
        </p:nvSpPr>
        <p:spPr>
          <a:xfrm>
            <a:off x="1835696" y="5036443"/>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活化思考</a:t>
            </a:r>
            <a:endParaRPr lang="zh-TW" sz="3200" dirty="0">
              <a:solidFill>
                <a:schemeClr val="tx1"/>
              </a:solidFill>
              <a:effectLst/>
              <a:latin typeface="新細明體"/>
              <a:cs typeface="新細明體"/>
            </a:endParaRPr>
          </a:p>
        </p:txBody>
      </p:sp>
      <p:sp>
        <p:nvSpPr>
          <p:cNvPr id="9" name="標題 3"/>
          <p:cNvSpPr txBox="1">
            <a:spLocks/>
          </p:cNvSpPr>
          <p:nvPr/>
        </p:nvSpPr>
        <p:spPr>
          <a:xfrm>
            <a:off x="1903108" y="5650972"/>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遊戲融入教學產生的小組競賽或者個人競賽，孩子必須思考策略並且運用</a:t>
            </a:r>
            <a:r>
              <a:rPr lang="zh-TW" altLang="en-US" sz="2400" b="1" dirty="0" smtClean="0">
                <a:solidFill>
                  <a:srgbClr val="FF0000"/>
                </a:solidFill>
                <a:latin typeface="新細明體"/>
                <a:cs typeface="新細明體"/>
              </a:rPr>
              <a:t>策略。</a:t>
            </a:r>
            <a:endParaRPr lang="zh-TW" sz="2400" b="1" dirty="0">
              <a:solidFill>
                <a:srgbClr val="FF0000"/>
              </a:solidFill>
              <a:effectLst/>
              <a:latin typeface="新細明體"/>
              <a:cs typeface="新細明體"/>
            </a:endParaRPr>
          </a:p>
        </p:txBody>
      </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515674"/>
            <a:ext cx="2232248" cy="3487133"/>
          </a:xfrm>
          <a:prstGeom prst="rect">
            <a:avLst/>
          </a:prstGeom>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8134" y="515674"/>
            <a:ext cx="2265954" cy="3452882"/>
          </a:xfrm>
          <a:prstGeom prst="rect">
            <a:avLst/>
          </a:prstGeom>
        </p:spPr>
      </p:pic>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515674"/>
            <a:ext cx="2280638" cy="3488035"/>
          </a:xfrm>
          <a:prstGeom prst="rect">
            <a:avLst/>
          </a:prstGeom>
        </p:spPr>
      </p:pic>
    </p:spTree>
    <p:extLst>
      <p:ext uri="{BB962C8B-B14F-4D97-AF65-F5344CB8AC3E}">
        <p14:creationId xmlns:p14="http://schemas.microsoft.com/office/powerpoint/2010/main" val="1633656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四年級\下學期\班親會\5遊戲思考01.jpg"/>
          <p:cNvPicPr/>
          <p:nvPr/>
        </p:nvPicPr>
        <p:blipFill rotWithShape="1">
          <a:blip r:embed="rId2" cstate="print">
            <a:extLst>
              <a:ext uri="{28A0092B-C50C-407E-A947-70E740481C1C}">
                <a14:useLocalDpi xmlns:a14="http://schemas.microsoft.com/office/drawing/2010/main" val="0"/>
              </a:ext>
            </a:extLst>
          </a:blip>
          <a:srcRect l="22887" t="6528" b="20285"/>
          <a:stretch/>
        </p:blipFill>
        <p:spPr bwMode="auto">
          <a:xfrm>
            <a:off x="731963" y="548680"/>
            <a:ext cx="4392326" cy="2573335"/>
          </a:xfrm>
          <a:prstGeom prst="rect">
            <a:avLst/>
          </a:prstGeom>
          <a:noFill/>
          <a:ln>
            <a:noFill/>
          </a:ln>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b="11341"/>
          <a:stretch/>
        </p:blipFill>
        <p:spPr>
          <a:xfrm>
            <a:off x="5580112" y="590367"/>
            <a:ext cx="3168352" cy="4994004"/>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63" y="3314288"/>
            <a:ext cx="1105626" cy="1718646"/>
          </a:xfrm>
          <a:prstGeom prst="rect">
            <a:avLst/>
          </a:prstGeom>
        </p:spPr>
      </p:pic>
      <p:grpSp>
        <p:nvGrpSpPr>
          <p:cNvPr id="8" name="群組 7"/>
          <p:cNvGrpSpPr/>
          <p:nvPr/>
        </p:nvGrpSpPr>
        <p:grpSpPr>
          <a:xfrm>
            <a:off x="613021" y="5379384"/>
            <a:ext cx="4511268" cy="848051"/>
            <a:chOff x="613021" y="5379384"/>
            <a:chExt cx="4511268" cy="848051"/>
          </a:xfrm>
        </p:grpSpPr>
        <p:pic>
          <p:nvPicPr>
            <p:cNvPr id="9" name="Picture 2" descr="D:\簡報\圖檔\creativ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021" y="5379384"/>
              <a:ext cx="848051" cy="84805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284776" y="5704215"/>
              <a:ext cx="3839513" cy="523220"/>
            </a:xfrm>
            <a:prstGeom prst="rect">
              <a:avLst/>
            </a:prstGeom>
            <a:noFill/>
          </p:spPr>
          <p:txBody>
            <a:bodyPr wrap="none" lIns="91440" tIns="45720" rIns="91440" bIns="45720">
              <a:spAutoFit/>
            </a:bodyPr>
            <a:lstStyle/>
            <a:p>
              <a:pPr algn="ctr"/>
              <a:r>
                <a:rPr lang="zh-TW" altLang="en-US" sz="2800" b="1" spc="50" dirty="0">
                  <a:solidFill>
                    <a:srgbClr val="FFFF00"/>
                  </a:solidFill>
                  <a:effectLst>
                    <a:outerShdw blurRad="76200" dist="50800" dir="5400000" algn="tl">
                      <a:srgbClr val="000000">
                        <a:alpha val="65000"/>
                      </a:srgbClr>
                    </a:outerShdw>
                  </a:effectLst>
                  <a:ea typeface="微軟正黑體"/>
                  <a:cs typeface="Times New Roman"/>
                </a:rPr>
                <a:t>心機策略也是一種能力</a:t>
              </a:r>
            </a:p>
          </p:txBody>
        </p:sp>
      </p:gr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2015" t="51763" r="55822" b="14260"/>
          <a:stretch/>
        </p:blipFill>
        <p:spPr bwMode="auto">
          <a:xfrm>
            <a:off x="2086984" y="3276904"/>
            <a:ext cx="1117548" cy="175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群組 11"/>
          <p:cNvGrpSpPr/>
          <p:nvPr/>
        </p:nvGrpSpPr>
        <p:grpSpPr>
          <a:xfrm>
            <a:off x="3299042" y="3380688"/>
            <a:ext cx="1736374" cy="1790317"/>
            <a:chOff x="3299042" y="3380688"/>
            <a:chExt cx="1736374" cy="1790317"/>
          </a:xfrm>
        </p:grpSpPr>
        <p:sp>
          <p:nvSpPr>
            <p:cNvPr id="13" name="矩形 12"/>
            <p:cNvSpPr/>
            <p:nvPr/>
          </p:nvSpPr>
          <p:spPr>
            <a:xfrm rot="20617587">
              <a:off x="3299042" y="4155342"/>
              <a:ext cx="1736374" cy="1015663"/>
            </a:xfrm>
            <a:prstGeom prst="rect">
              <a:avLst/>
            </a:prstGeom>
            <a:noFill/>
          </p:spPr>
          <p:txBody>
            <a:bodyPr wrap="none" lIns="91440" tIns="45720" rIns="91440" bIns="45720">
              <a:spAutoFit/>
            </a:bodyPr>
            <a:lstStyle/>
            <a:p>
              <a:pPr algn="ctr"/>
              <a:r>
                <a:rPr lang="zh-TW" altLang="en-US" sz="6000" b="1" spc="50" dirty="0">
                  <a:solidFill>
                    <a:srgbClr val="FF0000"/>
                  </a:solidFill>
                  <a:effectLst>
                    <a:outerShdw blurRad="76200" dist="50800" dir="5400000" algn="tl">
                      <a:srgbClr val="000000">
                        <a:alpha val="65000"/>
                      </a:srgbClr>
                    </a:outerShdw>
                  </a:effectLst>
                  <a:ea typeface="微軟正黑體"/>
                  <a:cs typeface="Times New Roman"/>
                </a:rPr>
                <a:t>死局</a:t>
              </a:r>
            </a:p>
          </p:txBody>
        </p:sp>
        <p:pic>
          <p:nvPicPr>
            <p:cNvPr id="14" name="Picture 3" descr="C:\Users\user\Desktop\病毒來了\圖檔\pois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89985">
              <a:off x="3417908" y="3380688"/>
              <a:ext cx="1101015" cy="11010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群組 14"/>
          <p:cNvGrpSpPr/>
          <p:nvPr/>
        </p:nvGrpSpPr>
        <p:grpSpPr>
          <a:xfrm>
            <a:off x="7853582" y="5663609"/>
            <a:ext cx="1622995" cy="1622995"/>
            <a:chOff x="10799877" y="5565941"/>
            <a:chExt cx="1622995" cy="1622995"/>
          </a:xfrm>
        </p:grpSpPr>
        <p:grpSp>
          <p:nvGrpSpPr>
            <p:cNvPr id="16" name="组合 253"/>
            <p:cNvGrpSpPr/>
            <p:nvPr/>
          </p:nvGrpSpPr>
          <p:grpSpPr>
            <a:xfrm>
              <a:off x="10799877" y="5565941"/>
              <a:ext cx="1622995" cy="1622995"/>
              <a:chOff x="9919874" y="407800"/>
              <a:chExt cx="2268404" cy="2268404"/>
            </a:xfrm>
          </p:grpSpPr>
          <p:sp>
            <p:nvSpPr>
              <p:cNvPr id="23"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56"/>
              <p:cNvSpPr/>
              <p:nvPr/>
            </p:nvSpPr>
            <p:spPr>
              <a:xfrm>
                <a:off x="10287248" y="775174"/>
                <a:ext cx="1533656" cy="1533656"/>
              </a:xfrm>
              <a:prstGeom prst="ellipse">
                <a:avLst/>
              </a:prstGeom>
              <a:blipFill dpi="0" rotWithShape="1">
                <a:blip r:embed="rId8">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7" name="组合 1"/>
            <p:cNvGrpSpPr/>
            <p:nvPr/>
          </p:nvGrpSpPr>
          <p:grpSpPr>
            <a:xfrm>
              <a:off x="11202312" y="6085598"/>
              <a:ext cx="922220" cy="763785"/>
              <a:chOff x="8658759" y="5376728"/>
              <a:chExt cx="922220" cy="763785"/>
            </a:xfrm>
          </p:grpSpPr>
          <p:grpSp>
            <p:nvGrpSpPr>
              <p:cNvPr id="18" name="组合 190"/>
              <p:cNvGrpSpPr/>
              <p:nvPr/>
            </p:nvGrpSpPr>
            <p:grpSpPr>
              <a:xfrm>
                <a:off x="8658759" y="5376728"/>
                <a:ext cx="478777" cy="478777"/>
                <a:chOff x="9919874" y="407800"/>
                <a:chExt cx="2268404" cy="2268404"/>
              </a:xfrm>
            </p:grpSpPr>
            <p:sp>
              <p:nvSpPr>
                <p:cNvPr id="21"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9"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9608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標題 3"/>
          <p:cNvSpPr txBox="1">
            <a:spLocks/>
          </p:cNvSpPr>
          <p:nvPr/>
        </p:nvSpPr>
        <p:spPr>
          <a:xfrm>
            <a:off x="370501" y="4622654"/>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sp>
        <p:nvSpPr>
          <p:cNvPr id="10" name="標題 3"/>
          <p:cNvSpPr txBox="1">
            <a:spLocks/>
          </p:cNvSpPr>
          <p:nvPr/>
        </p:nvSpPr>
        <p:spPr>
          <a:xfrm>
            <a:off x="1732378" y="4759486"/>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分析紀錄</a:t>
            </a:r>
            <a:endParaRPr lang="zh-TW" sz="3200" dirty="0">
              <a:solidFill>
                <a:schemeClr val="tx1"/>
              </a:solidFill>
              <a:effectLst/>
              <a:latin typeface="新細明體"/>
              <a:cs typeface="新細明體"/>
            </a:endParaRPr>
          </a:p>
        </p:txBody>
      </p:sp>
      <p:pic>
        <p:nvPicPr>
          <p:cNvPr id="11" name="Picture 2" descr="D:\簡報\圖檔\crea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44" y="5380400"/>
            <a:ext cx="1144944" cy="1144944"/>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3"/>
          <p:cNvSpPr txBox="1">
            <a:spLocks/>
          </p:cNvSpPr>
          <p:nvPr/>
        </p:nvSpPr>
        <p:spPr>
          <a:xfrm>
            <a:off x="1687084" y="5562082"/>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數學</a:t>
            </a:r>
            <a:r>
              <a:rPr lang="zh-TW" altLang="en-US" sz="2400" b="1" dirty="0" smtClean="0">
                <a:solidFill>
                  <a:srgbClr val="FF0000"/>
                </a:solidFill>
                <a:latin typeface="新細明體"/>
                <a:cs typeface="新細明體"/>
              </a:rPr>
              <a:t>遊戲除了有趣更需要有效，學生能夠從遊戲中去探究分析數學概念。</a:t>
            </a:r>
            <a:endParaRPr lang="zh-TW" sz="2400" b="1" dirty="0">
              <a:solidFill>
                <a:srgbClr val="FF0000"/>
              </a:solidFill>
              <a:effectLst/>
              <a:latin typeface="新細明體"/>
              <a:cs typeface="新細明體"/>
            </a:endParaRPr>
          </a:p>
        </p:txBody>
      </p:sp>
      <p:pic>
        <p:nvPicPr>
          <p:cNvPr id="1026" name="Picture 2" descr="D:\比賽\親子天下\新增資料夾\20180103_0808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45" r="10507"/>
          <a:stretch/>
        </p:blipFill>
        <p:spPr bwMode="auto">
          <a:xfrm>
            <a:off x="370500" y="1268760"/>
            <a:ext cx="4129491" cy="3058404"/>
          </a:xfrm>
          <a:prstGeom prst="rect">
            <a:avLst/>
          </a:prstGeom>
          <a:noFill/>
          <a:extLst>
            <a:ext uri="{909E8E84-426E-40DD-AFC4-6F175D3DCCD1}">
              <a14:hiddenFill xmlns:a14="http://schemas.microsoft.com/office/drawing/2010/main">
                <a:solidFill>
                  <a:srgbClr val="FFFFFF"/>
                </a:solidFill>
              </a14:hiddenFill>
            </a:ext>
          </a:extLst>
        </p:spPr>
      </p:pic>
      <p:sp>
        <p:nvSpPr>
          <p:cNvPr id="13" name="標題 3"/>
          <p:cNvSpPr txBox="1">
            <a:spLocks/>
          </p:cNvSpPr>
          <p:nvPr/>
        </p:nvSpPr>
        <p:spPr>
          <a:xfrm>
            <a:off x="431539" y="304978"/>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遊戲分析紀錄</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pic>
        <p:nvPicPr>
          <p:cNvPr id="2" name="Picture 2" descr="D:\研習分享\0321\g4班親會\5遊戲思考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1" b="6836"/>
          <a:stretch/>
        </p:blipFill>
        <p:spPr bwMode="auto">
          <a:xfrm>
            <a:off x="5104277" y="304978"/>
            <a:ext cx="3301625" cy="527653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群組 20"/>
          <p:cNvGrpSpPr/>
          <p:nvPr/>
        </p:nvGrpSpPr>
        <p:grpSpPr>
          <a:xfrm>
            <a:off x="7853582" y="5663609"/>
            <a:ext cx="1622995" cy="1622995"/>
            <a:chOff x="10799877" y="5565941"/>
            <a:chExt cx="1622995" cy="1622995"/>
          </a:xfrm>
        </p:grpSpPr>
        <p:grpSp>
          <p:nvGrpSpPr>
            <p:cNvPr id="22" name="组合 253"/>
            <p:cNvGrpSpPr/>
            <p:nvPr/>
          </p:nvGrpSpPr>
          <p:grpSpPr>
            <a:xfrm>
              <a:off x="10799877" y="5565941"/>
              <a:ext cx="1622995" cy="1622995"/>
              <a:chOff x="9919874" y="407800"/>
              <a:chExt cx="2268404" cy="2268404"/>
            </a:xfrm>
          </p:grpSpPr>
          <p:sp>
            <p:nvSpPr>
              <p:cNvPr id="29"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256"/>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1"/>
            <p:cNvGrpSpPr/>
            <p:nvPr/>
          </p:nvGrpSpPr>
          <p:grpSpPr>
            <a:xfrm>
              <a:off x="11202312" y="6085598"/>
              <a:ext cx="922220" cy="763785"/>
              <a:chOff x="8658759" y="5376728"/>
              <a:chExt cx="922220" cy="763785"/>
            </a:xfrm>
          </p:grpSpPr>
          <p:grpSp>
            <p:nvGrpSpPr>
              <p:cNvPr id="24" name="组合 190"/>
              <p:cNvGrpSpPr/>
              <p:nvPr/>
            </p:nvGrpSpPr>
            <p:grpSpPr>
              <a:xfrm>
                <a:off x="8658759" y="5376728"/>
                <a:ext cx="478777" cy="478777"/>
                <a:chOff x="9919874" y="407800"/>
                <a:chExt cx="2268404" cy="2268404"/>
              </a:xfrm>
            </p:grpSpPr>
            <p:sp>
              <p:nvSpPr>
                <p:cNvPr id="27"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5"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19077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2483768" y="898212"/>
            <a:ext cx="2453115" cy="788755"/>
          </a:xfrm>
          <a:prstGeom prst="rect">
            <a:avLst/>
          </a:prstGeom>
          <a:noFill/>
        </p:spPr>
        <p:txBody>
          <a:bodyPr vert="horz" wrap="square" lIns="91440" tIns="45720" rIns="91440" bIns="45720" rtlCol="0" anchor="ctr">
            <a:noAutofit/>
          </a:bodyPr>
          <a:lstStyle/>
          <a:p>
            <a:pPr>
              <a:spcAft>
                <a:spcPts val="0"/>
              </a:spcAft>
            </a:pPr>
            <a:r>
              <a:rPr lang="zh-TW" altLang="en-US" sz="6600" b="1" kern="1200"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數  學</a:t>
            </a:r>
            <a:endParaRPr lang="zh-TW" sz="6600" dirty="0">
              <a:solidFill>
                <a:srgbClr val="FF0000"/>
              </a:solidFill>
              <a:effectLst/>
              <a:latin typeface="新細明體"/>
              <a:cs typeface="新細明體"/>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868" y="621612"/>
            <a:ext cx="767885" cy="767885"/>
          </a:xfrm>
          <a:prstGeom prst="rect">
            <a:avLst/>
          </a:prstGeom>
          <a:ln>
            <a:noFill/>
          </a:ln>
          <a:effectLst>
            <a:softEdge rad="112500"/>
          </a:effectLst>
        </p:spPr>
      </p:pic>
      <p:pic>
        <p:nvPicPr>
          <p:cNvPr id="6" name="Picture 3" descr="D:\簡報\ppt\compa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0700" y="898212"/>
            <a:ext cx="803392" cy="720080"/>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3"/>
          <p:cNvSpPr txBox="1">
            <a:spLocks/>
          </p:cNvSpPr>
          <p:nvPr/>
        </p:nvSpPr>
        <p:spPr>
          <a:xfrm>
            <a:off x="4576844" y="1114236"/>
            <a:ext cx="1210715" cy="802596"/>
          </a:xfrm>
          <a:prstGeom prst="rect">
            <a:avLst/>
          </a:prstGeom>
          <a:noFill/>
        </p:spPr>
        <p:txBody>
          <a:bodyPr vert="horz" wrap="square" lIns="91440" tIns="45720" rIns="91440" bIns="45720" rtlCol="0" anchor="ctr">
            <a:noAutofit/>
          </a:bodyPr>
          <a:lstStyle/>
          <a:p>
            <a:pPr>
              <a:spcAft>
                <a:spcPts val="0"/>
              </a:spcAft>
            </a:pPr>
            <a:r>
              <a:rPr lang="zh-TW" altLang="en-US" sz="4000" b="1" kern="1200" dirty="0">
                <a:ln w="17780" cap="flat" cmpd="sng" algn="ctr">
                  <a:solidFill>
                    <a:srgbClr val="FFFFFF"/>
                  </a:solidFill>
                  <a:prstDash val="solid"/>
                  <a:miter lim="100000"/>
                </a:ln>
                <a:solidFill>
                  <a:schemeClr val="tx1"/>
                </a:solidFill>
                <a:effectLst>
                  <a:outerShdw blurRad="50800" algn="tl">
                    <a:srgbClr val="000000"/>
                  </a:outerShdw>
                </a:effectLst>
                <a:latin typeface="新細明體"/>
                <a:ea typeface="微軟正黑體"/>
                <a:cs typeface="Times New Roman"/>
              </a:rPr>
              <a:t>探險</a:t>
            </a:r>
            <a:endParaRPr lang="zh-TW" sz="4000" dirty="0">
              <a:solidFill>
                <a:schemeClr val="tx1"/>
              </a:solidFill>
              <a:effectLst/>
              <a:latin typeface="新細明體"/>
              <a:cs typeface="新細明體"/>
            </a:endParaRPr>
          </a:p>
        </p:txBody>
      </p:sp>
      <p:sp>
        <p:nvSpPr>
          <p:cNvPr id="8" name="標題 3"/>
          <p:cNvSpPr txBox="1">
            <a:spLocks/>
          </p:cNvSpPr>
          <p:nvPr/>
        </p:nvSpPr>
        <p:spPr>
          <a:xfrm rot="20522385">
            <a:off x="5545947" y="586647"/>
            <a:ext cx="927358" cy="923330"/>
          </a:xfrm>
          <a:prstGeom prst="rect">
            <a:avLst/>
          </a:prstGeom>
          <a:noFill/>
        </p:spPr>
        <p:txBody>
          <a:bodyPr vert="horz" wrap="square" lIns="91440" tIns="45720" rIns="91440" bIns="45720" rtlCol="0" anchor="ctr">
            <a:spAutoFit/>
          </a:bodyPr>
          <a:lstStyle/>
          <a:p>
            <a:pPr>
              <a:spcAft>
                <a:spcPts val="0"/>
              </a:spcAft>
            </a:pPr>
            <a:r>
              <a:rPr lang="zh-TW" altLang="en-US" sz="5400" b="1" kern="1200" dirty="0">
                <a:ln w="17780" cap="flat" cmpd="sng" algn="ctr">
                  <a:solidFill>
                    <a:srgbClr val="FFFFFF"/>
                  </a:solidFill>
                  <a:prstDash val="solid"/>
                  <a:miter lim="100000"/>
                </a:ln>
                <a:solidFill>
                  <a:srgbClr val="0070C0"/>
                </a:solidFill>
                <a:effectLst>
                  <a:outerShdw blurRad="50800" algn="tl">
                    <a:srgbClr val="000000"/>
                  </a:outerShdw>
                </a:effectLst>
                <a:latin typeface="新細明體"/>
                <a:ea typeface="微軟正黑體"/>
                <a:cs typeface="Times New Roman"/>
              </a:rPr>
              <a:t>趣</a:t>
            </a:r>
            <a:endParaRPr lang="zh-TW" sz="5400" dirty="0">
              <a:effectLst/>
              <a:latin typeface="新細明體"/>
              <a:cs typeface="新細明體"/>
            </a:endParaRPr>
          </a:p>
        </p:txBody>
      </p:sp>
      <p:pic>
        <p:nvPicPr>
          <p:cNvPr id="9" name="Picture 4" descr="D:\簡報\ppt\dic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497" y="1042228"/>
            <a:ext cx="694555" cy="6945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14"/>
          <p:cNvCxnSpPr/>
          <p:nvPr/>
        </p:nvCxnSpPr>
        <p:spPr>
          <a:xfrm>
            <a:off x="5944883" y="307432"/>
            <a:ext cx="1529046" cy="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 name="直接连接符 16"/>
          <p:cNvCxnSpPr/>
          <p:nvPr/>
        </p:nvCxnSpPr>
        <p:spPr>
          <a:xfrm flipV="1">
            <a:off x="7090668" y="166056"/>
            <a:ext cx="0" cy="813869"/>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2" name="组合 8"/>
          <p:cNvGrpSpPr/>
          <p:nvPr/>
        </p:nvGrpSpPr>
        <p:grpSpPr>
          <a:xfrm>
            <a:off x="683568" y="-159724"/>
            <a:ext cx="3243970" cy="2652620"/>
            <a:chOff x="2898837" y="1997090"/>
            <a:chExt cx="3243970" cy="2652620"/>
          </a:xfrm>
        </p:grpSpPr>
        <p:grpSp>
          <p:nvGrpSpPr>
            <p:cNvPr id="13" name="组合 1"/>
            <p:cNvGrpSpPr/>
            <p:nvPr/>
          </p:nvGrpSpPr>
          <p:grpSpPr>
            <a:xfrm>
              <a:off x="3214889" y="2631000"/>
              <a:ext cx="1305933" cy="1305933"/>
              <a:chOff x="9919874" y="407800"/>
              <a:chExt cx="2268404" cy="2268404"/>
            </a:xfrm>
          </p:grpSpPr>
          <p:sp>
            <p:nvSpPr>
              <p:cNvPr id="17"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4"/>
              <p:cNvSpPr/>
              <p:nvPr/>
            </p:nvSpPr>
            <p:spPr>
              <a:xfrm>
                <a:off x="10287248" y="775174"/>
                <a:ext cx="1533656" cy="1533656"/>
              </a:xfrm>
              <a:prstGeom prst="ellipse">
                <a:avLst/>
              </a:prstGeom>
              <a:blipFill dpi="0" rotWithShape="1">
                <a:blip r:embed="rId5">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4" name="直接连接符 6"/>
            <p:cNvCxnSpPr/>
            <p:nvPr/>
          </p:nvCxnSpPr>
          <p:spPr>
            <a:xfrm flipH="1">
              <a:off x="3164305" y="1997090"/>
              <a:ext cx="19899" cy="26526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7"/>
            <p:cNvCxnSpPr/>
            <p:nvPr/>
          </p:nvCxnSpPr>
          <p:spPr>
            <a:xfrm>
              <a:off x="2898837"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6" name="文本框 18"/>
            <p:cNvSpPr txBox="1"/>
            <p:nvPr/>
          </p:nvSpPr>
          <p:spPr>
            <a:xfrm>
              <a:off x="3640576" y="2969457"/>
              <a:ext cx="39859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21" name="標題 3"/>
          <p:cNvSpPr txBox="1">
            <a:spLocks/>
          </p:cNvSpPr>
          <p:nvPr/>
        </p:nvSpPr>
        <p:spPr>
          <a:xfrm>
            <a:off x="1117931" y="2307622"/>
            <a:ext cx="6718303" cy="3281618"/>
          </a:xfrm>
          <a:prstGeom prst="rect">
            <a:avLst/>
          </a:prstGeom>
          <a:noFill/>
        </p:spPr>
        <p:txBody>
          <a:bodyPr vert="horz" wrap="square" lIns="91440" tIns="45720" rIns="91440" bIns="45720" rtlCol="0" anchor="ctr">
            <a:noAutofit/>
          </a:bodyPr>
          <a:lstStyle/>
          <a:p>
            <a:pPr algn="just">
              <a:spcAft>
                <a:spcPts val="0"/>
              </a:spcAft>
            </a:pPr>
            <a:r>
              <a:rPr lang="zh-TW" altLang="en-US" sz="44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希望讓孩子     究在數學概念過程中，帶著勇於挑戰冒   的精神，並能從中享受數學的樂     ！</a:t>
            </a:r>
            <a:endParaRPr lang="zh-TW" sz="4400" dirty="0">
              <a:solidFill>
                <a:schemeClr val="tx1"/>
              </a:solidFill>
              <a:effectLst/>
              <a:latin typeface="新細明體"/>
              <a:cs typeface="新細明體"/>
            </a:endParaRPr>
          </a:p>
        </p:txBody>
      </p:sp>
      <p:grpSp>
        <p:nvGrpSpPr>
          <p:cNvPr id="22" name="组合 189"/>
          <p:cNvGrpSpPr/>
          <p:nvPr/>
        </p:nvGrpSpPr>
        <p:grpSpPr>
          <a:xfrm rot="19000785">
            <a:off x="6605381" y="4782844"/>
            <a:ext cx="3604599" cy="2838670"/>
            <a:chOff x="3204345" y="1148987"/>
            <a:chExt cx="5227003" cy="4042367"/>
          </a:xfrm>
        </p:grpSpPr>
        <p:grpSp>
          <p:nvGrpSpPr>
            <p:cNvPr id="23" name="组合 113"/>
            <p:cNvGrpSpPr/>
            <p:nvPr/>
          </p:nvGrpSpPr>
          <p:grpSpPr>
            <a:xfrm>
              <a:off x="3941860" y="1686047"/>
              <a:ext cx="3240000" cy="3240000"/>
              <a:chOff x="4458000" y="1715032"/>
              <a:chExt cx="3240000" cy="3240000"/>
            </a:xfrm>
          </p:grpSpPr>
          <p:sp>
            <p:nvSpPr>
              <p:cNvPr id="96" name="椭圆 114"/>
              <p:cNvSpPr/>
              <p:nvPr userDrawn="1"/>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7" name="椭圆 115"/>
              <p:cNvSpPr/>
              <p:nvPr userDrawn="1"/>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8" name="椭圆 116"/>
              <p:cNvSpPr/>
              <p:nvPr userDrawn="1"/>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4" name="组合 117"/>
            <p:cNvGrpSpPr/>
            <p:nvPr/>
          </p:nvGrpSpPr>
          <p:grpSpPr>
            <a:xfrm>
              <a:off x="5422292" y="2072905"/>
              <a:ext cx="279136" cy="279136"/>
              <a:chOff x="6915602" y="1431728"/>
              <a:chExt cx="301944" cy="301944"/>
            </a:xfrm>
          </p:grpSpPr>
          <p:sp>
            <p:nvSpPr>
              <p:cNvPr id="94"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25"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26" name="组合 121"/>
            <p:cNvGrpSpPr/>
            <p:nvPr/>
          </p:nvGrpSpPr>
          <p:grpSpPr>
            <a:xfrm>
              <a:off x="5422292" y="4260054"/>
              <a:ext cx="279136" cy="279136"/>
              <a:chOff x="6915602" y="1431728"/>
              <a:chExt cx="301944" cy="301944"/>
            </a:xfrm>
          </p:grpSpPr>
          <p:sp>
            <p:nvSpPr>
              <p:cNvPr id="92"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3"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7" name="组合 124"/>
            <p:cNvGrpSpPr/>
            <p:nvPr/>
          </p:nvGrpSpPr>
          <p:grpSpPr>
            <a:xfrm>
              <a:off x="4612292" y="2545470"/>
              <a:ext cx="279136" cy="279136"/>
              <a:chOff x="6915602" y="1431728"/>
              <a:chExt cx="301944" cy="301944"/>
            </a:xfrm>
          </p:grpSpPr>
          <p:sp>
            <p:nvSpPr>
              <p:cNvPr id="90"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8" name="组合 127"/>
            <p:cNvGrpSpPr/>
            <p:nvPr/>
          </p:nvGrpSpPr>
          <p:grpSpPr>
            <a:xfrm>
              <a:off x="4612292" y="3787489"/>
              <a:ext cx="279136" cy="279136"/>
              <a:chOff x="6915602" y="1431728"/>
              <a:chExt cx="301944" cy="301944"/>
            </a:xfrm>
          </p:grpSpPr>
          <p:sp>
            <p:nvSpPr>
              <p:cNvPr id="88"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9"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9" name="组合 130"/>
            <p:cNvGrpSpPr/>
            <p:nvPr/>
          </p:nvGrpSpPr>
          <p:grpSpPr>
            <a:xfrm>
              <a:off x="6236828" y="2545470"/>
              <a:ext cx="279136" cy="279136"/>
              <a:chOff x="6915602" y="1431728"/>
              <a:chExt cx="301944" cy="301944"/>
            </a:xfrm>
          </p:grpSpPr>
          <p:sp>
            <p:nvSpPr>
              <p:cNvPr id="86"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133"/>
            <p:cNvGrpSpPr/>
            <p:nvPr/>
          </p:nvGrpSpPr>
          <p:grpSpPr>
            <a:xfrm>
              <a:off x="6236828" y="3787489"/>
              <a:ext cx="279136" cy="279136"/>
              <a:chOff x="6915602" y="1431728"/>
              <a:chExt cx="301944" cy="301944"/>
            </a:xfrm>
          </p:grpSpPr>
          <p:sp>
            <p:nvSpPr>
              <p:cNvPr id="84"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1" name="组合 136"/>
            <p:cNvGrpSpPr/>
            <p:nvPr/>
          </p:nvGrpSpPr>
          <p:grpSpPr>
            <a:xfrm>
              <a:off x="3779520" y="1629602"/>
              <a:ext cx="3616960" cy="3561752"/>
              <a:chOff x="3779520" y="1629602"/>
              <a:chExt cx="3616960" cy="3561752"/>
            </a:xfrm>
          </p:grpSpPr>
          <p:cxnSp>
            <p:nvCxnSpPr>
              <p:cNvPr id="82" name="直接连接符 137"/>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3" name="直接连接符 138"/>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32" name="组合 139"/>
            <p:cNvGrpSpPr/>
            <p:nvPr/>
          </p:nvGrpSpPr>
          <p:grpSpPr>
            <a:xfrm rot="16200000">
              <a:off x="3861896" y="1506940"/>
              <a:ext cx="3616960" cy="3561752"/>
              <a:chOff x="3779520" y="1629602"/>
              <a:chExt cx="3616960" cy="3561752"/>
            </a:xfrm>
          </p:grpSpPr>
          <p:cxnSp>
            <p:nvCxnSpPr>
              <p:cNvPr id="80" name="直接连接符 140"/>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1" name="直接连接符 141"/>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33" name="组合 142"/>
            <p:cNvGrpSpPr/>
            <p:nvPr/>
          </p:nvGrpSpPr>
          <p:grpSpPr>
            <a:xfrm>
              <a:off x="6397877" y="1380037"/>
              <a:ext cx="2033471" cy="2033471"/>
              <a:chOff x="8272465" y="1479335"/>
              <a:chExt cx="1613197" cy="1613197"/>
            </a:xfrm>
          </p:grpSpPr>
          <p:grpSp>
            <p:nvGrpSpPr>
              <p:cNvPr id="57" name="组合 143"/>
              <p:cNvGrpSpPr/>
              <p:nvPr userDrawn="1"/>
            </p:nvGrpSpPr>
            <p:grpSpPr>
              <a:xfrm>
                <a:off x="8272465" y="1479335"/>
                <a:ext cx="1613197" cy="1613197"/>
                <a:chOff x="4458000" y="1715032"/>
                <a:chExt cx="3240000" cy="3240000"/>
              </a:xfrm>
            </p:grpSpPr>
            <p:sp>
              <p:nvSpPr>
                <p:cNvPr id="77" name="椭圆 163"/>
                <p:cNvSpPr/>
                <p:nvPr userDrawn="1"/>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椭圆 164"/>
                <p:cNvSpPr/>
                <p:nvPr userDrawn="1"/>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椭圆 165"/>
                <p:cNvSpPr/>
                <p:nvPr userDrawn="1"/>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8" name="组合 144"/>
              <p:cNvGrpSpPr/>
              <p:nvPr userDrawn="1"/>
            </p:nvGrpSpPr>
            <p:grpSpPr>
              <a:xfrm>
                <a:off x="8586067" y="1720236"/>
                <a:ext cx="985998" cy="1093816"/>
                <a:chOff x="8582069" y="1755978"/>
                <a:chExt cx="985998" cy="1093816"/>
              </a:xfrm>
            </p:grpSpPr>
            <p:grpSp>
              <p:nvGrpSpPr>
                <p:cNvPr id="59" name="组合 145"/>
                <p:cNvGrpSpPr/>
                <p:nvPr userDrawn="1"/>
              </p:nvGrpSpPr>
              <p:grpSpPr>
                <a:xfrm>
                  <a:off x="8998754" y="1755978"/>
                  <a:ext cx="192184" cy="192184"/>
                  <a:chOff x="8860143" y="2545060"/>
                  <a:chExt cx="139804" cy="139804"/>
                </a:xfrm>
              </p:grpSpPr>
              <p:sp>
                <p:nvSpPr>
                  <p:cNvPr id="75"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0" name="组合 146"/>
                <p:cNvGrpSpPr/>
                <p:nvPr userDrawn="1"/>
              </p:nvGrpSpPr>
              <p:grpSpPr>
                <a:xfrm>
                  <a:off x="8582069" y="2049911"/>
                  <a:ext cx="192184" cy="192184"/>
                  <a:chOff x="8860143" y="2545060"/>
                  <a:chExt cx="139804" cy="139804"/>
                </a:xfrm>
              </p:grpSpPr>
              <p:sp>
                <p:nvSpPr>
                  <p:cNvPr id="73"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1" name="组合 147"/>
                <p:cNvGrpSpPr/>
                <p:nvPr userDrawn="1"/>
              </p:nvGrpSpPr>
              <p:grpSpPr>
                <a:xfrm>
                  <a:off x="8582069" y="2441991"/>
                  <a:ext cx="192184" cy="192184"/>
                  <a:chOff x="8860143" y="2545060"/>
                  <a:chExt cx="139804" cy="139804"/>
                </a:xfrm>
              </p:grpSpPr>
              <p:sp>
                <p:nvSpPr>
                  <p:cNvPr id="71"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2" name="组合 148"/>
                <p:cNvGrpSpPr/>
                <p:nvPr userDrawn="1"/>
              </p:nvGrpSpPr>
              <p:grpSpPr>
                <a:xfrm>
                  <a:off x="9021276" y="2652765"/>
                  <a:ext cx="197029" cy="197029"/>
                  <a:chOff x="8858380" y="2543297"/>
                  <a:chExt cx="143329" cy="143329"/>
                </a:xfrm>
              </p:grpSpPr>
              <p:sp>
                <p:nvSpPr>
                  <p:cNvPr id="69"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3" name="组合 149"/>
                <p:cNvGrpSpPr/>
                <p:nvPr userDrawn="1"/>
              </p:nvGrpSpPr>
              <p:grpSpPr>
                <a:xfrm>
                  <a:off x="9375883" y="2049911"/>
                  <a:ext cx="192184" cy="192184"/>
                  <a:chOff x="8860143" y="2545060"/>
                  <a:chExt cx="139804" cy="139804"/>
                </a:xfrm>
              </p:grpSpPr>
              <p:sp>
                <p:nvSpPr>
                  <p:cNvPr id="67"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8"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4" name="组合 150"/>
                <p:cNvGrpSpPr/>
                <p:nvPr userDrawn="1"/>
              </p:nvGrpSpPr>
              <p:grpSpPr>
                <a:xfrm>
                  <a:off x="9375883" y="2414592"/>
                  <a:ext cx="192184" cy="192184"/>
                  <a:chOff x="8860143" y="2545060"/>
                  <a:chExt cx="139804" cy="139804"/>
                </a:xfrm>
              </p:grpSpPr>
              <p:sp>
                <p:nvSpPr>
                  <p:cNvPr id="65"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34" name="组合 166"/>
            <p:cNvGrpSpPr/>
            <p:nvPr/>
          </p:nvGrpSpPr>
          <p:grpSpPr>
            <a:xfrm>
              <a:off x="3290189" y="1148987"/>
              <a:ext cx="1209969" cy="1209969"/>
              <a:chOff x="3290189" y="1148987"/>
              <a:chExt cx="1209969" cy="1209969"/>
            </a:xfrm>
          </p:grpSpPr>
          <p:grpSp>
            <p:nvGrpSpPr>
              <p:cNvPr id="35" name="组合 167"/>
              <p:cNvGrpSpPr/>
              <p:nvPr userDrawn="1"/>
            </p:nvGrpSpPr>
            <p:grpSpPr>
              <a:xfrm>
                <a:off x="3290189" y="1148987"/>
                <a:ext cx="1209969" cy="1209969"/>
                <a:chOff x="4458000" y="1715032"/>
                <a:chExt cx="3240000" cy="3240000"/>
              </a:xfrm>
            </p:grpSpPr>
            <p:sp>
              <p:nvSpPr>
                <p:cNvPr id="54" name="椭圆 186"/>
                <p:cNvSpPr/>
                <p:nvPr userDrawn="1"/>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椭圆 187"/>
                <p:cNvSpPr/>
                <p:nvPr userDrawn="1"/>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椭圆 188"/>
                <p:cNvSpPr/>
                <p:nvPr userDrawn="1"/>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6" name="组合 168"/>
              <p:cNvGrpSpPr/>
              <p:nvPr userDrawn="1"/>
            </p:nvGrpSpPr>
            <p:grpSpPr>
              <a:xfrm>
                <a:off x="3838358" y="1330096"/>
                <a:ext cx="143299" cy="143299"/>
                <a:chOff x="8860553" y="2545471"/>
                <a:chExt cx="138982" cy="138982"/>
              </a:xfrm>
            </p:grpSpPr>
            <p:sp>
              <p:nvSpPr>
                <p:cNvPr id="52"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3"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7" name="组合 169"/>
              <p:cNvGrpSpPr/>
              <p:nvPr userDrawn="1"/>
            </p:nvGrpSpPr>
            <p:grpSpPr>
              <a:xfrm>
                <a:off x="3525826" y="1550558"/>
                <a:ext cx="143299" cy="143299"/>
                <a:chOff x="8860553" y="2545470"/>
                <a:chExt cx="138982" cy="138982"/>
              </a:xfrm>
            </p:grpSpPr>
            <p:sp>
              <p:nvSpPr>
                <p:cNvPr id="50"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8" name="组合 170"/>
              <p:cNvGrpSpPr/>
              <p:nvPr userDrawn="1"/>
            </p:nvGrpSpPr>
            <p:grpSpPr>
              <a:xfrm>
                <a:off x="3525826" y="1844636"/>
                <a:ext cx="143299" cy="143299"/>
                <a:chOff x="8860553" y="2545470"/>
                <a:chExt cx="138982" cy="138982"/>
              </a:xfrm>
            </p:grpSpPr>
            <p:sp>
              <p:nvSpPr>
                <p:cNvPr id="48"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9" name="组合 171"/>
              <p:cNvGrpSpPr/>
              <p:nvPr userDrawn="1"/>
            </p:nvGrpSpPr>
            <p:grpSpPr>
              <a:xfrm>
                <a:off x="3846365" y="2008020"/>
                <a:ext cx="143299" cy="143299"/>
                <a:chOff x="8850141" y="2548833"/>
                <a:chExt cx="138982" cy="138982"/>
              </a:xfrm>
            </p:grpSpPr>
            <p:sp>
              <p:nvSpPr>
                <p:cNvPr id="46"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0" name="组合 172"/>
              <p:cNvGrpSpPr/>
              <p:nvPr userDrawn="1"/>
            </p:nvGrpSpPr>
            <p:grpSpPr>
              <a:xfrm>
                <a:off x="4121221" y="1550558"/>
                <a:ext cx="143299" cy="143299"/>
                <a:chOff x="8860553" y="2545470"/>
                <a:chExt cx="138982" cy="138982"/>
              </a:xfrm>
            </p:grpSpPr>
            <p:sp>
              <p:nvSpPr>
                <p:cNvPr id="44"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1" name="组合 173"/>
              <p:cNvGrpSpPr/>
              <p:nvPr userDrawn="1"/>
            </p:nvGrpSpPr>
            <p:grpSpPr>
              <a:xfrm>
                <a:off x="4121221" y="1824085"/>
                <a:ext cx="143299" cy="143299"/>
                <a:chOff x="8860553" y="2545470"/>
                <a:chExt cx="138982" cy="138982"/>
              </a:xfrm>
            </p:grpSpPr>
            <p:sp>
              <p:nvSpPr>
                <p:cNvPr id="42"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sp>
        <p:nvSpPr>
          <p:cNvPr id="2" name="矩形 1"/>
          <p:cNvSpPr/>
          <p:nvPr/>
        </p:nvSpPr>
        <p:spPr>
          <a:xfrm>
            <a:off x="4038949" y="2491270"/>
            <a:ext cx="800219" cy="830997"/>
          </a:xfrm>
          <a:prstGeom prst="rect">
            <a:avLst/>
          </a:prstGeom>
        </p:spPr>
        <p:txBody>
          <a:bodyPr wrap="none">
            <a:spAutoFit/>
          </a:bodyPr>
          <a:lstStyle/>
          <a:p>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探</a:t>
            </a:r>
            <a:endParaRPr lang="zh-TW" altLang="en-US" dirty="0"/>
          </a:p>
        </p:txBody>
      </p:sp>
      <p:sp>
        <p:nvSpPr>
          <p:cNvPr id="3" name="矩形 2"/>
          <p:cNvSpPr/>
          <p:nvPr/>
        </p:nvSpPr>
        <p:spPr>
          <a:xfrm>
            <a:off x="1798413" y="3894147"/>
            <a:ext cx="800219" cy="830997"/>
          </a:xfrm>
          <a:prstGeom prst="rect">
            <a:avLst/>
          </a:prstGeom>
        </p:spPr>
        <p:txBody>
          <a:bodyPr wrap="none">
            <a:spAutoFit/>
          </a:bodyPr>
          <a:lstStyle/>
          <a:p>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險</a:t>
            </a:r>
            <a:endParaRPr lang="zh-TW" altLang="en-US" dirty="0"/>
          </a:p>
        </p:txBody>
      </p:sp>
      <p:sp>
        <p:nvSpPr>
          <p:cNvPr id="99" name="矩形 98"/>
          <p:cNvSpPr/>
          <p:nvPr/>
        </p:nvSpPr>
        <p:spPr>
          <a:xfrm>
            <a:off x="4038949" y="4532806"/>
            <a:ext cx="800219" cy="830997"/>
          </a:xfrm>
          <a:prstGeom prst="rect">
            <a:avLst/>
          </a:prstGeom>
        </p:spPr>
        <p:txBody>
          <a:bodyPr wrap="none">
            <a:spAutoFit/>
          </a:bodyPr>
          <a:lstStyle/>
          <a:p>
            <a:r>
              <a:rPr lang="zh-TW" altLang="en-US" sz="48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趣</a:t>
            </a:r>
            <a:endParaRPr lang="zh-TW" altLang="en-US" dirty="0"/>
          </a:p>
        </p:txBody>
      </p:sp>
    </p:spTree>
    <p:extLst>
      <p:ext uri="{BB962C8B-B14F-4D97-AF65-F5344CB8AC3E}">
        <p14:creationId xmlns:p14="http://schemas.microsoft.com/office/powerpoint/2010/main" val="15079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539552" y="4869160"/>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3">
                    <a:lumMod val="75000"/>
                  </a:schemeClr>
                </a:solidFill>
                <a:effectLst>
                  <a:outerShdw blurRad="50800" algn="tl">
                    <a:srgbClr val="000000"/>
                  </a:outerShdw>
                </a:effectLst>
                <a:latin typeface="新細明體"/>
                <a:ea typeface="微軟正黑體"/>
                <a:cs typeface="Times New Roman"/>
              </a:rPr>
              <a:t>冒險</a:t>
            </a:r>
            <a:endParaRPr lang="zh-TW" sz="4800" dirty="0">
              <a:solidFill>
                <a:schemeClr val="accent3">
                  <a:lumMod val="75000"/>
                </a:schemeClr>
              </a:solidFill>
              <a:effectLst/>
              <a:latin typeface="新細明體"/>
              <a:cs typeface="新細明體"/>
            </a:endParaRPr>
          </a:p>
        </p:txBody>
      </p:sp>
      <p:sp>
        <p:nvSpPr>
          <p:cNvPr id="5" name="標題 3"/>
          <p:cNvSpPr txBox="1">
            <a:spLocks/>
          </p:cNvSpPr>
          <p:nvPr/>
        </p:nvSpPr>
        <p:spPr>
          <a:xfrm>
            <a:off x="1835696" y="4941168"/>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嘗試錯誤</a:t>
            </a:r>
            <a:endParaRPr lang="zh-TW" sz="3200" dirty="0">
              <a:solidFill>
                <a:schemeClr val="tx1"/>
              </a:solidFill>
              <a:effectLst/>
              <a:latin typeface="新細明體"/>
              <a:cs typeface="新細明體"/>
            </a:endParaRPr>
          </a:p>
        </p:txBody>
      </p:sp>
      <p:pic>
        <p:nvPicPr>
          <p:cNvPr id="6" name="圖片 5"/>
          <p:cNvPicPr>
            <a:picLocks noChangeAspect="1"/>
          </p:cNvPicPr>
          <p:nvPr/>
        </p:nvPicPr>
        <p:blipFill>
          <a:blip r:embed="rId2" cstate="print">
            <a:extLst>
              <a:ext uri="{BEBA8EAE-BF5A-486C-A8C5-ECC9F3942E4B}">
                <a14:imgProps xmlns:a14="http://schemas.microsoft.com/office/drawing/2010/main">
                  <a14:imgLayer r:embed="rId3">
                    <a14:imgEffect>
                      <a14:backgroundRemoval t="9744" b="92332" l="3195" r="97444"/>
                    </a14:imgEffect>
                  </a14:imgLayer>
                </a14:imgProps>
              </a:ext>
              <a:ext uri="{28A0092B-C50C-407E-A947-70E740481C1C}">
                <a14:useLocalDpi xmlns:a14="http://schemas.microsoft.com/office/drawing/2010/main" val="0"/>
              </a:ext>
            </a:extLst>
          </a:blip>
          <a:stretch>
            <a:fillRect/>
          </a:stretch>
        </p:blipFill>
        <p:spPr>
          <a:xfrm>
            <a:off x="467544" y="5229200"/>
            <a:ext cx="1403059" cy="1403059"/>
          </a:xfrm>
          <a:prstGeom prst="rect">
            <a:avLst/>
          </a:prstGeom>
        </p:spPr>
      </p:pic>
      <p:sp>
        <p:nvSpPr>
          <p:cNvPr id="7" name="標題 3"/>
          <p:cNvSpPr txBox="1">
            <a:spLocks/>
          </p:cNvSpPr>
          <p:nvPr/>
        </p:nvSpPr>
        <p:spPr>
          <a:xfrm>
            <a:off x="1759092" y="5562082"/>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smtClean="0">
                <a:solidFill>
                  <a:srgbClr val="FF0000"/>
                </a:solidFill>
                <a:latin typeface="新細明體"/>
                <a:cs typeface="新細明體"/>
              </a:rPr>
              <a:t>佈題跳脫單一標準答案，學生</a:t>
            </a:r>
            <a:r>
              <a:rPr lang="zh-TW" altLang="en-US" sz="2400" b="1" dirty="0">
                <a:solidFill>
                  <a:srgbClr val="FF0000"/>
                </a:solidFill>
                <a:latin typeface="新細明體"/>
                <a:cs typeface="新細明體"/>
              </a:rPr>
              <a:t>能夠運用</a:t>
            </a:r>
            <a:r>
              <a:rPr lang="zh-TW" altLang="en-US" sz="2400" b="1" dirty="0" smtClean="0">
                <a:solidFill>
                  <a:srgbClr val="FF0000"/>
                </a:solidFill>
                <a:latin typeface="新細明體"/>
                <a:cs typeface="新細明體"/>
              </a:rPr>
              <a:t>策略</a:t>
            </a:r>
            <a:r>
              <a:rPr lang="zh-TW" altLang="en-US" sz="2400" b="1" dirty="0">
                <a:solidFill>
                  <a:srgbClr val="FF0000"/>
                </a:solidFill>
                <a:latin typeface="新細明體"/>
                <a:cs typeface="新細明體"/>
              </a:rPr>
              <a:t>嘗試</a:t>
            </a:r>
            <a:r>
              <a:rPr lang="zh-TW" altLang="en-US" sz="2400" b="1" dirty="0" smtClean="0">
                <a:solidFill>
                  <a:srgbClr val="FF0000"/>
                </a:solidFill>
                <a:latin typeface="新細明體"/>
                <a:cs typeface="新細明體"/>
              </a:rPr>
              <a:t>錯誤解決問題。</a:t>
            </a:r>
            <a:endParaRPr lang="zh-TW" sz="2400" b="1" dirty="0">
              <a:solidFill>
                <a:srgbClr val="FF0000"/>
              </a:solidFill>
              <a:effectLst/>
              <a:latin typeface="新細明體"/>
              <a:cs typeface="新細明體"/>
            </a:endParaRPr>
          </a:p>
        </p:txBody>
      </p:sp>
      <p:sp>
        <p:nvSpPr>
          <p:cNvPr id="8" name="標題 3"/>
          <p:cNvSpPr txBox="1">
            <a:spLocks/>
          </p:cNvSpPr>
          <p:nvPr/>
        </p:nvSpPr>
        <p:spPr>
          <a:xfrm>
            <a:off x="431539" y="304978"/>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四則運算佈題</a:t>
            </a:r>
            <a:endParaRPr lang="en-US" altLang="zh-TW"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sp>
        <p:nvSpPr>
          <p:cNvPr id="10" name="矩形 9"/>
          <p:cNvSpPr/>
          <p:nvPr/>
        </p:nvSpPr>
        <p:spPr>
          <a:xfrm>
            <a:off x="541668" y="1264692"/>
            <a:ext cx="4919432" cy="2308324"/>
          </a:xfrm>
          <a:prstGeom prst="rect">
            <a:avLst/>
          </a:prstGeom>
        </p:spPr>
        <p:txBody>
          <a:bodyPr wrap="square">
            <a:spAutoFit/>
          </a:bodyPr>
          <a:lstStyle/>
          <a:p>
            <a:pPr algn="just">
              <a:spcAft>
                <a:spcPts val="0"/>
              </a:spcAft>
            </a:pPr>
            <a:r>
              <a:rPr lang="zh-TW" altLang="en-US" sz="2400" b="1" spc="50" dirty="0">
                <a:solidFill>
                  <a:srgbClr val="FFFF00"/>
                </a:solidFill>
                <a:effectLst>
                  <a:outerShdw blurRad="76200" dist="50800" dir="5400000" algn="tl">
                    <a:srgbClr val="000000">
                      <a:alpha val="65000"/>
                    </a:srgbClr>
                  </a:outerShdw>
                </a:effectLst>
                <a:ea typeface="微軟正黑體"/>
                <a:cs typeface="Times New Roman"/>
              </a:rPr>
              <a:t>阿尼有</a:t>
            </a:r>
            <a:r>
              <a:rPr lang="en-US" altLang="zh-TW" sz="2400" b="1" spc="50" dirty="0">
                <a:solidFill>
                  <a:srgbClr val="FFFF00"/>
                </a:solidFill>
                <a:effectLst>
                  <a:outerShdw blurRad="76200" dist="50800" dir="5400000" algn="tl">
                    <a:srgbClr val="000000">
                      <a:alpha val="65000"/>
                    </a:srgbClr>
                  </a:outerShdw>
                </a:effectLst>
                <a:ea typeface="微軟正黑體"/>
                <a:cs typeface="Times New Roman"/>
              </a:rPr>
              <a:t>300</a:t>
            </a:r>
            <a:r>
              <a:rPr lang="zh-TW" altLang="en-US" sz="2400" b="1" spc="50" dirty="0">
                <a:solidFill>
                  <a:srgbClr val="FFFF00"/>
                </a:solidFill>
                <a:effectLst>
                  <a:outerShdw blurRad="76200" dist="50800" dir="5400000" algn="tl">
                    <a:srgbClr val="000000">
                      <a:alpha val="65000"/>
                    </a:srgbClr>
                  </a:outerShdw>
                </a:effectLst>
                <a:ea typeface="微軟正黑體"/>
                <a:cs typeface="Times New Roman"/>
              </a:rPr>
              <a:t>元禮券，可以採購下列物品，但不能找錢，請你思考要如何買可以剩下最少錢？（種類及數量不限）</a:t>
            </a:r>
          </a:p>
          <a:p>
            <a:pPr algn="just">
              <a:spcAft>
                <a:spcPts val="0"/>
              </a:spcAft>
            </a:pPr>
            <a:endParaRPr lang="zh-TW" altLang="en-US" sz="2400" b="1" spc="50" dirty="0">
              <a:solidFill>
                <a:srgbClr val="FFFF00"/>
              </a:solidFill>
              <a:effectLst>
                <a:outerShdw blurRad="76200" dist="50800" dir="5400000" algn="tl">
                  <a:srgbClr val="000000">
                    <a:alpha val="65000"/>
                  </a:srgbClr>
                </a:outerShdw>
              </a:effectLst>
              <a:ea typeface="微軟正黑體"/>
              <a:cs typeface="Times New Roman"/>
            </a:endParaRPr>
          </a:p>
          <a:p>
            <a:pPr algn="just"/>
            <a:endParaRPr lang="zh-TW" altLang="zh-TW" sz="2400" b="1" kern="100" dirty="0">
              <a:solidFill>
                <a:srgbClr val="00B0F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p:txBody>
      </p:sp>
      <p:graphicFrame>
        <p:nvGraphicFramePr>
          <p:cNvPr id="11" name="表格 10"/>
          <p:cNvGraphicFramePr>
            <a:graphicFrameLocks noGrp="1"/>
          </p:cNvGraphicFramePr>
          <p:nvPr>
            <p:extLst>
              <p:ext uri="{D42A27DB-BD31-4B8C-83A1-F6EECF244321}">
                <p14:modId xmlns:p14="http://schemas.microsoft.com/office/powerpoint/2010/main" val="2342667975"/>
              </p:ext>
            </p:extLst>
          </p:nvPr>
        </p:nvGraphicFramePr>
        <p:xfrm>
          <a:off x="5461099" y="1221463"/>
          <a:ext cx="3340560" cy="1311280"/>
        </p:xfrm>
        <a:graphic>
          <a:graphicData uri="http://schemas.openxmlformats.org/drawingml/2006/table">
            <a:tbl>
              <a:tblPr firstRow="1" firstCol="1" lastRow="1" lastCol="1" bandRow="1" bandCol="1">
                <a:tableStyleId>{5C22544A-7EE6-4342-B048-85BDC9FD1C3A}</a:tableStyleId>
              </a:tblPr>
              <a:tblGrid>
                <a:gridCol w="1670280"/>
                <a:gridCol w="1670280"/>
              </a:tblGrid>
              <a:tr h="655640">
                <a:tc>
                  <a:txBody>
                    <a:bodyPr/>
                    <a:lstStyle/>
                    <a:p>
                      <a:pPr algn="ctr">
                        <a:lnSpc>
                          <a:spcPts val="2000"/>
                        </a:lnSpc>
                        <a:spcAft>
                          <a:spcPts val="0"/>
                        </a:spcAft>
                      </a:pP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筆記本</a:t>
                      </a:r>
                      <a:r>
                        <a:rPr lang="en-US"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24</a:t>
                      </a: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元</a:t>
                      </a:r>
                    </a:p>
                  </a:txBody>
                  <a:tcPr marL="68580" marR="68580" marT="0" marB="0" anchor="ctr"/>
                </a:tc>
                <a:tc>
                  <a:txBody>
                    <a:bodyPr/>
                    <a:lstStyle/>
                    <a:p>
                      <a:pPr algn="ctr">
                        <a:lnSpc>
                          <a:spcPts val="2000"/>
                        </a:lnSpc>
                        <a:spcAft>
                          <a:spcPts val="0"/>
                        </a:spcAft>
                      </a:pPr>
                      <a:r>
                        <a:rPr lang="zh-TW" sz="2000" b="1" kern="1200" spc="50">
                          <a:solidFill>
                            <a:srgbClr val="FFFF00"/>
                          </a:solidFill>
                          <a:effectLst>
                            <a:outerShdw blurRad="76200" dist="50800" dir="5400000" algn="tl">
                              <a:srgbClr val="000000">
                                <a:alpha val="65000"/>
                              </a:srgbClr>
                            </a:outerShdw>
                          </a:effectLst>
                          <a:latin typeface="+mn-lt"/>
                          <a:ea typeface="微軟正黑體"/>
                          <a:cs typeface="Times New Roman"/>
                        </a:rPr>
                        <a:t>色鉛筆</a:t>
                      </a:r>
                      <a:r>
                        <a:rPr lang="en-US" sz="2000" b="1" kern="1200" spc="50">
                          <a:solidFill>
                            <a:srgbClr val="FFFF00"/>
                          </a:solidFill>
                          <a:effectLst>
                            <a:outerShdw blurRad="76200" dist="50800" dir="5400000" algn="tl">
                              <a:srgbClr val="000000">
                                <a:alpha val="65000"/>
                              </a:srgbClr>
                            </a:outerShdw>
                          </a:effectLst>
                          <a:latin typeface="+mn-lt"/>
                          <a:ea typeface="微軟正黑體"/>
                          <a:cs typeface="Times New Roman"/>
                        </a:rPr>
                        <a:t>132</a:t>
                      </a:r>
                      <a:r>
                        <a:rPr lang="zh-TW" sz="2000" b="1" kern="1200" spc="50">
                          <a:solidFill>
                            <a:srgbClr val="FFFF00"/>
                          </a:solidFill>
                          <a:effectLst>
                            <a:outerShdw blurRad="76200" dist="50800" dir="5400000" algn="tl">
                              <a:srgbClr val="000000">
                                <a:alpha val="65000"/>
                              </a:srgbClr>
                            </a:outerShdw>
                          </a:effectLst>
                          <a:latin typeface="+mn-lt"/>
                          <a:ea typeface="微軟正黑體"/>
                          <a:cs typeface="Times New Roman"/>
                        </a:rPr>
                        <a:t>元</a:t>
                      </a:r>
                    </a:p>
                  </a:txBody>
                  <a:tcPr marL="68580" marR="68580" marT="0" marB="0" anchor="ctr"/>
                </a:tc>
              </a:tr>
              <a:tr h="655640">
                <a:tc>
                  <a:txBody>
                    <a:bodyPr/>
                    <a:lstStyle/>
                    <a:p>
                      <a:pPr algn="ctr">
                        <a:lnSpc>
                          <a:spcPts val="2000"/>
                        </a:lnSpc>
                        <a:spcAft>
                          <a:spcPts val="0"/>
                        </a:spcAft>
                      </a:pP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螢光筆</a:t>
                      </a:r>
                      <a:r>
                        <a:rPr lang="en-US"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36</a:t>
                      </a: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元</a:t>
                      </a:r>
                    </a:p>
                  </a:txBody>
                  <a:tcPr marL="68580" marR="68580" marT="0" marB="0" anchor="ctr"/>
                </a:tc>
                <a:tc>
                  <a:txBody>
                    <a:bodyPr/>
                    <a:lstStyle/>
                    <a:p>
                      <a:pPr algn="ctr">
                        <a:lnSpc>
                          <a:spcPts val="2000"/>
                        </a:lnSpc>
                        <a:spcAft>
                          <a:spcPts val="0"/>
                        </a:spcAft>
                      </a:pP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橡皮擦</a:t>
                      </a:r>
                      <a:r>
                        <a:rPr lang="en-US"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13</a:t>
                      </a:r>
                      <a:r>
                        <a:rPr lang="zh-TW" sz="2000" b="1" kern="1200" spc="50" dirty="0">
                          <a:solidFill>
                            <a:srgbClr val="FFFF00"/>
                          </a:solidFill>
                          <a:effectLst>
                            <a:outerShdw blurRad="76200" dist="50800" dir="5400000" algn="tl">
                              <a:srgbClr val="000000">
                                <a:alpha val="65000"/>
                              </a:srgbClr>
                            </a:outerShdw>
                          </a:effectLst>
                          <a:latin typeface="+mn-lt"/>
                          <a:ea typeface="微軟正黑體"/>
                          <a:cs typeface="Times New Roman"/>
                        </a:rPr>
                        <a:t>元</a:t>
                      </a:r>
                    </a:p>
                  </a:txBody>
                  <a:tcPr marL="68580" marR="68580" marT="0" marB="0" anchor="ctr"/>
                </a:tc>
              </a:tr>
            </a:tbl>
          </a:graphicData>
        </a:graphic>
      </p:graphicFrame>
      <p:pic>
        <p:nvPicPr>
          <p:cNvPr id="12" name="Picture 1" descr="D:\四年級\916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02" r="22641"/>
          <a:stretch/>
        </p:blipFill>
        <p:spPr bwMode="auto">
          <a:xfrm>
            <a:off x="2411760" y="2989838"/>
            <a:ext cx="1914862" cy="17224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四年級\9162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249" r="19149"/>
          <a:stretch/>
        </p:blipFill>
        <p:spPr bwMode="auto">
          <a:xfrm>
            <a:off x="4572000" y="2989210"/>
            <a:ext cx="1931216" cy="17359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四年級\9162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992" r="25108"/>
          <a:stretch/>
        </p:blipFill>
        <p:spPr bwMode="auto">
          <a:xfrm>
            <a:off x="431539" y="3024616"/>
            <a:ext cx="1796528" cy="1687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四年級\9162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84" r="20405"/>
          <a:stretch/>
        </p:blipFill>
        <p:spPr bwMode="auto">
          <a:xfrm>
            <a:off x="6732240" y="2951524"/>
            <a:ext cx="2022498" cy="17533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a:off x="7853582" y="5663609"/>
            <a:ext cx="1622995" cy="1622995"/>
            <a:chOff x="10799877" y="5565941"/>
            <a:chExt cx="1622995" cy="1622995"/>
          </a:xfrm>
        </p:grpSpPr>
        <p:grpSp>
          <p:nvGrpSpPr>
            <p:cNvPr id="17" name="组合 253"/>
            <p:cNvGrpSpPr/>
            <p:nvPr/>
          </p:nvGrpSpPr>
          <p:grpSpPr>
            <a:xfrm>
              <a:off x="10799877" y="5565941"/>
              <a:ext cx="1622995" cy="1622995"/>
              <a:chOff x="9919874" y="407800"/>
              <a:chExt cx="2268404" cy="2268404"/>
            </a:xfrm>
          </p:grpSpPr>
          <p:sp>
            <p:nvSpPr>
              <p:cNvPr id="2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6"/>
              <p:cNvSpPr/>
              <p:nvPr/>
            </p:nvSpPr>
            <p:spPr>
              <a:xfrm>
                <a:off x="10287248" y="775174"/>
                <a:ext cx="1533656" cy="1533656"/>
              </a:xfrm>
              <a:prstGeom prst="ellipse">
                <a:avLst/>
              </a:prstGeom>
              <a:blipFill dpi="0" rotWithShape="1">
                <a:blip r:embed="rId8">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
            <p:cNvGrpSpPr/>
            <p:nvPr/>
          </p:nvGrpSpPr>
          <p:grpSpPr>
            <a:xfrm>
              <a:off x="11202312" y="6085598"/>
              <a:ext cx="922220" cy="763785"/>
              <a:chOff x="8658759" y="5376728"/>
              <a:chExt cx="922220" cy="763785"/>
            </a:xfrm>
          </p:grpSpPr>
          <p:grpSp>
            <p:nvGrpSpPr>
              <p:cNvPr id="19" name="组合 190"/>
              <p:cNvGrpSpPr/>
              <p:nvPr/>
            </p:nvGrpSpPr>
            <p:grpSpPr>
              <a:xfrm>
                <a:off x="8658759" y="5376728"/>
                <a:ext cx="478777" cy="478777"/>
                <a:chOff x="9919874" y="407800"/>
                <a:chExt cx="2268404" cy="2268404"/>
              </a:xfrm>
            </p:grpSpPr>
            <p:sp>
              <p:nvSpPr>
                <p:cNvPr id="2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9457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7853582" y="5663609"/>
            <a:ext cx="1622995" cy="1622995"/>
            <a:chOff x="10799877" y="5565941"/>
            <a:chExt cx="1622995" cy="1622995"/>
          </a:xfrm>
        </p:grpSpPr>
        <p:grpSp>
          <p:nvGrpSpPr>
            <p:cNvPr id="5" name="组合 253"/>
            <p:cNvGrpSpPr/>
            <p:nvPr/>
          </p:nvGrpSpPr>
          <p:grpSpPr>
            <a:xfrm>
              <a:off x="10799877" y="5565941"/>
              <a:ext cx="1622995" cy="1622995"/>
              <a:chOff x="9919874" y="407800"/>
              <a:chExt cx="2268404" cy="2268404"/>
            </a:xfrm>
          </p:grpSpPr>
          <p:sp>
            <p:nvSpPr>
              <p:cNvPr id="12"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 name="组合 1"/>
            <p:cNvGrpSpPr/>
            <p:nvPr/>
          </p:nvGrpSpPr>
          <p:grpSpPr>
            <a:xfrm>
              <a:off x="11202312" y="6085598"/>
              <a:ext cx="922220" cy="763785"/>
              <a:chOff x="8658759" y="5376728"/>
              <a:chExt cx="922220" cy="763785"/>
            </a:xfrm>
          </p:grpSpPr>
          <p:grpSp>
            <p:nvGrpSpPr>
              <p:cNvPr id="7" name="组合 190"/>
              <p:cNvGrpSpPr/>
              <p:nvPr/>
            </p:nvGrpSpPr>
            <p:grpSpPr>
              <a:xfrm>
                <a:off x="8658759" y="5376728"/>
                <a:ext cx="478777" cy="478777"/>
                <a:chOff x="9919874" y="407800"/>
                <a:chExt cx="2268404" cy="2268404"/>
              </a:xfrm>
            </p:grpSpPr>
            <p:sp>
              <p:nvSpPr>
                <p:cNvPr id="10"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6" name="標題 3"/>
          <p:cNvSpPr txBox="1">
            <a:spLocks/>
          </p:cNvSpPr>
          <p:nvPr/>
        </p:nvSpPr>
        <p:spPr>
          <a:xfrm>
            <a:off x="220250" y="165162"/>
            <a:ext cx="8600222" cy="1679662"/>
          </a:xfrm>
          <a:prstGeom prst="rect">
            <a:avLst/>
          </a:prstGeom>
          <a:noFill/>
        </p:spPr>
        <p:txBody>
          <a:bodyPr vert="horz" wrap="square" lIns="91440" tIns="45720" rIns="91440" bIns="45720" rtlCol="0" anchor="ctr">
            <a:noAutofit/>
          </a:bodyPr>
          <a:lstStyle/>
          <a:p>
            <a:pPr>
              <a:spcAft>
                <a:spcPts val="0"/>
              </a:spcAft>
            </a:pPr>
            <a:r>
              <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能</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在細微處停留 </a:t>
            </a:r>
            <a:endPar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pPr>
              <a:spcAft>
                <a:spcPts val="0"/>
              </a:spcAft>
            </a:pP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a:t>
            </a:r>
            <a:r>
              <a:rPr lang="zh-TW" altLang="en-US"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                      能</a:t>
            </a:r>
            <a:r>
              <a:rPr lang="zh-TW" altLang="en-US"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在亮點處鼓勵</a:t>
            </a:r>
            <a:r>
              <a:rPr lang="en-US" altLang="zh-TW" sz="44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endParaRPr lang="en-US" altLang="zh-TW" sz="44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p:txBody>
      </p:sp>
      <p:sp>
        <p:nvSpPr>
          <p:cNvPr id="17" name="矩形 16"/>
          <p:cNvSpPr/>
          <p:nvPr/>
        </p:nvSpPr>
        <p:spPr>
          <a:xfrm>
            <a:off x="683568" y="2049229"/>
            <a:ext cx="7589064" cy="3447098"/>
          </a:xfrm>
          <a:prstGeom prst="rect">
            <a:avLst/>
          </a:prstGeom>
        </p:spPr>
        <p:txBody>
          <a:bodyPr wrap="square">
            <a:spAutoFit/>
          </a:bodyPr>
          <a:lstStyle/>
          <a:p>
            <a:pPr>
              <a:spcAft>
                <a:spcPts val="0"/>
              </a:spcAft>
            </a:pPr>
            <a:r>
              <a:rPr lang="zh-TW" altLang="en-US" sz="3600" b="1" spc="50" dirty="0">
                <a:solidFill>
                  <a:srgbClr val="FFFF00"/>
                </a:solidFill>
                <a:effectLst>
                  <a:outerShdw blurRad="76200" dist="50800" dir="5400000" algn="tl">
                    <a:srgbClr val="000000">
                      <a:alpha val="65000"/>
                    </a:srgbClr>
                  </a:outerShdw>
                </a:effectLst>
                <a:ea typeface="微軟正黑體"/>
                <a:cs typeface="Times New Roman"/>
              </a:rPr>
              <a:t>能量儲存展開</a:t>
            </a:r>
            <a:r>
              <a:rPr lang="zh-TW" altLang="en-US" sz="3600" b="1" spc="50" dirty="0" smtClean="0">
                <a:solidFill>
                  <a:srgbClr val="FFFF00"/>
                </a:solidFill>
                <a:effectLst>
                  <a:outerShdw blurRad="76200" dist="50800" dir="5400000" algn="tl">
                    <a:srgbClr val="000000">
                      <a:alpha val="65000"/>
                    </a:srgbClr>
                  </a:outerShdw>
                </a:effectLst>
                <a:ea typeface="微軟正黑體"/>
                <a:cs typeface="Times New Roman"/>
              </a:rPr>
              <a:t>圖</a:t>
            </a:r>
            <a:endParaRPr lang="en-US" altLang="zh-TW" sz="3600" b="1" spc="50" dirty="0" smtClean="0">
              <a:solidFill>
                <a:srgbClr val="FFFF00"/>
              </a:solidFill>
              <a:effectLst>
                <a:outerShdw blurRad="76200" dist="50800" dir="5400000" algn="tl">
                  <a:srgbClr val="000000">
                    <a:alpha val="65000"/>
                  </a:srgbClr>
                </a:outerShdw>
              </a:effectLst>
              <a:ea typeface="微軟正黑體"/>
              <a:cs typeface="Times New Roman"/>
            </a:endParaRPr>
          </a:p>
          <a:p>
            <a:pPr>
              <a:spcAft>
                <a:spcPts val="0"/>
              </a:spcAft>
            </a:pPr>
            <a:r>
              <a:rPr lang="zh-TW" altLang="en-US" sz="2600" b="1" spc="50" dirty="0" smtClean="0">
                <a:solidFill>
                  <a:srgbClr val="FF0000"/>
                </a:solidFill>
                <a:effectLst>
                  <a:outerShdw blurRad="76200" dist="50800" dir="5400000" algn="tl">
                    <a:srgbClr val="000000">
                      <a:alpha val="65000"/>
                    </a:srgbClr>
                  </a:outerShdw>
                </a:effectLst>
                <a:ea typeface="微軟正黑體"/>
                <a:cs typeface="Times New Roman"/>
              </a:rPr>
              <a:t>宇宙</a:t>
            </a:r>
            <a:r>
              <a:rPr lang="zh-TW" altLang="en-US" sz="2600" b="1" spc="50" dirty="0">
                <a:solidFill>
                  <a:srgbClr val="FF0000"/>
                </a:solidFill>
                <a:effectLst>
                  <a:outerShdw blurRad="76200" dist="50800" dir="5400000" algn="tl">
                    <a:srgbClr val="000000">
                      <a:alpha val="65000"/>
                    </a:srgbClr>
                  </a:outerShdw>
                </a:effectLst>
                <a:ea typeface="微軟正黑體"/>
                <a:cs typeface="Times New Roman"/>
              </a:rPr>
              <a:t>剛形成時，渾沌一片。且釋放出龐大能量，渾沌之神為了將這些能量儲存起來不至於危害宇宙，因此，創造了許多能量方塊（小白積木）。</a:t>
            </a:r>
          </a:p>
          <a:p>
            <a:pPr>
              <a:spcAft>
                <a:spcPts val="0"/>
              </a:spcAft>
            </a:pPr>
            <a:r>
              <a:rPr lang="zh-TW" altLang="en-US" sz="2600" b="1" spc="50" dirty="0">
                <a:solidFill>
                  <a:srgbClr val="FF0000"/>
                </a:solidFill>
                <a:effectLst>
                  <a:outerShdw blurRad="76200" dist="50800" dir="5400000" algn="tl">
                    <a:srgbClr val="000000">
                      <a:alpha val="65000"/>
                    </a:srgbClr>
                  </a:outerShdw>
                </a:effectLst>
                <a:ea typeface="微軟正黑體"/>
                <a:cs typeface="Times New Roman"/>
              </a:rPr>
              <a:t>    而渾沌之神需要一個長方體或正方體能量儲存體來穩定收集這些能量方塊。於是想委託各位幫忙思考如何在鈦金屬</a:t>
            </a:r>
            <a:r>
              <a:rPr lang="en-US" altLang="zh-TW" sz="2600" b="1" spc="50" dirty="0" err="1">
                <a:solidFill>
                  <a:srgbClr val="FF0000"/>
                </a:solidFill>
                <a:effectLst>
                  <a:outerShdw blurRad="76200" dist="50800" dir="5400000" algn="tl">
                    <a:srgbClr val="000000">
                      <a:alpha val="65000"/>
                    </a:srgbClr>
                  </a:outerShdw>
                </a:effectLst>
                <a:ea typeface="微軟正黑體"/>
                <a:cs typeface="Times New Roman"/>
              </a:rPr>
              <a:t>A4</a:t>
            </a:r>
            <a:r>
              <a:rPr lang="zh-TW" altLang="en-US" sz="2600" b="1" spc="50" dirty="0">
                <a:solidFill>
                  <a:srgbClr val="FF0000"/>
                </a:solidFill>
                <a:effectLst>
                  <a:outerShdw blurRad="76200" dist="50800" dir="5400000" algn="tl">
                    <a:srgbClr val="000000">
                      <a:alpha val="65000"/>
                    </a:srgbClr>
                  </a:outerShdw>
                </a:effectLst>
                <a:ea typeface="微軟正黑體"/>
                <a:cs typeface="Times New Roman"/>
              </a:rPr>
              <a:t>紙上繪製一個展開圖來儲存最多能量方塊。</a:t>
            </a:r>
          </a:p>
        </p:txBody>
      </p:sp>
    </p:spTree>
    <p:extLst>
      <p:ext uri="{BB962C8B-B14F-4D97-AF65-F5344CB8AC3E}">
        <p14:creationId xmlns:p14="http://schemas.microsoft.com/office/powerpoint/2010/main" val="5963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80">
                                          <p:stCondLst>
                                            <p:cond delay="0"/>
                                          </p:stCondLst>
                                        </p:cTn>
                                        <p:tgtEl>
                                          <p:spTgt spid="16">
                                            <p:txEl>
                                              <p:pRg st="0" end="0"/>
                                            </p:txEl>
                                          </p:spTgt>
                                        </p:tgtEl>
                                      </p:cBhvr>
                                    </p:animEffect>
                                    <p:anim calcmode="lin" valueType="num">
                                      <p:cBhvr>
                                        <p:cTn id="8"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xEl>
                                              <p:pRg st="0" end="0"/>
                                            </p:txEl>
                                          </p:spTgt>
                                        </p:tgtEl>
                                      </p:cBhvr>
                                      <p:to x="100000" y="60000"/>
                                    </p:animScale>
                                    <p:animScale>
                                      <p:cBhvr>
                                        <p:cTn id="14" dur="166" decel="50000">
                                          <p:stCondLst>
                                            <p:cond delay="676"/>
                                          </p:stCondLst>
                                        </p:cTn>
                                        <p:tgtEl>
                                          <p:spTgt spid="16">
                                            <p:txEl>
                                              <p:pRg st="0" end="0"/>
                                            </p:txEl>
                                          </p:spTgt>
                                        </p:tgtEl>
                                      </p:cBhvr>
                                      <p:to x="100000" y="100000"/>
                                    </p:animScale>
                                    <p:animScale>
                                      <p:cBhvr>
                                        <p:cTn id="15" dur="26">
                                          <p:stCondLst>
                                            <p:cond delay="1312"/>
                                          </p:stCondLst>
                                        </p:cTn>
                                        <p:tgtEl>
                                          <p:spTgt spid="16">
                                            <p:txEl>
                                              <p:pRg st="0" end="0"/>
                                            </p:txEl>
                                          </p:spTgt>
                                        </p:tgtEl>
                                      </p:cBhvr>
                                      <p:to x="100000" y="80000"/>
                                    </p:animScale>
                                    <p:animScale>
                                      <p:cBhvr>
                                        <p:cTn id="16" dur="166" decel="50000">
                                          <p:stCondLst>
                                            <p:cond delay="1338"/>
                                          </p:stCondLst>
                                        </p:cTn>
                                        <p:tgtEl>
                                          <p:spTgt spid="16">
                                            <p:txEl>
                                              <p:pRg st="0" end="0"/>
                                            </p:txEl>
                                          </p:spTgt>
                                        </p:tgtEl>
                                      </p:cBhvr>
                                      <p:to x="100000" y="100000"/>
                                    </p:animScale>
                                    <p:animScale>
                                      <p:cBhvr>
                                        <p:cTn id="17" dur="26">
                                          <p:stCondLst>
                                            <p:cond delay="1642"/>
                                          </p:stCondLst>
                                        </p:cTn>
                                        <p:tgtEl>
                                          <p:spTgt spid="16">
                                            <p:txEl>
                                              <p:pRg st="0" end="0"/>
                                            </p:txEl>
                                          </p:spTgt>
                                        </p:tgtEl>
                                      </p:cBhvr>
                                      <p:to x="100000" y="90000"/>
                                    </p:animScale>
                                    <p:animScale>
                                      <p:cBhvr>
                                        <p:cTn id="18" dur="166" decel="50000">
                                          <p:stCondLst>
                                            <p:cond delay="1668"/>
                                          </p:stCondLst>
                                        </p:cTn>
                                        <p:tgtEl>
                                          <p:spTgt spid="16">
                                            <p:txEl>
                                              <p:pRg st="0" end="0"/>
                                            </p:txEl>
                                          </p:spTgt>
                                        </p:tgtEl>
                                      </p:cBhvr>
                                      <p:to x="100000" y="100000"/>
                                    </p:animScale>
                                    <p:animScale>
                                      <p:cBhvr>
                                        <p:cTn id="19" dur="26">
                                          <p:stCondLst>
                                            <p:cond delay="1808"/>
                                          </p:stCondLst>
                                        </p:cTn>
                                        <p:tgtEl>
                                          <p:spTgt spid="16">
                                            <p:txEl>
                                              <p:pRg st="0" end="0"/>
                                            </p:txEl>
                                          </p:spTgt>
                                        </p:tgtEl>
                                      </p:cBhvr>
                                      <p:to x="100000" y="95000"/>
                                    </p:animScale>
                                    <p:animScale>
                                      <p:cBhvr>
                                        <p:cTn id="20" dur="166" decel="50000">
                                          <p:stCondLst>
                                            <p:cond delay="1834"/>
                                          </p:stCondLst>
                                        </p:cTn>
                                        <p:tgtEl>
                                          <p:spTgt spid="1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80">
                                          <p:stCondLst>
                                            <p:cond delay="0"/>
                                          </p:stCondLst>
                                        </p:cTn>
                                        <p:tgtEl>
                                          <p:spTgt spid="16">
                                            <p:txEl>
                                              <p:pRg st="1" end="1"/>
                                            </p:txEl>
                                          </p:spTgt>
                                        </p:tgtEl>
                                      </p:cBhvr>
                                    </p:animEffect>
                                    <p:anim calcmode="lin" valueType="num">
                                      <p:cBhvr>
                                        <p:cTn id="26" dur="1822" tmFilter="0,0; 0.14,0.36; 0.43,0.73; 0.71,0.91; 1.0,1.0">
                                          <p:stCondLst>
                                            <p:cond delay="0"/>
                                          </p:stCondLst>
                                        </p:cTn>
                                        <p:tgtEl>
                                          <p:spTgt spid="1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xEl>
                                              <p:pRg st="1" end="1"/>
                                            </p:txEl>
                                          </p:spTgt>
                                        </p:tgtEl>
                                      </p:cBhvr>
                                      <p:to x="100000" y="60000"/>
                                    </p:animScale>
                                    <p:animScale>
                                      <p:cBhvr>
                                        <p:cTn id="32" dur="166" decel="50000">
                                          <p:stCondLst>
                                            <p:cond delay="676"/>
                                          </p:stCondLst>
                                        </p:cTn>
                                        <p:tgtEl>
                                          <p:spTgt spid="16">
                                            <p:txEl>
                                              <p:pRg st="1" end="1"/>
                                            </p:txEl>
                                          </p:spTgt>
                                        </p:tgtEl>
                                      </p:cBhvr>
                                      <p:to x="100000" y="100000"/>
                                    </p:animScale>
                                    <p:animScale>
                                      <p:cBhvr>
                                        <p:cTn id="33" dur="26">
                                          <p:stCondLst>
                                            <p:cond delay="1312"/>
                                          </p:stCondLst>
                                        </p:cTn>
                                        <p:tgtEl>
                                          <p:spTgt spid="16">
                                            <p:txEl>
                                              <p:pRg st="1" end="1"/>
                                            </p:txEl>
                                          </p:spTgt>
                                        </p:tgtEl>
                                      </p:cBhvr>
                                      <p:to x="100000" y="80000"/>
                                    </p:animScale>
                                    <p:animScale>
                                      <p:cBhvr>
                                        <p:cTn id="34" dur="166" decel="50000">
                                          <p:stCondLst>
                                            <p:cond delay="1338"/>
                                          </p:stCondLst>
                                        </p:cTn>
                                        <p:tgtEl>
                                          <p:spTgt spid="16">
                                            <p:txEl>
                                              <p:pRg st="1" end="1"/>
                                            </p:txEl>
                                          </p:spTgt>
                                        </p:tgtEl>
                                      </p:cBhvr>
                                      <p:to x="100000" y="100000"/>
                                    </p:animScale>
                                    <p:animScale>
                                      <p:cBhvr>
                                        <p:cTn id="35" dur="26">
                                          <p:stCondLst>
                                            <p:cond delay="1642"/>
                                          </p:stCondLst>
                                        </p:cTn>
                                        <p:tgtEl>
                                          <p:spTgt spid="16">
                                            <p:txEl>
                                              <p:pRg st="1" end="1"/>
                                            </p:txEl>
                                          </p:spTgt>
                                        </p:tgtEl>
                                      </p:cBhvr>
                                      <p:to x="100000" y="90000"/>
                                    </p:animScale>
                                    <p:animScale>
                                      <p:cBhvr>
                                        <p:cTn id="36" dur="166" decel="50000">
                                          <p:stCondLst>
                                            <p:cond delay="1668"/>
                                          </p:stCondLst>
                                        </p:cTn>
                                        <p:tgtEl>
                                          <p:spTgt spid="16">
                                            <p:txEl>
                                              <p:pRg st="1" end="1"/>
                                            </p:txEl>
                                          </p:spTgt>
                                        </p:tgtEl>
                                      </p:cBhvr>
                                      <p:to x="100000" y="100000"/>
                                    </p:animScale>
                                    <p:animScale>
                                      <p:cBhvr>
                                        <p:cTn id="37" dur="26">
                                          <p:stCondLst>
                                            <p:cond delay="1808"/>
                                          </p:stCondLst>
                                        </p:cTn>
                                        <p:tgtEl>
                                          <p:spTgt spid="16">
                                            <p:txEl>
                                              <p:pRg st="1" end="1"/>
                                            </p:txEl>
                                          </p:spTgt>
                                        </p:tgtEl>
                                      </p:cBhvr>
                                      <p:to x="100000" y="95000"/>
                                    </p:animScale>
                                    <p:animScale>
                                      <p:cBhvr>
                                        <p:cTn id="38" dur="166" decel="50000">
                                          <p:stCondLst>
                                            <p:cond delay="1834"/>
                                          </p:stCondLst>
                                        </p:cTn>
                                        <p:tgtEl>
                                          <p:spTgt spid="1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7853582" y="5663609"/>
            <a:ext cx="1622995" cy="1622995"/>
            <a:chOff x="10799877" y="5565941"/>
            <a:chExt cx="1622995" cy="1622995"/>
          </a:xfrm>
        </p:grpSpPr>
        <p:grpSp>
          <p:nvGrpSpPr>
            <p:cNvPr id="5" name="组合 253"/>
            <p:cNvGrpSpPr/>
            <p:nvPr/>
          </p:nvGrpSpPr>
          <p:grpSpPr>
            <a:xfrm>
              <a:off x="10799877" y="5565941"/>
              <a:ext cx="1622995" cy="1622995"/>
              <a:chOff x="9919874" y="407800"/>
              <a:chExt cx="2268404" cy="2268404"/>
            </a:xfrm>
          </p:grpSpPr>
          <p:sp>
            <p:nvSpPr>
              <p:cNvPr id="12"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 name="组合 1"/>
            <p:cNvGrpSpPr/>
            <p:nvPr/>
          </p:nvGrpSpPr>
          <p:grpSpPr>
            <a:xfrm>
              <a:off x="11202312" y="6085598"/>
              <a:ext cx="922220" cy="763785"/>
              <a:chOff x="8658759" y="5376728"/>
              <a:chExt cx="922220" cy="763785"/>
            </a:xfrm>
          </p:grpSpPr>
          <p:grpSp>
            <p:nvGrpSpPr>
              <p:cNvPr id="7" name="组合 190"/>
              <p:cNvGrpSpPr/>
              <p:nvPr/>
            </p:nvGrpSpPr>
            <p:grpSpPr>
              <a:xfrm>
                <a:off x="8658759" y="5376728"/>
                <a:ext cx="478777" cy="478777"/>
                <a:chOff x="9919874" y="407800"/>
                <a:chExt cx="2268404" cy="2268404"/>
              </a:xfrm>
            </p:grpSpPr>
            <p:sp>
              <p:nvSpPr>
                <p:cNvPr id="10"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6" name="標題 3"/>
          <p:cNvSpPr txBox="1">
            <a:spLocks/>
          </p:cNvSpPr>
          <p:nvPr/>
        </p:nvSpPr>
        <p:spPr>
          <a:xfrm>
            <a:off x="370501" y="4694662"/>
            <a:ext cx="1490229" cy="802596"/>
          </a:xfrm>
          <a:prstGeom prst="rect">
            <a:avLst/>
          </a:prstGeom>
          <a:noFill/>
        </p:spPr>
        <p:txBody>
          <a:bodyPr vert="horz" wrap="square" lIns="91440" tIns="45720" rIns="91440" bIns="45720" rtlCol="0" anchor="ctr">
            <a:noAutofit/>
          </a:bodyPr>
          <a:lstStyle/>
          <a:p>
            <a:pPr>
              <a:spcAft>
                <a:spcPts val="0"/>
              </a:spcAft>
            </a:pPr>
            <a:r>
              <a:rPr lang="zh-TW" altLang="en-US" sz="4800" b="1" kern="1200"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探</a:t>
            </a:r>
            <a:r>
              <a:rPr lang="zh-TW" altLang="en-US" sz="48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究</a:t>
            </a:r>
            <a:endParaRPr lang="zh-TW" sz="4800" dirty="0">
              <a:solidFill>
                <a:srgbClr val="002060"/>
              </a:solidFill>
              <a:effectLst/>
              <a:latin typeface="新細明體"/>
              <a:cs typeface="新細明體"/>
            </a:endParaRPr>
          </a:p>
        </p:txBody>
      </p:sp>
      <p:sp>
        <p:nvSpPr>
          <p:cNvPr id="17" name="標題 3"/>
          <p:cNvSpPr txBox="1">
            <a:spLocks/>
          </p:cNvSpPr>
          <p:nvPr/>
        </p:nvSpPr>
        <p:spPr>
          <a:xfrm>
            <a:off x="1592006" y="4831494"/>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操作討論</a:t>
            </a:r>
            <a:endParaRPr lang="zh-TW" sz="3200" dirty="0">
              <a:solidFill>
                <a:schemeClr val="tx1"/>
              </a:solidFill>
              <a:effectLst/>
              <a:latin typeface="新細明體"/>
              <a:cs typeface="新細明體"/>
            </a:endParaRPr>
          </a:p>
        </p:txBody>
      </p:sp>
      <p:pic>
        <p:nvPicPr>
          <p:cNvPr id="18" name="Picture 2" descr="D:\簡報\圖檔\creati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44" y="5452408"/>
            <a:ext cx="1144944" cy="1144944"/>
          </a:xfrm>
          <a:prstGeom prst="rect">
            <a:avLst/>
          </a:prstGeom>
          <a:noFill/>
          <a:extLst>
            <a:ext uri="{909E8E84-426E-40DD-AFC4-6F175D3DCCD1}">
              <a14:hiddenFill xmlns:a14="http://schemas.microsoft.com/office/drawing/2010/main">
                <a:solidFill>
                  <a:srgbClr val="FFFFFF"/>
                </a:solidFill>
              </a14:hiddenFill>
            </a:ext>
          </a:extLst>
        </p:spPr>
      </p:pic>
      <p:sp>
        <p:nvSpPr>
          <p:cNvPr id="19" name="標題 3"/>
          <p:cNvSpPr txBox="1">
            <a:spLocks/>
          </p:cNvSpPr>
          <p:nvPr/>
        </p:nvSpPr>
        <p:spPr>
          <a:xfrm>
            <a:off x="1687084" y="5634090"/>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強調孩子透過理解佈題或任務活動後，能夠個人思考及小組</a:t>
            </a:r>
            <a:r>
              <a:rPr lang="zh-TW" altLang="en-US" sz="2400" b="1" dirty="0" smtClean="0">
                <a:solidFill>
                  <a:srgbClr val="FF0000"/>
                </a:solidFill>
                <a:latin typeface="新細明體"/>
                <a:cs typeface="新細明體"/>
              </a:rPr>
              <a:t>討論後，進行探究分析。</a:t>
            </a:r>
            <a:endParaRPr lang="zh-TW" sz="2400" b="1" dirty="0">
              <a:solidFill>
                <a:srgbClr val="FF0000"/>
              </a:solidFill>
              <a:effectLst/>
              <a:latin typeface="新細明體"/>
              <a:cs typeface="新細明體"/>
            </a:endParaRPr>
          </a:p>
        </p:txBody>
      </p:sp>
      <p:sp>
        <p:nvSpPr>
          <p:cNvPr id="20" name="標題 3"/>
          <p:cNvSpPr txBox="1">
            <a:spLocks/>
          </p:cNvSpPr>
          <p:nvPr/>
        </p:nvSpPr>
        <p:spPr>
          <a:xfrm>
            <a:off x="402772" y="260648"/>
            <a:ext cx="4376825" cy="802596"/>
          </a:xfrm>
          <a:prstGeom prst="rect">
            <a:avLst/>
          </a:prstGeom>
          <a:noFill/>
        </p:spPr>
        <p:txBody>
          <a:bodyPr vert="horz" wrap="square" lIns="91440" tIns="45720" rIns="91440" bIns="45720" rtlCol="0" anchor="ctr">
            <a:noAutofit/>
          </a:bodyPr>
          <a:lstStyle/>
          <a:p>
            <a:pPr>
              <a:spcAft>
                <a:spcPts val="0"/>
              </a:spcAft>
            </a:pPr>
            <a:r>
              <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能量儲存展開</a:t>
            </a:r>
            <a:r>
              <a:rPr lang="zh-TW" altLang="en-US" sz="2800" b="1" dirty="0" smtClean="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圖  學生探究</a:t>
            </a:r>
            <a:endParaRPr lang="zh-TW" altLang="en-US" sz="28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endParaRPr>
          </a:p>
        </p:txBody>
      </p:sp>
      <p:pic>
        <p:nvPicPr>
          <p:cNvPr id="2050" name="Picture 2" descr="R:\106小學教導處\教學組\!公開課\照片\0530公開課照片_峰文\20180530_1346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49"/>
          <a:stretch/>
        </p:blipFill>
        <p:spPr bwMode="auto">
          <a:xfrm rot="5400000">
            <a:off x="-172523" y="1583839"/>
            <a:ext cx="3742359" cy="2482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106小學教導處\教學組\!公開課\照片\0530公開課照片_峰文\20180530_1338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390" b="6091"/>
          <a:stretch/>
        </p:blipFill>
        <p:spPr bwMode="auto">
          <a:xfrm rot="5400000">
            <a:off x="2522081" y="1638302"/>
            <a:ext cx="3743252" cy="23728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106小學教導處\教學組\!公開課\照片\0530公開課照片_峰文\20180530_1328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314498" y="1436607"/>
            <a:ext cx="3733774" cy="28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74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106小學教導處\教學組\!公開課\照片\0530公開課照片_峰文\20180605_08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8588" y="1512788"/>
            <a:ext cx="448049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10">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52403">
            <a:off x="791706" y="5684625"/>
            <a:ext cx="970757" cy="970757"/>
          </a:xfrm>
          <a:prstGeom prst="rect">
            <a:avLst/>
          </a:prstGeom>
        </p:spPr>
      </p:pic>
      <p:sp>
        <p:nvSpPr>
          <p:cNvPr id="12" name="標題 3"/>
          <p:cNvSpPr txBox="1">
            <a:spLocks/>
          </p:cNvSpPr>
          <p:nvPr/>
        </p:nvSpPr>
        <p:spPr>
          <a:xfrm>
            <a:off x="539552" y="5013176"/>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6">
                    <a:lumMod val="75000"/>
                  </a:schemeClr>
                </a:solidFill>
                <a:effectLst>
                  <a:outerShdw blurRad="50800" algn="tl">
                    <a:srgbClr val="000000"/>
                  </a:outerShdw>
                </a:effectLst>
                <a:latin typeface="新細明體"/>
                <a:ea typeface="微軟正黑體"/>
                <a:cs typeface="Times New Roman"/>
              </a:rPr>
              <a:t>樂趣</a:t>
            </a:r>
            <a:endParaRPr lang="zh-TW" sz="4800" dirty="0">
              <a:solidFill>
                <a:schemeClr val="accent6">
                  <a:lumMod val="75000"/>
                </a:schemeClr>
              </a:solidFill>
              <a:effectLst/>
              <a:latin typeface="新細明體"/>
              <a:cs typeface="新細明體"/>
            </a:endParaRPr>
          </a:p>
        </p:txBody>
      </p:sp>
      <p:sp>
        <p:nvSpPr>
          <p:cNvPr id="13" name="標題 3"/>
          <p:cNvSpPr txBox="1">
            <a:spLocks/>
          </p:cNvSpPr>
          <p:nvPr/>
        </p:nvSpPr>
        <p:spPr>
          <a:xfrm>
            <a:off x="1835696" y="5108451"/>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活化思考</a:t>
            </a:r>
            <a:endParaRPr lang="zh-TW" sz="3200" dirty="0">
              <a:solidFill>
                <a:schemeClr val="tx1"/>
              </a:solidFill>
              <a:effectLst/>
              <a:latin typeface="新細明體"/>
              <a:cs typeface="新細明體"/>
            </a:endParaRPr>
          </a:p>
        </p:txBody>
      </p:sp>
      <p:sp>
        <p:nvSpPr>
          <p:cNvPr id="14" name="標題 3"/>
          <p:cNvSpPr txBox="1">
            <a:spLocks/>
          </p:cNvSpPr>
          <p:nvPr/>
        </p:nvSpPr>
        <p:spPr>
          <a:xfrm>
            <a:off x="1903108" y="5722980"/>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透過實</a:t>
            </a:r>
            <a:r>
              <a:rPr lang="zh-TW" altLang="en-US" sz="2400" b="1" dirty="0" smtClean="0">
                <a:solidFill>
                  <a:srgbClr val="FF0000"/>
                </a:solidFill>
                <a:latin typeface="新細明體"/>
                <a:cs typeface="新細明體"/>
              </a:rPr>
              <a:t>作活動讓孩子將數學能力展現出來，且也是素養的重要呈現。</a:t>
            </a:r>
            <a:endParaRPr lang="zh-TW" sz="2400" b="1" dirty="0">
              <a:solidFill>
                <a:srgbClr val="FF0000"/>
              </a:solidFill>
              <a:effectLst/>
              <a:latin typeface="新細明體"/>
              <a:cs typeface="新細明體"/>
            </a:endParaRPr>
          </a:p>
        </p:txBody>
      </p:sp>
      <p:pic>
        <p:nvPicPr>
          <p:cNvPr id="3079" name="Picture 7" descr="R:\106小學教導處\教學組\!公開課\照片\0530公開課照片_峰文\20180605_08193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220"/>
          <a:stretch/>
        </p:blipFill>
        <p:spPr bwMode="auto">
          <a:xfrm rot="5400000">
            <a:off x="2048573" y="1399926"/>
            <a:ext cx="4480497" cy="27460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106小學教導處\教學組\!公開課\照片\0530公開課照片_峰文\20180605_08203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94" r="10311"/>
          <a:stretch/>
        </p:blipFill>
        <p:spPr bwMode="auto">
          <a:xfrm rot="16200000">
            <a:off x="5133537" y="1267285"/>
            <a:ext cx="4480497" cy="30112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p:cNvGrpSpPr/>
          <p:nvPr/>
        </p:nvGrpSpPr>
        <p:grpSpPr>
          <a:xfrm>
            <a:off x="7853582" y="5663609"/>
            <a:ext cx="1622995" cy="1622995"/>
            <a:chOff x="10799877" y="5565941"/>
            <a:chExt cx="1622995" cy="1622995"/>
          </a:xfrm>
        </p:grpSpPr>
        <p:grpSp>
          <p:nvGrpSpPr>
            <p:cNvPr id="10" name="组合 253"/>
            <p:cNvGrpSpPr/>
            <p:nvPr/>
          </p:nvGrpSpPr>
          <p:grpSpPr>
            <a:xfrm>
              <a:off x="10799877" y="5565941"/>
              <a:ext cx="1622995" cy="1622995"/>
              <a:chOff x="9919874" y="407800"/>
              <a:chExt cx="2268404" cy="2268404"/>
            </a:xfrm>
          </p:grpSpPr>
          <p:sp>
            <p:nvSpPr>
              <p:cNvPr id="21"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56"/>
              <p:cNvSpPr/>
              <p:nvPr/>
            </p:nvSpPr>
            <p:spPr>
              <a:xfrm>
                <a:off x="10287248" y="775174"/>
                <a:ext cx="1533656" cy="1533656"/>
              </a:xfrm>
              <a:prstGeom prst="ellipse">
                <a:avLst/>
              </a:prstGeom>
              <a:blipFill dpi="0" rotWithShape="1">
                <a:blip r:embed="rId7">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
            <p:cNvGrpSpPr/>
            <p:nvPr/>
          </p:nvGrpSpPr>
          <p:grpSpPr>
            <a:xfrm>
              <a:off x="11202312" y="6085598"/>
              <a:ext cx="922220" cy="763785"/>
              <a:chOff x="8658759" y="5376728"/>
              <a:chExt cx="922220" cy="763785"/>
            </a:xfrm>
          </p:grpSpPr>
          <p:grpSp>
            <p:nvGrpSpPr>
              <p:cNvPr id="16" name="组合 190"/>
              <p:cNvGrpSpPr/>
              <p:nvPr/>
            </p:nvGrpSpPr>
            <p:grpSpPr>
              <a:xfrm>
                <a:off x="8658759" y="5376728"/>
                <a:ext cx="478777" cy="478777"/>
                <a:chOff x="9919874" y="407800"/>
                <a:chExt cx="2268404" cy="2268404"/>
              </a:xfrm>
            </p:grpSpPr>
            <p:sp>
              <p:nvSpPr>
                <p:cNvPr id="19"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4022349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7853582" y="5663609"/>
            <a:ext cx="1622995" cy="1622995"/>
            <a:chOff x="10799877" y="5565941"/>
            <a:chExt cx="1622995" cy="1622995"/>
          </a:xfrm>
        </p:grpSpPr>
        <p:grpSp>
          <p:nvGrpSpPr>
            <p:cNvPr id="10" name="组合 253"/>
            <p:cNvGrpSpPr/>
            <p:nvPr/>
          </p:nvGrpSpPr>
          <p:grpSpPr>
            <a:xfrm>
              <a:off x="10799877" y="5565941"/>
              <a:ext cx="1622995" cy="1622995"/>
              <a:chOff x="9919874" y="407800"/>
              <a:chExt cx="2268404" cy="2268404"/>
            </a:xfrm>
          </p:grpSpPr>
          <p:sp>
            <p:nvSpPr>
              <p:cNvPr id="21"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
            <p:cNvGrpSpPr/>
            <p:nvPr/>
          </p:nvGrpSpPr>
          <p:grpSpPr>
            <a:xfrm>
              <a:off x="11202312" y="6085598"/>
              <a:ext cx="922220" cy="763785"/>
              <a:chOff x="8658759" y="5376728"/>
              <a:chExt cx="922220" cy="763785"/>
            </a:xfrm>
          </p:grpSpPr>
          <p:grpSp>
            <p:nvGrpSpPr>
              <p:cNvPr id="16" name="组合 190"/>
              <p:cNvGrpSpPr/>
              <p:nvPr/>
            </p:nvGrpSpPr>
            <p:grpSpPr>
              <a:xfrm>
                <a:off x="8658759" y="5376728"/>
                <a:ext cx="478777" cy="478777"/>
                <a:chOff x="9919874" y="407800"/>
                <a:chExt cx="2268404" cy="2268404"/>
              </a:xfrm>
            </p:grpSpPr>
            <p:sp>
              <p:nvSpPr>
                <p:cNvPr id="19"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25" name="標題 3"/>
          <p:cNvSpPr txBox="1">
            <a:spLocks/>
          </p:cNvSpPr>
          <p:nvPr/>
        </p:nvSpPr>
        <p:spPr>
          <a:xfrm>
            <a:off x="539552" y="4869160"/>
            <a:ext cx="1475067" cy="802596"/>
          </a:xfrm>
          <a:prstGeom prst="rect">
            <a:avLst/>
          </a:prstGeom>
          <a:noFill/>
        </p:spPr>
        <p:txBody>
          <a:bodyPr vert="horz" wrap="square" lIns="91440" tIns="45720" rIns="91440" bIns="45720" rtlCol="0" anchor="ctr">
            <a:noAutofit/>
          </a:bodyPr>
          <a:lstStyle/>
          <a:p>
            <a:pPr>
              <a:spcAft>
                <a:spcPts val="0"/>
              </a:spcAft>
            </a:pPr>
            <a:r>
              <a:rPr lang="zh-TW" altLang="en-US" sz="4800" b="1" dirty="0">
                <a:ln w="17780" cap="flat" cmpd="sng" algn="ctr">
                  <a:solidFill>
                    <a:srgbClr val="FFFFFF"/>
                  </a:solidFill>
                  <a:prstDash val="solid"/>
                  <a:miter lim="100000"/>
                </a:ln>
                <a:solidFill>
                  <a:schemeClr val="accent3">
                    <a:lumMod val="75000"/>
                  </a:schemeClr>
                </a:solidFill>
                <a:effectLst>
                  <a:outerShdw blurRad="50800" algn="tl">
                    <a:srgbClr val="000000"/>
                  </a:outerShdw>
                </a:effectLst>
                <a:latin typeface="新細明體"/>
                <a:ea typeface="微軟正黑體"/>
                <a:cs typeface="Times New Roman"/>
              </a:rPr>
              <a:t>冒險</a:t>
            </a:r>
            <a:endParaRPr lang="zh-TW" sz="4800" dirty="0">
              <a:solidFill>
                <a:schemeClr val="accent3">
                  <a:lumMod val="75000"/>
                </a:schemeClr>
              </a:solidFill>
              <a:effectLst/>
              <a:latin typeface="新細明體"/>
              <a:cs typeface="新細明體"/>
            </a:endParaRPr>
          </a:p>
        </p:txBody>
      </p:sp>
      <p:sp>
        <p:nvSpPr>
          <p:cNvPr id="26" name="標題 3"/>
          <p:cNvSpPr txBox="1">
            <a:spLocks/>
          </p:cNvSpPr>
          <p:nvPr/>
        </p:nvSpPr>
        <p:spPr>
          <a:xfrm>
            <a:off x="1835696" y="4941168"/>
            <a:ext cx="1872208" cy="802596"/>
          </a:xfrm>
          <a:prstGeom prst="rect">
            <a:avLst/>
          </a:prstGeom>
          <a:noFill/>
        </p:spPr>
        <p:txBody>
          <a:bodyPr vert="horz" wrap="square" lIns="91440" tIns="45720" rIns="91440" bIns="45720" rtlCol="0" anchor="ctr">
            <a:noAutofit/>
          </a:bodyPr>
          <a:lstStyle/>
          <a:p>
            <a:pPr>
              <a:spcAft>
                <a:spcPts val="0"/>
              </a:spcAft>
            </a:pPr>
            <a:r>
              <a:rPr lang="zh-TW" altLang="en-US" sz="3200" b="1" dirty="0">
                <a:ln w="17780" cap="flat" cmpd="sng" algn="ctr">
                  <a:solidFill>
                    <a:srgbClr val="FFFFFF"/>
                  </a:solidFill>
                  <a:prstDash val="solid"/>
                  <a:miter lim="100000"/>
                </a:ln>
                <a:effectLst>
                  <a:outerShdw blurRad="50800" algn="tl">
                    <a:srgbClr val="000000"/>
                  </a:outerShdw>
                </a:effectLst>
                <a:latin typeface="新細明體"/>
                <a:ea typeface="微軟正黑體"/>
                <a:cs typeface="Times New Roman"/>
              </a:rPr>
              <a:t>嘗試錯誤</a:t>
            </a:r>
            <a:endParaRPr lang="zh-TW" sz="3200" dirty="0">
              <a:solidFill>
                <a:schemeClr val="tx1"/>
              </a:solidFill>
              <a:effectLst/>
              <a:latin typeface="新細明體"/>
              <a:cs typeface="新細明體"/>
            </a:endParaRPr>
          </a:p>
        </p:txBody>
      </p:sp>
      <p:pic>
        <p:nvPicPr>
          <p:cNvPr id="27" name="圖片 26"/>
          <p:cNvPicPr>
            <a:picLocks noChangeAspect="1"/>
          </p:cNvPicPr>
          <p:nvPr/>
        </p:nvPicPr>
        <p:blipFill>
          <a:blip r:embed="rId3" cstate="print">
            <a:extLst>
              <a:ext uri="{BEBA8EAE-BF5A-486C-A8C5-ECC9F3942E4B}">
                <a14:imgProps xmlns:a14="http://schemas.microsoft.com/office/drawing/2010/main">
                  <a14:imgLayer r:embed="rId4">
                    <a14:imgEffect>
                      <a14:backgroundRemoval t="9744" b="92332" l="3195" r="97444"/>
                    </a14:imgEffect>
                  </a14:imgLayer>
                </a14:imgProps>
              </a:ext>
              <a:ext uri="{28A0092B-C50C-407E-A947-70E740481C1C}">
                <a14:useLocalDpi xmlns:a14="http://schemas.microsoft.com/office/drawing/2010/main" val="0"/>
              </a:ext>
            </a:extLst>
          </a:blip>
          <a:stretch>
            <a:fillRect/>
          </a:stretch>
        </p:blipFill>
        <p:spPr>
          <a:xfrm>
            <a:off x="467544" y="5229200"/>
            <a:ext cx="1403059" cy="1403059"/>
          </a:xfrm>
          <a:prstGeom prst="rect">
            <a:avLst/>
          </a:prstGeom>
        </p:spPr>
      </p:pic>
      <p:sp>
        <p:nvSpPr>
          <p:cNvPr id="28" name="標題 3"/>
          <p:cNvSpPr txBox="1">
            <a:spLocks/>
          </p:cNvSpPr>
          <p:nvPr/>
        </p:nvSpPr>
        <p:spPr>
          <a:xfrm>
            <a:off x="1759092" y="5562082"/>
            <a:ext cx="6701340" cy="802596"/>
          </a:xfrm>
          <a:prstGeom prst="rect">
            <a:avLst/>
          </a:prstGeom>
          <a:noFill/>
        </p:spPr>
        <p:txBody>
          <a:bodyPr vert="horz" wrap="square" lIns="91440" tIns="45720" rIns="91440" bIns="45720" rtlCol="0" anchor="ctr">
            <a:noAutofit/>
          </a:bodyPr>
          <a:lstStyle/>
          <a:p>
            <a:pPr>
              <a:spcAft>
                <a:spcPts val="0"/>
              </a:spcAft>
            </a:pPr>
            <a:r>
              <a:rPr lang="zh-TW" altLang="en-US" sz="2400" b="1" dirty="0">
                <a:solidFill>
                  <a:srgbClr val="FF0000"/>
                </a:solidFill>
                <a:latin typeface="新細明體"/>
                <a:cs typeface="新細明體"/>
              </a:rPr>
              <a:t>研究過程中會出現許多挑戰與</a:t>
            </a:r>
            <a:r>
              <a:rPr lang="zh-TW" altLang="en-US" sz="2400" b="1" dirty="0" smtClean="0">
                <a:solidFill>
                  <a:srgbClr val="FF0000"/>
                </a:solidFill>
                <a:latin typeface="新細明體"/>
                <a:cs typeface="新細明體"/>
              </a:rPr>
              <a:t>錯誤，但是同儕相互分享與討論，可以激勵更多可能。</a:t>
            </a:r>
            <a:endParaRPr lang="zh-TW" sz="2400" b="1" dirty="0">
              <a:solidFill>
                <a:srgbClr val="FF0000"/>
              </a:solidFill>
              <a:effectLst/>
              <a:latin typeface="新細明體"/>
              <a:cs typeface="新細明體"/>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3" y="332656"/>
            <a:ext cx="88820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83568" y="2060848"/>
            <a:ext cx="4395755" cy="584775"/>
          </a:xfrm>
          <a:prstGeom prst="rect">
            <a:avLst/>
          </a:prstGeom>
        </p:spPr>
        <p:txBody>
          <a:bodyPr wrap="none">
            <a:spAutoFit/>
          </a:bodyPr>
          <a:lstStyle/>
          <a:p>
            <a:pPr lvl="0"/>
            <a:r>
              <a:rPr lang="zh-TW" altLang="en-US" sz="3200" b="1" dirty="0">
                <a:ln w="17780" cap="flat" cmpd="sng" algn="ctr">
                  <a:solidFill>
                    <a:srgbClr val="FFFFFF"/>
                  </a:solidFill>
                  <a:prstDash val="solid"/>
                  <a:miter lim="100000"/>
                </a:ln>
                <a:solidFill>
                  <a:prstClr val="black"/>
                </a:solidFill>
                <a:effectLst>
                  <a:outerShdw blurRad="50800" algn="tl">
                    <a:srgbClr val="000000"/>
                  </a:outerShdw>
                </a:effectLst>
                <a:latin typeface="新細明體"/>
                <a:ea typeface="微軟正黑體"/>
                <a:cs typeface="Times New Roman"/>
                <a:hlinkClick r:id="rId6" action="ppaction://hlinkfile"/>
              </a:rPr>
              <a:t>能量展開圖 學生探究一</a:t>
            </a:r>
            <a:endParaRPr lang="zh-TW" altLang="en-US" sz="3200" dirty="0">
              <a:solidFill>
                <a:prstClr val="black"/>
              </a:solidFill>
              <a:latin typeface="新細明體"/>
              <a:cs typeface="新細明體"/>
            </a:endParaRPr>
          </a:p>
        </p:txBody>
      </p:sp>
      <p:sp>
        <p:nvSpPr>
          <p:cNvPr id="29" name="矩形 28"/>
          <p:cNvSpPr/>
          <p:nvPr/>
        </p:nvSpPr>
        <p:spPr>
          <a:xfrm>
            <a:off x="683568" y="2829697"/>
            <a:ext cx="4395755" cy="584775"/>
          </a:xfrm>
          <a:prstGeom prst="rect">
            <a:avLst/>
          </a:prstGeom>
        </p:spPr>
        <p:txBody>
          <a:bodyPr wrap="none">
            <a:spAutoFit/>
          </a:bodyPr>
          <a:lstStyle/>
          <a:p>
            <a:pPr lvl="0"/>
            <a:r>
              <a:rPr lang="zh-TW" altLang="en-US" sz="3200" b="1" dirty="0">
                <a:ln w="17780" cap="flat" cmpd="sng" algn="ctr">
                  <a:solidFill>
                    <a:srgbClr val="FFFFFF"/>
                  </a:solidFill>
                  <a:prstDash val="solid"/>
                  <a:miter lim="100000"/>
                </a:ln>
                <a:solidFill>
                  <a:prstClr val="black"/>
                </a:solidFill>
                <a:effectLst>
                  <a:outerShdw blurRad="50800" algn="tl">
                    <a:srgbClr val="000000"/>
                  </a:outerShdw>
                </a:effectLst>
                <a:latin typeface="新細明體"/>
                <a:ea typeface="微軟正黑體"/>
                <a:cs typeface="Times New Roman"/>
                <a:hlinkClick r:id="rId7" action="ppaction://hlinkfile"/>
              </a:rPr>
              <a:t>能量展開圖 學生</a:t>
            </a:r>
            <a:r>
              <a:rPr lang="zh-TW" altLang="en-US" sz="3200" b="1" dirty="0" smtClean="0">
                <a:ln w="17780" cap="flat" cmpd="sng" algn="ctr">
                  <a:solidFill>
                    <a:srgbClr val="FFFFFF"/>
                  </a:solidFill>
                  <a:prstDash val="solid"/>
                  <a:miter lim="100000"/>
                </a:ln>
                <a:solidFill>
                  <a:prstClr val="black"/>
                </a:solidFill>
                <a:effectLst>
                  <a:outerShdw blurRad="50800" algn="tl">
                    <a:srgbClr val="000000"/>
                  </a:outerShdw>
                </a:effectLst>
                <a:latin typeface="新細明體"/>
                <a:ea typeface="微軟正黑體"/>
                <a:cs typeface="Times New Roman"/>
                <a:hlinkClick r:id="rId7" action="ppaction://hlinkfile"/>
              </a:rPr>
              <a:t>探究二</a:t>
            </a:r>
            <a:endParaRPr lang="zh-TW" altLang="en-US" sz="3200" dirty="0">
              <a:solidFill>
                <a:prstClr val="black"/>
              </a:solidFill>
              <a:latin typeface="新細明體"/>
              <a:cs typeface="新細明體"/>
            </a:endParaRPr>
          </a:p>
        </p:txBody>
      </p:sp>
      <p:sp>
        <p:nvSpPr>
          <p:cNvPr id="30" name="矩形 29"/>
          <p:cNvSpPr/>
          <p:nvPr/>
        </p:nvSpPr>
        <p:spPr>
          <a:xfrm>
            <a:off x="683568" y="3645024"/>
            <a:ext cx="4395755" cy="584775"/>
          </a:xfrm>
          <a:prstGeom prst="rect">
            <a:avLst/>
          </a:prstGeom>
        </p:spPr>
        <p:txBody>
          <a:bodyPr wrap="none">
            <a:spAutoFit/>
          </a:bodyPr>
          <a:lstStyle/>
          <a:p>
            <a:pPr lvl="0"/>
            <a:r>
              <a:rPr lang="zh-TW" altLang="en-US" sz="3200" b="1" dirty="0">
                <a:ln w="17780" cap="flat" cmpd="sng" algn="ctr">
                  <a:solidFill>
                    <a:srgbClr val="FFFFFF"/>
                  </a:solidFill>
                  <a:prstDash val="solid"/>
                  <a:miter lim="100000"/>
                </a:ln>
                <a:solidFill>
                  <a:prstClr val="black"/>
                </a:solidFill>
                <a:effectLst>
                  <a:outerShdw blurRad="50800" algn="tl">
                    <a:srgbClr val="000000"/>
                  </a:outerShdw>
                </a:effectLst>
                <a:latin typeface="新細明體"/>
                <a:ea typeface="微軟正黑體"/>
                <a:cs typeface="Times New Roman"/>
                <a:hlinkClick r:id="rId8" action="ppaction://hlinkfile"/>
              </a:rPr>
              <a:t>能量展開圖 學生</a:t>
            </a:r>
            <a:r>
              <a:rPr lang="zh-TW" altLang="en-US" sz="3200" b="1" dirty="0" smtClean="0">
                <a:ln w="17780" cap="flat" cmpd="sng" algn="ctr">
                  <a:solidFill>
                    <a:srgbClr val="FFFFFF"/>
                  </a:solidFill>
                  <a:prstDash val="solid"/>
                  <a:miter lim="100000"/>
                </a:ln>
                <a:solidFill>
                  <a:prstClr val="black"/>
                </a:solidFill>
                <a:effectLst>
                  <a:outerShdw blurRad="50800" algn="tl">
                    <a:srgbClr val="000000"/>
                  </a:outerShdw>
                </a:effectLst>
                <a:latin typeface="新細明體"/>
                <a:ea typeface="微軟正黑體"/>
                <a:cs typeface="Times New Roman"/>
                <a:hlinkClick r:id="rId8" action="ppaction://hlinkfile"/>
              </a:rPr>
              <a:t>探究三</a:t>
            </a:r>
            <a:endParaRPr lang="zh-TW" altLang="en-US" sz="3200" dirty="0">
              <a:solidFill>
                <a:prstClr val="black"/>
              </a:solidFill>
              <a:latin typeface="新細明體"/>
              <a:cs typeface="新細明體"/>
            </a:endParaRPr>
          </a:p>
        </p:txBody>
      </p:sp>
    </p:spTree>
    <p:extLst>
      <p:ext uri="{BB962C8B-B14F-4D97-AF65-F5344CB8AC3E}">
        <p14:creationId xmlns:p14="http://schemas.microsoft.com/office/powerpoint/2010/main" val="1616152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p:cNvPicPr>
            <a:picLocks noChangeAspect="1"/>
          </p:cNvPicPr>
          <p:nvPr/>
        </p:nvPicPr>
        <p:blipFill>
          <a:blip r:embed="rId2"/>
          <a:stretch>
            <a:fillRect/>
          </a:stretch>
        </p:blipFill>
        <p:spPr>
          <a:xfrm>
            <a:off x="2534397" y="3946286"/>
            <a:ext cx="3923069" cy="1330139"/>
          </a:xfrm>
          <a:prstGeom prst="rect">
            <a:avLst/>
          </a:prstGeom>
        </p:spPr>
      </p:pic>
      <p:sp>
        <p:nvSpPr>
          <p:cNvPr id="5" name="文本框 13"/>
          <p:cNvSpPr txBox="1"/>
          <p:nvPr/>
        </p:nvSpPr>
        <p:spPr>
          <a:xfrm>
            <a:off x="1259632" y="2195599"/>
            <a:ext cx="6531428" cy="1569660"/>
          </a:xfrm>
          <a:prstGeom prst="rect">
            <a:avLst/>
          </a:prstGeom>
          <a:noFill/>
        </p:spPr>
        <p:txBody>
          <a:bodyPr wrap="square" rtlCol="0">
            <a:spAutoFit/>
          </a:bodyPr>
          <a:lstStyle/>
          <a:p>
            <a:pPr algn="ctr"/>
            <a:r>
              <a:rPr kumimoji="1" lang="en-US" altLang="zh-CN" sz="4800" dirty="0" smtClean="0">
                <a:solidFill>
                  <a:schemeClr val="bg1"/>
                </a:solidFill>
                <a:latin typeface="Segoe Script" panose="020B0504020000000003" pitchFamily="34" charset="0"/>
              </a:rPr>
              <a:t>THANK</a:t>
            </a:r>
          </a:p>
          <a:p>
            <a:pPr algn="ctr"/>
            <a:r>
              <a:rPr kumimoji="1" lang="en-US" altLang="zh-CN" sz="4800" dirty="0" smtClean="0">
                <a:solidFill>
                  <a:schemeClr val="bg1"/>
                </a:solidFill>
                <a:latin typeface="Segoe Script" panose="020B0504020000000003" pitchFamily="34" charset="0"/>
              </a:rPr>
              <a:t>YOU</a:t>
            </a:r>
            <a:endParaRPr kumimoji="1" lang="zh-CN" altLang="en-US" sz="4800" dirty="0" smtClean="0">
              <a:solidFill>
                <a:schemeClr val="bg1"/>
              </a:solidFill>
              <a:latin typeface="Segoe Script" panose="020B0504020000000003" pitchFamily="34" charset="0"/>
            </a:endParaRPr>
          </a:p>
        </p:txBody>
      </p:sp>
      <p:pic>
        <p:nvPicPr>
          <p:cNvPr id="6" name="图片 15"/>
          <p:cNvPicPr>
            <a:picLocks noChangeAspect="1"/>
          </p:cNvPicPr>
          <p:nvPr/>
        </p:nvPicPr>
        <p:blipFill>
          <a:blip r:embed="rId3"/>
          <a:stretch>
            <a:fillRect/>
          </a:stretch>
        </p:blipFill>
        <p:spPr>
          <a:xfrm rot="20711107">
            <a:off x="2558529" y="1587320"/>
            <a:ext cx="1248750" cy="978750"/>
          </a:xfrm>
          <a:prstGeom prst="rect">
            <a:avLst/>
          </a:prstGeom>
        </p:spPr>
      </p:pic>
      <p:sp>
        <p:nvSpPr>
          <p:cNvPr id="7" name="文本框 13"/>
          <p:cNvSpPr txBox="1"/>
          <p:nvPr/>
        </p:nvSpPr>
        <p:spPr>
          <a:xfrm>
            <a:off x="1175356" y="3905113"/>
            <a:ext cx="6531428" cy="707886"/>
          </a:xfrm>
          <a:prstGeom prst="rect">
            <a:avLst/>
          </a:prstGeom>
          <a:noFill/>
        </p:spPr>
        <p:txBody>
          <a:bodyPr wrap="square" rtlCol="0">
            <a:spAutoFit/>
          </a:bodyPr>
          <a:lstStyle/>
          <a:p>
            <a:pPr algn="ctr"/>
            <a:r>
              <a:rPr kumimoji="1" lang="zh-TW" altLang="en-US" sz="4000" dirty="0">
                <a:solidFill>
                  <a:schemeClr val="bg1"/>
                </a:solidFill>
                <a:latin typeface="華康明體 Std W9" pitchFamily="18" charset="-120"/>
                <a:ea typeface="華康明體 Std W9" pitchFamily="18" charset="-120"/>
              </a:rPr>
              <a:t>敬請指教</a:t>
            </a:r>
            <a:endParaRPr kumimoji="1" lang="en-US" altLang="zh-CN" sz="4000" dirty="0" smtClean="0">
              <a:solidFill>
                <a:schemeClr val="bg1"/>
              </a:solidFill>
              <a:latin typeface="華康明體 Std W9" pitchFamily="18" charset="-120"/>
              <a:ea typeface="華康明體 Std W9" pitchFamily="18" charset="-120"/>
            </a:endParaRPr>
          </a:p>
        </p:txBody>
      </p:sp>
      <p:pic>
        <p:nvPicPr>
          <p:cNvPr id="8" name="图片 20"/>
          <p:cNvPicPr>
            <a:picLocks noChangeAspect="1"/>
          </p:cNvPicPr>
          <p:nvPr/>
        </p:nvPicPr>
        <p:blipFill>
          <a:blip r:embed="rId4"/>
          <a:stretch>
            <a:fillRect/>
          </a:stretch>
        </p:blipFill>
        <p:spPr>
          <a:xfrm>
            <a:off x="755576" y="2231190"/>
            <a:ext cx="1361250" cy="1316250"/>
          </a:xfrm>
          <a:prstGeom prst="rect">
            <a:avLst/>
          </a:prstGeom>
        </p:spPr>
      </p:pic>
      <p:grpSp>
        <p:nvGrpSpPr>
          <p:cNvPr id="9" name="群組 8"/>
          <p:cNvGrpSpPr/>
          <p:nvPr/>
        </p:nvGrpSpPr>
        <p:grpSpPr>
          <a:xfrm>
            <a:off x="6804248" y="2288105"/>
            <a:ext cx="1149965" cy="1202421"/>
            <a:chOff x="4946493" y="1431959"/>
            <a:chExt cx="727052" cy="793767"/>
          </a:xfrm>
        </p:grpSpPr>
        <p:sp>
          <p:nvSpPr>
            <p:cNvPr id="10" name="Freeform 6"/>
            <p:cNvSpPr>
              <a:spLocks noEditPoints="1"/>
            </p:cNvSpPr>
            <p:nvPr/>
          </p:nvSpPr>
          <p:spPr bwMode="auto">
            <a:xfrm>
              <a:off x="4967130" y="1431959"/>
              <a:ext cx="706415" cy="793767"/>
            </a:xfrm>
            <a:custGeom>
              <a:avLst/>
              <a:gdLst>
                <a:gd name="T0" fmla="*/ 132 w 288"/>
                <a:gd name="T1" fmla="*/ 317 h 324"/>
                <a:gd name="T2" fmla="*/ 234 w 288"/>
                <a:gd name="T3" fmla="*/ 321 h 324"/>
                <a:gd name="T4" fmla="*/ 275 w 288"/>
                <a:gd name="T5" fmla="*/ 296 h 324"/>
                <a:gd name="T6" fmla="*/ 279 w 288"/>
                <a:gd name="T7" fmla="*/ 250 h 324"/>
                <a:gd name="T8" fmla="*/ 278 w 288"/>
                <a:gd name="T9" fmla="*/ 245 h 324"/>
                <a:gd name="T10" fmla="*/ 273 w 288"/>
                <a:gd name="T11" fmla="*/ 149 h 324"/>
                <a:gd name="T12" fmla="*/ 275 w 288"/>
                <a:gd name="T13" fmla="*/ 45 h 324"/>
                <a:gd name="T14" fmla="*/ 234 w 288"/>
                <a:gd name="T15" fmla="*/ 12 h 324"/>
                <a:gd name="T16" fmla="*/ 134 w 288"/>
                <a:gd name="T17" fmla="*/ 0 h 324"/>
                <a:gd name="T18" fmla="*/ 79 w 288"/>
                <a:gd name="T19" fmla="*/ 36 h 324"/>
                <a:gd name="T20" fmla="*/ 134 w 288"/>
                <a:gd name="T21" fmla="*/ 6 h 324"/>
                <a:gd name="T22" fmla="*/ 234 w 288"/>
                <a:gd name="T23" fmla="*/ 17 h 324"/>
                <a:gd name="T24" fmla="*/ 270 w 288"/>
                <a:gd name="T25" fmla="*/ 45 h 324"/>
                <a:gd name="T26" fmla="*/ 267 w 288"/>
                <a:gd name="T27" fmla="*/ 145 h 324"/>
                <a:gd name="T28" fmla="*/ 234 w 288"/>
                <a:gd name="T29" fmla="*/ 222 h 324"/>
                <a:gd name="T30" fmla="*/ 134 w 288"/>
                <a:gd name="T31" fmla="*/ 210 h 324"/>
                <a:gd name="T32" fmla="*/ 34 w 288"/>
                <a:gd name="T33" fmla="*/ 209 h 324"/>
                <a:gd name="T34" fmla="*/ 2 w 288"/>
                <a:gd name="T35" fmla="*/ 249 h 324"/>
                <a:gd name="T36" fmla="*/ 34 w 288"/>
                <a:gd name="T37" fmla="*/ 288 h 324"/>
                <a:gd name="T38" fmla="*/ 238 w 288"/>
                <a:gd name="T39" fmla="*/ 306 h 324"/>
                <a:gd name="T40" fmla="*/ 163 w 288"/>
                <a:gd name="T41" fmla="*/ 300 h 324"/>
                <a:gd name="T42" fmla="*/ 34 w 288"/>
                <a:gd name="T43" fmla="*/ 263 h 324"/>
                <a:gd name="T44" fmla="*/ 30 w 288"/>
                <a:gd name="T45" fmla="*/ 261 h 324"/>
                <a:gd name="T46" fmla="*/ 15 w 288"/>
                <a:gd name="T47" fmla="*/ 242 h 324"/>
                <a:gd name="T48" fmla="*/ 36 w 288"/>
                <a:gd name="T49" fmla="*/ 229 h 324"/>
                <a:gd name="T50" fmla="*/ 134 w 288"/>
                <a:gd name="T51" fmla="*/ 231 h 324"/>
                <a:gd name="T52" fmla="*/ 247 w 288"/>
                <a:gd name="T53" fmla="*/ 249 h 324"/>
                <a:gd name="T54" fmla="*/ 261 w 288"/>
                <a:gd name="T55" fmla="*/ 274 h 324"/>
                <a:gd name="T56" fmla="*/ 8 w 288"/>
                <a:gd name="T57" fmla="*/ 249 h 324"/>
                <a:gd name="T58" fmla="*/ 34 w 288"/>
                <a:gd name="T59" fmla="*/ 214 h 324"/>
                <a:gd name="T60" fmla="*/ 130 w 288"/>
                <a:gd name="T61" fmla="*/ 216 h 324"/>
                <a:gd name="T62" fmla="*/ 230 w 288"/>
                <a:gd name="T63" fmla="*/ 228 h 324"/>
                <a:gd name="T64" fmla="*/ 271 w 288"/>
                <a:gd name="T65" fmla="*/ 243 h 324"/>
                <a:gd name="T66" fmla="*/ 271 w 288"/>
                <a:gd name="T67" fmla="*/ 247 h 324"/>
                <a:gd name="T68" fmla="*/ 255 w 288"/>
                <a:gd name="T69" fmla="*/ 245 h 324"/>
                <a:gd name="T70" fmla="*/ 153 w 288"/>
                <a:gd name="T71" fmla="*/ 228 h 324"/>
                <a:gd name="T72" fmla="*/ 53 w 288"/>
                <a:gd name="T73" fmla="*/ 219 h 324"/>
                <a:gd name="T74" fmla="*/ 10 w 288"/>
                <a:gd name="T75" fmla="*/ 240 h 324"/>
                <a:gd name="T76" fmla="*/ 30 w 288"/>
                <a:gd name="T77" fmla="*/ 265 h 324"/>
                <a:gd name="T78" fmla="*/ 34 w 288"/>
                <a:gd name="T79" fmla="*/ 268 h 324"/>
                <a:gd name="T80" fmla="*/ 157 w 288"/>
                <a:gd name="T81" fmla="*/ 304 h 324"/>
                <a:gd name="T82" fmla="*/ 274 w 288"/>
                <a:gd name="T83" fmla="*/ 301 h 324"/>
                <a:gd name="T84" fmla="*/ 236 w 288"/>
                <a:gd name="T85" fmla="*/ 315 h 324"/>
                <a:gd name="T86" fmla="*/ 156 w 288"/>
                <a:gd name="T87" fmla="*/ 313 h 324"/>
                <a:gd name="T88" fmla="*/ 34 w 288"/>
                <a:gd name="T89" fmla="*/ 2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324">
                  <a:moveTo>
                    <a:pt x="47" y="294"/>
                  </a:moveTo>
                  <a:cubicBezTo>
                    <a:pt x="73" y="306"/>
                    <a:pt x="102" y="312"/>
                    <a:pt x="130" y="316"/>
                  </a:cubicBezTo>
                  <a:cubicBezTo>
                    <a:pt x="131" y="316"/>
                    <a:pt x="131" y="317"/>
                    <a:pt x="132" y="317"/>
                  </a:cubicBezTo>
                  <a:cubicBezTo>
                    <a:pt x="133" y="317"/>
                    <a:pt x="133" y="317"/>
                    <a:pt x="134" y="317"/>
                  </a:cubicBezTo>
                  <a:cubicBezTo>
                    <a:pt x="166" y="322"/>
                    <a:pt x="198" y="324"/>
                    <a:pt x="230" y="321"/>
                  </a:cubicBezTo>
                  <a:cubicBezTo>
                    <a:pt x="231" y="321"/>
                    <a:pt x="233" y="321"/>
                    <a:pt x="234" y="321"/>
                  </a:cubicBezTo>
                  <a:cubicBezTo>
                    <a:pt x="252" y="319"/>
                    <a:pt x="270" y="316"/>
                    <a:pt x="287" y="310"/>
                  </a:cubicBezTo>
                  <a:cubicBezTo>
                    <a:pt x="288" y="310"/>
                    <a:pt x="288" y="309"/>
                    <a:pt x="288" y="308"/>
                  </a:cubicBezTo>
                  <a:cubicBezTo>
                    <a:pt x="288" y="298"/>
                    <a:pt x="283" y="298"/>
                    <a:pt x="275" y="296"/>
                  </a:cubicBezTo>
                  <a:cubicBezTo>
                    <a:pt x="267" y="283"/>
                    <a:pt x="263" y="268"/>
                    <a:pt x="272" y="253"/>
                  </a:cubicBezTo>
                  <a:cubicBezTo>
                    <a:pt x="273" y="252"/>
                    <a:pt x="273" y="250"/>
                    <a:pt x="272" y="249"/>
                  </a:cubicBezTo>
                  <a:cubicBezTo>
                    <a:pt x="274" y="250"/>
                    <a:pt x="276" y="250"/>
                    <a:pt x="279" y="250"/>
                  </a:cubicBezTo>
                  <a:cubicBezTo>
                    <a:pt x="280" y="251"/>
                    <a:pt x="280" y="250"/>
                    <a:pt x="281" y="249"/>
                  </a:cubicBezTo>
                  <a:cubicBezTo>
                    <a:pt x="281" y="249"/>
                    <a:pt x="281" y="248"/>
                    <a:pt x="280" y="248"/>
                  </a:cubicBezTo>
                  <a:cubicBezTo>
                    <a:pt x="280" y="247"/>
                    <a:pt x="279" y="246"/>
                    <a:pt x="278" y="245"/>
                  </a:cubicBezTo>
                  <a:cubicBezTo>
                    <a:pt x="278" y="245"/>
                    <a:pt x="278" y="245"/>
                    <a:pt x="278" y="245"/>
                  </a:cubicBezTo>
                  <a:cubicBezTo>
                    <a:pt x="278" y="245"/>
                    <a:pt x="278" y="245"/>
                    <a:pt x="278" y="245"/>
                  </a:cubicBezTo>
                  <a:cubicBezTo>
                    <a:pt x="274" y="213"/>
                    <a:pt x="273" y="181"/>
                    <a:pt x="273" y="149"/>
                  </a:cubicBezTo>
                  <a:cubicBezTo>
                    <a:pt x="273" y="148"/>
                    <a:pt x="273" y="146"/>
                    <a:pt x="273" y="145"/>
                  </a:cubicBezTo>
                  <a:cubicBezTo>
                    <a:pt x="274" y="113"/>
                    <a:pt x="275" y="81"/>
                    <a:pt x="275" y="49"/>
                  </a:cubicBezTo>
                  <a:cubicBezTo>
                    <a:pt x="275" y="48"/>
                    <a:pt x="275" y="46"/>
                    <a:pt x="275" y="45"/>
                  </a:cubicBezTo>
                  <a:cubicBezTo>
                    <a:pt x="275" y="40"/>
                    <a:pt x="275" y="34"/>
                    <a:pt x="275" y="29"/>
                  </a:cubicBezTo>
                  <a:cubicBezTo>
                    <a:pt x="275" y="28"/>
                    <a:pt x="274" y="27"/>
                    <a:pt x="274" y="27"/>
                  </a:cubicBezTo>
                  <a:cubicBezTo>
                    <a:pt x="261" y="20"/>
                    <a:pt x="248" y="15"/>
                    <a:pt x="234" y="12"/>
                  </a:cubicBezTo>
                  <a:cubicBezTo>
                    <a:pt x="233" y="12"/>
                    <a:pt x="231" y="11"/>
                    <a:pt x="230" y="11"/>
                  </a:cubicBezTo>
                  <a:cubicBezTo>
                    <a:pt x="215" y="7"/>
                    <a:pt x="199" y="5"/>
                    <a:pt x="183" y="3"/>
                  </a:cubicBezTo>
                  <a:cubicBezTo>
                    <a:pt x="168" y="2"/>
                    <a:pt x="151" y="0"/>
                    <a:pt x="134" y="0"/>
                  </a:cubicBezTo>
                  <a:cubicBezTo>
                    <a:pt x="133" y="0"/>
                    <a:pt x="131" y="0"/>
                    <a:pt x="130" y="1"/>
                  </a:cubicBezTo>
                  <a:cubicBezTo>
                    <a:pt x="117" y="1"/>
                    <a:pt x="104" y="3"/>
                    <a:pt x="93" y="7"/>
                  </a:cubicBezTo>
                  <a:cubicBezTo>
                    <a:pt x="83" y="10"/>
                    <a:pt x="82" y="25"/>
                    <a:pt x="79" y="36"/>
                  </a:cubicBezTo>
                  <a:cubicBezTo>
                    <a:pt x="84" y="22"/>
                    <a:pt x="91" y="11"/>
                    <a:pt x="102" y="9"/>
                  </a:cubicBezTo>
                  <a:cubicBezTo>
                    <a:pt x="111" y="7"/>
                    <a:pt x="121" y="6"/>
                    <a:pt x="130" y="6"/>
                  </a:cubicBezTo>
                  <a:cubicBezTo>
                    <a:pt x="131" y="6"/>
                    <a:pt x="133" y="6"/>
                    <a:pt x="134" y="6"/>
                  </a:cubicBezTo>
                  <a:cubicBezTo>
                    <a:pt x="148" y="5"/>
                    <a:pt x="163" y="6"/>
                    <a:pt x="177" y="7"/>
                  </a:cubicBezTo>
                  <a:cubicBezTo>
                    <a:pt x="195" y="9"/>
                    <a:pt x="213" y="12"/>
                    <a:pt x="230" y="16"/>
                  </a:cubicBezTo>
                  <a:cubicBezTo>
                    <a:pt x="231" y="17"/>
                    <a:pt x="233" y="17"/>
                    <a:pt x="234" y="17"/>
                  </a:cubicBezTo>
                  <a:cubicBezTo>
                    <a:pt x="238" y="18"/>
                    <a:pt x="242" y="20"/>
                    <a:pt x="247" y="21"/>
                  </a:cubicBezTo>
                  <a:cubicBezTo>
                    <a:pt x="259" y="25"/>
                    <a:pt x="270" y="26"/>
                    <a:pt x="270" y="42"/>
                  </a:cubicBezTo>
                  <a:cubicBezTo>
                    <a:pt x="270" y="43"/>
                    <a:pt x="270" y="44"/>
                    <a:pt x="270" y="45"/>
                  </a:cubicBezTo>
                  <a:cubicBezTo>
                    <a:pt x="270" y="46"/>
                    <a:pt x="270" y="48"/>
                    <a:pt x="270" y="49"/>
                  </a:cubicBezTo>
                  <a:cubicBezTo>
                    <a:pt x="270" y="60"/>
                    <a:pt x="270" y="71"/>
                    <a:pt x="269" y="82"/>
                  </a:cubicBezTo>
                  <a:cubicBezTo>
                    <a:pt x="268" y="103"/>
                    <a:pt x="267" y="124"/>
                    <a:pt x="267" y="145"/>
                  </a:cubicBezTo>
                  <a:cubicBezTo>
                    <a:pt x="267" y="146"/>
                    <a:pt x="267" y="148"/>
                    <a:pt x="267" y="149"/>
                  </a:cubicBezTo>
                  <a:cubicBezTo>
                    <a:pt x="266" y="178"/>
                    <a:pt x="266" y="208"/>
                    <a:pt x="270" y="237"/>
                  </a:cubicBezTo>
                  <a:cubicBezTo>
                    <a:pt x="260" y="229"/>
                    <a:pt x="247" y="225"/>
                    <a:pt x="234" y="222"/>
                  </a:cubicBezTo>
                  <a:cubicBezTo>
                    <a:pt x="233" y="222"/>
                    <a:pt x="231" y="222"/>
                    <a:pt x="230" y="222"/>
                  </a:cubicBezTo>
                  <a:cubicBezTo>
                    <a:pt x="219" y="220"/>
                    <a:pt x="207" y="219"/>
                    <a:pt x="197" y="218"/>
                  </a:cubicBezTo>
                  <a:cubicBezTo>
                    <a:pt x="176" y="216"/>
                    <a:pt x="155" y="213"/>
                    <a:pt x="134" y="210"/>
                  </a:cubicBezTo>
                  <a:cubicBezTo>
                    <a:pt x="133" y="210"/>
                    <a:pt x="131" y="210"/>
                    <a:pt x="130" y="210"/>
                  </a:cubicBezTo>
                  <a:cubicBezTo>
                    <a:pt x="122" y="209"/>
                    <a:pt x="114" y="207"/>
                    <a:pt x="105" y="206"/>
                  </a:cubicBezTo>
                  <a:cubicBezTo>
                    <a:pt x="88" y="204"/>
                    <a:pt x="58" y="202"/>
                    <a:pt x="34" y="209"/>
                  </a:cubicBezTo>
                  <a:cubicBezTo>
                    <a:pt x="33" y="209"/>
                    <a:pt x="31" y="209"/>
                    <a:pt x="30" y="210"/>
                  </a:cubicBezTo>
                  <a:cubicBezTo>
                    <a:pt x="12" y="215"/>
                    <a:pt x="0" y="226"/>
                    <a:pt x="1" y="245"/>
                  </a:cubicBezTo>
                  <a:cubicBezTo>
                    <a:pt x="1" y="246"/>
                    <a:pt x="2" y="248"/>
                    <a:pt x="2" y="249"/>
                  </a:cubicBezTo>
                  <a:cubicBezTo>
                    <a:pt x="2" y="252"/>
                    <a:pt x="4" y="256"/>
                    <a:pt x="5" y="260"/>
                  </a:cubicBezTo>
                  <a:cubicBezTo>
                    <a:pt x="9" y="271"/>
                    <a:pt x="19" y="280"/>
                    <a:pt x="30" y="286"/>
                  </a:cubicBezTo>
                  <a:cubicBezTo>
                    <a:pt x="31" y="287"/>
                    <a:pt x="33" y="288"/>
                    <a:pt x="34" y="288"/>
                  </a:cubicBezTo>
                  <a:cubicBezTo>
                    <a:pt x="38" y="291"/>
                    <a:pt x="43" y="293"/>
                    <a:pt x="47" y="294"/>
                  </a:cubicBezTo>
                  <a:close/>
                  <a:moveTo>
                    <a:pt x="266" y="299"/>
                  </a:moveTo>
                  <a:cubicBezTo>
                    <a:pt x="258" y="303"/>
                    <a:pt x="247" y="305"/>
                    <a:pt x="238" y="306"/>
                  </a:cubicBezTo>
                  <a:cubicBezTo>
                    <a:pt x="236" y="306"/>
                    <a:pt x="235" y="306"/>
                    <a:pt x="234" y="306"/>
                  </a:cubicBezTo>
                  <a:cubicBezTo>
                    <a:pt x="233" y="306"/>
                    <a:pt x="231" y="307"/>
                    <a:pt x="230" y="307"/>
                  </a:cubicBezTo>
                  <a:cubicBezTo>
                    <a:pt x="208" y="308"/>
                    <a:pt x="185" y="304"/>
                    <a:pt x="163" y="300"/>
                  </a:cubicBezTo>
                  <a:cubicBezTo>
                    <a:pt x="153" y="298"/>
                    <a:pt x="144" y="295"/>
                    <a:pt x="134" y="293"/>
                  </a:cubicBezTo>
                  <a:cubicBezTo>
                    <a:pt x="133" y="292"/>
                    <a:pt x="131" y="292"/>
                    <a:pt x="130" y="292"/>
                  </a:cubicBezTo>
                  <a:cubicBezTo>
                    <a:pt x="98" y="283"/>
                    <a:pt x="67" y="271"/>
                    <a:pt x="34" y="263"/>
                  </a:cubicBezTo>
                  <a:cubicBezTo>
                    <a:pt x="34" y="263"/>
                    <a:pt x="34" y="263"/>
                    <a:pt x="34" y="263"/>
                  </a:cubicBezTo>
                  <a:cubicBezTo>
                    <a:pt x="34" y="263"/>
                    <a:pt x="34" y="263"/>
                    <a:pt x="33" y="263"/>
                  </a:cubicBezTo>
                  <a:cubicBezTo>
                    <a:pt x="32" y="262"/>
                    <a:pt x="31" y="262"/>
                    <a:pt x="30" y="261"/>
                  </a:cubicBezTo>
                  <a:cubicBezTo>
                    <a:pt x="24" y="258"/>
                    <a:pt x="18" y="254"/>
                    <a:pt x="16" y="249"/>
                  </a:cubicBezTo>
                  <a:cubicBezTo>
                    <a:pt x="15" y="248"/>
                    <a:pt x="14" y="246"/>
                    <a:pt x="14" y="245"/>
                  </a:cubicBezTo>
                  <a:cubicBezTo>
                    <a:pt x="14" y="244"/>
                    <a:pt x="14" y="243"/>
                    <a:pt x="15" y="242"/>
                  </a:cubicBezTo>
                  <a:cubicBezTo>
                    <a:pt x="16" y="236"/>
                    <a:pt x="24" y="233"/>
                    <a:pt x="30" y="230"/>
                  </a:cubicBezTo>
                  <a:cubicBezTo>
                    <a:pt x="31" y="230"/>
                    <a:pt x="33" y="230"/>
                    <a:pt x="34" y="229"/>
                  </a:cubicBezTo>
                  <a:cubicBezTo>
                    <a:pt x="35" y="229"/>
                    <a:pt x="35" y="229"/>
                    <a:pt x="36" y="229"/>
                  </a:cubicBezTo>
                  <a:cubicBezTo>
                    <a:pt x="61" y="220"/>
                    <a:pt x="86" y="225"/>
                    <a:pt x="111" y="228"/>
                  </a:cubicBezTo>
                  <a:cubicBezTo>
                    <a:pt x="118" y="229"/>
                    <a:pt x="124" y="230"/>
                    <a:pt x="130" y="231"/>
                  </a:cubicBezTo>
                  <a:cubicBezTo>
                    <a:pt x="131" y="231"/>
                    <a:pt x="133" y="231"/>
                    <a:pt x="134" y="231"/>
                  </a:cubicBezTo>
                  <a:cubicBezTo>
                    <a:pt x="159" y="234"/>
                    <a:pt x="183" y="237"/>
                    <a:pt x="208" y="241"/>
                  </a:cubicBezTo>
                  <a:cubicBezTo>
                    <a:pt x="215" y="242"/>
                    <a:pt x="222" y="244"/>
                    <a:pt x="229" y="245"/>
                  </a:cubicBezTo>
                  <a:cubicBezTo>
                    <a:pt x="235" y="246"/>
                    <a:pt x="241" y="248"/>
                    <a:pt x="247" y="249"/>
                  </a:cubicBezTo>
                  <a:cubicBezTo>
                    <a:pt x="250" y="250"/>
                    <a:pt x="253" y="250"/>
                    <a:pt x="256" y="251"/>
                  </a:cubicBezTo>
                  <a:cubicBezTo>
                    <a:pt x="269" y="254"/>
                    <a:pt x="264" y="251"/>
                    <a:pt x="262" y="259"/>
                  </a:cubicBezTo>
                  <a:cubicBezTo>
                    <a:pt x="261" y="265"/>
                    <a:pt x="261" y="269"/>
                    <a:pt x="261" y="274"/>
                  </a:cubicBezTo>
                  <a:cubicBezTo>
                    <a:pt x="261" y="279"/>
                    <a:pt x="271" y="297"/>
                    <a:pt x="266" y="299"/>
                  </a:cubicBezTo>
                  <a:close/>
                  <a:moveTo>
                    <a:pt x="17" y="267"/>
                  </a:moveTo>
                  <a:cubicBezTo>
                    <a:pt x="12" y="262"/>
                    <a:pt x="9" y="255"/>
                    <a:pt x="8" y="249"/>
                  </a:cubicBezTo>
                  <a:cubicBezTo>
                    <a:pt x="8" y="248"/>
                    <a:pt x="8" y="246"/>
                    <a:pt x="8" y="245"/>
                  </a:cubicBezTo>
                  <a:cubicBezTo>
                    <a:pt x="9" y="233"/>
                    <a:pt x="17" y="221"/>
                    <a:pt x="30" y="215"/>
                  </a:cubicBezTo>
                  <a:cubicBezTo>
                    <a:pt x="31" y="215"/>
                    <a:pt x="33" y="214"/>
                    <a:pt x="34" y="214"/>
                  </a:cubicBezTo>
                  <a:cubicBezTo>
                    <a:pt x="34" y="214"/>
                    <a:pt x="35" y="213"/>
                    <a:pt x="35" y="213"/>
                  </a:cubicBezTo>
                  <a:cubicBezTo>
                    <a:pt x="62" y="205"/>
                    <a:pt x="95" y="211"/>
                    <a:pt x="122" y="215"/>
                  </a:cubicBezTo>
                  <a:cubicBezTo>
                    <a:pt x="125" y="216"/>
                    <a:pt x="127" y="216"/>
                    <a:pt x="130" y="216"/>
                  </a:cubicBezTo>
                  <a:cubicBezTo>
                    <a:pt x="131" y="217"/>
                    <a:pt x="133" y="217"/>
                    <a:pt x="134" y="217"/>
                  </a:cubicBezTo>
                  <a:cubicBezTo>
                    <a:pt x="157" y="220"/>
                    <a:pt x="179" y="223"/>
                    <a:pt x="202" y="224"/>
                  </a:cubicBezTo>
                  <a:cubicBezTo>
                    <a:pt x="211" y="225"/>
                    <a:pt x="221" y="226"/>
                    <a:pt x="230" y="228"/>
                  </a:cubicBezTo>
                  <a:cubicBezTo>
                    <a:pt x="231" y="228"/>
                    <a:pt x="233" y="229"/>
                    <a:pt x="234" y="229"/>
                  </a:cubicBezTo>
                  <a:cubicBezTo>
                    <a:pt x="241" y="230"/>
                    <a:pt x="247" y="232"/>
                    <a:pt x="253" y="234"/>
                  </a:cubicBezTo>
                  <a:cubicBezTo>
                    <a:pt x="260" y="236"/>
                    <a:pt x="265" y="239"/>
                    <a:pt x="271" y="243"/>
                  </a:cubicBezTo>
                  <a:cubicBezTo>
                    <a:pt x="271" y="244"/>
                    <a:pt x="271" y="244"/>
                    <a:pt x="271" y="245"/>
                  </a:cubicBezTo>
                  <a:cubicBezTo>
                    <a:pt x="271" y="245"/>
                    <a:pt x="271" y="246"/>
                    <a:pt x="271" y="246"/>
                  </a:cubicBezTo>
                  <a:cubicBezTo>
                    <a:pt x="271" y="246"/>
                    <a:pt x="271" y="246"/>
                    <a:pt x="271" y="247"/>
                  </a:cubicBezTo>
                  <a:cubicBezTo>
                    <a:pt x="269" y="246"/>
                    <a:pt x="265" y="246"/>
                    <a:pt x="263" y="246"/>
                  </a:cubicBezTo>
                  <a:cubicBezTo>
                    <a:pt x="263" y="246"/>
                    <a:pt x="262" y="246"/>
                    <a:pt x="262" y="247"/>
                  </a:cubicBezTo>
                  <a:cubicBezTo>
                    <a:pt x="260" y="246"/>
                    <a:pt x="258" y="246"/>
                    <a:pt x="255" y="245"/>
                  </a:cubicBezTo>
                  <a:cubicBezTo>
                    <a:pt x="248" y="243"/>
                    <a:pt x="241" y="242"/>
                    <a:pt x="234" y="240"/>
                  </a:cubicBezTo>
                  <a:cubicBezTo>
                    <a:pt x="233" y="240"/>
                    <a:pt x="231" y="240"/>
                    <a:pt x="230" y="239"/>
                  </a:cubicBezTo>
                  <a:cubicBezTo>
                    <a:pt x="205" y="235"/>
                    <a:pt x="179" y="231"/>
                    <a:pt x="153" y="228"/>
                  </a:cubicBezTo>
                  <a:cubicBezTo>
                    <a:pt x="147" y="227"/>
                    <a:pt x="140" y="226"/>
                    <a:pt x="134" y="225"/>
                  </a:cubicBezTo>
                  <a:cubicBezTo>
                    <a:pt x="133" y="225"/>
                    <a:pt x="131" y="225"/>
                    <a:pt x="130" y="224"/>
                  </a:cubicBezTo>
                  <a:cubicBezTo>
                    <a:pt x="104" y="220"/>
                    <a:pt x="78" y="216"/>
                    <a:pt x="53" y="219"/>
                  </a:cubicBezTo>
                  <a:cubicBezTo>
                    <a:pt x="47" y="220"/>
                    <a:pt x="40" y="221"/>
                    <a:pt x="34" y="223"/>
                  </a:cubicBezTo>
                  <a:cubicBezTo>
                    <a:pt x="33" y="223"/>
                    <a:pt x="31" y="224"/>
                    <a:pt x="30" y="224"/>
                  </a:cubicBezTo>
                  <a:cubicBezTo>
                    <a:pt x="21" y="227"/>
                    <a:pt x="14" y="232"/>
                    <a:pt x="10" y="240"/>
                  </a:cubicBezTo>
                  <a:cubicBezTo>
                    <a:pt x="9" y="242"/>
                    <a:pt x="9" y="243"/>
                    <a:pt x="9" y="245"/>
                  </a:cubicBezTo>
                  <a:cubicBezTo>
                    <a:pt x="9" y="246"/>
                    <a:pt x="9" y="248"/>
                    <a:pt x="10" y="249"/>
                  </a:cubicBezTo>
                  <a:cubicBezTo>
                    <a:pt x="13" y="256"/>
                    <a:pt x="22" y="261"/>
                    <a:pt x="30" y="265"/>
                  </a:cubicBezTo>
                  <a:cubicBezTo>
                    <a:pt x="30" y="265"/>
                    <a:pt x="31" y="265"/>
                    <a:pt x="31" y="266"/>
                  </a:cubicBezTo>
                  <a:cubicBezTo>
                    <a:pt x="31" y="266"/>
                    <a:pt x="32" y="267"/>
                    <a:pt x="33" y="268"/>
                  </a:cubicBezTo>
                  <a:cubicBezTo>
                    <a:pt x="33" y="268"/>
                    <a:pt x="34" y="268"/>
                    <a:pt x="34" y="268"/>
                  </a:cubicBezTo>
                  <a:cubicBezTo>
                    <a:pt x="65" y="280"/>
                    <a:pt x="97" y="290"/>
                    <a:pt x="130" y="297"/>
                  </a:cubicBezTo>
                  <a:cubicBezTo>
                    <a:pt x="131" y="298"/>
                    <a:pt x="133" y="298"/>
                    <a:pt x="134" y="298"/>
                  </a:cubicBezTo>
                  <a:cubicBezTo>
                    <a:pt x="142" y="300"/>
                    <a:pt x="150" y="302"/>
                    <a:pt x="157" y="304"/>
                  </a:cubicBezTo>
                  <a:cubicBezTo>
                    <a:pt x="180" y="309"/>
                    <a:pt x="205" y="314"/>
                    <a:pt x="230" y="313"/>
                  </a:cubicBezTo>
                  <a:cubicBezTo>
                    <a:pt x="231" y="312"/>
                    <a:pt x="233" y="312"/>
                    <a:pt x="234" y="312"/>
                  </a:cubicBezTo>
                  <a:cubicBezTo>
                    <a:pt x="248" y="311"/>
                    <a:pt x="262" y="308"/>
                    <a:pt x="274" y="301"/>
                  </a:cubicBezTo>
                  <a:cubicBezTo>
                    <a:pt x="278" y="303"/>
                    <a:pt x="286" y="306"/>
                    <a:pt x="279" y="309"/>
                  </a:cubicBezTo>
                  <a:cubicBezTo>
                    <a:pt x="275" y="310"/>
                    <a:pt x="271" y="311"/>
                    <a:pt x="266" y="312"/>
                  </a:cubicBezTo>
                  <a:cubicBezTo>
                    <a:pt x="256" y="314"/>
                    <a:pt x="246" y="315"/>
                    <a:pt x="236" y="315"/>
                  </a:cubicBezTo>
                  <a:cubicBezTo>
                    <a:pt x="235" y="315"/>
                    <a:pt x="235" y="315"/>
                    <a:pt x="234" y="315"/>
                  </a:cubicBezTo>
                  <a:cubicBezTo>
                    <a:pt x="233" y="315"/>
                    <a:pt x="231" y="315"/>
                    <a:pt x="230" y="316"/>
                  </a:cubicBezTo>
                  <a:cubicBezTo>
                    <a:pt x="205" y="317"/>
                    <a:pt x="180" y="316"/>
                    <a:pt x="156" y="313"/>
                  </a:cubicBezTo>
                  <a:cubicBezTo>
                    <a:pt x="149" y="313"/>
                    <a:pt x="142" y="312"/>
                    <a:pt x="134" y="311"/>
                  </a:cubicBezTo>
                  <a:cubicBezTo>
                    <a:pt x="133" y="311"/>
                    <a:pt x="131" y="311"/>
                    <a:pt x="130" y="311"/>
                  </a:cubicBezTo>
                  <a:cubicBezTo>
                    <a:pt x="97" y="307"/>
                    <a:pt x="61" y="299"/>
                    <a:pt x="34" y="282"/>
                  </a:cubicBezTo>
                  <a:cubicBezTo>
                    <a:pt x="33" y="281"/>
                    <a:pt x="31" y="280"/>
                    <a:pt x="30" y="279"/>
                  </a:cubicBezTo>
                  <a:cubicBezTo>
                    <a:pt x="25" y="276"/>
                    <a:pt x="21" y="272"/>
                    <a:pt x="17" y="26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1" name="Freeform 7"/>
            <p:cNvSpPr>
              <a:spLocks/>
            </p:cNvSpPr>
            <p:nvPr/>
          </p:nvSpPr>
          <p:spPr bwMode="auto">
            <a:xfrm>
              <a:off x="5105238" y="2009821"/>
              <a:ext cx="504809" cy="66676"/>
            </a:xfrm>
            <a:custGeom>
              <a:avLst/>
              <a:gdLst>
                <a:gd name="T0" fmla="*/ 74 w 206"/>
                <a:gd name="T1" fmla="*/ 8 h 27"/>
                <a:gd name="T2" fmla="*/ 78 w 206"/>
                <a:gd name="T3" fmla="*/ 8 h 27"/>
                <a:gd name="T4" fmla="*/ 87 w 206"/>
                <a:gd name="T5" fmla="*/ 9 h 27"/>
                <a:gd name="T6" fmla="*/ 122 w 206"/>
                <a:gd name="T7" fmla="*/ 13 h 27"/>
                <a:gd name="T8" fmla="*/ 174 w 206"/>
                <a:gd name="T9" fmla="*/ 21 h 27"/>
                <a:gd name="T10" fmla="*/ 178 w 206"/>
                <a:gd name="T11" fmla="*/ 21 h 27"/>
                <a:gd name="T12" fmla="*/ 203 w 206"/>
                <a:gd name="T13" fmla="*/ 26 h 27"/>
                <a:gd name="T14" fmla="*/ 204 w 206"/>
                <a:gd name="T15" fmla="*/ 22 h 27"/>
                <a:gd name="T16" fmla="*/ 178 w 206"/>
                <a:gd name="T17" fmla="*/ 17 h 27"/>
                <a:gd name="T18" fmla="*/ 174 w 206"/>
                <a:gd name="T19" fmla="*/ 17 h 27"/>
                <a:gd name="T20" fmla="*/ 151 w 206"/>
                <a:gd name="T21" fmla="*/ 13 h 27"/>
                <a:gd name="T22" fmla="*/ 121 w 206"/>
                <a:gd name="T23" fmla="*/ 9 h 27"/>
                <a:gd name="T24" fmla="*/ 78 w 206"/>
                <a:gd name="T25" fmla="*/ 5 h 27"/>
                <a:gd name="T26" fmla="*/ 74 w 206"/>
                <a:gd name="T27" fmla="*/ 4 h 27"/>
                <a:gd name="T28" fmla="*/ 1 w 206"/>
                <a:gd name="T29" fmla="*/ 0 h 27"/>
                <a:gd name="T30" fmla="*/ 1 w 206"/>
                <a:gd name="T31" fmla="*/ 0 h 27"/>
                <a:gd name="T32" fmla="*/ 74 w 206"/>
                <a:gd name="T3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7">
                  <a:moveTo>
                    <a:pt x="74" y="8"/>
                  </a:moveTo>
                  <a:cubicBezTo>
                    <a:pt x="75" y="8"/>
                    <a:pt x="77" y="8"/>
                    <a:pt x="78" y="8"/>
                  </a:cubicBezTo>
                  <a:cubicBezTo>
                    <a:pt x="81" y="8"/>
                    <a:pt x="84" y="9"/>
                    <a:pt x="87" y="9"/>
                  </a:cubicBezTo>
                  <a:cubicBezTo>
                    <a:pt x="98" y="10"/>
                    <a:pt x="110" y="12"/>
                    <a:pt x="122" y="13"/>
                  </a:cubicBezTo>
                  <a:cubicBezTo>
                    <a:pt x="139" y="15"/>
                    <a:pt x="157" y="18"/>
                    <a:pt x="174" y="21"/>
                  </a:cubicBezTo>
                  <a:cubicBezTo>
                    <a:pt x="175" y="21"/>
                    <a:pt x="177" y="21"/>
                    <a:pt x="178" y="21"/>
                  </a:cubicBezTo>
                  <a:cubicBezTo>
                    <a:pt x="186" y="23"/>
                    <a:pt x="195" y="25"/>
                    <a:pt x="203" y="26"/>
                  </a:cubicBezTo>
                  <a:cubicBezTo>
                    <a:pt x="206" y="27"/>
                    <a:pt x="206" y="23"/>
                    <a:pt x="204" y="22"/>
                  </a:cubicBezTo>
                  <a:cubicBezTo>
                    <a:pt x="195" y="21"/>
                    <a:pt x="187" y="19"/>
                    <a:pt x="178" y="17"/>
                  </a:cubicBezTo>
                  <a:cubicBezTo>
                    <a:pt x="177" y="17"/>
                    <a:pt x="175" y="17"/>
                    <a:pt x="174" y="17"/>
                  </a:cubicBezTo>
                  <a:cubicBezTo>
                    <a:pt x="166" y="15"/>
                    <a:pt x="159" y="14"/>
                    <a:pt x="151" y="13"/>
                  </a:cubicBezTo>
                  <a:cubicBezTo>
                    <a:pt x="141" y="11"/>
                    <a:pt x="131" y="10"/>
                    <a:pt x="121" y="9"/>
                  </a:cubicBezTo>
                  <a:cubicBezTo>
                    <a:pt x="107" y="7"/>
                    <a:pt x="92" y="6"/>
                    <a:pt x="78" y="5"/>
                  </a:cubicBezTo>
                  <a:cubicBezTo>
                    <a:pt x="77" y="5"/>
                    <a:pt x="75" y="4"/>
                    <a:pt x="74" y="4"/>
                  </a:cubicBezTo>
                  <a:cubicBezTo>
                    <a:pt x="50" y="2"/>
                    <a:pt x="25" y="1"/>
                    <a:pt x="1" y="0"/>
                  </a:cubicBezTo>
                  <a:cubicBezTo>
                    <a:pt x="0" y="0"/>
                    <a:pt x="0" y="0"/>
                    <a:pt x="1" y="0"/>
                  </a:cubicBezTo>
                  <a:cubicBezTo>
                    <a:pt x="25" y="3"/>
                    <a:pt x="50" y="5"/>
                    <a:pt x="74" y="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Freeform 11"/>
            <p:cNvSpPr>
              <a:spLocks/>
            </p:cNvSpPr>
            <p:nvPr/>
          </p:nvSpPr>
          <p:spPr bwMode="auto">
            <a:xfrm>
              <a:off x="5398916" y="2141586"/>
              <a:ext cx="204781" cy="20638"/>
            </a:xfrm>
            <a:custGeom>
              <a:avLst/>
              <a:gdLst>
                <a:gd name="T0" fmla="*/ 82 w 84"/>
                <a:gd name="T1" fmla="*/ 1 h 8"/>
                <a:gd name="T2" fmla="*/ 58 w 84"/>
                <a:gd name="T3" fmla="*/ 0 h 8"/>
                <a:gd name="T4" fmla="*/ 54 w 84"/>
                <a:gd name="T5" fmla="*/ 0 h 8"/>
                <a:gd name="T6" fmla="*/ 1 w 84"/>
                <a:gd name="T7" fmla="*/ 6 h 8"/>
                <a:gd name="T8" fmla="*/ 1 w 84"/>
                <a:gd name="T9" fmla="*/ 8 h 8"/>
                <a:gd name="T10" fmla="*/ 54 w 84"/>
                <a:gd name="T11" fmla="*/ 6 h 8"/>
                <a:gd name="T12" fmla="*/ 58 w 84"/>
                <a:gd name="T13" fmla="*/ 6 h 8"/>
                <a:gd name="T14" fmla="*/ 82 w 84"/>
                <a:gd name="T15" fmla="*/ 4 h 8"/>
                <a:gd name="T16" fmla="*/ 82 w 84"/>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
                  <a:moveTo>
                    <a:pt x="82" y="1"/>
                  </a:moveTo>
                  <a:cubicBezTo>
                    <a:pt x="74" y="0"/>
                    <a:pt x="66" y="0"/>
                    <a:pt x="58" y="0"/>
                  </a:cubicBezTo>
                  <a:cubicBezTo>
                    <a:pt x="57" y="0"/>
                    <a:pt x="55" y="0"/>
                    <a:pt x="54" y="0"/>
                  </a:cubicBezTo>
                  <a:cubicBezTo>
                    <a:pt x="36" y="0"/>
                    <a:pt x="18" y="3"/>
                    <a:pt x="1" y="6"/>
                  </a:cubicBezTo>
                  <a:cubicBezTo>
                    <a:pt x="0" y="6"/>
                    <a:pt x="0" y="8"/>
                    <a:pt x="1" y="8"/>
                  </a:cubicBezTo>
                  <a:cubicBezTo>
                    <a:pt x="19" y="7"/>
                    <a:pt x="36" y="7"/>
                    <a:pt x="54" y="6"/>
                  </a:cubicBezTo>
                  <a:cubicBezTo>
                    <a:pt x="55" y="6"/>
                    <a:pt x="57" y="6"/>
                    <a:pt x="58" y="6"/>
                  </a:cubicBezTo>
                  <a:cubicBezTo>
                    <a:pt x="66" y="6"/>
                    <a:pt x="74" y="5"/>
                    <a:pt x="82" y="4"/>
                  </a:cubicBezTo>
                  <a:cubicBezTo>
                    <a:pt x="84" y="4"/>
                    <a:pt x="84" y="1"/>
                    <a:pt x="82" y="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13"/>
            <p:cNvSpPr>
              <a:spLocks/>
            </p:cNvSpPr>
            <p:nvPr/>
          </p:nvSpPr>
          <p:spPr bwMode="auto">
            <a:xfrm>
              <a:off x="4946493" y="1460534"/>
              <a:ext cx="227005" cy="617551"/>
            </a:xfrm>
            <a:custGeom>
              <a:avLst/>
              <a:gdLst>
                <a:gd name="T0" fmla="*/ 13 w 93"/>
                <a:gd name="T1" fmla="*/ 247 h 252"/>
                <a:gd name="T2" fmla="*/ 10 w 93"/>
                <a:gd name="T3" fmla="*/ 237 h 252"/>
                <a:gd name="T4" fmla="*/ 9 w 93"/>
                <a:gd name="T5" fmla="*/ 233 h 252"/>
                <a:gd name="T6" fmla="*/ 38 w 93"/>
                <a:gd name="T7" fmla="*/ 137 h 252"/>
                <a:gd name="T8" fmla="*/ 43 w 93"/>
                <a:gd name="T9" fmla="*/ 128 h 252"/>
                <a:gd name="T10" fmla="*/ 46 w 93"/>
                <a:gd name="T11" fmla="*/ 122 h 252"/>
                <a:gd name="T12" fmla="*/ 74 w 93"/>
                <a:gd name="T13" fmla="*/ 37 h 252"/>
                <a:gd name="T14" fmla="*/ 75 w 93"/>
                <a:gd name="T15" fmla="*/ 33 h 252"/>
                <a:gd name="T16" fmla="*/ 93 w 93"/>
                <a:gd name="T17" fmla="*/ 0 h 252"/>
                <a:gd name="T18" fmla="*/ 93 w 93"/>
                <a:gd name="T19" fmla="*/ 0 h 252"/>
                <a:gd name="T20" fmla="*/ 71 w 93"/>
                <a:gd name="T21" fmla="*/ 33 h 252"/>
                <a:gd name="T22" fmla="*/ 70 w 93"/>
                <a:gd name="T23" fmla="*/ 37 h 252"/>
                <a:gd name="T24" fmla="*/ 64 w 93"/>
                <a:gd name="T25" fmla="*/ 54 h 252"/>
                <a:gd name="T26" fmla="*/ 43 w 93"/>
                <a:gd name="T27" fmla="*/ 115 h 252"/>
                <a:gd name="T28" fmla="*/ 39 w 93"/>
                <a:gd name="T29" fmla="*/ 124 h 252"/>
                <a:gd name="T30" fmla="*/ 37 w 93"/>
                <a:gd name="T31" fmla="*/ 128 h 252"/>
                <a:gd name="T32" fmla="*/ 35 w 93"/>
                <a:gd name="T33" fmla="*/ 133 h 252"/>
                <a:gd name="T34" fmla="*/ 33 w 93"/>
                <a:gd name="T35" fmla="*/ 137 h 252"/>
                <a:gd name="T36" fmla="*/ 7 w 93"/>
                <a:gd name="T37" fmla="*/ 198 h 252"/>
                <a:gd name="T38" fmla="*/ 2 w 93"/>
                <a:gd name="T39" fmla="*/ 233 h 252"/>
                <a:gd name="T40" fmla="*/ 2 w 93"/>
                <a:gd name="T41" fmla="*/ 237 h 252"/>
                <a:gd name="T42" fmla="*/ 8 w 93"/>
                <a:gd name="T43" fmla="*/ 250 h 252"/>
                <a:gd name="T44" fmla="*/ 13 w 93"/>
                <a:gd name="T45" fmla="*/ 2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252">
                  <a:moveTo>
                    <a:pt x="13" y="247"/>
                  </a:moveTo>
                  <a:cubicBezTo>
                    <a:pt x="12" y="244"/>
                    <a:pt x="11" y="240"/>
                    <a:pt x="10" y="237"/>
                  </a:cubicBezTo>
                  <a:cubicBezTo>
                    <a:pt x="10" y="236"/>
                    <a:pt x="9" y="234"/>
                    <a:pt x="9" y="233"/>
                  </a:cubicBezTo>
                  <a:cubicBezTo>
                    <a:pt x="5" y="201"/>
                    <a:pt x="23" y="167"/>
                    <a:pt x="38" y="137"/>
                  </a:cubicBezTo>
                  <a:cubicBezTo>
                    <a:pt x="40" y="134"/>
                    <a:pt x="41" y="131"/>
                    <a:pt x="43" y="128"/>
                  </a:cubicBezTo>
                  <a:cubicBezTo>
                    <a:pt x="44" y="126"/>
                    <a:pt x="45" y="124"/>
                    <a:pt x="46" y="122"/>
                  </a:cubicBezTo>
                  <a:cubicBezTo>
                    <a:pt x="58" y="96"/>
                    <a:pt x="63" y="65"/>
                    <a:pt x="74" y="37"/>
                  </a:cubicBezTo>
                  <a:cubicBezTo>
                    <a:pt x="74" y="36"/>
                    <a:pt x="75" y="34"/>
                    <a:pt x="75" y="33"/>
                  </a:cubicBezTo>
                  <a:cubicBezTo>
                    <a:pt x="80" y="21"/>
                    <a:pt x="85" y="10"/>
                    <a:pt x="93" y="0"/>
                  </a:cubicBezTo>
                  <a:cubicBezTo>
                    <a:pt x="93" y="0"/>
                    <a:pt x="93" y="0"/>
                    <a:pt x="93" y="0"/>
                  </a:cubicBezTo>
                  <a:cubicBezTo>
                    <a:pt x="83" y="7"/>
                    <a:pt x="76" y="20"/>
                    <a:pt x="71" y="33"/>
                  </a:cubicBezTo>
                  <a:cubicBezTo>
                    <a:pt x="71" y="34"/>
                    <a:pt x="70" y="36"/>
                    <a:pt x="70" y="37"/>
                  </a:cubicBezTo>
                  <a:cubicBezTo>
                    <a:pt x="68" y="43"/>
                    <a:pt x="66" y="49"/>
                    <a:pt x="64" y="54"/>
                  </a:cubicBezTo>
                  <a:cubicBezTo>
                    <a:pt x="57" y="75"/>
                    <a:pt x="51" y="95"/>
                    <a:pt x="43" y="115"/>
                  </a:cubicBezTo>
                  <a:cubicBezTo>
                    <a:pt x="42" y="118"/>
                    <a:pt x="40" y="121"/>
                    <a:pt x="39" y="124"/>
                  </a:cubicBezTo>
                  <a:cubicBezTo>
                    <a:pt x="38" y="125"/>
                    <a:pt x="38" y="126"/>
                    <a:pt x="37" y="128"/>
                  </a:cubicBezTo>
                  <a:cubicBezTo>
                    <a:pt x="37" y="129"/>
                    <a:pt x="36" y="131"/>
                    <a:pt x="35" y="133"/>
                  </a:cubicBezTo>
                  <a:cubicBezTo>
                    <a:pt x="34" y="134"/>
                    <a:pt x="33" y="136"/>
                    <a:pt x="33" y="137"/>
                  </a:cubicBezTo>
                  <a:cubicBezTo>
                    <a:pt x="23" y="157"/>
                    <a:pt x="13" y="177"/>
                    <a:pt x="7" y="198"/>
                  </a:cubicBezTo>
                  <a:cubicBezTo>
                    <a:pt x="3" y="208"/>
                    <a:pt x="0" y="221"/>
                    <a:pt x="2" y="233"/>
                  </a:cubicBezTo>
                  <a:cubicBezTo>
                    <a:pt x="2" y="234"/>
                    <a:pt x="2" y="236"/>
                    <a:pt x="2" y="237"/>
                  </a:cubicBezTo>
                  <a:cubicBezTo>
                    <a:pt x="3" y="242"/>
                    <a:pt x="5" y="246"/>
                    <a:pt x="8" y="250"/>
                  </a:cubicBezTo>
                  <a:cubicBezTo>
                    <a:pt x="10" y="252"/>
                    <a:pt x="14" y="250"/>
                    <a:pt x="13" y="2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Freeform 14"/>
            <p:cNvSpPr>
              <a:spLocks/>
            </p:cNvSpPr>
            <p:nvPr/>
          </p:nvSpPr>
          <p:spPr bwMode="auto">
            <a:xfrm>
              <a:off x="5244934" y="1495460"/>
              <a:ext cx="295266" cy="122240"/>
            </a:xfrm>
            <a:custGeom>
              <a:avLst/>
              <a:gdLst>
                <a:gd name="T0" fmla="*/ 3 w 121"/>
                <a:gd name="T1" fmla="*/ 47 h 50"/>
                <a:gd name="T2" fmla="*/ 6 w 121"/>
                <a:gd name="T3" fmla="*/ 48 h 50"/>
                <a:gd name="T4" fmla="*/ 17 w 121"/>
                <a:gd name="T5" fmla="*/ 30 h 50"/>
                <a:gd name="T6" fmla="*/ 23 w 121"/>
                <a:gd name="T7" fmla="*/ 19 h 50"/>
                <a:gd name="T8" fmla="*/ 25 w 121"/>
                <a:gd name="T9" fmla="*/ 14 h 50"/>
                <a:gd name="T10" fmla="*/ 27 w 121"/>
                <a:gd name="T11" fmla="*/ 8 h 50"/>
                <a:gd name="T12" fmla="*/ 26 w 121"/>
                <a:gd name="T13" fmla="*/ 14 h 50"/>
                <a:gd name="T14" fmla="*/ 26 w 121"/>
                <a:gd name="T15" fmla="*/ 19 h 50"/>
                <a:gd name="T16" fmla="*/ 26 w 121"/>
                <a:gd name="T17" fmla="*/ 23 h 50"/>
                <a:gd name="T18" fmla="*/ 27 w 121"/>
                <a:gd name="T19" fmla="*/ 41 h 50"/>
                <a:gd name="T20" fmla="*/ 31 w 121"/>
                <a:gd name="T21" fmla="*/ 42 h 50"/>
                <a:gd name="T22" fmla="*/ 47 w 121"/>
                <a:gd name="T23" fmla="*/ 24 h 50"/>
                <a:gd name="T24" fmla="*/ 48 w 121"/>
                <a:gd name="T25" fmla="*/ 41 h 50"/>
                <a:gd name="T26" fmla="*/ 50 w 121"/>
                <a:gd name="T27" fmla="*/ 42 h 50"/>
                <a:gd name="T28" fmla="*/ 117 w 121"/>
                <a:gd name="T29" fmla="*/ 47 h 50"/>
                <a:gd name="T30" fmla="*/ 119 w 121"/>
                <a:gd name="T31" fmla="*/ 50 h 50"/>
                <a:gd name="T32" fmla="*/ 121 w 121"/>
                <a:gd name="T33" fmla="*/ 50 h 50"/>
                <a:gd name="T34" fmla="*/ 121 w 121"/>
                <a:gd name="T35" fmla="*/ 49 h 50"/>
                <a:gd name="T36" fmla="*/ 121 w 121"/>
                <a:gd name="T37" fmla="*/ 48 h 50"/>
                <a:gd name="T38" fmla="*/ 117 w 121"/>
                <a:gd name="T39" fmla="*/ 40 h 50"/>
                <a:gd name="T40" fmla="*/ 89 w 121"/>
                <a:gd name="T41" fmla="*/ 31 h 50"/>
                <a:gd name="T42" fmla="*/ 62 w 121"/>
                <a:gd name="T43" fmla="*/ 36 h 50"/>
                <a:gd name="T44" fmla="*/ 50 w 121"/>
                <a:gd name="T45" fmla="*/ 23 h 50"/>
                <a:gd name="T46" fmla="*/ 50 w 121"/>
                <a:gd name="T47" fmla="*/ 20 h 50"/>
                <a:gd name="T48" fmla="*/ 50 w 121"/>
                <a:gd name="T49" fmla="*/ 19 h 50"/>
                <a:gd name="T50" fmla="*/ 47 w 121"/>
                <a:gd name="T51" fmla="*/ 19 h 50"/>
                <a:gd name="T52" fmla="*/ 47 w 121"/>
                <a:gd name="T53" fmla="*/ 19 h 50"/>
                <a:gd name="T54" fmla="*/ 43 w 121"/>
                <a:gd name="T55" fmla="*/ 23 h 50"/>
                <a:gd name="T56" fmla="*/ 29 w 121"/>
                <a:gd name="T57" fmla="*/ 36 h 50"/>
                <a:gd name="T58" fmla="*/ 31 w 121"/>
                <a:gd name="T59" fmla="*/ 23 h 50"/>
                <a:gd name="T60" fmla="*/ 31 w 121"/>
                <a:gd name="T61" fmla="*/ 19 h 50"/>
                <a:gd name="T62" fmla="*/ 31 w 121"/>
                <a:gd name="T63" fmla="*/ 2 h 50"/>
                <a:gd name="T64" fmla="*/ 28 w 121"/>
                <a:gd name="T65" fmla="*/ 1 h 50"/>
                <a:gd name="T66" fmla="*/ 21 w 121"/>
                <a:gd name="T67" fmla="*/ 15 h 50"/>
                <a:gd name="T68" fmla="*/ 17 w 121"/>
                <a:gd name="T69" fmla="*/ 23 h 50"/>
                <a:gd name="T70" fmla="*/ 7 w 121"/>
                <a:gd name="T71" fmla="*/ 40 h 50"/>
                <a:gd name="T72" fmla="*/ 4 w 121"/>
                <a:gd name="T73" fmla="*/ 28 h 50"/>
                <a:gd name="T74" fmla="*/ 5 w 121"/>
                <a:gd name="T75" fmla="*/ 23 h 50"/>
                <a:gd name="T76" fmla="*/ 5 w 121"/>
                <a:gd name="T77" fmla="*/ 19 h 50"/>
                <a:gd name="T78" fmla="*/ 4 w 121"/>
                <a:gd name="T79" fmla="*/ 9 h 50"/>
                <a:gd name="T80" fmla="*/ 4 w 121"/>
                <a:gd name="T81" fmla="*/ 9 h 50"/>
                <a:gd name="T82" fmla="*/ 8 w 121"/>
                <a:gd name="T83" fmla="*/ 3 h 50"/>
                <a:gd name="T84" fmla="*/ 7 w 121"/>
                <a:gd name="T85" fmla="*/ 1 h 50"/>
                <a:gd name="T86" fmla="*/ 5 w 121"/>
                <a:gd name="T87" fmla="*/ 1 h 50"/>
                <a:gd name="T88" fmla="*/ 4 w 121"/>
                <a:gd name="T89" fmla="*/ 2 h 50"/>
                <a:gd name="T90" fmla="*/ 1 w 121"/>
                <a:gd name="T91" fmla="*/ 19 h 50"/>
                <a:gd name="T92" fmla="*/ 0 w 121"/>
                <a:gd name="T93" fmla="*/ 23 h 50"/>
                <a:gd name="T94" fmla="*/ 3 w 121"/>
                <a:gd name="T9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50">
                  <a:moveTo>
                    <a:pt x="3" y="47"/>
                  </a:moveTo>
                  <a:cubicBezTo>
                    <a:pt x="3" y="48"/>
                    <a:pt x="5" y="49"/>
                    <a:pt x="6" y="48"/>
                  </a:cubicBezTo>
                  <a:cubicBezTo>
                    <a:pt x="10" y="42"/>
                    <a:pt x="14" y="36"/>
                    <a:pt x="17" y="30"/>
                  </a:cubicBezTo>
                  <a:cubicBezTo>
                    <a:pt x="19" y="27"/>
                    <a:pt x="21" y="23"/>
                    <a:pt x="23" y="19"/>
                  </a:cubicBezTo>
                  <a:cubicBezTo>
                    <a:pt x="23" y="17"/>
                    <a:pt x="24" y="15"/>
                    <a:pt x="25" y="14"/>
                  </a:cubicBezTo>
                  <a:cubicBezTo>
                    <a:pt x="26" y="11"/>
                    <a:pt x="27" y="9"/>
                    <a:pt x="27" y="8"/>
                  </a:cubicBezTo>
                  <a:cubicBezTo>
                    <a:pt x="27" y="9"/>
                    <a:pt x="27" y="11"/>
                    <a:pt x="26" y="14"/>
                  </a:cubicBezTo>
                  <a:cubicBezTo>
                    <a:pt x="26" y="16"/>
                    <a:pt x="26" y="17"/>
                    <a:pt x="26" y="19"/>
                  </a:cubicBezTo>
                  <a:cubicBezTo>
                    <a:pt x="26" y="20"/>
                    <a:pt x="26" y="22"/>
                    <a:pt x="26" y="23"/>
                  </a:cubicBezTo>
                  <a:cubicBezTo>
                    <a:pt x="26" y="29"/>
                    <a:pt x="27" y="35"/>
                    <a:pt x="27" y="41"/>
                  </a:cubicBezTo>
                  <a:cubicBezTo>
                    <a:pt x="27" y="43"/>
                    <a:pt x="29" y="44"/>
                    <a:pt x="31" y="42"/>
                  </a:cubicBezTo>
                  <a:cubicBezTo>
                    <a:pt x="35" y="34"/>
                    <a:pt x="41" y="31"/>
                    <a:pt x="47" y="24"/>
                  </a:cubicBezTo>
                  <a:cubicBezTo>
                    <a:pt x="45" y="27"/>
                    <a:pt x="48" y="38"/>
                    <a:pt x="48" y="41"/>
                  </a:cubicBezTo>
                  <a:cubicBezTo>
                    <a:pt x="48" y="42"/>
                    <a:pt x="49" y="43"/>
                    <a:pt x="50" y="42"/>
                  </a:cubicBezTo>
                  <a:cubicBezTo>
                    <a:pt x="69" y="35"/>
                    <a:pt x="102" y="29"/>
                    <a:pt x="117" y="47"/>
                  </a:cubicBezTo>
                  <a:cubicBezTo>
                    <a:pt x="118" y="48"/>
                    <a:pt x="118" y="49"/>
                    <a:pt x="119" y="50"/>
                  </a:cubicBezTo>
                  <a:cubicBezTo>
                    <a:pt x="120" y="50"/>
                    <a:pt x="121" y="50"/>
                    <a:pt x="121" y="50"/>
                  </a:cubicBezTo>
                  <a:cubicBezTo>
                    <a:pt x="121" y="50"/>
                    <a:pt x="121" y="49"/>
                    <a:pt x="121" y="49"/>
                  </a:cubicBezTo>
                  <a:cubicBezTo>
                    <a:pt x="121" y="49"/>
                    <a:pt x="121" y="49"/>
                    <a:pt x="121" y="48"/>
                  </a:cubicBezTo>
                  <a:cubicBezTo>
                    <a:pt x="120" y="45"/>
                    <a:pt x="119" y="42"/>
                    <a:pt x="117" y="40"/>
                  </a:cubicBezTo>
                  <a:cubicBezTo>
                    <a:pt x="111" y="33"/>
                    <a:pt x="99" y="32"/>
                    <a:pt x="89" y="31"/>
                  </a:cubicBezTo>
                  <a:cubicBezTo>
                    <a:pt x="81" y="30"/>
                    <a:pt x="71" y="34"/>
                    <a:pt x="62" y="36"/>
                  </a:cubicBezTo>
                  <a:cubicBezTo>
                    <a:pt x="50" y="37"/>
                    <a:pt x="50" y="36"/>
                    <a:pt x="50" y="23"/>
                  </a:cubicBezTo>
                  <a:cubicBezTo>
                    <a:pt x="50" y="22"/>
                    <a:pt x="50" y="21"/>
                    <a:pt x="50" y="20"/>
                  </a:cubicBezTo>
                  <a:cubicBezTo>
                    <a:pt x="51" y="20"/>
                    <a:pt x="50" y="19"/>
                    <a:pt x="50" y="19"/>
                  </a:cubicBezTo>
                  <a:cubicBezTo>
                    <a:pt x="49" y="18"/>
                    <a:pt x="48" y="18"/>
                    <a:pt x="47" y="19"/>
                  </a:cubicBezTo>
                  <a:cubicBezTo>
                    <a:pt x="47" y="19"/>
                    <a:pt x="47" y="19"/>
                    <a:pt x="47" y="19"/>
                  </a:cubicBezTo>
                  <a:cubicBezTo>
                    <a:pt x="46" y="20"/>
                    <a:pt x="45" y="22"/>
                    <a:pt x="43" y="23"/>
                  </a:cubicBezTo>
                  <a:cubicBezTo>
                    <a:pt x="39" y="27"/>
                    <a:pt x="34" y="32"/>
                    <a:pt x="29" y="36"/>
                  </a:cubicBezTo>
                  <a:cubicBezTo>
                    <a:pt x="31" y="34"/>
                    <a:pt x="31" y="29"/>
                    <a:pt x="31" y="23"/>
                  </a:cubicBezTo>
                  <a:cubicBezTo>
                    <a:pt x="31" y="22"/>
                    <a:pt x="31" y="20"/>
                    <a:pt x="31" y="19"/>
                  </a:cubicBezTo>
                  <a:cubicBezTo>
                    <a:pt x="31" y="12"/>
                    <a:pt x="31" y="6"/>
                    <a:pt x="31" y="2"/>
                  </a:cubicBezTo>
                  <a:cubicBezTo>
                    <a:pt x="31" y="0"/>
                    <a:pt x="29" y="0"/>
                    <a:pt x="28" y="1"/>
                  </a:cubicBezTo>
                  <a:cubicBezTo>
                    <a:pt x="26" y="6"/>
                    <a:pt x="23" y="10"/>
                    <a:pt x="21" y="15"/>
                  </a:cubicBezTo>
                  <a:cubicBezTo>
                    <a:pt x="20" y="18"/>
                    <a:pt x="18" y="20"/>
                    <a:pt x="17" y="23"/>
                  </a:cubicBezTo>
                  <a:cubicBezTo>
                    <a:pt x="14" y="29"/>
                    <a:pt x="10" y="34"/>
                    <a:pt x="7" y="40"/>
                  </a:cubicBezTo>
                  <a:cubicBezTo>
                    <a:pt x="4" y="43"/>
                    <a:pt x="4" y="27"/>
                    <a:pt x="4" y="28"/>
                  </a:cubicBezTo>
                  <a:cubicBezTo>
                    <a:pt x="4" y="30"/>
                    <a:pt x="5" y="27"/>
                    <a:pt x="5" y="23"/>
                  </a:cubicBezTo>
                  <a:cubicBezTo>
                    <a:pt x="5" y="22"/>
                    <a:pt x="5" y="20"/>
                    <a:pt x="5" y="19"/>
                  </a:cubicBezTo>
                  <a:cubicBezTo>
                    <a:pt x="5" y="15"/>
                    <a:pt x="5" y="11"/>
                    <a:pt x="4" y="9"/>
                  </a:cubicBezTo>
                  <a:cubicBezTo>
                    <a:pt x="4" y="9"/>
                    <a:pt x="4" y="9"/>
                    <a:pt x="4" y="9"/>
                  </a:cubicBezTo>
                  <a:cubicBezTo>
                    <a:pt x="6" y="7"/>
                    <a:pt x="8" y="5"/>
                    <a:pt x="8" y="3"/>
                  </a:cubicBezTo>
                  <a:cubicBezTo>
                    <a:pt x="8" y="2"/>
                    <a:pt x="8" y="1"/>
                    <a:pt x="7" y="1"/>
                  </a:cubicBezTo>
                  <a:cubicBezTo>
                    <a:pt x="7" y="1"/>
                    <a:pt x="6" y="1"/>
                    <a:pt x="5" y="1"/>
                  </a:cubicBezTo>
                  <a:cubicBezTo>
                    <a:pt x="5" y="1"/>
                    <a:pt x="4" y="2"/>
                    <a:pt x="4" y="2"/>
                  </a:cubicBezTo>
                  <a:cubicBezTo>
                    <a:pt x="2" y="8"/>
                    <a:pt x="1" y="13"/>
                    <a:pt x="1" y="19"/>
                  </a:cubicBezTo>
                  <a:cubicBezTo>
                    <a:pt x="0" y="20"/>
                    <a:pt x="0" y="22"/>
                    <a:pt x="0" y="23"/>
                  </a:cubicBezTo>
                  <a:cubicBezTo>
                    <a:pt x="0" y="31"/>
                    <a:pt x="1" y="39"/>
                    <a:pt x="3"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Freeform 15"/>
            <p:cNvSpPr>
              <a:spLocks/>
            </p:cNvSpPr>
            <p:nvPr/>
          </p:nvSpPr>
          <p:spPr bwMode="auto">
            <a:xfrm>
              <a:off x="5219535" y="1654213"/>
              <a:ext cx="363526" cy="95252"/>
            </a:xfrm>
            <a:custGeom>
              <a:avLst/>
              <a:gdLst>
                <a:gd name="T0" fmla="*/ 7 w 148"/>
                <a:gd name="T1" fmla="*/ 29 h 39"/>
                <a:gd name="T2" fmla="*/ 16 w 148"/>
                <a:gd name="T3" fmla="*/ 12 h 39"/>
                <a:gd name="T4" fmla="*/ 19 w 148"/>
                <a:gd name="T5" fmla="*/ 24 h 39"/>
                <a:gd name="T6" fmla="*/ 23 w 148"/>
                <a:gd name="T7" fmla="*/ 26 h 39"/>
                <a:gd name="T8" fmla="*/ 27 w 148"/>
                <a:gd name="T9" fmla="*/ 24 h 39"/>
                <a:gd name="T10" fmla="*/ 31 w 148"/>
                <a:gd name="T11" fmla="*/ 22 h 39"/>
                <a:gd name="T12" fmla="*/ 127 w 148"/>
                <a:gd name="T13" fmla="*/ 30 h 39"/>
                <a:gd name="T14" fmla="*/ 131 w 148"/>
                <a:gd name="T15" fmla="*/ 32 h 39"/>
                <a:gd name="T16" fmla="*/ 143 w 148"/>
                <a:gd name="T17" fmla="*/ 38 h 39"/>
                <a:gd name="T18" fmla="*/ 145 w 148"/>
                <a:gd name="T19" fmla="*/ 33 h 39"/>
                <a:gd name="T20" fmla="*/ 131 w 148"/>
                <a:gd name="T21" fmla="*/ 27 h 39"/>
                <a:gd name="T22" fmla="*/ 127 w 148"/>
                <a:gd name="T23" fmla="*/ 25 h 39"/>
                <a:gd name="T24" fmla="*/ 31 w 148"/>
                <a:gd name="T25" fmla="*/ 16 h 39"/>
                <a:gd name="T26" fmla="*/ 27 w 148"/>
                <a:gd name="T27" fmla="*/ 18 h 39"/>
                <a:gd name="T28" fmla="*/ 24 w 148"/>
                <a:gd name="T29" fmla="*/ 19 h 39"/>
                <a:gd name="T30" fmla="*/ 20 w 148"/>
                <a:gd name="T31" fmla="*/ 3 h 39"/>
                <a:gd name="T32" fmla="*/ 15 w 148"/>
                <a:gd name="T33" fmla="*/ 3 h 39"/>
                <a:gd name="T34" fmla="*/ 5 w 148"/>
                <a:gd name="T35" fmla="*/ 17 h 39"/>
                <a:gd name="T36" fmla="*/ 3 w 148"/>
                <a:gd name="T37" fmla="*/ 16 h 39"/>
                <a:gd name="T38" fmla="*/ 4 w 148"/>
                <a:gd name="T39" fmla="*/ 29 h 39"/>
                <a:gd name="T40" fmla="*/ 7 w 148"/>
                <a:gd name="T4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39">
                  <a:moveTo>
                    <a:pt x="7" y="29"/>
                  </a:moveTo>
                  <a:cubicBezTo>
                    <a:pt x="10" y="23"/>
                    <a:pt x="13" y="18"/>
                    <a:pt x="16" y="12"/>
                  </a:cubicBezTo>
                  <a:cubicBezTo>
                    <a:pt x="18" y="16"/>
                    <a:pt x="19" y="20"/>
                    <a:pt x="19" y="24"/>
                  </a:cubicBezTo>
                  <a:cubicBezTo>
                    <a:pt x="19" y="26"/>
                    <a:pt x="22" y="27"/>
                    <a:pt x="23" y="26"/>
                  </a:cubicBezTo>
                  <a:cubicBezTo>
                    <a:pt x="25" y="25"/>
                    <a:pt x="26" y="25"/>
                    <a:pt x="27" y="24"/>
                  </a:cubicBezTo>
                  <a:cubicBezTo>
                    <a:pt x="28" y="23"/>
                    <a:pt x="30" y="22"/>
                    <a:pt x="31" y="22"/>
                  </a:cubicBezTo>
                  <a:cubicBezTo>
                    <a:pt x="62" y="7"/>
                    <a:pt x="96" y="16"/>
                    <a:pt x="127" y="30"/>
                  </a:cubicBezTo>
                  <a:cubicBezTo>
                    <a:pt x="128" y="31"/>
                    <a:pt x="130" y="31"/>
                    <a:pt x="131" y="32"/>
                  </a:cubicBezTo>
                  <a:cubicBezTo>
                    <a:pt x="135" y="34"/>
                    <a:pt x="139" y="36"/>
                    <a:pt x="143" y="38"/>
                  </a:cubicBezTo>
                  <a:cubicBezTo>
                    <a:pt x="146" y="39"/>
                    <a:pt x="148" y="34"/>
                    <a:pt x="145" y="33"/>
                  </a:cubicBezTo>
                  <a:cubicBezTo>
                    <a:pt x="140" y="31"/>
                    <a:pt x="136" y="29"/>
                    <a:pt x="131" y="27"/>
                  </a:cubicBezTo>
                  <a:cubicBezTo>
                    <a:pt x="130" y="26"/>
                    <a:pt x="128" y="26"/>
                    <a:pt x="127" y="25"/>
                  </a:cubicBezTo>
                  <a:cubicBezTo>
                    <a:pt x="96" y="13"/>
                    <a:pt x="61" y="3"/>
                    <a:pt x="31" y="16"/>
                  </a:cubicBezTo>
                  <a:cubicBezTo>
                    <a:pt x="30" y="17"/>
                    <a:pt x="28" y="17"/>
                    <a:pt x="27" y="18"/>
                  </a:cubicBezTo>
                  <a:cubicBezTo>
                    <a:pt x="26" y="18"/>
                    <a:pt x="25" y="19"/>
                    <a:pt x="24" y="19"/>
                  </a:cubicBezTo>
                  <a:cubicBezTo>
                    <a:pt x="23" y="14"/>
                    <a:pt x="20" y="9"/>
                    <a:pt x="20" y="3"/>
                  </a:cubicBezTo>
                  <a:cubicBezTo>
                    <a:pt x="20" y="1"/>
                    <a:pt x="16" y="0"/>
                    <a:pt x="15" y="3"/>
                  </a:cubicBezTo>
                  <a:cubicBezTo>
                    <a:pt x="14" y="6"/>
                    <a:pt x="3" y="30"/>
                    <a:pt x="5" y="17"/>
                  </a:cubicBezTo>
                  <a:cubicBezTo>
                    <a:pt x="5" y="16"/>
                    <a:pt x="3" y="15"/>
                    <a:pt x="3" y="16"/>
                  </a:cubicBezTo>
                  <a:cubicBezTo>
                    <a:pt x="2" y="23"/>
                    <a:pt x="0" y="23"/>
                    <a:pt x="4" y="29"/>
                  </a:cubicBezTo>
                  <a:cubicBezTo>
                    <a:pt x="4" y="30"/>
                    <a:pt x="6" y="30"/>
                    <a:pt x="7" y="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16" name="组合 189"/>
          <p:cNvGrpSpPr/>
          <p:nvPr/>
        </p:nvGrpSpPr>
        <p:grpSpPr>
          <a:xfrm rot="19000785">
            <a:off x="6605381" y="4782844"/>
            <a:ext cx="3604599" cy="2838670"/>
            <a:chOff x="3204345" y="1148987"/>
            <a:chExt cx="5227003" cy="4042367"/>
          </a:xfrm>
        </p:grpSpPr>
        <p:grpSp>
          <p:nvGrpSpPr>
            <p:cNvPr id="17" name="组合 113"/>
            <p:cNvGrpSpPr/>
            <p:nvPr/>
          </p:nvGrpSpPr>
          <p:grpSpPr>
            <a:xfrm>
              <a:off x="3941860" y="1686047"/>
              <a:ext cx="3240000" cy="3240000"/>
              <a:chOff x="4458000" y="1715032"/>
              <a:chExt cx="3240000" cy="3240000"/>
            </a:xfrm>
          </p:grpSpPr>
          <p:sp>
            <p:nvSpPr>
              <p:cNvPr id="90" name="椭圆 114"/>
              <p:cNvSpPr/>
              <p:nvPr userDrawn="1"/>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椭圆 115"/>
              <p:cNvSpPr/>
              <p:nvPr userDrawn="1"/>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2" name="椭圆 116"/>
              <p:cNvSpPr/>
              <p:nvPr userDrawn="1"/>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17"/>
            <p:cNvGrpSpPr/>
            <p:nvPr/>
          </p:nvGrpSpPr>
          <p:grpSpPr>
            <a:xfrm>
              <a:off x="5422292" y="2072905"/>
              <a:ext cx="279136" cy="279136"/>
              <a:chOff x="6915602" y="1431728"/>
              <a:chExt cx="301944" cy="301944"/>
            </a:xfrm>
          </p:grpSpPr>
          <p:sp>
            <p:nvSpPr>
              <p:cNvPr id="88"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9"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9"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21"/>
            <p:cNvGrpSpPr/>
            <p:nvPr/>
          </p:nvGrpSpPr>
          <p:grpSpPr>
            <a:xfrm>
              <a:off x="5422292" y="4260054"/>
              <a:ext cx="279136" cy="279136"/>
              <a:chOff x="6915602" y="1431728"/>
              <a:chExt cx="301944" cy="301944"/>
            </a:xfrm>
          </p:grpSpPr>
          <p:sp>
            <p:nvSpPr>
              <p:cNvPr id="86"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1" name="组合 124"/>
            <p:cNvGrpSpPr/>
            <p:nvPr/>
          </p:nvGrpSpPr>
          <p:grpSpPr>
            <a:xfrm>
              <a:off x="4612292" y="2545470"/>
              <a:ext cx="279136" cy="279136"/>
              <a:chOff x="6915602" y="1431728"/>
              <a:chExt cx="301944" cy="301944"/>
            </a:xfrm>
          </p:grpSpPr>
          <p:sp>
            <p:nvSpPr>
              <p:cNvPr id="84"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2" name="组合 127"/>
            <p:cNvGrpSpPr/>
            <p:nvPr/>
          </p:nvGrpSpPr>
          <p:grpSpPr>
            <a:xfrm>
              <a:off x="4612292" y="3787489"/>
              <a:ext cx="279136" cy="279136"/>
              <a:chOff x="6915602" y="1431728"/>
              <a:chExt cx="301944" cy="301944"/>
            </a:xfrm>
          </p:grpSpPr>
          <p:sp>
            <p:nvSpPr>
              <p:cNvPr id="82"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130"/>
            <p:cNvGrpSpPr/>
            <p:nvPr/>
          </p:nvGrpSpPr>
          <p:grpSpPr>
            <a:xfrm>
              <a:off x="6236828" y="2545470"/>
              <a:ext cx="279136" cy="279136"/>
              <a:chOff x="6915602" y="1431728"/>
              <a:chExt cx="301944" cy="301944"/>
            </a:xfrm>
          </p:grpSpPr>
          <p:sp>
            <p:nvSpPr>
              <p:cNvPr id="80"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1"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4" name="组合 133"/>
            <p:cNvGrpSpPr/>
            <p:nvPr/>
          </p:nvGrpSpPr>
          <p:grpSpPr>
            <a:xfrm>
              <a:off x="6236828" y="3787489"/>
              <a:ext cx="279136" cy="279136"/>
              <a:chOff x="6915602" y="1431728"/>
              <a:chExt cx="301944" cy="301944"/>
            </a:xfrm>
          </p:grpSpPr>
          <p:sp>
            <p:nvSpPr>
              <p:cNvPr id="78"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5" name="组合 136"/>
            <p:cNvGrpSpPr/>
            <p:nvPr/>
          </p:nvGrpSpPr>
          <p:grpSpPr>
            <a:xfrm>
              <a:off x="3779520" y="1629602"/>
              <a:ext cx="3616960" cy="3561752"/>
              <a:chOff x="3779520" y="1629602"/>
              <a:chExt cx="3616960" cy="3561752"/>
            </a:xfrm>
          </p:grpSpPr>
          <p:cxnSp>
            <p:nvCxnSpPr>
              <p:cNvPr id="76" name="直接连接符 137"/>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7" name="直接连接符 138"/>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26" name="组合 139"/>
            <p:cNvGrpSpPr/>
            <p:nvPr/>
          </p:nvGrpSpPr>
          <p:grpSpPr>
            <a:xfrm rot="16200000">
              <a:off x="3861896" y="1506940"/>
              <a:ext cx="3616960" cy="3561752"/>
              <a:chOff x="3779520" y="1629602"/>
              <a:chExt cx="3616960" cy="3561752"/>
            </a:xfrm>
          </p:grpSpPr>
          <p:cxnSp>
            <p:nvCxnSpPr>
              <p:cNvPr id="74" name="直接连接符 140"/>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5" name="直接连接符 141"/>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27" name="组合 142"/>
            <p:cNvGrpSpPr/>
            <p:nvPr/>
          </p:nvGrpSpPr>
          <p:grpSpPr>
            <a:xfrm>
              <a:off x="6397877" y="1380037"/>
              <a:ext cx="2033471" cy="2033471"/>
              <a:chOff x="8272465" y="1479335"/>
              <a:chExt cx="1613197" cy="1613197"/>
            </a:xfrm>
          </p:grpSpPr>
          <p:grpSp>
            <p:nvGrpSpPr>
              <p:cNvPr id="51" name="组合 143"/>
              <p:cNvGrpSpPr/>
              <p:nvPr userDrawn="1"/>
            </p:nvGrpSpPr>
            <p:grpSpPr>
              <a:xfrm>
                <a:off x="8272465" y="1479335"/>
                <a:ext cx="1613197" cy="1613197"/>
                <a:chOff x="4458000" y="1715032"/>
                <a:chExt cx="3240000" cy="3240000"/>
              </a:xfrm>
            </p:grpSpPr>
            <p:sp>
              <p:nvSpPr>
                <p:cNvPr id="71" name="椭圆 163"/>
                <p:cNvSpPr/>
                <p:nvPr userDrawn="1"/>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164"/>
                <p:cNvSpPr/>
                <p:nvPr userDrawn="1"/>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165"/>
                <p:cNvSpPr/>
                <p:nvPr userDrawn="1"/>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2" name="组合 144"/>
              <p:cNvGrpSpPr/>
              <p:nvPr userDrawn="1"/>
            </p:nvGrpSpPr>
            <p:grpSpPr>
              <a:xfrm>
                <a:off x="8586067" y="1720236"/>
                <a:ext cx="985998" cy="1093816"/>
                <a:chOff x="8582069" y="1755978"/>
                <a:chExt cx="985998" cy="1093816"/>
              </a:xfrm>
            </p:grpSpPr>
            <p:grpSp>
              <p:nvGrpSpPr>
                <p:cNvPr id="53" name="组合 145"/>
                <p:cNvGrpSpPr/>
                <p:nvPr userDrawn="1"/>
              </p:nvGrpSpPr>
              <p:grpSpPr>
                <a:xfrm>
                  <a:off x="8998754" y="1755978"/>
                  <a:ext cx="192184" cy="192184"/>
                  <a:chOff x="8860143" y="2545060"/>
                  <a:chExt cx="139804" cy="139804"/>
                </a:xfrm>
              </p:grpSpPr>
              <p:sp>
                <p:nvSpPr>
                  <p:cNvPr id="69"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4" name="组合 146"/>
                <p:cNvGrpSpPr/>
                <p:nvPr userDrawn="1"/>
              </p:nvGrpSpPr>
              <p:grpSpPr>
                <a:xfrm>
                  <a:off x="8582069" y="2049911"/>
                  <a:ext cx="192184" cy="192184"/>
                  <a:chOff x="8860143" y="2545060"/>
                  <a:chExt cx="139804" cy="139804"/>
                </a:xfrm>
              </p:grpSpPr>
              <p:sp>
                <p:nvSpPr>
                  <p:cNvPr id="67"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8"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5" name="组合 147"/>
                <p:cNvGrpSpPr/>
                <p:nvPr userDrawn="1"/>
              </p:nvGrpSpPr>
              <p:grpSpPr>
                <a:xfrm>
                  <a:off x="8582069" y="2441991"/>
                  <a:ext cx="192184" cy="192184"/>
                  <a:chOff x="8860143" y="2545060"/>
                  <a:chExt cx="139804" cy="139804"/>
                </a:xfrm>
              </p:grpSpPr>
              <p:sp>
                <p:nvSpPr>
                  <p:cNvPr id="65"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6" name="组合 148"/>
                <p:cNvGrpSpPr/>
                <p:nvPr userDrawn="1"/>
              </p:nvGrpSpPr>
              <p:grpSpPr>
                <a:xfrm>
                  <a:off x="9021276" y="2652765"/>
                  <a:ext cx="197029" cy="197029"/>
                  <a:chOff x="8858380" y="2543297"/>
                  <a:chExt cx="143329" cy="143329"/>
                </a:xfrm>
              </p:grpSpPr>
              <p:sp>
                <p:nvSpPr>
                  <p:cNvPr id="63"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7" name="组合 149"/>
                <p:cNvGrpSpPr/>
                <p:nvPr userDrawn="1"/>
              </p:nvGrpSpPr>
              <p:grpSpPr>
                <a:xfrm>
                  <a:off x="9375883" y="2049911"/>
                  <a:ext cx="192184" cy="192184"/>
                  <a:chOff x="8860143" y="2545060"/>
                  <a:chExt cx="139804" cy="139804"/>
                </a:xfrm>
              </p:grpSpPr>
              <p:sp>
                <p:nvSpPr>
                  <p:cNvPr id="61"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2"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8" name="组合 150"/>
                <p:cNvGrpSpPr/>
                <p:nvPr userDrawn="1"/>
              </p:nvGrpSpPr>
              <p:grpSpPr>
                <a:xfrm>
                  <a:off x="9375883" y="2414592"/>
                  <a:ext cx="192184" cy="192184"/>
                  <a:chOff x="8860143" y="2545060"/>
                  <a:chExt cx="139804" cy="139804"/>
                </a:xfrm>
              </p:grpSpPr>
              <p:sp>
                <p:nvSpPr>
                  <p:cNvPr id="59"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28" name="组合 166"/>
            <p:cNvGrpSpPr/>
            <p:nvPr/>
          </p:nvGrpSpPr>
          <p:grpSpPr>
            <a:xfrm>
              <a:off x="3290189" y="1148987"/>
              <a:ext cx="1209969" cy="1209969"/>
              <a:chOff x="3290189" y="1148987"/>
              <a:chExt cx="1209969" cy="1209969"/>
            </a:xfrm>
          </p:grpSpPr>
          <p:grpSp>
            <p:nvGrpSpPr>
              <p:cNvPr id="29" name="组合 167"/>
              <p:cNvGrpSpPr/>
              <p:nvPr userDrawn="1"/>
            </p:nvGrpSpPr>
            <p:grpSpPr>
              <a:xfrm>
                <a:off x="3290189" y="1148987"/>
                <a:ext cx="1209969" cy="1209969"/>
                <a:chOff x="4458000" y="1715032"/>
                <a:chExt cx="3240000" cy="3240000"/>
              </a:xfrm>
            </p:grpSpPr>
            <p:sp>
              <p:nvSpPr>
                <p:cNvPr id="48" name="椭圆 186"/>
                <p:cNvSpPr/>
                <p:nvPr userDrawn="1"/>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椭圆 187"/>
                <p:cNvSpPr/>
                <p:nvPr userDrawn="1"/>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188"/>
                <p:cNvSpPr/>
                <p:nvPr userDrawn="1"/>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168"/>
              <p:cNvGrpSpPr/>
              <p:nvPr userDrawn="1"/>
            </p:nvGrpSpPr>
            <p:grpSpPr>
              <a:xfrm>
                <a:off x="3838358" y="1330096"/>
                <a:ext cx="143299" cy="143299"/>
                <a:chOff x="8860553" y="2545471"/>
                <a:chExt cx="138982" cy="138982"/>
              </a:xfrm>
            </p:grpSpPr>
            <p:sp>
              <p:nvSpPr>
                <p:cNvPr id="46"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1" name="组合 169"/>
              <p:cNvGrpSpPr/>
              <p:nvPr userDrawn="1"/>
            </p:nvGrpSpPr>
            <p:grpSpPr>
              <a:xfrm>
                <a:off x="3525826" y="1550558"/>
                <a:ext cx="143299" cy="143299"/>
                <a:chOff x="8860553" y="2545470"/>
                <a:chExt cx="138982" cy="138982"/>
              </a:xfrm>
            </p:grpSpPr>
            <p:sp>
              <p:nvSpPr>
                <p:cNvPr id="44"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2" name="组合 170"/>
              <p:cNvGrpSpPr/>
              <p:nvPr userDrawn="1"/>
            </p:nvGrpSpPr>
            <p:grpSpPr>
              <a:xfrm>
                <a:off x="3525826" y="1844636"/>
                <a:ext cx="143299" cy="143299"/>
                <a:chOff x="8860553" y="2545470"/>
                <a:chExt cx="138982" cy="138982"/>
              </a:xfrm>
            </p:grpSpPr>
            <p:sp>
              <p:nvSpPr>
                <p:cNvPr id="42"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3" name="组合 171"/>
              <p:cNvGrpSpPr/>
              <p:nvPr userDrawn="1"/>
            </p:nvGrpSpPr>
            <p:grpSpPr>
              <a:xfrm>
                <a:off x="3846365" y="2008020"/>
                <a:ext cx="143299" cy="143299"/>
                <a:chOff x="8850141" y="2548833"/>
                <a:chExt cx="138982" cy="138982"/>
              </a:xfrm>
            </p:grpSpPr>
            <p:sp>
              <p:nvSpPr>
                <p:cNvPr id="40"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4" name="组合 172"/>
              <p:cNvGrpSpPr/>
              <p:nvPr userDrawn="1"/>
            </p:nvGrpSpPr>
            <p:grpSpPr>
              <a:xfrm>
                <a:off x="4121221" y="1550558"/>
                <a:ext cx="143299" cy="143299"/>
                <a:chOff x="8860553" y="2545470"/>
                <a:chExt cx="138982" cy="138982"/>
              </a:xfrm>
            </p:grpSpPr>
            <p:sp>
              <p:nvSpPr>
                <p:cNvPr id="38"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5" name="组合 173"/>
              <p:cNvGrpSpPr/>
              <p:nvPr userDrawn="1"/>
            </p:nvGrpSpPr>
            <p:grpSpPr>
              <a:xfrm>
                <a:off x="4121221" y="1824085"/>
                <a:ext cx="143299" cy="143299"/>
                <a:chOff x="8860553" y="2545470"/>
                <a:chExt cx="138982" cy="138982"/>
              </a:xfrm>
            </p:grpSpPr>
            <p:sp>
              <p:nvSpPr>
                <p:cNvPr id="36"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93" name="组合 21"/>
          <p:cNvGrpSpPr/>
          <p:nvPr/>
        </p:nvGrpSpPr>
        <p:grpSpPr>
          <a:xfrm>
            <a:off x="-654401" y="-531440"/>
            <a:ext cx="2149486" cy="2149486"/>
            <a:chOff x="330498" y="3055877"/>
            <a:chExt cx="2149486" cy="2149486"/>
          </a:xfrm>
        </p:grpSpPr>
        <p:grpSp>
          <p:nvGrpSpPr>
            <p:cNvPr id="94" name="组合 13"/>
            <p:cNvGrpSpPr/>
            <p:nvPr/>
          </p:nvGrpSpPr>
          <p:grpSpPr>
            <a:xfrm>
              <a:off x="330498" y="3055877"/>
              <a:ext cx="2149486" cy="2149486"/>
              <a:chOff x="3282050" y="1720501"/>
              <a:chExt cx="2902298" cy="2902298"/>
            </a:xfrm>
          </p:grpSpPr>
          <p:sp>
            <p:nvSpPr>
              <p:cNvPr id="96" name="椭圆 104"/>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7" name="椭圆 105"/>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8" name="椭圆 106"/>
              <p:cNvSpPr/>
              <p:nvPr/>
            </p:nvSpPr>
            <p:spPr>
              <a:xfrm>
                <a:off x="3282050" y="1720501"/>
                <a:ext cx="2902298" cy="290229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9" name="椭圆 107"/>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0" name="椭圆 108"/>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1" name="椭圆 110"/>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11"/>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12"/>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13"/>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14"/>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15"/>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16"/>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17"/>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5" name="图片 131"/>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3916" y="3732605"/>
              <a:ext cx="833816" cy="833816"/>
            </a:xfrm>
            <a:prstGeom prst="rect">
              <a:avLst/>
            </a:prstGeom>
          </p:spPr>
        </p:pic>
      </p:grpSp>
    </p:spTree>
    <p:extLst>
      <p:ext uri="{BB962C8B-B14F-4D97-AF65-F5344CB8AC3E}">
        <p14:creationId xmlns:p14="http://schemas.microsoft.com/office/powerpoint/2010/main" val="94077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25316" y="2984405"/>
            <a:ext cx="2312893" cy="1323439"/>
          </a:xfrm>
          <a:prstGeom prst="rect">
            <a:avLst/>
          </a:prstGeom>
          <a:noFill/>
        </p:spPr>
        <p:txBody>
          <a:bodyPr wrap="square" rtlCol="0">
            <a:spAutoFit/>
          </a:bodyPr>
          <a:lstStyle/>
          <a:p>
            <a:pPr algn="ctr"/>
            <a:r>
              <a:rPr lang="zh-TW" altLang="en-US" sz="4000" b="1" dirty="0" smtClean="0">
                <a:solidFill>
                  <a:srgbClr val="FF0000"/>
                </a:solidFill>
                <a:latin typeface="微軟正黑體" panose="020B0604030504040204" pitchFamily="34" charset="-120"/>
                <a:ea typeface="微軟正黑體" panose="020B0604030504040204" pitchFamily="34" charset="-120"/>
              </a:rPr>
              <a:t>教材研</a:t>
            </a:r>
            <a:r>
              <a:rPr lang="zh-TW" altLang="en-US" sz="4000" b="1" dirty="0">
                <a:solidFill>
                  <a:srgbClr val="FF0000"/>
                </a:solidFill>
                <a:latin typeface="微軟正黑體" panose="020B0604030504040204" pitchFamily="34" charset="-120"/>
                <a:ea typeface="微軟正黑體" panose="020B0604030504040204" pitchFamily="34" charset="-120"/>
              </a:rPr>
              <a:t>修</a:t>
            </a:r>
            <a:r>
              <a:rPr lang="zh-TW" altLang="en-US" sz="4000" b="1" dirty="0" smtClean="0">
                <a:solidFill>
                  <a:srgbClr val="FF0000"/>
                </a:solidFill>
                <a:latin typeface="微軟正黑體" panose="020B0604030504040204" pitchFamily="34" charset="-120"/>
                <a:ea typeface="微軟正黑體" panose="020B0604030504040204" pitchFamily="34" charset="-120"/>
              </a:rPr>
              <a:t> </a:t>
            </a:r>
            <a:endParaRPr lang="en-US" altLang="zh-TW" sz="40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4000" b="1" dirty="0" smtClean="0">
                <a:solidFill>
                  <a:srgbClr val="FF0000"/>
                </a:solidFill>
                <a:latin typeface="微軟正黑體" panose="020B0604030504040204" pitchFamily="34" charset="-120"/>
                <a:ea typeface="微軟正黑體" panose="020B0604030504040204" pitchFamily="34" charset="-120"/>
              </a:rPr>
              <a:t>原則</a:t>
            </a:r>
            <a:endParaRPr lang="zh-CN" altLang="en-US" sz="4000" b="1" dirty="0">
              <a:solidFill>
                <a:srgbClr val="FF0000"/>
              </a:solidFill>
              <a:latin typeface="微軟正黑體" panose="020B0604030504040204" pitchFamily="34" charset="-120"/>
              <a:ea typeface="微軟正黑體" panose="020B0604030504040204" pitchFamily="34" charset="-120"/>
            </a:endParaRPr>
          </a:p>
        </p:txBody>
      </p:sp>
      <p:sp>
        <p:nvSpPr>
          <p:cNvPr id="5" name="TextBox 57"/>
          <p:cNvSpPr txBox="1">
            <a:spLocks noChangeArrowheads="1"/>
          </p:cNvSpPr>
          <p:nvPr/>
        </p:nvSpPr>
        <p:spPr bwMode="auto">
          <a:xfrm>
            <a:off x="1563801" y="1903072"/>
            <a:ext cx="2673350" cy="11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營造</a:t>
            </a: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數學</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學習</a:t>
            </a: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需求</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sp>
        <p:nvSpPr>
          <p:cNvPr id="6" name="TextBox 57"/>
          <p:cNvSpPr txBox="1">
            <a:spLocks noChangeArrowheads="1"/>
          </p:cNvSpPr>
          <p:nvPr/>
        </p:nvSpPr>
        <p:spPr bwMode="auto">
          <a:xfrm>
            <a:off x="3266604" y="883727"/>
            <a:ext cx="267335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引導</a:t>
            </a: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學生</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探索發展</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sp>
        <p:nvSpPr>
          <p:cNvPr id="7" name="六邊形 6"/>
          <p:cNvSpPr/>
          <p:nvPr/>
        </p:nvSpPr>
        <p:spPr>
          <a:xfrm>
            <a:off x="5307907" y="1629567"/>
            <a:ext cx="2000921" cy="1681940"/>
          </a:xfrm>
          <a:prstGeom prst="hexagon">
            <a:avLst/>
          </a:prstGeom>
          <a:noFill/>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六邊形 7"/>
          <p:cNvSpPr/>
          <p:nvPr/>
        </p:nvSpPr>
        <p:spPr>
          <a:xfrm>
            <a:off x="3586682" y="662376"/>
            <a:ext cx="2000921" cy="1681940"/>
          </a:xfrm>
          <a:prstGeom prst="hexagon">
            <a:avLst/>
          </a:prstGeom>
          <a:noFill/>
          <a:ln w="76200">
            <a:solidFill>
              <a:srgbClr val="FF66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六邊形 8"/>
          <p:cNvSpPr/>
          <p:nvPr/>
        </p:nvSpPr>
        <p:spPr>
          <a:xfrm>
            <a:off x="1873121" y="1641011"/>
            <a:ext cx="2000921" cy="1681940"/>
          </a:xfrm>
          <a:prstGeom prst="hexagon">
            <a:avLst/>
          </a:prstGeom>
          <a:noFill/>
          <a:ln w="7620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六邊形 9"/>
          <p:cNvSpPr/>
          <p:nvPr/>
        </p:nvSpPr>
        <p:spPr>
          <a:xfrm>
            <a:off x="1873121" y="3506271"/>
            <a:ext cx="2000921" cy="1681940"/>
          </a:xfrm>
          <a:prstGeom prst="hexagon">
            <a:avLst/>
          </a:prstGeom>
          <a:noFill/>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六邊形 10"/>
          <p:cNvSpPr/>
          <p:nvPr/>
        </p:nvSpPr>
        <p:spPr>
          <a:xfrm>
            <a:off x="5307907" y="3466874"/>
            <a:ext cx="2000921" cy="1681940"/>
          </a:xfrm>
          <a:prstGeom prst="hexagon">
            <a:avLst/>
          </a:prstGeom>
          <a:noFill/>
          <a:ln w="7620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六邊形 11"/>
          <p:cNvSpPr/>
          <p:nvPr/>
        </p:nvSpPr>
        <p:spPr>
          <a:xfrm>
            <a:off x="3608682" y="4411356"/>
            <a:ext cx="2000921" cy="1681940"/>
          </a:xfrm>
          <a:prstGeom prst="hexagon">
            <a:avLst/>
          </a:prstGeom>
          <a:noFill/>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TextBox 57"/>
          <p:cNvSpPr txBox="1">
            <a:spLocks noChangeArrowheads="1"/>
          </p:cNvSpPr>
          <p:nvPr/>
        </p:nvSpPr>
        <p:spPr bwMode="auto">
          <a:xfrm>
            <a:off x="4985168" y="1864217"/>
            <a:ext cx="267335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提出觀點</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溝通</a:t>
            </a: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分享</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sp>
        <p:nvSpPr>
          <p:cNvPr id="14" name="TextBox 57"/>
          <p:cNvSpPr txBox="1">
            <a:spLocks noChangeArrowheads="1"/>
          </p:cNvSpPr>
          <p:nvPr/>
        </p:nvSpPr>
        <p:spPr bwMode="auto">
          <a:xfrm>
            <a:off x="1547664" y="3751679"/>
            <a:ext cx="267335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評估</a:t>
            </a: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與</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促進學習</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sp>
        <p:nvSpPr>
          <p:cNvPr id="15" name="TextBox 57"/>
          <p:cNvSpPr txBox="1">
            <a:spLocks noChangeArrowheads="1"/>
          </p:cNvSpPr>
          <p:nvPr/>
        </p:nvSpPr>
        <p:spPr bwMode="auto">
          <a:xfrm>
            <a:off x="3285462" y="4646006"/>
            <a:ext cx="2673350" cy="11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有感</a:t>
            </a: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的</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學習</a:t>
            </a: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機會</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sp>
        <p:nvSpPr>
          <p:cNvPr id="16" name="TextBox 57"/>
          <p:cNvSpPr txBox="1">
            <a:spLocks noChangeArrowheads="1"/>
          </p:cNvSpPr>
          <p:nvPr/>
        </p:nvSpPr>
        <p:spPr bwMode="auto">
          <a:xfrm>
            <a:off x="4982513" y="3676373"/>
            <a:ext cx="2673350" cy="11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具備</a:t>
            </a:r>
            <a:endParaRPr lang="en-US" altLang="zh-TW"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endParaRPr>
          </a:p>
          <a:p>
            <a:pPr algn="ctr">
              <a:lnSpc>
                <a:spcPct val="130000"/>
              </a:lnSpc>
            </a:pPr>
            <a:r>
              <a:rPr lang="zh-TW" altLang="en-US" sz="2800" b="1" spc="50" dirty="0" smtClean="0">
                <a:solidFill>
                  <a:schemeClr val="bg1"/>
                </a:solidFill>
                <a:effectLst>
                  <a:outerShdw blurRad="76200" dist="50800" dir="5400000" algn="tl">
                    <a:srgbClr val="000000">
                      <a:alpha val="65000"/>
                    </a:srgbClr>
                  </a:outerShdw>
                </a:effectLst>
                <a:latin typeface="新細明體"/>
                <a:ea typeface="微軟正黑體"/>
                <a:cs typeface="Times New Roman"/>
              </a:rPr>
              <a:t>多重</a:t>
            </a:r>
            <a:r>
              <a:rPr lang="zh-TW" altLang="en-US" sz="2800" b="1" spc="50" dirty="0">
                <a:solidFill>
                  <a:schemeClr val="bg1"/>
                </a:solidFill>
                <a:effectLst>
                  <a:outerShdw blurRad="76200" dist="50800" dir="5400000" algn="tl">
                    <a:srgbClr val="000000">
                      <a:alpha val="65000"/>
                    </a:srgbClr>
                  </a:outerShdw>
                </a:effectLst>
                <a:latin typeface="新細明體"/>
                <a:ea typeface="微軟正黑體"/>
                <a:cs typeface="Times New Roman"/>
              </a:rPr>
              <a:t>表徵</a:t>
            </a:r>
            <a:endParaRPr lang="en-US" altLang="zh-CN" sz="2800" b="1" spc="50" dirty="0">
              <a:solidFill>
                <a:schemeClr val="bg1"/>
              </a:solidFill>
              <a:effectLst>
                <a:outerShdw blurRad="76200" dist="50800" dir="5400000" algn="tl">
                  <a:srgbClr val="000000">
                    <a:alpha val="65000"/>
                  </a:srgbClr>
                </a:outerShdw>
              </a:effectLst>
              <a:latin typeface="新細明體"/>
              <a:ea typeface="微軟正黑體"/>
              <a:cs typeface="Times New Roman"/>
            </a:endParaRPr>
          </a:p>
        </p:txBody>
      </p:sp>
      <p:grpSp>
        <p:nvGrpSpPr>
          <p:cNvPr id="22" name="组合 189"/>
          <p:cNvGrpSpPr/>
          <p:nvPr/>
        </p:nvGrpSpPr>
        <p:grpSpPr>
          <a:xfrm rot="19000785">
            <a:off x="6605381" y="4782844"/>
            <a:ext cx="3604599" cy="2838670"/>
            <a:chOff x="3204345" y="1148987"/>
            <a:chExt cx="5227003" cy="4042367"/>
          </a:xfrm>
        </p:grpSpPr>
        <p:grpSp>
          <p:nvGrpSpPr>
            <p:cNvPr id="23" name="组合 113"/>
            <p:cNvGrpSpPr/>
            <p:nvPr/>
          </p:nvGrpSpPr>
          <p:grpSpPr>
            <a:xfrm>
              <a:off x="3941860" y="1686047"/>
              <a:ext cx="3240000" cy="3240000"/>
              <a:chOff x="4458000" y="1715032"/>
              <a:chExt cx="3240000" cy="3240000"/>
            </a:xfrm>
          </p:grpSpPr>
          <p:sp>
            <p:nvSpPr>
              <p:cNvPr id="96" name="椭圆 114"/>
              <p:cNvSpPr/>
              <p:nvPr userDrawn="1"/>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7" name="椭圆 115"/>
              <p:cNvSpPr/>
              <p:nvPr userDrawn="1"/>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8" name="椭圆 116"/>
              <p:cNvSpPr/>
              <p:nvPr userDrawn="1"/>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4" name="组合 117"/>
            <p:cNvGrpSpPr/>
            <p:nvPr/>
          </p:nvGrpSpPr>
          <p:grpSpPr>
            <a:xfrm>
              <a:off x="5422292" y="2072905"/>
              <a:ext cx="279136" cy="279136"/>
              <a:chOff x="6915602" y="1431728"/>
              <a:chExt cx="301944" cy="301944"/>
            </a:xfrm>
          </p:grpSpPr>
          <p:sp>
            <p:nvSpPr>
              <p:cNvPr id="94"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25"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26" name="组合 121"/>
            <p:cNvGrpSpPr/>
            <p:nvPr/>
          </p:nvGrpSpPr>
          <p:grpSpPr>
            <a:xfrm>
              <a:off x="5422292" y="4260054"/>
              <a:ext cx="279136" cy="279136"/>
              <a:chOff x="6915602" y="1431728"/>
              <a:chExt cx="301944" cy="301944"/>
            </a:xfrm>
          </p:grpSpPr>
          <p:sp>
            <p:nvSpPr>
              <p:cNvPr id="92"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3"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7" name="组合 124"/>
            <p:cNvGrpSpPr/>
            <p:nvPr/>
          </p:nvGrpSpPr>
          <p:grpSpPr>
            <a:xfrm>
              <a:off x="4612292" y="2545470"/>
              <a:ext cx="279136" cy="279136"/>
              <a:chOff x="6915602" y="1431728"/>
              <a:chExt cx="301944" cy="301944"/>
            </a:xfrm>
          </p:grpSpPr>
          <p:sp>
            <p:nvSpPr>
              <p:cNvPr id="90"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8" name="组合 127"/>
            <p:cNvGrpSpPr/>
            <p:nvPr/>
          </p:nvGrpSpPr>
          <p:grpSpPr>
            <a:xfrm>
              <a:off x="4612292" y="3787489"/>
              <a:ext cx="279136" cy="279136"/>
              <a:chOff x="6915602" y="1431728"/>
              <a:chExt cx="301944" cy="301944"/>
            </a:xfrm>
          </p:grpSpPr>
          <p:sp>
            <p:nvSpPr>
              <p:cNvPr id="88"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9"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9" name="组合 130"/>
            <p:cNvGrpSpPr/>
            <p:nvPr/>
          </p:nvGrpSpPr>
          <p:grpSpPr>
            <a:xfrm>
              <a:off x="6236828" y="2545470"/>
              <a:ext cx="279136" cy="279136"/>
              <a:chOff x="6915602" y="1431728"/>
              <a:chExt cx="301944" cy="301944"/>
            </a:xfrm>
          </p:grpSpPr>
          <p:sp>
            <p:nvSpPr>
              <p:cNvPr id="86"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133"/>
            <p:cNvGrpSpPr/>
            <p:nvPr/>
          </p:nvGrpSpPr>
          <p:grpSpPr>
            <a:xfrm>
              <a:off x="6236828" y="3787489"/>
              <a:ext cx="279136" cy="279136"/>
              <a:chOff x="6915602" y="1431728"/>
              <a:chExt cx="301944" cy="301944"/>
            </a:xfrm>
          </p:grpSpPr>
          <p:sp>
            <p:nvSpPr>
              <p:cNvPr id="84"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1" name="组合 136"/>
            <p:cNvGrpSpPr/>
            <p:nvPr/>
          </p:nvGrpSpPr>
          <p:grpSpPr>
            <a:xfrm>
              <a:off x="3779520" y="1629602"/>
              <a:ext cx="3616960" cy="3561752"/>
              <a:chOff x="3779520" y="1629602"/>
              <a:chExt cx="3616960" cy="3561752"/>
            </a:xfrm>
          </p:grpSpPr>
          <p:cxnSp>
            <p:nvCxnSpPr>
              <p:cNvPr id="82" name="直接连接符 137"/>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3" name="直接连接符 138"/>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32" name="组合 139"/>
            <p:cNvGrpSpPr/>
            <p:nvPr/>
          </p:nvGrpSpPr>
          <p:grpSpPr>
            <a:xfrm rot="16200000">
              <a:off x="3861896" y="1506940"/>
              <a:ext cx="3616960" cy="3561752"/>
              <a:chOff x="3779520" y="1629602"/>
              <a:chExt cx="3616960" cy="3561752"/>
            </a:xfrm>
          </p:grpSpPr>
          <p:cxnSp>
            <p:nvCxnSpPr>
              <p:cNvPr id="80" name="直接连接符 140"/>
              <p:cNvCxnSpPr/>
              <p:nvPr userDrawn="1"/>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1" name="直接连接符 141"/>
              <p:cNvCxnSpPr/>
              <p:nvPr userDrawn="1"/>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33" name="组合 142"/>
            <p:cNvGrpSpPr/>
            <p:nvPr/>
          </p:nvGrpSpPr>
          <p:grpSpPr>
            <a:xfrm>
              <a:off x="6397877" y="1380037"/>
              <a:ext cx="2033471" cy="2033471"/>
              <a:chOff x="8272465" y="1479335"/>
              <a:chExt cx="1613197" cy="1613197"/>
            </a:xfrm>
          </p:grpSpPr>
          <p:grpSp>
            <p:nvGrpSpPr>
              <p:cNvPr id="57" name="组合 143"/>
              <p:cNvGrpSpPr/>
              <p:nvPr userDrawn="1"/>
            </p:nvGrpSpPr>
            <p:grpSpPr>
              <a:xfrm>
                <a:off x="8272465" y="1479335"/>
                <a:ext cx="1613197" cy="1613197"/>
                <a:chOff x="4458000" y="1715032"/>
                <a:chExt cx="3240000" cy="3240000"/>
              </a:xfrm>
            </p:grpSpPr>
            <p:sp>
              <p:nvSpPr>
                <p:cNvPr id="77" name="椭圆 163"/>
                <p:cNvSpPr/>
                <p:nvPr userDrawn="1"/>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椭圆 164"/>
                <p:cNvSpPr/>
                <p:nvPr userDrawn="1"/>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椭圆 165"/>
                <p:cNvSpPr/>
                <p:nvPr userDrawn="1"/>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8" name="组合 144"/>
              <p:cNvGrpSpPr/>
              <p:nvPr userDrawn="1"/>
            </p:nvGrpSpPr>
            <p:grpSpPr>
              <a:xfrm>
                <a:off x="8586067" y="1720236"/>
                <a:ext cx="985998" cy="1093816"/>
                <a:chOff x="8582069" y="1755978"/>
                <a:chExt cx="985998" cy="1093816"/>
              </a:xfrm>
            </p:grpSpPr>
            <p:grpSp>
              <p:nvGrpSpPr>
                <p:cNvPr id="59" name="组合 145"/>
                <p:cNvGrpSpPr/>
                <p:nvPr userDrawn="1"/>
              </p:nvGrpSpPr>
              <p:grpSpPr>
                <a:xfrm>
                  <a:off x="8998754" y="1755978"/>
                  <a:ext cx="192184" cy="192184"/>
                  <a:chOff x="8860143" y="2545060"/>
                  <a:chExt cx="139804" cy="139804"/>
                </a:xfrm>
              </p:grpSpPr>
              <p:sp>
                <p:nvSpPr>
                  <p:cNvPr id="75"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0" name="组合 146"/>
                <p:cNvGrpSpPr/>
                <p:nvPr userDrawn="1"/>
              </p:nvGrpSpPr>
              <p:grpSpPr>
                <a:xfrm>
                  <a:off x="8582069" y="2049911"/>
                  <a:ext cx="192184" cy="192184"/>
                  <a:chOff x="8860143" y="2545060"/>
                  <a:chExt cx="139804" cy="139804"/>
                </a:xfrm>
              </p:grpSpPr>
              <p:sp>
                <p:nvSpPr>
                  <p:cNvPr id="73"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1" name="组合 147"/>
                <p:cNvGrpSpPr/>
                <p:nvPr userDrawn="1"/>
              </p:nvGrpSpPr>
              <p:grpSpPr>
                <a:xfrm>
                  <a:off x="8582069" y="2441991"/>
                  <a:ext cx="192184" cy="192184"/>
                  <a:chOff x="8860143" y="2545060"/>
                  <a:chExt cx="139804" cy="139804"/>
                </a:xfrm>
              </p:grpSpPr>
              <p:sp>
                <p:nvSpPr>
                  <p:cNvPr id="71"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2" name="组合 148"/>
                <p:cNvGrpSpPr/>
                <p:nvPr userDrawn="1"/>
              </p:nvGrpSpPr>
              <p:grpSpPr>
                <a:xfrm>
                  <a:off x="9021276" y="2652765"/>
                  <a:ext cx="197029" cy="197029"/>
                  <a:chOff x="8858380" y="2543297"/>
                  <a:chExt cx="143329" cy="143329"/>
                </a:xfrm>
              </p:grpSpPr>
              <p:sp>
                <p:nvSpPr>
                  <p:cNvPr id="69"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3" name="组合 149"/>
                <p:cNvGrpSpPr/>
                <p:nvPr userDrawn="1"/>
              </p:nvGrpSpPr>
              <p:grpSpPr>
                <a:xfrm>
                  <a:off x="9375883" y="2049911"/>
                  <a:ext cx="192184" cy="192184"/>
                  <a:chOff x="8860143" y="2545060"/>
                  <a:chExt cx="139804" cy="139804"/>
                </a:xfrm>
              </p:grpSpPr>
              <p:sp>
                <p:nvSpPr>
                  <p:cNvPr id="67"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8"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4" name="组合 150"/>
                <p:cNvGrpSpPr/>
                <p:nvPr userDrawn="1"/>
              </p:nvGrpSpPr>
              <p:grpSpPr>
                <a:xfrm>
                  <a:off x="9375883" y="2414592"/>
                  <a:ext cx="192184" cy="192184"/>
                  <a:chOff x="8860143" y="2545060"/>
                  <a:chExt cx="139804" cy="139804"/>
                </a:xfrm>
              </p:grpSpPr>
              <p:sp>
                <p:nvSpPr>
                  <p:cNvPr id="65"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34" name="组合 166"/>
            <p:cNvGrpSpPr/>
            <p:nvPr/>
          </p:nvGrpSpPr>
          <p:grpSpPr>
            <a:xfrm>
              <a:off x="3290189" y="1148987"/>
              <a:ext cx="1209969" cy="1209969"/>
              <a:chOff x="3290189" y="1148987"/>
              <a:chExt cx="1209969" cy="1209969"/>
            </a:xfrm>
          </p:grpSpPr>
          <p:grpSp>
            <p:nvGrpSpPr>
              <p:cNvPr id="35" name="组合 167"/>
              <p:cNvGrpSpPr/>
              <p:nvPr userDrawn="1"/>
            </p:nvGrpSpPr>
            <p:grpSpPr>
              <a:xfrm>
                <a:off x="3290189" y="1148987"/>
                <a:ext cx="1209969" cy="1209969"/>
                <a:chOff x="4458000" y="1715032"/>
                <a:chExt cx="3240000" cy="3240000"/>
              </a:xfrm>
            </p:grpSpPr>
            <p:sp>
              <p:nvSpPr>
                <p:cNvPr id="54" name="椭圆 186"/>
                <p:cNvSpPr/>
                <p:nvPr userDrawn="1"/>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椭圆 187"/>
                <p:cNvSpPr/>
                <p:nvPr userDrawn="1"/>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椭圆 188"/>
                <p:cNvSpPr/>
                <p:nvPr userDrawn="1"/>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6" name="组合 168"/>
              <p:cNvGrpSpPr/>
              <p:nvPr userDrawn="1"/>
            </p:nvGrpSpPr>
            <p:grpSpPr>
              <a:xfrm>
                <a:off x="3838358" y="1330096"/>
                <a:ext cx="143299" cy="143299"/>
                <a:chOff x="8860553" y="2545471"/>
                <a:chExt cx="138982" cy="138982"/>
              </a:xfrm>
            </p:grpSpPr>
            <p:sp>
              <p:nvSpPr>
                <p:cNvPr id="52"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3"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7" name="组合 169"/>
              <p:cNvGrpSpPr/>
              <p:nvPr userDrawn="1"/>
            </p:nvGrpSpPr>
            <p:grpSpPr>
              <a:xfrm>
                <a:off x="3525826" y="1550558"/>
                <a:ext cx="143299" cy="143299"/>
                <a:chOff x="8860553" y="2545470"/>
                <a:chExt cx="138982" cy="138982"/>
              </a:xfrm>
            </p:grpSpPr>
            <p:sp>
              <p:nvSpPr>
                <p:cNvPr id="50"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8" name="组合 170"/>
              <p:cNvGrpSpPr/>
              <p:nvPr userDrawn="1"/>
            </p:nvGrpSpPr>
            <p:grpSpPr>
              <a:xfrm>
                <a:off x="3525826" y="1844636"/>
                <a:ext cx="143299" cy="143299"/>
                <a:chOff x="8860553" y="2545470"/>
                <a:chExt cx="138982" cy="138982"/>
              </a:xfrm>
            </p:grpSpPr>
            <p:sp>
              <p:nvSpPr>
                <p:cNvPr id="48"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9" name="组合 171"/>
              <p:cNvGrpSpPr/>
              <p:nvPr userDrawn="1"/>
            </p:nvGrpSpPr>
            <p:grpSpPr>
              <a:xfrm>
                <a:off x="3846365" y="2008020"/>
                <a:ext cx="143299" cy="143299"/>
                <a:chOff x="8850141" y="2548833"/>
                <a:chExt cx="138982" cy="138982"/>
              </a:xfrm>
            </p:grpSpPr>
            <p:sp>
              <p:nvSpPr>
                <p:cNvPr id="46"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0" name="组合 172"/>
              <p:cNvGrpSpPr/>
              <p:nvPr userDrawn="1"/>
            </p:nvGrpSpPr>
            <p:grpSpPr>
              <a:xfrm>
                <a:off x="4121221" y="1550558"/>
                <a:ext cx="143299" cy="143299"/>
                <a:chOff x="8860553" y="2545470"/>
                <a:chExt cx="138982" cy="138982"/>
              </a:xfrm>
            </p:grpSpPr>
            <p:sp>
              <p:nvSpPr>
                <p:cNvPr id="44"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1" name="组合 173"/>
              <p:cNvGrpSpPr/>
              <p:nvPr userDrawn="1"/>
            </p:nvGrpSpPr>
            <p:grpSpPr>
              <a:xfrm>
                <a:off x="4121221" y="1824085"/>
                <a:ext cx="143299" cy="143299"/>
                <a:chOff x="8860553" y="2545470"/>
                <a:chExt cx="138982" cy="138982"/>
              </a:xfrm>
            </p:grpSpPr>
            <p:sp>
              <p:nvSpPr>
                <p:cNvPr id="42"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108" name="组合 21"/>
          <p:cNvGrpSpPr/>
          <p:nvPr/>
        </p:nvGrpSpPr>
        <p:grpSpPr>
          <a:xfrm>
            <a:off x="-654401" y="-531440"/>
            <a:ext cx="2149486" cy="2149486"/>
            <a:chOff x="330498" y="3055877"/>
            <a:chExt cx="2149486" cy="2149486"/>
          </a:xfrm>
        </p:grpSpPr>
        <p:grpSp>
          <p:nvGrpSpPr>
            <p:cNvPr id="109" name="组合 13"/>
            <p:cNvGrpSpPr/>
            <p:nvPr/>
          </p:nvGrpSpPr>
          <p:grpSpPr>
            <a:xfrm>
              <a:off x="330498" y="3055877"/>
              <a:ext cx="2149486" cy="2149486"/>
              <a:chOff x="3282050" y="1720501"/>
              <a:chExt cx="2902298" cy="2902298"/>
            </a:xfrm>
          </p:grpSpPr>
          <p:sp>
            <p:nvSpPr>
              <p:cNvPr id="111" name="椭圆 104"/>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2" name="椭圆 105"/>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3" name="椭圆 106"/>
              <p:cNvSpPr/>
              <p:nvPr/>
            </p:nvSpPr>
            <p:spPr>
              <a:xfrm>
                <a:off x="3282050" y="1720501"/>
                <a:ext cx="2902298" cy="290229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4" name="椭圆 107"/>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5" name="椭圆 108"/>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6" name="椭圆 110"/>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1"/>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2"/>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3"/>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4"/>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15"/>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16"/>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17"/>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0" name="图片 13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3916" y="3732605"/>
              <a:ext cx="833816" cy="833816"/>
            </a:xfrm>
            <a:prstGeom prst="rect">
              <a:avLst/>
            </a:prstGeom>
          </p:spPr>
        </p:pic>
      </p:grpSp>
    </p:spTree>
    <p:extLst>
      <p:ext uri="{BB962C8B-B14F-4D97-AF65-F5344CB8AC3E}">
        <p14:creationId xmlns:p14="http://schemas.microsoft.com/office/powerpoint/2010/main" val="3283220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275877"/>
            <a:ext cx="8424936" cy="4524315"/>
          </a:xfrm>
          <a:prstGeom prst="rect">
            <a:avLst/>
          </a:prstGeom>
        </p:spPr>
        <p:txBody>
          <a:bodyPr wrap="square">
            <a:spAutoFit/>
          </a:bodyPr>
          <a:lstStyle/>
          <a:p>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有一張長</a:t>
            </a:r>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6</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公分，寬</a:t>
            </a:r>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4</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公分的長方形色紙，將它剪成最大的正方形而不浪費紙，此正方形邊長為幾公分？（正方形大小需相同）</a:t>
            </a:r>
          </a:p>
          <a:p>
            <a:endPar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endPar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endParaRPr>
          </a:p>
          <a:p>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有一張長</a:t>
            </a:r>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6</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公分，寬</a:t>
            </a:r>
            <a:r>
              <a:rPr lang="en-US" altLang="zh-TW"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4</a:t>
            </a:r>
            <a:r>
              <a:rPr lang="zh-TW" altLang="en-US" sz="3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公分的長方形色紙，將它剪成正方形而不浪費紙，則最少可以剪成幾個正方形？（正方形大小可不相同）</a:t>
            </a:r>
          </a:p>
        </p:txBody>
      </p:sp>
      <p:grpSp>
        <p:nvGrpSpPr>
          <p:cNvPr id="3" name="组合 21"/>
          <p:cNvGrpSpPr/>
          <p:nvPr/>
        </p:nvGrpSpPr>
        <p:grpSpPr>
          <a:xfrm>
            <a:off x="-710305" y="-747464"/>
            <a:ext cx="2149486" cy="2149486"/>
            <a:chOff x="330498" y="3055877"/>
            <a:chExt cx="2149486" cy="2149486"/>
          </a:xfrm>
        </p:grpSpPr>
        <p:grpSp>
          <p:nvGrpSpPr>
            <p:cNvPr id="5" name="组合 13"/>
            <p:cNvGrpSpPr/>
            <p:nvPr/>
          </p:nvGrpSpPr>
          <p:grpSpPr>
            <a:xfrm>
              <a:off x="330498" y="3055877"/>
              <a:ext cx="2149486" cy="2149486"/>
              <a:chOff x="3282050" y="1720501"/>
              <a:chExt cx="2902298" cy="2902298"/>
            </a:xfrm>
          </p:grpSpPr>
          <p:sp>
            <p:nvSpPr>
              <p:cNvPr id="7" name="椭圆 104"/>
              <p:cNvSpPr/>
              <p:nvPr/>
            </p:nvSpPr>
            <p:spPr>
              <a:xfrm>
                <a:off x="3929196" y="2367647"/>
                <a:ext cx="1608007" cy="1608007"/>
              </a:xfrm>
              <a:prstGeom prst="ellipse">
                <a:avLst/>
              </a:prstGeom>
              <a:no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8" name="椭圆 105"/>
              <p:cNvSpPr/>
              <p:nvPr/>
            </p:nvSpPr>
            <p:spPr>
              <a:xfrm>
                <a:off x="3598997" y="2037448"/>
                <a:ext cx="2268404" cy="2268404"/>
              </a:xfrm>
              <a:prstGeom prst="ellipse">
                <a:avLst/>
              </a:prstGeom>
              <a:no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9" name="椭圆 106"/>
              <p:cNvSpPr/>
              <p:nvPr/>
            </p:nvSpPr>
            <p:spPr>
              <a:xfrm>
                <a:off x="3282050" y="1720501"/>
                <a:ext cx="2902298" cy="2902298"/>
              </a:xfrm>
              <a:prstGeom prst="ellipse">
                <a:avLst/>
              </a:prstGeom>
              <a:noFill/>
              <a:ln w="12700" cap="flat" cmpd="sng" algn="ctr">
                <a:solidFill>
                  <a:sysClr val="window" lastClr="FFFFFF"/>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0" name="椭圆 107"/>
              <p:cNvSpPr/>
              <p:nvPr/>
            </p:nvSpPr>
            <p:spPr>
              <a:xfrm>
                <a:off x="3966371" y="2404822"/>
                <a:ext cx="1533656" cy="1533656"/>
              </a:xfrm>
              <a:prstGeom prst="ellipse">
                <a:avLst/>
              </a:prstGeom>
              <a:noFill/>
              <a:ln w="6350" cap="flat" cmpd="sng" algn="ctr">
                <a:solidFill>
                  <a:sysClr val="window" lastClr="FFFFFF"/>
                </a:solid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1" name="椭圆 108"/>
              <p:cNvSpPr/>
              <p:nvPr/>
            </p:nvSpPr>
            <p:spPr>
              <a:xfrm>
                <a:off x="3629184" y="2067635"/>
                <a:ext cx="2208030" cy="2208030"/>
              </a:xfrm>
              <a:prstGeom prst="ellipse">
                <a:avLst/>
              </a:prstGeom>
              <a:noFill/>
              <a:ln w="6350" cap="flat" cmpd="sng" algn="ctr">
                <a:solidFill>
                  <a:sysClr val="window" lastClr="FFFFFF"/>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2" name="椭圆 110"/>
              <p:cNvSpPr/>
              <p:nvPr/>
            </p:nvSpPr>
            <p:spPr>
              <a:xfrm>
                <a:off x="4656063" y="2140505"/>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3" name="椭圆 111"/>
              <p:cNvSpPr/>
              <p:nvPr/>
            </p:nvSpPr>
            <p:spPr>
              <a:xfrm>
                <a:off x="3966371" y="2407097"/>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4" name="椭圆 112"/>
              <p:cNvSpPr/>
              <p:nvPr/>
            </p:nvSpPr>
            <p:spPr>
              <a:xfrm>
                <a:off x="5320889" y="2407097"/>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5" name="椭圆 113"/>
              <p:cNvSpPr/>
              <p:nvPr/>
            </p:nvSpPr>
            <p:spPr>
              <a:xfrm>
                <a:off x="5610072" y="3094514"/>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6" name="椭圆 114"/>
              <p:cNvSpPr/>
              <p:nvPr/>
            </p:nvSpPr>
            <p:spPr>
              <a:xfrm>
                <a:off x="3704460" y="3094514"/>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7" name="椭圆 115"/>
              <p:cNvSpPr/>
              <p:nvPr/>
            </p:nvSpPr>
            <p:spPr>
              <a:xfrm>
                <a:off x="4656063" y="4054331"/>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8" name="椭圆 116"/>
              <p:cNvSpPr/>
              <p:nvPr/>
            </p:nvSpPr>
            <p:spPr>
              <a:xfrm>
                <a:off x="3966371" y="3720176"/>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sp>
            <p:nvSpPr>
              <p:cNvPr id="19" name="椭圆 117"/>
              <p:cNvSpPr/>
              <p:nvPr/>
            </p:nvSpPr>
            <p:spPr>
              <a:xfrm>
                <a:off x="5360849" y="3720176"/>
                <a:ext cx="154272" cy="154272"/>
              </a:xfrm>
              <a:prstGeom prst="ellips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a:cs typeface="+mn-cs"/>
                </a:endParaRPr>
              </a:p>
            </p:txBody>
          </p:sp>
        </p:grpSp>
        <p:pic>
          <p:nvPicPr>
            <p:cNvPr id="6" name="图片 131"/>
            <p:cNvPicPr>
              <a:picLocks noChangeAspect="1"/>
            </p:cNvPicPr>
            <p:nvPr/>
          </p:nvPicPr>
          <p:blipFill>
            <a:blip r:embed="rId2">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1013916" y="3732605"/>
              <a:ext cx="833816" cy="833816"/>
            </a:xfrm>
            <a:prstGeom prst="rect">
              <a:avLst/>
            </a:prstGeom>
          </p:spPr>
        </p:pic>
      </p:grpSp>
    </p:spTree>
    <p:extLst>
      <p:ext uri="{BB962C8B-B14F-4D97-AF65-F5344CB8AC3E}">
        <p14:creationId xmlns:p14="http://schemas.microsoft.com/office/powerpoint/2010/main" val="286184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927965404"/>
              </p:ext>
            </p:extLst>
          </p:nvPr>
        </p:nvGraphicFramePr>
        <p:xfrm>
          <a:off x="971600" y="908720"/>
          <a:ext cx="6912768" cy="4608512"/>
        </p:xfrm>
        <a:graphic>
          <a:graphicData uri="http://schemas.openxmlformats.org/drawingml/2006/table">
            <a:tbl>
              <a:tblPr firstRow="1" bandRow="1">
                <a:tableStyleId>{5940675A-B579-460E-94D1-54222C63F5DA}</a:tableStyleId>
              </a:tblPr>
              <a:tblGrid>
                <a:gridCol w="1152128"/>
                <a:gridCol w="1152128"/>
                <a:gridCol w="1152128"/>
                <a:gridCol w="1152128"/>
                <a:gridCol w="1152128"/>
                <a:gridCol w="1152128"/>
              </a:tblGrid>
              <a:tr h="1152128">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152128">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a:endParaRPr lang="zh-TW" altLang="en-US" sz="6000"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a:endParaRPr lang="zh-TW" altLang="en-US" sz="6000"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152128">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152128">
                <a:tc>
                  <a:txBody>
                    <a:bodyPr/>
                    <a:lstStyle/>
                    <a:p>
                      <a:endParaRPr lang="zh-TW" altLang="en-US">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dirty="0">
                        <a:solidFill>
                          <a:sysClr val="windowText" lastClr="000000"/>
                        </a:solidFil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bl>
          </a:graphicData>
        </a:graphic>
      </p:graphicFrame>
      <p:cxnSp>
        <p:nvCxnSpPr>
          <p:cNvPr id="10" name="直線接點 9"/>
          <p:cNvCxnSpPr/>
          <p:nvPr/>
        </p:nvCxnSpPr>
        <p:spPr>
          <a:xfrm>
            <a:off x="971600" y="908720"/>
            <a:ext cx="46085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線接點 10"/>
          <p:cNvCxnSpPr/>
          <p:nvPr/>
        </p:nvCxnSpPr>
        <p:spPr>
          <a:xfrm>
            <a:off x="971600" y="908720"/>
            <a:ext cx="0" cy="4608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a:off x="5592942" y="908720"/>
            <a:ext cx="0" cy="4608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線接點 14"/>
          <p:cNvCxnSpPr/>
          <p:nvPr/>
        </p:nvCxnSpPr>
        <p:spPr>
          <a:xfrm>
            <a:off x="971600" y="5501906"/>
            <a:ext cx="46085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直線接點 15"/>
          <p:cNvCxnSpPr/>
          <p:nvPr/>
        </p:nvCxnSpPr>
        <p:spPr>
          <a:xfrm>
            <a:off x="5592942" y="908720"/>
            <a:ext cx="23042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直線接點 20"/>
          <p:cNvCxnSpPr>
            <a:endCxn id="4" idx="3"/>
          </p:cNvCxnSpPr>
          <p:nvPr/>
        </p:nvCxnSpPr>
        <p:spPr>
          <a:xfrm flipH="1">
            <a:off x="7884368" y="908720"/>
            <a:ext cx="12830" cy="2304256"/>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線接點 23"/>
          <p:cNvCxnSpPr/>
          <p:nvPr/>
        </p:nvCxnSpPr>
        <p:spPr>
          <a:xfrm>
            <a:off x="5592942" y="3212976"/>
            <a:ext cx="23042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直線接點 24"/>
          <p:cNvCxnSpPr/>
          <p:nvPr/>
        </p:nvCxnSpPr>
        <p:spPr>
          <a:xfrm flipH="1">
            <a:off x="7853582" y="3212976"/>
            <a:ext cx="12830" cy="2304256"/>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直線接點 25"/>
          <p:cNvCxnSpPr/>
          <p:nvPr/>
        </p:nvCxnSpPr>
        <p:spPr>
          <a:xfrm>
            <a:off x="5580112" y="5501906"/>
            <a:ext cx="23042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線接點 27"/>
          <p:cNvCxnSpPr/>
          <p:nvPr/>
        </p:nvCxnSpPr>
        <p:spPr>
          <a:xfrm flipH="1">
            <a:off x="2089874" y="1412776"/>
            <a:ext cx="33854" cy="4089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線接點 28"/>
          <p:cNvCxnSpPr/>
          <p:nvPr/>
        </p:nvCxnSpPr>
        <p:spPr>
          <a:xfrm flipH="1">
            <a:off x="3258929" y="1412776"/>
            <a:ext cx="12842" cy="4089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直線接點 29"/>
          <p:cNvCxnSpPr>
            <a:endCxn id="4" idx="2"/>
          </p:cNvCxnSpPr>
          <p:nvPr/>
        </p:nvCxnSpPr>
        <p:spPr>
          <a:xfrm>
            <a:off x="4427984" y="1448780"/>
            <a:ext cx="0" cy="4068452"/>
          </a:xfrm>
          <a:prstGeom prst="line">
            <a:avLst/>
          </a:prstGeom>
        </p:spPr>
        <p:style>
          <a:lnRef idx="3">
            <a:schemeClr val="accent6"/>
          </a:lnRef>
          <a:fillRef idx="0">
            <a:schemeClr val="accent6"/>
          </a:fillRef>
          <a:effectRef idx="2">
            <a:schemeClr val="accent6"/>
          </a:effectRef>
          <a:fontRef idx="minor">
            <a:schemeClr val="tx1"/>
          </a:fontRef>
        </p:style>
      </p:cxnSp>
      <p:sp>
        <p:nvSpPr>
          <p:cNvPr id="31" name="矩形 30"/>
          <p:cNvSpPr/>
          <p:nvPr/>
        </p:nvSpPr>
        <p:spPr>
          <a:xfrm>
            <a:off x="2339752" y="2276872"/>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smtClean="0">
                <a:solidFill>
                  <a:srgbClr val="FF0000"/>
                </a:solidFill>
              </a:rPr>
              <a:t>6</a:t>
            </a:r>
            <a:endParaRPr lang="zh-TW" altLang="en-US" sz="7200" dirty="0">
              <a:solidFill>
                <a:srgbClr val="FF0000"/>
              </a:solidFill>
            </a:endParaRPr>
          </a:p>
        </p:txBody>
      </p:sp>
      <p:sp>
        <p:nvSpPr>
          <p:cNvPr id="32" name="矩形 31"/>
          <p:cNvSpPr/>
          <p:nvPr/>
        </p:nvSpPr>
        <p:spPr>
          <a:xfrm>
            <a:off x="3491880" y="2276872"/>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a:solidFill>
                  <a:srgbClr val="FF0000"/>
                </a:solidFill>
              </a:rPr>
              <a:t>4</a:t>
            </a:r>
            <a:endParaRPr lang="zh-TW" altLang="en-US" sz="7200" dirty="0">
              <a:solidFill>
                <a:srgbClr val="FF0000"/>
              </a:solidFill>
            </a:endParaRPr>
          </a:p>
        </p:txBody>
      </p:sp>
      <p:sp>
        <p:nvSpPr>
          <p:cNvPr id="33" name="矩形 32"/>
          <p:cNvSpPr/>
          <p:nvPr/>
        </p:nvSpPr>
        <p:spPr>
          <a:xfrm>
            <a:off x="1187624" y="2276872"/>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smtClean="0">
                <a:solidFill>
                  <a:srgbClr val="FF0000"/>
                </a:solidFill>
              </a:rPr>
              <a:t>1</a:t>
            </a:r>
            <a:endParaRPr lang="zh-TW" altLang="en-US" sz="7200" dirty="0">
              <a:solidFill>
                <a:srgbClr val="FF0000"/>
              </a:solidFill>
            </a:endParaRPr>
          </a:p>
        </p:txBody>
      </p:sp>
      <p:sp>
        <p:nvSpPr>
          <p:cNvPr id="39" name="矩形 38"/>
          <p:cNvSpPr/>
          <p:nvPr/>
        </p:nvSpPr>
        <p:spPr>
          <a:xfrm>
            <a:off x="2339752" y="3429000"/>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smtClean="0">
                <a:solidFill>
                  <a:srgbClr val="FF0000"/>
                </a:solidFill>
              </a:rPr>
              <a:t>4</a:t>
            </a:r>
            <a:endParaRPr lang="zh-TW" altLang="en-US" sz="7200" dirty="0">
              <a:solidFill>
                <a:srgbClr val="FF0000"/>
              </a:solidFill>
            </a:endParaRPr>
          </a:p>
        </p:txBody>
      </p:sp>
      <p:cxnSp>
        <p:nvCxnSpPr>
          <p:cNvPr id="46" name="直線接點 45"/>
          <p:cNvCxnSpPr/>
          <p:nvPr/>
        </p:nvCxnSpPr>
        <p:spPr>
          <a:xfrm flipH="1">
            <a:off x="2089874" y="4365104"/>
            <a:ext cx="2338110"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矩形 46"/>
          <p:cNvSpPr/>
          <p:nvPr/>
        </p:nvSpPr>
        <p:spPr>
          <a:xfrm>
            <a:off x="2339752" y="4509120"/>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a:solidFill>
                  <a:srgbClr val="FF0000"/>
                </a:solidFill>
              </a:rPr>
              <a:t>2</a:t>
            </a:r>
            <a:endParaRPr lang="zh-TW" altLang="en-US" sz="7200" dirty="0">
              <a:solidFill>
                <a:srgbClr val="FF0000"/>
              </a:solidFill>
            </a:endParaRPr>
          </a:p>
        </p:txBody>
      </p:sp>
      <p:sp>
        <p:nvSpPr>
          <p:cNvPr id="48" name="矩形 47"/>
          <p:cNvSpPr/>
          <p:nvPr/>
        </p:nvSpPr>
        <p:spPr>
          <a:xfrm>
            <a:off x="4572000" y="2275460"/>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a:solidFill>
                  <a:srgbClr val="FF0000"/>
                </a:solidFill>
              </a:rPr>
              <a:t>2</a:t>
            </a:r>
            <a:endParaRPr lang="zh-TW" altLang="en-US" sz="7200" dirty="0">
              <a:solidFill>
                <a:srgbClr val="FF0000"/>
              </a:solidFill>
            </a:endParaRPr>
          </a:p>
        </p:txBody>
      </p:sp>
      <p:sp>
        <p:nvSpPr>
          <p:cNvPr id="49" name="矩形 48"/>
          <p:cNvSpPr/>
          <p:nvPr/>
        </p:nvSpPr>
        <p:spPr>
          <a:xfrm>
            <a:off x="3491880" y="3429000"/>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smtClean="0">
                <a:solidFill>
                  <a:srgbClr val="FF0000"/>
                </a:solidFill>
              </a:rPr>
              <a:t>4</a:t>
            </a:r>
            <a:endParaRPr lang="zh-TW" altLang="en-US" sz="7200" dirty="0">
              <a:solidFill>
                <a:srgbClr val="FF0000"/>
              </a:solidFill>
            </a:endParaRPr>
          </a:p>
        </p:txBody>
      </p:sp>
      <p:sp>
        <p:nvSpPr>
          <p:cNvPr id="50" name="矩形 49"/>
          <p:cNvSpPr/>
          <p:nvPr/>
        </p:nvSpPr>
        <p:spPr>
          <a:xfrm>
            <a:off x="3479136" y="4509120"/>
            <a:ext cx="7920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a:solidFill>
                  <a:srgbClr val="FF0000"/>
                </a:solidFill>
              </a:rPr>
              <a:t>0</a:t>
            </a:r>
            <a:endParaRPr lang="zh-TW" altLang="en-US" sz="7200" dirty="0">
              <a:solidFill>
                <a:srgbClr val="FF0000"/>
              </a:solidFill>
            </a:endParaRPr>
          </a:p>
        </p:txBody>
      </p:sp>
      <p:sp>
        <p:nvSpPr>
          <p:cNvPr id="52" name="標題 3"/>
          <p:cNvSpPr txBox="1">
            <a:spLocks/>
          </p:cNvSpPr>
          <p:nvPr/>
        </p:nvSpPr>
        <p:spPr>
          <a:xfrm>
            <a:off x="827584" y="5733256"/>
            <a:ext cx="7488832" cy="788755"/>
          </a:xfrm>
          <a:prstGeom prst="rect">
            <a:avLst/>
          </a:prstGeom>
          <a:noFill/>
        </p:spPr>
        <p:txBody>
          <a:bodyPr vert="horz" wrap="square" lIns="91440" tIns="45720" rIns="91440" bIns="45720" rtlCol="0" anchor="ctr">
            <a:noAutofit/>
          </a:bodyPr>
          <a:lstStyle/>
          <a:p>
            <a:pPr>
              <a:spcAft>
                <a:spcPts val="0"/>
              </a:spcAft>
            </a:pP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1+2</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a:t>
            </a: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3</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  </a:t>
            </a: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3</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個</a:t>
            </a:r>
            <a:endParaRPr lang="zh-TW" sz="6600" dirty="0">
              <a:solidFill>
                <a:srgbClr val="FF0000"/>
              </a:solidFill>
              <a:effectLst/>
              <a:latin typeface="新細明體"/>
              <a:cs typeface="新細明體"/>
            </a:endParaRPr>
          </a:p>
        </p:txBody>
      </p:sp>
      <p:grpSp>
        <p:nvGrpSpPr>
          <p:cNvPr id="61" name="群組 60"/>
          <p:cNvGrpSpPr/>
          <p:nvPr/>
        </p:nvGrpSpPr>
        <p:grpSpPr>
          <a:xfrm>
            <a:off x="7853582" y="5663609"/>
            <a:ext cx="1622995" cy="1622995"/>
            <a:chOff x="10799877" y="5565941"/>
            <a:chExt cx="1622995" cy="1622995"/>
          </a:xfrm>
        </p:grpSpPr>
        <p:grpSp>
          <p:nvGrpSpPr>
            <p:cNvPr id="62" name="组合 253"/>
            <p:cNvGrpSpPr/>
            <p:nvPr/>
          </p:nvGrpSpPr>
          <p:grpSpPr>
            <a:xfrm>
              <a:off x="10799877" y="5565941"/>
              <a:ext cx="1622995" cy="1622995"/>
              <a:chOff x="9919874" y="407800"/>
              <a:chExt cx="2268404" cy="2268404"/>
            </a:xfrm>
          </p:grpSpPr>
          <p:sp>
            <p:nvSpPr>
              <p:cNvPr id="69"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3" name="组合 1"/>
            <p:cNvGrpSpPr/>
            <p:nvPr/>
          </p:nvGrpSpPr>
          <p:grpSpPr>
            <a:xfrm>
              <a:off x="11202312" y="6085598"/>
              <a:ext cx="922220" cy="763785"/>
              <a:chOff x="8658759" y="5376728"/>
              <a:chExt cx="922220" cy="763785"/>
            </a:xfrm>
          </p:grpSpPr>
          <p:grpSp>
            <p:nvGrpSpPr>
              <p:cNvPr id="64" name="组合 190"/>
              <p:cNvGrpSpPr/>
              <p:nvPr/>
            </p:nvGrpSpPr>
            <p:grpSpPr>
              <a:xfrm>
                <a:off x="8658759" y="5376728"/>
                <a:ext cx="478777" cy="478777"/>
                <a:chOff x="9919874" y="407800"/>
                <a:chExt cx="2268404" cy="2268404"/>
              </a:xfrm>
            </p:grpSpPr>
            <p:sp>
              <p:nvSpPr>
                <p:cNvPr id="67"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8"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5"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5226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9" grpId="0"/>
      <p:bldP spid="47" grpId="0"/>
      <p:bldP spid="48" grpId="0"/>
      <p:bldP spid="49" grpId="0"/>
      <p:bldP spid="50"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332656"/>
            <a:ext cx="7920880" cy="5632311"/>
          </a:xfrm>
          <a:prstGeom prst="rect">
            <a:avLst/>
          </a:prstGeom>
        </p:spPr>
        <p:txBody>
          <a:bodyPr wrap="square">
            <a:spAutoFit/>
          </a:bodyPr>
          <a:lstStyle/>
          <a:p>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桌上有一張長</a:t>
            </a:r>
            <a:r>
              <a:rPr lang="en-US" altLang="zh-TW"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41</a:t>
            </a:r>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公分、寬</a:t>
            </a:r>
            <a:r>
              <a:rPr lang="en-US" altLang="zh-TW"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35</a:t>
            </a:r>
            <a:r>
              <a:rPr lang="zh-TW" altLang="en-US" sz="60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公分的雲彩紙，將它剪成正方形而不浪費紙，則最少可以剪成幾個正方形？（正方形大小可不相同）</a:t>
            </a:r>
          </a:p>
        </p:txBody>
      </p:sp>
      <p:grpSp>
        <p:nvGrpSpPr>
          <p:cNvPr id="16" name="群組 15"/>
          <p:cNvGrpSpPr/>
          <p:nvPr/>
        </p:nvGrpSpPr>
        <p:grpSpPr>
          <a:xfrm>
            <a:off x="7853582" y="5663609"/>
            <a:ext cx="1622995" cy="1622995"/>
            <a:chOff x="10799877" y="5565941"/>
            <a:chExt cx="1622995" cy="1622995"/>
          </a:xfrm>
        </p:grpSpPr>
        <p:grpSp>
          <p:nvGrpSpPr>
            <p:cNvPr id="17" name="组合 253"/>
            <p:cNvGrpSpPr/>
            <p:nvPr/>
          </p:nvGrpSpPr>
          <p:grpSpPr>
            <a:xfrm>
              <a:off x="10799877" y="5565941"/>
              <a:ext cx="1622995" cy="1622995"/>
              <a:chOff x="9919874" y="407800"/>
              <a:chExt cx="2268404" cy="2268404"/>
            </a:xfrm>
          </p:grpSpPr>
          <p:sp>
            <p:nvSpPr>
              <p:cNvPr id="24"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6"/>
              <p:cNvSpPr/>
              <p:nvPr/>
            </p:nvSpPr>
            <p:spPr>
              <a:xfrm>
                <a:off x="10287248" y="775174"/>
                <a:ext cx="1533656" cy="1533656"/>
              </a:xfrm>
              <a:prstGeom prst="ellipse">
                <a:avLst/>
              </a:prstGeom>
              <a:blipFill dpi="0" rotWithShape="1">
                <a:blip r:embed="rId2">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
            <p:cNvGrpSpPr/>
            <p:nvPr/>
          </p:nvGrpSpPr>
          <p:grpSpPr>
            <a:xfrm>
              <a:off x="11202312" y="6085598"/>
              <a:ext cx="922220" cy="763785"/>
              <a:chOff x="8658759" y="5376728"/>
              <a:chExt cx="922220" cy="763785"/>
            </a:xfrm>
          </p:grpSpPr>
          <p:grpSp>
            <p:nvGrpSpPr>
              <p:cNvPr id="19" name="组合 190"/>
              <p:cNvGrpSpPr/>
              <p:nvPr/>
            </p:nvGrpSpPr>
            <p:grpSpPr>
              <a:xfrm>
                <a:off x="8658759" y="5376728"/>
                <a:ext cx="478777" cy="478777"/>
                <a:chOff x="9919874" y="407800"/>
                <a:chExt cx="2268404" cy="2268404"/>
              </a:xfrm>
            </p:grpSpPr>
            <p:sp>
              <p:nvSpPr>
                <p:cNvPr id="22"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0"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1001739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869293023"/>
              </p:ext>
            </p:extLst>
          </p:nvPr>
        </p:nvGraphicFramePr>
        <p:xfrm>
          <a:off x="251520" y="188657"/>
          <a:ext cx="8539480" cy="655270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187220">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r h="187220">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endParaRPr lang="zh-TW" altLang="en-US" sz="100" dirty="0"/>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r>
            </a:tbl>
          </a:graphicData>
        </a:graphic>
      </p:graphicFrame>
      <p:cxnSp>
        <p:nvCxnSpPr>
          <p:cNvPr id="9" name="直線接點 8"/>
          <p:cNvCxnSpPr/>
          <p:nvPr/>
        </p:nvCxnSpPr>
        <p:spPr>
          <a:xfrm>
            <a:off x="251520" y="188640"/>
            <a:ext cx="72728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線接點 11"/>
          <p:cNvCxnSpPr/>
          <p:nvPr/>
        </p:nvCxnSpPr>
        <p:spPr>
          <a:xfrm>
            <a:off x="251520" y="188640"/>
            <a:ext cx="0" cy="65169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a:off x="7524328" y="188640"/>
            <a:ext cx="0" cy="65169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直線接點 17"/>
          <p:cNvCxnSpPr/>
          <p:nvPr/>
        </p:nvCxnSpPr>
        <p:spPr>
          <a:xfrm>
            <a:off x="251520" y="6741368"/>
            <a:ext cx="72728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線接點 18"/>
          <p:cNvCxnSpPr/>
          <p:nvPr/>
        </p:nvCxnSpPr>
        <p:spPr>
          <a:xfrm>
            <a:off x="7524328" y="188640"/>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線接點 22"/>
          <p:cNvCxnSpPr/>
          <p:nvPr/>
        </p:nvCxnSpPr>
        <p:spPr>
          <a:xfrm>
            <a:off x="7498620" y="1291910"/>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線接點 23"/>
          <p:cNvCxnSpPr/>
          <p:nvPr/>
        </p:nvCxnSpPr>
        <p:spPr>
          <a:xfrm>
            <a:off x="8797322" y="188640"/>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線接點 27"/>
          <p:cNvCxnSpPr/>
          <p:nvPr/>
        </p:nvCxnSpPr>
        <p:spPr>
          <a:xfrm>
            <a:off x="7498620" y="2420888"/>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直線接點 28"/>
          <p:cNvCxnSpPr/>
          <p:nvPr/>
        </p:nvCxnSpPr>
        <p:spPr>
          <a:xfrm>
            <a:off x="8797322" y="1317618"/>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直線接點 29"/>
          <p:cNvCxnSpPr/>
          <p:nvPr/>
        </p:nvCxnSpPr>
        <p:spPr>
          <a:xfrm>
            <a:off x="7498620" y="3547308"/>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接點 30"/>
          <p:cNvCxnSpPr/>
          <p:nvPr/>
        </p:nvCxnSpPr>
        <p:spPr>
          <a:xfrm>
            <a:off x="8797322" y="2444038"/>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接點 31"/>
          <p:cNvCxnSpPr/>
          <p:nvPr/>
        </p:nvCxnSpPr>
        <p:spPr>
          <a:xfrm>
            <a:off x="7498620" y="4676286"/>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直線接點 32"/>
          <p:cNvCxnSpPr/>
          <p:nvPr/>
        </p:nvCxnSpPr>
        <p:spPr>
          <a:xfrm>
            <a:off x="8797322" y="3573016"/>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線接點 33"/>
          <p:cNvCxnSpPr/>
          <p:nvPr/>
        </p:nvCxnSpPr>
        <p:spPr>
          <a:xfrm>
            <a:off x="7498620" y="5805264"/>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直線接點 34"/>
          <p:cNvCxnSpPr/>
          <p:nvPr/>
        </p:nvCxnSpPr>
        <p:spPr>
          <a:xfrm>
            <a:off x="8797322" y="4701994"/>
            <a:ext cx="0" cy="110327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直線接點 35"/>
          <p:cNvCxnSpPr/>
          <p:nvPr/>
        </p:nvCxnSpPr>
        <p:spPr>
          <a:xfrm>
            <a:off x="7512753" y="6741368"/>
            <a:ext cx="10801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直線接點 37"/>
          <p:cNvCxnSpPr/>
          <p:nvPr/>
        </p:nvCxnSpPr>
        <p:spPr>
          <a:xfrm>
            <a:off x="8592873" y="5833530"/>
            <a:ext cx="0" cy="9444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直線接點 40"/>
          <p:cNvCxnSpPr/>
          <p:nvPr/>
        </p:nvCxnSpPr>
        <p:spPr>
          <a:xfrm>
            <a:off x="1907704" y="1317618"/>
            <a:ext cx="0" cy="4055598"/>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直線接點 41"/>
          <p:cNvCxnSpPr/>
          <p:nvPr/>
        </p:nvCxnSpPr>
        <p:spPr>
          <a:xfrm>
            <a:off x="3143415" y="1300199"/>
            <a:ext cx="0" cy="4073017"/>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直線接點 42"/>
          <p:cNvCxnSpPr/>
          <p:nvPr/>
        </p:nvCxnSpPr>
        <p:spPr>
          <a:xfrm>
            <a:off x="4416409" y="1280335"/>
            <a:ext cx="0" cy="4092881"/>
          </a:xfrm>
          <a:prstGeom prst="line">
            <a:avLst/>
          </a:prstGeom>
        </p:spPr>
        <p:style>
          <a:lnRef idx="3">
            <a:schemeClr val="accent6"/>
          </a:lnRef>
          <a:fillRef idx="0">
            <a:schemeClr val="accent6"/>
          </a:fillRef>
          <a:effectRef idx="2">
            <a:schemeClr val="accent6"/>
          </a:effectRef>
          <a:fontRef idx="minor">
            <a:schemeClr val="tx1"/>
          </a:fontRef>
        </p:style>
      </p:cxnSp>
      <p:sp>
        <p:nvSpPr>
          <p:cNvPr id="44" name="矩形 43"/>
          <p:cNvSpPr/>
          <p:nvPr/>
        </p:nvSpPr>
        <p:spPr>
          <a:xfrm>
            <a:off x="1967489" y="129446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41</a:t>
            </a:r>
            <a:endParaRPr lang="zh-TW" altLang="en-US" sz="4800" dirty="0">
              <a:solidFill>
                <a:srgbClr val="FF0000"/>
              </a:solidFill>
            </a:endParaRPr>
          </a:p>
        </p:txBody>
      </p:sp>
      <p:sp>
        <p:nvSpPr>
          <p:cNvPr id="45" name="矩形 44"/>
          <p:cNvSpPr/>
          <p:nvPr/>
        </p:nvSpPr>
        <p:spPr>
          <a:xfrm>
            <a:off x="3235516" y="1268760"/>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35</a:t>
            </a:r>
            <a:endParaRPr lang="zh-TW" altLang="en-US" sz="4800" dirty="0">
              <a:solidFill>
                <a:srgbClr val="FF0000"/>
              </a:solidFill>
            </a:endParaRPr>
          </a:p>
        </p:txBody>
      </p:sp>
      <p:cxnSp>
        <p:nvCxnSpPr>
          <p:cNvPr id="49" name="直線接點 48"/>
          <p:cNvCxnSpPr/>
          <p:nvPr/>
        </p:nvCxnSpPr>
        <p:spPr>
          <a:xfrm>
            <a:off x="1919279" y="2792503"/>
            <a:ext cx="250870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直線接點 50"/>
          <p:cNvCxnSpPr/>
          <p:nvPr/>
        </p:nvCxnSpPr>
        <p:spPr>
          <a:xfrm>
            <a:off x="1907704" y="4293096"/>
            <a:ext cx="2508705" cy="0"/>
          </a:xfrm>
          <a:prstGeom prst="line">
            <a:avLst/>
          </a:prstGeom>
        </p:spPr>
        <p:style>
          <a:lnRef idx="3">
            <a:schemeClr val="accent6"/>
          </a:lnRef>
          <a:fillRef idx="0">
            <a:schemeClr val="accent6"/>
          </a:fillRef>
          <a:effectRef idx="2">
            <a:schemeClr val="accent6"/>
          </a:effectRef>
          <a:fontRef idx="minor">
            <a:schemeClr val="tx1"/>
          </a:fontRef>
        </p:style>
      </p:cxnSp>
      <p:sp>
        <p:nvSpPr>
          <p:cNvPr id="52" name="矩形 51"/>
          <p:cNvSpPr/>
          <p:nvPr/>
        </p:nvSpPr>
        <p:spPr>
          <a:xfrm>
            <a:off x="816782" y="129446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1</a:t>
            </a:r>
            <a:endParaRPr lang="zh-TW" altLang="en-US" sz="4800" dirty="0">
              <a:solidFill>
                <a:srgbClr val="FF0000"/>
              </a:solidFill>
            </a:endParaRPr>
          </a:p>
        </p:txBody>
      </p:sp>
      <p:sp>
        <p:nvSpPr>
          <p:cNvPr id="53" name="矩形 52"/>
          <p:cNvSpPr/>
          <p:nvPr/>
        </p:nvSpPr>
        <p:spPr>
          <a:xfrm>
            <a:off x="1979712" y="206084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35</a:t>
            </a:r>
            <a:endParaRPr lang="zh-TW" altLang="en-US" sz="4800" dirty="0">
              <a:solidFill>
                <a:srgbClr val="FF0000"/>
              </a:solidFill>
            </a:endParaRPr>
          </a:p>
        </p:txBody>
      </p:sp>
      <p:sp>
        <p:nvSpPr>
          <p:cNvPr id="54" name="矩形 53"/>
          <p:cNvSpPr/>
          <p:nvPr/>
        </p:nvSpPr>
        <p:spPr>
          <a:xfrm>
            <a:off x="3247739" y="2035140"/>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30</a:t>
            </a:r>
            <a:endParaRPr lang="zh-TW" altLang="en-US" sz="4800" dirty="0">
              <a:solidFill>
                <a:srgbClr val="FF0000"/>
              </a:solidFill>
            </a:endParaRPr>
          </a:p>
        </p:txBody>
      </p:sp>
      <p:sp>
        <p:nvSpPr>
          <p:cNvPr id="55" name="矩形 54"/>
          <p:cNvSpPr/>
          <p:nvPr/>
        </p:nvSpPr>
        <p:spPr>
          <a:xfrm>
            <a:off x="1979712" y="278092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a:solidFill>
                  <a:srgbClr val="FF0000"/>
                </a:solidFill>
              </a:rPr>
              <a:t>6</a:t>
            </a:r>
            <a:endParaRPr lang="zh-TW" altLang="en-US" sz="4800" dirty="0">
              <a:solidFill>
                <a:srgbClr val="FF0000"/>
              </a:solidFill>
            </a:endParaRPr>
          </a:p>
        </p:txBody>
      </p:sp>
      <p:sp>
        <p:nvSpPr>
          <p:cNvPr id="56" name="矩形 55"/>
          <p:cNvSpPr/>
          <p:nvPr/>
        </p:nvSpPr>
        <p:spPr>
          <a:xfrm>
            <a:off x="3247739" y="2755220"/>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5</a:t>
            </a:r>
            <a:endParaRPr lang="zh-TW" altLang="en-US" sz="4800" dirty="0">
              <a:solidFill>
                <a:srgbClr val="FF0000"/>
              </a:solidFill>
            </a:endParaRPr>
          </a:p>
        </p:txBody>
      </p:sp>
      <p:sp>
        <p:nvSpPr>
          <p:cNvPr id="57" name="矩形 56"/>
          <p:cNvSpPr/>
          <p:nvPr/>
        </p:nvSpPr>
        <p:spPr>
          <a:xfrm>
            <a:off x="4455469" y="1317651"/>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a:solidFill>
                  <a:srgbClr val="FF0000"/>
                </a:solidFill>
              </a:rPr>
              <a:t>5</a:t>
            </a:r>
            <a:endParaRPr lang="zh-TW" altLang="en-US" sz="4800" dirty="0">
              <a:solidFill>
                <a:srgbClr val="FF0000"/>
              </a:solidFill>
            </a:endParaRPr>
          </a:p>
        </p:txBody>
      </p:sp>
      <p:sp>
        <p:nvSpPr>
          <p:cNvPr id="58" name="矩形 57"/>
          <p:cNvSpPr/>
          <p:nvPr/>
        </p:nvSpPr>
        <p:spPr>
          <a:xfrm>
            <a:off x="816782" y="278092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1</a:t>
            </a:r>
            <a:endParaRPr lang="zh-TW" altLang="en-US" sz="4800" dirty="0">
              <a:solidFill>
                <a:srgbClr val="FF0000"/>
              </a:solidFill>
            </a:endParaRPr>
          </a:p>
        </p:txBody>
      </p:sp>
      <p:sp>
        <p:nvSpPr>
          <p:cNvPr id="59" name="矩形 58"/>
          <p:cNvSpPr/>
          <p:nvPr/>
        </p:nvSpPr>
        <p:spPr>
          <a:xfrm>
            <a:off x="1988119" y="350100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5</a:t>
            </a:r>
            <a:endParaRPr lang="zh-TW" altLang="en-US" sz="4800" dirty="0">
              <a:solidFill>
                <a:srgbClr val="FF0000"/>
              </a:solidFill>
            </a:endParaRPr>
          </a:p>
        </p:txBody>
      </p:sp>
      <p:sp>
        <p:nvSpPr>
          <p:cNvPr id="60" name="矩形 59"/>
          <p:cNvSpPr/>
          <p:nvPr/>
        </p:nvSpPr>
        <p:spPr>
          <a:xfrm>
            <a:off x="1955779" y="4305950"/>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1</a:t>
            </a:r>
            <a:endParaRPr lang="zh-TW" altLang="en-US" sz="4800" dirty="0">
              <a:solidFill>
                <a:srgbClr val="FF0000"/>
              </a:solidFill>
            </a:endParaRPr>
          </a:p>
        </p:txBody>
      </p:sp>
      <p:sp>
        <p:nvSpPr>
          <p:cNvPr id="61" name="矩形 60"/>
          <p:cNvSpPr/>
          <p:nvPr/>
        </p:nvSpPr>
        <p:spPr>
          <a:xfrm>
            <a:off x="4470717" y="2708920"/>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a:solidFill>
                  <a:srgbClr val="FF0000"/>
                </a:solidFill>
              </a:rPr>
              <a:t>5</a:t>
            </a:r>
            <a:endParaRPr lang="zh-TW" altLang="en-US" sz="4800" dirty="0">
              <a:solidFill>
                <a:srgbClr val="FF0000"/>
              </a:solidFill>
            </a:endParaRPr>
          </a:p>
        </p:txBody>
      </p:sp>
      <p:sp>
        <p:nvSpPr>
          <p:cNvPr id="71" name="矩形 70"/>
          <p:cNvSpPr/>
          <p:nvPr/>
        </p:nvSpPr>
        <p:spPr>
          <a:xfrm>
            <a:off x="3275856" y="3501008"/>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smtClean="0">
                <a:solidFill>
                  <a:srgbClr val="FF0000"/>
                </a:solidFill>
              </a:rPr>
              <a:t>5</a:t>
            </a:r>
            <a:endParaRPr lang="zh-TW" altLang="en-US" sz="4800" dirty="0">
              <a:solidFill>
                <a:srgbClr val="FF0000"/>
              </a:solidFill>
            </a:endParaRPr>
          </a:p>
        </p:txBody>
      </p:sp>
      <p:sp>
        <p:nvSpPr>
          <p:cNvPr id="72" name="矩形 71"/>
          <p:cNvSpPr/>
          <p:nvPr/>
        </p:nvSpPr>
        <p:spPr>
          <a:xfrm>
            <a:off x="3240349" y="4293096"/>
            <a:ext cx="1115627"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a:solidFill>
                  <a:srgbClr val="FF0000"/>
                </a:solidFill>
              </a:rPr>
              <a:t>0</a:t>
            </a:r>
            <a:endParaRPr lang="zh-TW" altLang="en-US" sz="4800" dirty="0">
              <a:solidFill>
                <a:srgbClr val="FF0000"/>
              </a:solidFill>
            </a:endParaRPr>
          </a:p>
        </p:txBody>
      </p:sp>
      <p:sp>
        <p:nvSpPr>
          <p:cNvPr id="73" name="標題 3"/>
          <p:cNvSpPr txBox="1">
            <a:spLocks/>
          </p:cNvSpPr>
          <p:nvPr/>
        </p:nvSpPr>
        <p:spPr>
          <a:xfrm>
            <a:off x="827584" y="5733256"/>
            <a:ext cx="7488832" cy="788755"/>
          </a:xfrm>
          <a:prstGeom prst="rect">
            <a:avLst/>
          </a:prstGeom>
          <a:noFill/>
        </p:spPr>
        <p:txBody>
          <a:bodyPr vert="horz" wrap="square" lIns="91440" tIns="45720" rIns="91440" bIns="45720" rtlCol="0" anchor="ctr">
            <a:noAutofit/>
          </a:bodyPr>
          <a:lstStyle/>
          <a:p>
            <a:pPr>
              <a:spcAft>
                <a:spcPts val="0"/>
              </a:spcAft>
            </a:pP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1+5+1+5</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a:t>
            </a: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12</a:t>
            </a:r>
            <a:r>
              <a:rPr lang="zh-TW" altLang="en-US" sz="6600" b="1" dirty="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 </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 </a:t>
            </a:r>
            <a:r>
              <a:rPr lang="en-US" altLang="zh-TW"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DotumChe" panose="020B0609000101010101" pitchFamily="49" charset="-127"/>
                <a:ea typeface="DotumChe" panose="020B0609000101010101" pitchFamily="49" charset="-127"/>
                <a:cs typeface="Times New Roman"/>
              </a:rPr>
              <a:t>12</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個</a:t>
            </a:r>
            <a:endParaRPr lang="zh-TW" sz="6600" dirty="0">
              <a:solidFill>
                <a:srgbClr val="FF0000"/>
              </a:solidFill>
              <a:effectLst/>
              <a:latin typeface="新細明體"/>
              <a:cs typeface="新細明體"/>
            </a:endParaRPr>
          </a:p>
        </p:txBody>
      </p:sp>
    </p:spTree>
    <p:extLst>
      <p:ext uri="{BB962C8B-B14F-4D97-AF65-F5344CB8AC3E}">
        <p14:creationId xmlns:p14="http://schemas.microsoft.com/office/powerpoint/2010/main" val="15993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2" grpId="0"/>
      <p:bldP spid="53" grpId="0"/>
      <p:bldP spid="54" grpId="0"/>
      <p:bldP spid="55" grpId="0"/>
      <p:bldP spid="56" grpId="0"/>
      <p:bldP spid="57" grpId="0"/>
      <p:bldP spid="58" grpId="0"/>
      <p:bldP spid="59" grpId="0"/>
      <p:bldP spid="60" grpId="0"/>
      <p:bldP spid="61"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1965362"/>
            <a:ext cx="7776864" cy="788755"/>
          </a:xfrm>
          <a:prstGeom prst="rect">
            <a:avLst/>
          </a:prstGeom>
          <a:noFill/>
        </p:spPr>
        <p:txBody>
          <a:bodyPr vert="horz" wrap="square" lIns="91440" tIns="45720" rIns="91440" bIns="45720" rtlCol="0" anchor="ctr">
            <a:noAutofit/>
          </a:bodyPr>
          <a:lstStyle/>
          <a:p>
            <a:pPr>
              <a:spcAft>
                <a:spcPts val="0"/>
              </a:spcAft>
            </a:pPr>
            <a:r>
              <a:rPr lang="zh-TW" altLang="en-US" sz="6600" b="1" dirty="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在不疑中有</a:t>
            </a:r>
            <a:r>
              <a:rPr lang="zh-TW" altLang="en-US" sz="6600" b="1" dirty="0" smtClean="0">
                <a:ln w="17780" cap="flat" cmpd="sng" algn="ctr">
                  <a:solidFill>
                    <a:srgbClr val="FFFFFF"/>
                  </a:solidFill>
                  <a:prstDash val="solid"/>
                  <a:miter lim="100000"/>
                </a:ln>
                <a:solidFill>
                  <a:srgbClr val="FF0000"/>
                </a:solidFill>
                <a:effectLst>
                  <a:outerShdw blurRad="50800" algn="tl">
                    <a:srgbClr val="000000"/>
                  </a:outerShdw>
                </a:effectLst>
                <a:latin typeface="新細明體"/>
                <a:ea typeface="微軟正黑體"/>
                <a:cs typeface="Times New Roman"/>
              </a:rPr>
              <a:t>疑！！！</a:t>
            </a:r>
            <a:endParaRPr lang="zh-TW" sz="6600" dirty="0">
              <a:solidFill>
                <a:srgbClr val="FF0000"/>
              </a:solidFill>
              <a:effectLst/>
              <a:latin typeface="新細明體"/>
              <a:cs typeface="新細明體"/>
            </a:endParaRPr>
          </a:p>
        </p:txBody>
      </p:sp>
      <p:sp>
        <p:nvSpPr>
          <p:cNvPr id="5" name="標題 3"/>
          <p:cNvSpPr txBox="1">
            <a:spLocks/>
          </p:cNvSpPr>
          <p:nvPr/>
        </p:nvSpPr>
        <p:spPr>
          <a:xfrm>
            <a:off x="1187624" y="3333514"/>
            <a:ext cx="7488832" cy="788755"/>
          </a:xfrm>
          <a:prstGeom prst="rect">
            <a:avLst/>
          </a:prstGeom>
          <a:noFill/>
        </p:spPr>
        <p:txBody>
          <a:bodyPr vert="horz" wrap="square" lIns="91440" tIns="45720" rIns="91440" bIns="45720" rtlCol="0" anchor="ctr">
            <a:noAutofit/>
          </a:bodyPr>
          <a:lstStyle/>
          <a:p>
            <a:pPr>
              <a:spcAft>
                <a:spcPts val="0"/>
              </a:spcAft>
            </a:pPr>
            <a:r>
              <a:rPr lang="zh-TW" altLang="en-US" sz="6000" b="1" dirty="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數學的</a:t>
            </a:r>
            <a:r>
              <a:rPr lang="zh-TW" altLang="en-US" sz="6000" b="1" dirty="0" smtClean="0">
                <a:ln w="17780" cap="flat" cmpd="sng" algn="ctr">
                  <a:solidFill>
                    <a:srgbClr val="FFFFFF"/>
                  </a:solidFill>
                  <a:prstDash val="solid"/>
                  <a:miter lim="100000"/>
                </a:ln>
                <a:solidFill>
                  <a:srgbClr val="002060"/>
                </a:solidFill>
                <a:effectLst>
                  <a:outerShdw blurRad="50800" algn="tl">
                    <a:srgbClr val="000000"/>
                  </a:outerShdw>
                </a:effectLst>
                <a:latin typeface="新細明體"/>
                <a:ea typeface="微軟正黑體"/>
                <a:cs typeface="Times New Roman"/>
              </a:rPr>
              <a:t>衝擊！！！！</a:t>
            </a:r>
            <a:endParaRPr lang="zh-TW" sz="6000" dirty="0">
              <a:solidFill>
                <a:srgbClr val="002060"/>
              </a:solidFill>
              <a:effectLst/>
              <a:latin typeface="新細明體"/>
              <a:cs typeface="新細明體"/>
            </a:endParaRPr>
          </a:p>
        </p:txBody>
      </p:sp>
    </p:spTree>
    <p:extLst>
      <p:ext uri="{BB962C8B-B14F-4D97-AF65-F5344CB8AC3E}">
        <p14:creationId xmlns:p14="http://schemas.microsoft.com/office/powerpoint/2010/main" val="11542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mph" presetSubtype="0" fill="remove" nodeType="clickEffect">
                                  <p:stCondLst>
                                    <p:cond delay="0"/>
                                  </p:stCondLst>
                                  <p:childTnLst>
                                    <p:animClr clrSpc="rgb" dir="cw">
                                      <p:cBhvr override="childStyle">
                                        <p:cTn id="24" dur="250" autoRev="1" fill="remove"/>
                                        <p:tgtEl>
                                          <p:spTgt spid="5">
                                            <p:txEl>
                                              <p:pRg st="0" end="0"/>
                                            </p:txEl>
                                          </p:spTgt>
                                        </p:tgtEl>
                                        <p:attrNameLst>
                                          <p:attrName>style.color</p:attrName>
                                        </p:attrNameLst>
                                      </p:cBhvr>
                                      <p:to>
                                        <a:schemeClr val="bg1"/>
                                      </p:to>
                                    </p:animClr>
                                    <p:animClr clrSpc="rgb" dir="cw">
                                      <p:cBhvr>
                                        <p:cTn id="25" dur="250" autoRev="1" fill="remove"/>
                                        <p:tgtEl>
                                          <p:spTgt spid="5">
                                            <p:txEl>
                                              <p:pRg st="0" end="0"/>
                                            </p:txEl>
                                          </p:spTgt>
                                        </p:tgtEl>
                                        <p:attrNameLst>
                                          <p:attrName>fillcolor</p:attrName>
                                        </p:attrNameLst>
                                      </p:cBhvr>
                                      <p:to>
                                        <a:schemeClr val="bg1"/>
                                      </p:to>
                                    </p:animClr>
                                    <p:set>
                                      <p:cBhvr>
                                        <p:cTn id="26" dur="250" autoRev="1" fill="remove"/>
                                        <p:tgtEl>
                                          <p:spTgt spid="5">
                                            <p:txEl>
                                              <p:pRg st="0" end="0"/>
                                            </p:txEl>
                                          </p:spTgt>
                                        </p:tgtEl>
                                        <p:attrNameLst>
                                          <p:attrName>fill.type</p:attrName>
                                        </p:attrNameLst>
                                      </p:cBhvr>
                                      <p:to>
                                        <p:strVal val="solid"/>
                                      </p:to>
                                    </p:set>
                                    <p:set>
                                      <p:cBhvr>
                                        <p:cTn id="27"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1529</TotalTime>
  <Words>1680</Words>
  <Application>Microsoft Office PowerPoint</Application>
  <PresentationFormat>如螢幕大小 (4:3)</PresentationFormat>
  <Paragraphs>209</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76</cp:revision>
  <cp:lastPrinted>2018-06-08T06:43:53Z</cp:lastPrinted>
  <dcterms:created xsi:type="dcterms:W3CDTF">2018-03-12T04:00:46Z</dcterms:created>
  <dcterms:modified xsi:type="dcterms:W3CDTF">2018-06-08T06:47:52Z</dcterms:modified>
</cp:coreProperties>
</file>