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54" d="100"/>
          <a:sy n="54" d="100"/>
        </p:scale>
        <p:origin x="58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4E1E-364F-4DE4-AA80-71E98DCEFBBB}" type="datetimeFigureOut">
              <a:rPr lang="zh-TW" altLang="en-US" smtClean="0"/>
              <a:t>2018/6/8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88CA-131A-4C88-86EE-244A829A45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8719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4E1E-364F-4DE4-AA80-71E98DCEFBBB}" type="datetimeFigureOut">
              <a:rPr lang="zh-TW" altLang="en-US" smtClean="0"/>
              <a:t>2018/6/8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88CA-131A-4C88-86EE-244A829A45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924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4E1E-364F-4DE4-AA80-71E98DCEFBBB}" type="datetimeFigureOut">
              <a:rPr lang="zh-TW" altLang="en-US" smtClean="0"/>
              <a:t>2018/6/8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88CA-131A-4C88-86EE-244A829A45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9662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4E1E-364F-4DE4-AA80-71E98DCEFBBB}" type="datetimeFigureOut">
              <a:rPr lang="zh-TW" altLang="en-US" smtClean="0"/>
              <a:t>2018/6/8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88CA-131A-4C88-86EE-244A829A45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0107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4E1E-364F-4DE4-AA80-71E98DCEFBBB}" type="datetimeFigureOut">
              <a:rPr lang="zh-TW" altLang="en-US" smtClean="0"/>
              <a:t>2018/6/8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88CA-131A-4C88-86EE-244A829A45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9831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4E1E-364F-4DE4-AA80-71E98DCEFBBB}" type="datetimeFigureOut">
              <a:rPr lang="zh-TW" altLang="en-US" smtClean="0"/>
              <a:t>2018/6/8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88CA-131A-4C88-86EE-244A829A45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0186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4E1E-364F-4DE4-AA80-71E98DCEFBBB}" type="datetimeFigureOut">
              <a:rPr lang="zh-TW" altLang="en-US" smtClean="0"/>
              <a:t>2018/6/8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88CA-131A-4C88-86EE-244A829A45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4782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4E1E-364F-4DE4-AA80-71E98DCEFBBB}" type="datetimeFigureOut">
              <a:rPr lang="zh-TW" altLang="en-US" smtClean="0"/>
              <a:t>2018/6/8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88CA-131A-4C88-86EE-244A829A45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457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4E1E-364F-4DE4-AA80-71E98DCEFBBB}" type="datetimeFigureOut">
              <a:rPr lang="zh-TW" altLang="en-US" smtClean="0"/>
              <a:t>2018/6/8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88CA-131A-4C88-86EE-244A829A45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249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4E1E-364F-4DE4-AA80-71E98DCEFBBB}" type="datetimeFigureOut">
              <a:rPr lang="zh-TW" altLang="en-US" smtClean="0"/>
              <a:t>2018/6/8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88CA-131A-4C88-86EE-244A829A45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2574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4E1E-364F-4DE4-AA80-71E98DCEFBBB}" type="datetimeFigureOut">
              <a:rPr lang="zh-TW" altLang="en-US" smtClean="0"/>
              <a:t>2018/6/8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88CA-131A-4C88-86EE-244A829A45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544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E4E1E-364F-4DE4-AA80-71E98DCEFBBB}" type="datetimeFigureOut">
              <a:rPr lang="zh-TW" altLang="en-US" smtClean="0"/>
              <a:t>2018/6/8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C88CA-131A-4C88-86EE-244A829A45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449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1.jpeg"/><Relationship Id="rId3" Type="http://schemas.openxmlformats.org/officeDocument/2006/relationships/tags" Target="../tags/tag12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6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11" Type="http://schemas.openxmlformats.org/officeDocument/2006/relationships/image" Target="../media/image5.png"/><Relationship Id="rId5" Type="http://schemas.openxmlformats.org/officeDocument/2006/relationships/tags" Target="../tags/tag14.xml"/><Relationship Id="rId10" Type="http://schemas.openxmlformats.org/officeDocument/2006/relationships/image" Target="../media/image4.png"/><Relationship Id="rId4" Type="http://schemas.openxmlformats.org/officeDocument/2006/relationships/tags" Target="../tags/tag13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文鼎海報體" panose="040B0809000000000000" pitchFamily="81" charset="-120"/>
                <a:ea typeface="文鼎海報體" panose="040B0809000000000000" pitchFamily="81" charset="-120"/>
              </a:rPr>
              <a:t>重心概念解濃度問題</a:t>
            </a:r>
            <a:endParaRPr lang="zh-TW" altLang="en-US" dirty="0">
              <a:latin typeface="文鼎海報體" panose="040B0809000000000000" pitchFamily="81" charset="-120"/>
              <a:ea typeface="文鼎海報體" panose="040B0809000000000000" pitchFamily="81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文鼎中隸" panose="03000609000000000000" pitchFamily="65" charset="-120"/>
                <a:ea typeface="文鼎中隸" panose="03000609000000000000" pitchFamily="65" charset="-120"/>
              </a:rPr>
              <a:t>新北市林口國中　李政憲老師整理</a:t>
            </a:r>
            <a:endParaRPr lang="en-US" altLang="zh-TW" sz="3200" dirty="0" smtClean="0">
              <a:latin typeface="文鼎中隸" panose="03000609000000000000" pitchFamily="65" charset="-120"/>
              <a:ea typeface="文鼎中隸" panose="03000609000000000000" pitchFamily="65" charset="-120"/>
            </a:endParaRPr>
          </a:p>
          <a:p>
            <a:r>
              <a:rPr lang="zh-TW" altLang="en-US" sz="3200" dirty="0" smtClean="0">
                <a:latin typeface="文鼎中隸" panose="03000609000000000000" pitchFamily="65" charset="-120"/>
                <a:ea typeface="文鼎中隸" panose="03000609000000000000" pitchFamily="65" charset="-120"/>
              </a:rPr>
              <a:t>彰師大施皓耀教授指導</a:t>
            </a:r>
            <a:endParaRPr lang="zh-TW" altLang="en-US" sz="3200" dirty="0">
              <a:latin typeface="文鼎中隸" panose="03000609000000000000" pitchFamily="65" charset="-120"/>
              <a:ea typeface="文鼎中隸" panose="030006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420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60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3271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實驗室內有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兩種鹽酸溶液，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溶液濃度為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30%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溶液濃度為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，今欲以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兩種溶液調製一杯濃度為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的溶液，則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(A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溶液的重量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(B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溶液的重量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)=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？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Content 260 3"/>
          <p:cNvSpPr>
            <a:spLocks noGrp="1"/>
          </p:cNvSpPr>
          <p:nvPr>
            <p:ph idx="1"/>
          </p:nvPr>
        </p:nvSpPr>
        <p:spPr>
          <a:xfrm>
            <a:off x="838200" y="2997843"/>
            <a:ext cx="10515600" cy="3179120"/>
          </a:xfrm>
        </p:spPr>
        <p:txBody>
          <a:bodyPr>
            <a:normAutofit/>
          </a:bodyPr>
          <a:lstStyle/>
          <a:p>
            <a:r>
              <a:rPr lang="en-US" altLang="zh-TW" sz="4000" dirty="0" smtClean="0">
                <a:solidFill>
                  <a:srgbClr val="FF0000"/>
                </a:solidFill>
              </a:rPr>
              <a:t>(30-12):(12-3)=18:9=2:1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cxnSp>
        <p:nvCxnSpPr>
          <p:cNvPr id="5" name="Straight 260 5"/>
          <p:cNvCxnSpPr/>
          <p:nvPr/>
        </p:nvCxnSpPr>
        <p:spPr>
          <a:xfrm>
            <a:off x="3692324" y="5668661"/>
            <a:ext cx="445625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260 11"/>
          <p:cNvGrpSpPr/>
          <p:nvPr>
            <p:custDataLst>
              <p:tags r:id="rId1"/>
            </p:custDataLst>
          </p:nvPr>
        </p:nvGrpSpPr>
        <p:grpSpPr>
          <a:xfrm>
            <a:off x="3654224" y="5630561"/>
            <a:ext cx="76200" cy="76200"/>
            <a:chOff x="3654224" y="5517748"/>
            <a:chExt cx="76200" cy="76200"/>
          </a:xfrm>
        </p:grpSpPr>
        <p:cxnSp>
          <p:nvCxnSpPr>
            <p:cNvPr id="6" name="Straight 260 6"/>
            <p:cNvCxnSpPr/>
            <p:nvPr/>
          </p:nvCxnSpPr>
          <p:spPr>
            <a:xfrm>
              <a:off x="3692324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260 7"/>
            <p:cNvCxnSpPr/>
            <p:nvPr/>
          </p:nvCxnSpPr>
          <p:spPr>
            <a:xfrm>
              <a:off x="3692324" y="55558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260 8"/>
            <p:cNvCxnSpPr/>
            <p:nvPr/>
          </p:nvCxnSpPr>
          <p:spPr>
            <a:xfrm flipH="1">
              <a:off x="3654224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260 9"/>
            <p:cNvCxnSpPr/>
            <p:nvPr/>
          </p:nvCxnSpPr>
          <p:spPr>
            <a:xfrm flipV="1">
              <a:off x="3692324" y="55177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260 10"/>
            <p:cNvSpPr/>
            <p:nvPr/>
          </p:nvSpPr>
          <p:spPr>
            <a:xfrm>
              <a:off x="3654224" y="5517748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" name="Group 260 17"/>
          <p:cNvGrpSpPr/>
          <p:nvPr>
            <p:custDataLst>
              <p:tags r:id="rId2"/>
            </p:custDataLst>
          </p:nvPr>
        </p:nvGrpSpPr>
        <p:grpSpPr>
          <a:xfrm>
            <a:off x="5139642" y="5630561"/>
            <a:ext cx="76200" cy="76200"/>
            <a:chOff x="5139642" y="5517748"/>
            <a:chExt cx="76200" cy="76200"/>
          </a:xfrm>
        </p:grpSpPr>
        <p:cxnSp>
          <p:nvCxnSpPr>
            <p:cNvPr id="12" name="Straight 260 12"/>
            <p:cNvCxnSpPr/>
            <p:nvPr/>
          </p:nvCxnSpPr>
          <p:spPr>
            <a:xfrm>
              <a:off x="5177742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260 13"/>
            <p:cNvCxnSpPr/>
            <p:nvPr/>
          </p:nvCxnSpPr>
          <p:spPr>
            <a:xfrm>
              <a:off x="5177742" y="55558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260 14"/>
            <p:cNvCxnSpPr/>
            <p:nvPr/>
          </p:nvCxnSpPr>
          <p:spPr>
            <a:xfrm flipH="1">
              <a:off x="5139642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260 15"/>
            <p:cNvCxnSpPr/>
            <p:nvPr/>
          </p:nvCxnSpPr>
          <p:spPr>
            <a:xfrm flipV="1">
              <a:off x="5177742" y="55177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260 16"/>
            <p:cNvSpPr/>
            <p:nvPr/>
          </p:nvSpPr>
          <p:spPr>
            <a:xfrm>
              <a:off x="5139642" y="5517748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9" name="Group 260 29"/>
          <p:cNvGrpSpPr/>
          <p:nvPr>
            <p:custDataLst>
              <p:tags r:id="rId3"/>
            </p:custDataLst>
          </p:nvPr>
        </p:nvGrpSpPr>
        <p:grpSpPr>
          <a:xfrm>
            <a:off x="8110477" y="5630561"/>
            <a:ext cx="76200" cy="76200"/>
            <a:chOff x="8110477" y="5517748"/>
            <a:chExt cx="76200" cy="76200"/>
          </a:xfrm>
        </p:grpSpPr>
        <p:cxnSp>
          <p:nvCxnSpPr>
            <p:cNvPr id="24" name="Straight 260 24"/>
            <p:cNvCxnSpPr/>
            <p:nvPr/>
          </p:nvCxnSpPr>
          <p:spPr>
            <a:xfrm>
              <a:off x="8148577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260 25"/>
            <p:cNvCxnSpPr/>
            <p:nvPr/>
          </p:nvCxnSpPr>
          <p:spPr>
            <a:xfrm>
              <a:off x="8148577" y="55558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260 26"/>
            <p:cNvCxnSpPr/>
            <p:nvPr/>
          </p:nvCxnSpPr>
          <p:spPr>
            <a:xfrm flipH="1">
              <a:off x="8110477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260 27"/>
            <p:cNvCxnSpPr/>
            <p:nvPr/>
          </p:nvCxnSpPr>
          <p:spPr>
            <a:xfrm flipV="1">
              <a:off x="8148577" y="55177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60 28"/>
            <p:cNvSpPr/>
            <p:nvPr/>
          </p:nvSpPr>
          <p:spPr>
            <a:xfrm>
              <a:off x="8110477" y="5517748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0" name="文字方塊 29"/>
          <p:cNvSpPr txBox="1"/>
          <p:nvPr/>
        </p:nvSpPr>
        <p:spPr>
          <a:xfrm>
            <a:off x="3405424" y="5654381"/>
            <a:ext cx="6864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FF0000"/>
                </a:solidFill>
              </a:rPr>
              <a:t>3%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4885233" y="5654381"/>
            <a:ext cx="894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FF0000"/>
                </a:solidFill>
              </a:rPr>
              <a:t>12%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7701179" y="5654381"/>
            <a:ext cx="894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FF0000"/>
                </a:solidFill>
              </a:rPr>
              <a:t>30%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4018124" y="5083886"/>
            <a:ext cx="6864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0070C0"/>
                </a:solidFill>
              </a:rPr>
              <a:t>9%</a:t>
            </a:r>
            <a:endParaRPr lang="zh-TW" altLang="en-US" sz="3200" dirty="0">
              <a:solidFill>
                <a:srgbClr val="0070C0"/>
              </a:solidFill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6376957" y="5083886"/>
            <a:ext cx="894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0070C0"/>
                </a:solidFill>
              </a:rPr>
              <a:t>18%</a:t>
            </a:r>
            <a:endParaRPr lang="zh-TW" alt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14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32718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某校一年級與二年級的學生人數比為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，已知一年級的學生中，有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40%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視力良好；二年級的學生中，有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30%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視力良好。則一、二年級所有學生中，有多少比例的學生視力良好？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997843"/>
            <a:ext cx="10515600" cy="3179120"/>
          </a:xfrm>
        </p:spPr>
        <p:txBody>
          <a:bodyPr>
            <a:normAutofit/>
          </a:bodyPr>
          <a:lstStyle/>
          <a:p>
            <a:r>
              <a:rPr lang="en-US" altLang="zh-TW" sz="4000" dirty="0" smtClean="0">
                <a:solidFill>
                  <a:srgbClr val="FF0000"/>
                </a:solidFill>
              </a:rPr>
              <a:t>30+(40-30)÷5×3=36(%)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cxnSp>
        <p:nvCxnSpPr>
          <p:cNvPr id="4" name="Straight 260 5"/>
          <p:cNvCxnSpPr/>
          <p:nvPr/>
        </p:nvCxnSpPr>
        <p:spPr>
          <a:xfrm>
            <a:off x="3692324" y="5668661"/>
            <a:ext cx="445625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260 11"/>
          <p:cNvGrpSpPr/>
          <p:nvPr>
            <p:custDataLst>
              <p:tags r:id="rId1"/>
            </p:custDataLst>
          </p:nvPr>
        </p:nvGrpSpPr>
        <p:grpSpPr>
          <a:xfrm>
            <a:off x="3654224" y="5630561"/>
            <a:ext cx="76200" cy="76200"/>
            <a:chOff x="3654224" y="5517748"/>
            <a:chExt cx="76200" cy="76200"/>
          </a:xfrm>
        </p:grpSpPr>
        <p:cxnSp>
          <p:nvCxnSpPr>
            <p:cNvPr id="6" name="Straight 260 6"/>
            <p:cNvCxnSpPr/>
            <p:nvPr/>
          </p:nvCxnSpPr>
          <p:spPr>
            <a:xfrm>
              <a:off x="3692324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260 7"/>
            <p:cNvCxnSpPr/>
            <p:nvPr/>
          </p:nvCxnSpPr>
          <p:spPr>
            <a:xfrm>
              <a:off x="3692324" y="55558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260 8"/>
            <p:cNvCxnSpPr/>
            <p:nvPr/>
          </p:nvCxnSpPr>
          <p:spPr>
            <a:xfrm flipH="1">
              <a:off x="3654224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260 9"/>
            <p:cNvCxnSpPr/>
            <p:nvPr/>
          </p:nvCxnSpPr>
          <p:spPr>
            <a:xfrm flipV="1">
              <a:off x="3692324" y="55177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260 10"/>
            <p:cNvSpPr/>
            <p:nvPr/>
          </p:nvSpPr>
          <p:spPr>
            <a:xfrm>
              <a:off x="3654224" y="5517748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" name="Group 260 17"/>
          <p:cNvGrpSpPr/>
          <p:nvPr>
            <p:custDataLst>
              <p:tags r:id="rId2"/>
            </p:custDataLst>
          </p:nvPr>
        </p:nvGrpSpPr>
        <p:grpSpPr>
          <a:xfrm>
            <a:off x="6331833" y="5630561"/>
            <a:ext cx="76200" cy="76200"/>
            <a:chOff x="5139642" y="5517748"/>
            <a:chExt cx="76200" cy="76200"/>
          </a:xfrm>
        </p:grpSpPr>
        <p:cxnSp>
          <p:nvCxnSpPr>
            <p:cNvPr id="12" name="Straight 260 12"/>
            <p:cNvCxnSpPr/>
            <p:nvPr/>
          </p:nvCxnSpPr>
          <p:spPr>
            <a:xfrm>
              <a:off x="5177742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260 13"/>
            <p:cNvCxnSpPr/>
            <p:nvPr/>
          </p:nvCxnSpPr>
          <p:spPr>
            <a:xfrm>
              <a:off x="5177742" y="55558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260 14"/>
            <p:cNvCxnSpPr/>
            <p:nvPr/>
          </p:nvCxnSpPr>
          <p:spPr>
            <a:xfrm flipH="1">
              <a:off x="5139642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260 15"/>
            <p:cNvCxnSpPr/>
            <p:nvPr/>
          </p:nvCxnSpPr>
          <p:spPr>
            <a:xfrm flipV="1">
              <a:off x="5177742" y="55177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260 16"/>
            <p:cNvSpPr/>
            <p:nvPr/>
          </p:nvSpPr>
          <p:spPr>
            <a:xfrm>
              <a:off x="5139642" y="5517748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" name="Group 260 29"/>
          <p:cNvGrpSpPr/>
          <p:nvPr>
            <p:custDataLst>
              <p:tags r:id="rId3"/>
            </p:custDataLst>
          </p:nvPr>
        </p:nvGrpSpPr>
        <p:grpSpPr>
          <a:xfrm>
            <a:off x="8110477" y="5630561"/>
            <a:ext cx="76200" cy="76200"/>
            <a:chOff x="8110477" y="5517748"/>
            <a:chExt cx="76200" cy="76200"/>
          </a:xfrm>
        </p:grpSpPr>
        <p:cxnSp>
          <p:nvCxnSpPr>
            <p:cNvPr id="18" name="Straight 260 24"/>
            <p:cNvCxnSpPr/>
            <p:nvPr/>
          </p:nvCxnSpPr>
          <p:spPr>
            <a:xfrm>
              <a:off x="8148577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260 25"/>
            <p:cNvCxnSpPr/>
            <p:nvPr/>
          </p:nvCxnSpPr>
          <p:spPr>
            <a:xfrm>
              <a:off x="8148577" y="55558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260 26"/>
            <p:cNvCxnSpPr/>
            <p:nvPr/>
          </p:nvCxnSpPr>
          <p:spPr>
            <a:xfrm flipH="1">
              <a:off x="8110477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260 27"/>
            <p:cNvCxnSpPr/>
            <p:nvPr/>
          </p:nvCxnSpPr>
          <p:spPr>
            <a:xfrm flipV="1">
              <a:off x="8148577" y="55177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60 28"/>
            <p:cNvSpPr/>
            <p:nvPr/>
          </p:nvSpPr>
          <p:spPr>
            <a:xfrm>
              <a:off x="8110477" y="5517748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3" name="文字方塊 22"/>
          <p:cNvSpPr txBox="1"/>
          <p:nvPr/>
        </p:nvSpPr>
        <p:spPr>
          <a:xfrm>
            <a:off x="3405424" y="5654381"/>
            <a:ext cx="894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FF0000"/>
                </a:solidFill>
              </a:rPr>
              <a:t>30%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6087474" y="5654381"/>
            <a:ext cx="894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FF0000"/>
                </a:solidFill>
              </a:rPr>
              <a:t>36%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7701179" y="5654381"/>
            <a:ext cx="894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FF0000"/>
                </a:solidFill>
              </a:rPr>
              <a:t>40%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5864025" y="5083886"/>
            <a:ext cx="1011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0070C0"/>
                </a:solidFill>
              </a:rPr>
              <a:t>3</a:t>
            </a:r>
            <a:r>
              <a:rPr lang="zh-TW" altLang="en-US" sz="3200" dirty="0" smtClean="0">
                <a:solidFill>
                  <a:srgbClr val="0070C0"/>
                </a:solidFill>
              </a:rPr>
              <a:t>：</a:t>
            </a:r>
            <a:r>
              <a:rPr lang="en-US" altLang="zh-TW" sz="3200" dirty="0" smtClean="0">
                <a:solidFill>
                  <a:srgbClr val="0070C0"/>
                </a:solidFill>
              </a:rPr>
              <a:t>2</a:t>
            </a:r>
            <a:endParaRPr lang="zh-TW" alt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42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32718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在甲燒杯中裝入純酒精，在乙燒杯中裝入純水，兩燒杯溶液的重量比為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。若從甲燒杯中取出其中的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，從乙燒杯中取出其中的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，混合後所得的酒精溶液濃度是多少？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2997843"/>
                <a:ext cx="10515600" cy="3179120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sz="3600" dirty="0" smtClean="0"/>
                  <a:t>5×20%:3×50%=1:1.5=2:3</a:t>
                </a:r>
              </a:p>
              <a:p>
                <a:r>
                  <a:rPr lang="en-US" altLang="zh-TW" sz="3600" dirty="0" smtClean="0">
                    <a:solidFill>
                      <a:srgbClr val="FF0000"/>
                    </a:solidFill>
                  </a:rPr>
                  <a:t>100×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3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zh-TW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3+2</m:t>
                        </m:r>
                      </m:den>
                    </m:f>
                    <m:r>
                      <a:rPr lang="en-US" altLang="zh-TW" sz="3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=60(%)</m:t>
                    </m:r>
                  </m:oMath>
                </a14:m>
                <a:endParaRPr lang="zh-TW" alt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997843"/>
                <a:ext cx="10515600" cy="3179120"/>
              </a:xfrm>
              <a:blipFill rotWithShape="0">
                <a:blip r:embed="rId5"/>
                <a:stretch>
                  <a:fillRect l="-1623" t="-49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260 5"/>
          <p:cNvCxnSpPr/>
          <p:nvPr/>
        </p:nvCxnSpPr>
        <p:spPr>
          <a:xfrm>
            <a:off x="3692324" y="5668661"/>
            <a:ext cx="445625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260 11"/>
          <p:cNvGrpSpPr/>
          <p:nvPr>
            <p:custDataLst>
              <p:tags r:id="rId1"/>
            </p:custDataLst>
          </p:nvPr>
        </p:nvGrpSpPr>
        <p:grpSpPr>
          <a:xfrm>
            <a:off x="3654224" y="5630561"/>
            <a:ext cx="76200" cy="76200"/>
            <a:chOff x="3654224" y="5517748"/>
            <a:chExt cx="76200" cy="76200"/>
          </a:xfrm>
        </p:grpSpPr>
        <p:cxnSp>
          <p:nvCxnSpPr>
            <p:cNvPr id="6" name="Straight 260 6"/>
            <p:cNvCxnSpPr/>
            <p:nvPr/>
          </p:nvCxnSpPr>
          <p:spPr>
            <a:xfrm>
              <a:off x="3692324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260 7"/>
            <p:cNvCxnSpPr/>
            <p:nvPr/>
          </p:nvCxnSpPr>
          <p:spPr>
            <a:xfrm>
              <a:off x="3692324" y="55558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260 8"/>
            <p:cNvCxnSpPr/>
            <p:nvPr/>
          </p:nvCxnSpPr>
          <p:spPr>
            <a:xfrm flipH="1">
              <a:off x="3654224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260 9"/>
            <p:cNvCxnSpPr/>
            <p:nvPr/>
          </p:nvCxnSpPr>
          <p:spPr>
            <a:xfrm flipV="1">
              <a:off x="3692324" y="55177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260 10"/>
            <p:cNvSpPr/>
            <p:nvPr/>
          </p:nvSpPr>
          <p:spPr>
            <a:xfrm>
              <a:off x="3654224" y="5517748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" name="Group 260 17"/>
          <p:cNvGrpSpPr/>
          <p:nvPr>
            <p:custDataLst>
              <p:tags r:id="rId2"/>
            </p:custDataLst>
          </p:nvPr>
        </p:nvGrpSpPr>
        <p:grpSpPr>
          <a:xfrm>
            <a:off x="6331833" y="5630561"/>
            <a:ext cx="76200" cy="76200"/>
            <a:chOff x="5139642" y="5517748"/>
            <a:chExt cx="76200" cy="76200"/>
          </a:xfrm>
        </p:grpSpPr>
        <p:cxnSp>
          <p:nvCxnSpPr>
            <p:cNvPr id="12" name="Straight 260 12"/>
            <p:cNvCxnSpPr/>
            <p:nvPr/>
          </p:nvCxnSpPr>
          <p:spPr>
            <a:xfrm>
              <a:off x="5177742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260 13"/>
            <p:cNvCxnSpPr/>
            <p:nvPr/>
          </p:nvCxnSpPr>
          <p:spPr>
            <a:xfrm>
              <a:off x="5177742" y="55558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260 14"/>
            <p:cNvCxnSpPr/>
            <p:nvPr/>
          </p:nvCxnSpPr>
          <p:spPr>
            <a:xfrm flipH="1">
              <a:off x="5139642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260 15"/>
            <p:cNvCxnSpPr/>
            <p:nvPr/>
          </p:nvCxnSpPr>
          <p:spPr>
            <a:xfrm flipV="1">
              <a:off x="5177742" y="55177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260 16"/>
            <p:cNvSpPr/>
            <p:nvPr/>
          </p:nvSpPr>
          <p:spPr>
            <a:xfrm>
              <a:off x="5139642" y="5517748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" name="Group 260 29"/>
          <p:cNvGrpSpPr/>
          <p:nvPr>
            <p:custDataLst>
              <p:tags r:id="rId3"/>
            </p:custDataLst>
          </p:nvPr>
        </p:nvGrpSpPr>
        <p:grpSpPr>
          <a:xfrm>
            <a:off x="8110477" y="5630561"/>
            <a:ext cx="76200" cy="76200"/>
            <a:chOff x="8110477" y="5517748"/>
            <a:chExt cx="76200" cy="76200"/>
          </a:xfrm>
        </p:grpSpPr>
        <p:cxnSp>
          <p:nvCxnSpPr>
            <p:cNvPr id="18" name="Straight 260 24"/>
            <p:cNvCxnSpPr/>
            <p:nvPr/>
          </p:nvCxnSpPr>
          <p:spPr>
            <a:xfrm>
              <a:off x="8148577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260 25"/>
            <p:cNvCxnSpPr/>
            <p:nvPr/>
          </p:nvCxnSpPr>
          <p:spPr>
            <a:xfrm>
              <a:off x="8148577" y="55558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260 26"/>
            <p:cNvCxnSpPr/>
            <p:nvPr/>
          </p:nvCxnSpPr>
          <p:spPr>
            <a:xfrm flipH="1">
              <a:off x="8110477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260 27"/>
            <p:cNvCxnSpPr/>
            <p:nvPr/>
          </p:nvCxnSpPr>
          <p:spPr>
            <a:xfrm flipV="1">
              <a:off x="8148577" y="55177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60 28"/>
            <p:cNvSpPr/>
            <p:nvPr/>
          </p:nvSpPr>
          <p:spPr>
            <a:xfrm>
              <a:off x="8110477" y="5517748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3" name="文字方塊 22"/>
          <p:cNvSpPr txBox="1"/>
          <p:nvPr/>
        </p:nvSpPr>
        <p:spPr>
          <a:xfrm>
            <a:off x="3405424" y="5654381"/>
            <a:ext cx="6864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FF0000"/>
                </a:solidFill>
              </a:rPr>
              <a:t>0%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6087474" y="5654381"/>
            <a:ext cx="894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FF0000"/>
                </a:solidFill>
              </a:rPr>
              <a:t>60%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7701179" y="5654381"/>
            <a:ext cx="11031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FF0000"/>
                </a:solidFill>
              </a:rPr>
              <a:t>100%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5864025" y="5083886"/>
            <a:ext cx="1011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0070C0"/>
                </a:solidFill>
              </a:rPr>
              <a:t>3</a:t>
            </a:r>
            <a:r>
              <a:rPr lang="zh-TW" altLang="en-US" sz="3200" dirty="0" smtClean="0">
                <a:solidFill>
                  <a:srgbClr val="0070C0"/>
                </a:solidFill>
              </a:rPr>
              <a:t>：</a:t>
            </a:r>
            <a:r>
              <a:rPr lang="en-US" altLang="zh-TW" sz="3200" dirty="0" smtClean="0">
                <a:solidFill>
                  <a:srgbClr val="0070C0"/>
                </a:solidFill>
              </a:rPr>
              <a:t>2</a:t>
            </a:r>
            <a:endParaRPr lang="zh-TW" alt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1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3271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已知有濃度分別為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x%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的三種食鹽水溶液，按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的重量比混合，可得出濃度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的食鹽水溶液，則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x=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2997843"/>
                <a:ext cx="10515600" cy="3179120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sz="3600" dirty="0" smtClean="0"/>
                  <a:t>3+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zh-TW" sz="3600" b="0" i="1" smtClean="0">
                            <a:latin typeface="Cambria Math" panose="02040503050406030204" pitchFamily="18" charset="0"/>
                          </a:rPr>
                          <m:t>4+3</m:t>
                        </m:r>
                      </m:den>
                    </m:f>
                    <m:r>
                      <a:rPr lang="en-US" altLang="zh-TW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36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US" altLang="zh-TW" sz="3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altLang="zh-TW" sz="3600" b="0" i="1" smtClean="0">
                        <a:latin typeface="Cambria Math" panose="02040503050406030204" pitchFamily="18" charset="0"/>
                      </a:rPr>
                      <m:t>(%)</m:t>
                    </m:r>
                  </m:oMath>
                </a14:m>
                <a:endParaRPr lang="en-US" altLang="zh-TW" sz="3600" dirty="0" smtClean="0"/>
              </a:p>
              <a:p>
                <a:r>
                  <a:rPr lang="en-US" altLang="zh-TW" sz="3600" dirty="0" smtClean="0">
                    <a:solidFill>
                      <a:srgbClr val="FF0000"/>
                    </a:solidFill>
                  </a:rPr>
                  <a:t>x=5+(5-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US" altLang="zh-TW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altLang="zh-TW" sz="3600" dirty="0" smtClean="0">
                    <a:solidFill>
                      <a:srgbClr val="FF0000"/>
                    </a:solidFill>
                  </a:rPr>
                  <a:t>)÷5×7=7(%)</a:t>
                </a:r>
                <a:endParaRPr lang="zh-TW" alt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997843"/>
                <a:ext cx="10515600" cy="3179120"/>
              </a:xfrm>
              <a:blipFill rotWithShape="0">
                <a:blip r:embed="rId8"/>
                <a:stretch>
                  <a:fillRect l="-1623" t="-96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260 5"/>
          <p:cNvCxnSpPr/>
          <p:nvPr/>
        </p:nvCxnSpPr>
        <p:spPr>
          <a:xfrm>
            <a:off x="1640386" y="5080860"/>
            <a:ext cx="277740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260 11"/>
          <p:cNvGrpSpPr/>
          <p:nvPr>
            <p:custDataLst>
              <p:tags r:id="rId1"/>
            </p:custDataLst>
          </p:nvPr>
        </p:nvGrpSpPr>
        <p:grpSpPr>
          <a:xfrm>
            <a:off x="1616640" y="5042760"/>
            <a:ext cx="47492" cy="76200"/>
            <a:chOff x="3654224" y="5517748"/>
            <a:chExt cx="76200" cy="76200"/>
          </a:xfrm>
        </p:grpSpPr>
        <p:cxnSp>
          <p:nvCxnSpPr>
            <p:cNvPr id="6" name="Straight 260 6"/>
            <p:cNvCxnSpPr/>
            <p:nvPr/>
          </p:nvCxnSpPr>
          <p:spPr>
            <a:xfrm>
              <a:off x="3692324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260 7"/>
            <p:cNvCxnSpPr/>
            <p:nvPr/>
          </p:nvCxnSpPr>
          <p:spPr>
            <a:xfrm>
              <a:off x="3692324" y="55558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260 8"/>
            <p:cNvCxnSpPr/>
            <p:nvPr/>
          </p:nvCxnSpPr>
          <p:spPr>
            <a:xfrm flipH="1">
              <a:off x="3654224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260 9"/>
            <p:cNvCxnSpPr/>
            <p:nvPr/>
          </p:nvCxnSpPr>
          <p:spPr>
            <a:xfrm flipV="1">
              <a:off x="3692324" y="55177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260 10"/>
            <p:cNvSpPr/>
            <p:nvPr/>
          </p:nvSpPr>
          <p:spPr>
            <a:xfrm>
              <a:off x="3654224" y="5517748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" name="Group 260 17"/>
          <p:cNvGrpSpPr/>
          <p:nvPr>
            <p:custDataLst>
              <p:tags r:id="rId2"/>
            </p:custDataLst>
          </p:nvPr>
        </p:nvGrpSpPr>
        <p:grpSpPr>
          <a:xfrm>
            <a:off x="3140017" y="5042760"/>
            <a:ext cx="47492" cy="76200"/>
            <a:chOff x="5139642" y="5517748"/>
            <a:chExt cx="76200" cy="76200"/>
          </a:xfrm>
        </p:grpSpPr>
        <p:cxnSp>
          <p:nvCxnSpPr>
            <p:cNvPr id="12" name="Straight 260 12"/>
            <p:cNvCxnSpPr/>
            <p:nvPr/>
          </p:nvCxnSpPr>
          <p:spPr>
            <a:xfrm>
              <a:off x="5177742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260 13"/>
            <p:cNvCxnSpPr/>
            <p:nvPr/>
          </p:nvCxnSpPr>
          <p:spPr>
            <a:xfrm>
              <a:off x="5177742" y="55558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260 14"/>
            <p:cNvCxnSpPr/>
            <p:nvPr/>
          </p:nvCxnSpPr>
          <p:spPr>
            <a:xfrm flipH="1">
              <a:off x="5139642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260 15"/>
            <p:cNvCxnSpPr/>
            <p:nvPr/>
          </p:nvCxnSpPr>
          <p:spPr>
            <a:xfrm flipV="1">
              <a:off x="5177742" y="55177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260 16"/>
            <p:cNvSpPr/>
            <p:nvPr/>
          </p:nvSpPr>
          <p:spPr>
            <a:xfrm>
              <a:off x="5139642" y="5517748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" name="Group 260 29"/>
          <p:cNvGrpSpPr/>
          <p:nvPr>
            <p:custDataLst>
              <p:tags r:id="rId3"/>
            </p:custDataLst>
          </p:nvPr>
        </p:nvGrpSpPr>
        <p:grpSpPr>
          <a:xfrm>
            <a:off x="4394041" y="5042760"/>
            <a:ext cx="47492" cy="76200"/>
            <a:chOff x="8110477" y="5517748"/>
            <a:chExt cx="76200" cy="76200"/>
          </a:xfrm>
        </p:grpSpPr>
        <p:cxnSp>
          <p:nvCxnSpPr>
            <p:cNvPr id="18" name="Straight 260 24"/>
            <p:cNvCxnSpPr/>
            <p:nvPr/>
          </p:nvCxnSpPr>
          <p:spPr>
            <a:xfrm>
              <a:off x="8148577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260 25"/>
            <p:cNvCxnSpPr/>
            <p:nvPr/>
          </p:nvCxnSpPr>
          <p:spPr>
            <a:xfrm>
              <a:off x="8148577" y="55558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260 26"/>
            <p:cNvCxnSpPr/>
            <p:nvPr/>
          </p:nvCxnSpPr>
          <p:spPr>
            <a:xfrm flipH="1">
              <a:off x="8110477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260 27"/>
            <p:cNvCxnSpPr/>
            <p:nvPr/>
          </p:nvCxnSpPr>
          <p:spPr>
            <a:xfrm flipV="1">
              <a:off x="8148577" y="55177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60 28"/>
            <p:cNvSpPr/>
            <p:nvPr/>
          </p:nvSpPr>
          <p:spPr>
            <a:xfrm>
              <a:off x="8110477" y="5517748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3" name="文字方塊 22"/>
          <p:cNvSpPr txBox="1"/>
          <p:nvPr/>
        </p:nvSpPr>
        <p:spPr>
          <a:xfrm>
            <a:off x="1461573" y="5066580"/>
            <a:ext cx="4278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FF0000"/>
                </a:solidFill>
              </a:rPr>
              <a:t>3%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字方塊 23"/>
              <p:cNvSpPr txBox="1"/>
              <p:nvPr/>
            </p:nvSpPr>
            <p:spPr>
              <a:xfrm>
                <a:off x="2987718" y="5066580"/>
                <a:ext cx="535711" cy="787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dirty="0" smtClean="0">
                    <a:solidFill>
                      <a:srgbClr val="FF0000"/>
                    </a:solidFill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zh-TW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altLang="zh-TW" sz="3200" dirty="0" smtClean="0">
                    <a:solidFill>
                      <a:srgbClr val="FF0000"/>
                    </a:solidFill>
                  </a:rPr>
                  <a:t>%</a:t>
                </a:r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文字方塊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718" y="5066580"/>
                <a:ext cx="535711" cy="787395"/>
              </a:xfrm>
              <a:prstGeom prst="rect">
                <a:avLst/>
              </a:prstGeom>
              <a:blipFill rotWithShape="0">
                <a:blip r:embed="rId9"/>
                <a:stretch>
                  <a:fillRect l="-28409" r="-88636" b="-1240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文字方塊 24"/>
          <p:cNvSpPr txBox="1"/>
          <p:nvPr/>
        </p:nvSpPr>
        <p:spPr>
          <a:xfrm>
            <a:off x="4138942" y="5066580"/>
            <a:ext cx="4278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FF0000"/>
                </a:solidFill>
              </a:rPr>
              <a:t>4%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2666261" y="4496085"/>
            <a:ext cx="6306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0070C0"/>
                </a:solidFill>
              </a:rPr>
              <a:t>4</a:t>
            </a:r>
            <a:r>
              <a:rPr lang="zh-TW" altLang="en-US" sz="3200" dirty="0" smtClean="0">
                <a:solidFill>
                  <a:srgbClr val="0070C0"/>
                </a:solidFill>
              </a:rPr>
              <a:t>：</a:t>
            </a:r>
            <a:r>
              <a:rPr lang="en-US" altLang="zh-TW" sz="3200" dirty="0" smtClean="0">
                <a:solidFill>
                  <a:srgbClr val="0070C0"/>
                </a:solidFill>
              </a:rPr>
              <a:t>3</a:t>
            </a:r>
            <a:endParaRPr lang="zh-TW" altLang="en-US" sz="3200" dirty="0">
              <a:solidFill>
                <a:srgbClr val="0070C0"/>
              </a:solidFill>
            </a:endParaRPr>
          </a:p>
        </p:txBody>
      </p:sp>
      <p:cxnSp>
        <p:nvCxnSpPr>
          <p:cNvPr id="27" name="Straight 260 5"/>
          <p:cNvCxnSpPr/>
          <p:nvPr/>
        </p:nvCxnSpPr>
        <p:spPr>
          <a:xfrm>
            <a:off x="3140017" y="6092870"/>
            <a:ext cx="847958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60 17"/>
          <p:cNvGrpSpPr/>
          <p:nvPr>
            <p:custDataLst>
              <p:tags r:id="rId4"/>
            </p:custDataLst>
          </p:nvPr>
        </p:nvGrpSpPr>
        <p:grpSpPr>
          <a:xfrm>
            <a:off x="3140017" y="6054770"/>
            <a:ext cx="47492" cy="76200"/>
            <a:chOff x="5139642" y="5517748"/>
            <a:chExt cx="76200" cy="76200"/>
          </a:xfrm>
        </p:grpSpPr>
        <p:cxnSp>
          <p:nvCxnSpPr>
            <p:cNvPr id="29" name="Straight 260 12"/>
            <p:cNvCxnSpPr/>
            <p:nvPr/>
          </p:nvCxnSpPr>
          <p:spPr>
            <a:xfrm>
              <a:off x="5177742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260 13"/>
            <p:cNvCxnSpPr/>
            <p:nvPr/>
          </p:nvCxnSpPr>
          <p:spPr>
            <a:xfrm>
              <a:off x="5177742" y="55558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260 14"/>
            <p:cNvCxnSpPr/>
            <p:nvPr/>
          </p:nvCxnSpPr>
          <p:spPr>
            <a:xfrm flipH="1">
              <a:off x="5139642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260 15"/>
            <p:cNvCxnSpPr/>
            <p:nvPr/>
          </p:nvCxnSpPr>
          <p:spPr>
            <a:xfrm flipV="1">
              <a:off x="5177742" y="55177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260 16"/>
            <p:cNvSpPr/>
            <p:nvPr/>
          </p:nvSpPr>
          <p:spPr>
            <a:xfrm>
              <a:off x="5139642" y="5517748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文字方塊 33"/>
              <p:cNvSpPr txBox="1"/>
              <p:nvPr/>
            </p:nvSpPr>
            <p:spPr>
              <a:xfrm>
                <a:off x="2987718" y="6078590"/>
                <a:ext cx="665961" cy="7965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US" altLang="zh-TW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altLang="zh-TW" sz="3200" dirty="0" smtClean="0">
                    <a:solidFill>
                      <a:srgbClr val="FF0000"/>
                    </a:solidFill>
                  </a:rPr>
                  <a:t>%</a:t>
                </a:r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文字方塊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718" y="6078590"/>
                <a:ext cx="665961" cy="796500"/>
              </a:xfrm>
              <a:prstGeom prst="rect">
                <a:avLst/>
              </a:prstGeom>
              <a:blipFill rotWithShape="0">
                <a:blip r:embed="rId10"/>
                <a:stretch>
                  <a:fillRect r="-46789" b="-1221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文字方塊 34"/>
          <p:cNvSpPr txBox="1"/>
          <p:nvPr/>
        </p:nvSpPr>
        <p:spPr>
          <a:xfrm>
            <a:off x="6313793" y="5388647"/>
            <a:ext cx="6306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0070C0"/>
                </a:solidFill>
              </a:rPr>
              <a:t>5</a:t>
            </a:r>
            <a:r>
              <a:rPr lang="zh-TW" altLang="en-US" sz="3200" dirty="0" smtClean="0">
                <a:solidFill>
                  <a:srgbClr val="0070C0"/>
                </a:solidFill>
              </a:rPr>
              <a:t>：</a:t>
            </a:r>
            <a:r>
              <a:rPr lang="en-US" altLang="zh-TW" sz="3200" dirty="0" smtClean="0">
                <a:solidFill>
                  <a:srgbClr val="0070C0"/>
                </a:solidFill>
              </a:rPr>
              <a:t>7</a:t>
            </a:r>
            <a:endParaRPr lang="zh-TW" altLang="en-US" sz="3200" dirty="0">
              <a:solidFill>
                <a:srgbClr val="0070C0"/>
              </a:solidFill>
            </a:endParaRPr>
          </a:p>
        </p:txBody>
      </p:sp>
      <p:grpSp>
        <p:nvGrpSpPr>
          <p:cNvPr id="37" name="Group 260 17"/>
          <p:cNvGrpSpPr/>
          <p:nvPr>
            <p:custDataLst>
              <p:tags r:id="rId5"/>
            </p:custDataLst>
          </p:nvPr>
        </p:nvGrpSpPr>
        <p:grpSpPr>
          <a:xfrm>
            <a:off x="6790316" y="6054770"/>
            <a:ext cx="47492" cy="76200"/>
            <a:chOff x="5139642" y="5517748"/>
            <a:chExt cx="76200" cy="76200"/>
          </a:xfrm>
        </p:grpSpPr>
        <p:cxnSp>
          <p:nvCxnSpPr>
            <p:cNvPr id="38" name="Straight 260 12"/>
            <p:cNvCxnSpPr/>
            <p:nvPr/>
          </p:nvCxnSpPr>
          <p:spPr>
            <a:xfrm>
              <a:off x="5177742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260 13"/>
            <p:cNvCxnSpPr/>
            <p:nvPr/>
          </p:nvCxnSpPr>
          <p:spPr>
            <a:xfrm>
              <a:off x="5177742" y="55558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260 14"/>
            <p:cNvCxnSpPr/>
            <p:nvPr/>
          </p:nvCxnSpPr>
          <p:spPr>
            <a:xfrm flipH="1">
              <a:off x="5139642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260 15"/>
            <p:cNvCxnSpPr/>
            <p:nvPr/>
          </p:nvCxnSpPr>
          <p:spPr>
            <a:xfrm flipV="1">
              <a:off x="5177742" y="55177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260 16"/>
            <p:cNvSpPr/>
            <p:nvPr/>
          </p:nvSpPr>
          <p:spPr>
            <a:xfrm>
              <a:off x="5139642" y="5517748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4" name="Group 260 17"/>
          <p:cNvGrpSpPr/>
          <p:nvPr>
            <p:custDataLst>
              <p:tags r:id="rId6"/>
            </p:custDataLst>
          </p:nvPr>
        </p:nvGrpSpPr>
        <p:grpSpPr>
          <a:xfrm>
            <a:off x="11595854" y="6054770"/>
            <a:ext cx="47492" cy="76200"/>
            <a:chOff x="5139642" y="5517748"/>
            <a:chExt cx="76200" cy="76200"/>
          </a:xfrm>
        </p:grpSpPr>
        <p:cxnSp>
          <p:nvCxnSpPr>
            <p:cNvPr id="45" name="Straight 260 12"/>
            <p:cNvCxnSpPr/>
            <p:nvPr/>
          </p:nvCxnSpPr>
          <p:spPr>
            <a:xfrm>
              <a:off x="5177742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260 13"/>
            <p:cNvCxnSpPr/>
            <p:nvPr/>
          </p:nvCxnSpPr>
          <p:spPr>
            <a:xfrm>
              <a:off x="5177742" y="55558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260 14"/>
            <p:cNvCxnSpPr/>
            <p:nvPr/>
          </p:nvCxnSpPr>
          <p:spPr>
            <a:xfrm flipH="1">
              <a:off x="5139642" y="5555848"/>
              <a:ext cx="38100" cy="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260 15"/>
            <p:cNvCxnSpPr/>
            <p:nvPr/>
          </p:nvCxnSpPr>
          <p:spPr>
            <a:xfrm flipV="1">
              <a:off x="5177742" y="5517748"/>
              <a:ext cx="0" cy="38100"/>
            </a:xfrm>
            <a:prstGeom prst="line">
              <a:avLst/>
            </a:prstGeom>
            <a:noFill/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6350" cap="flat" cmpd="sng" algn="ctr">
                  <a:solidFill>
                    <a:schemeClr val="accent1"/>
                  </a:solidFill>
                  <a:prstDash val="solid"/>
                  <a:miter lim="800000"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260 16"/>
            <p:cNvSpPr/>
            <p:nvPr/>
          </p:nvSpPr>
          <p:spPr>
            <a:xfrm>
              <a:off x="5139642" y="5517748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文字方塊 50"/>
              <p:cNvSpPr txBox="1"/>
              <p:nvPr/>
            </p:nvSpPr>
            <p:spPr>
              <a:xfrm>
                <a:off x="11357146" y="6078590"/>
                <a:ext cx="57240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3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zh-TW" sz="3200" dirty="0" smtClean="0">
                    <a:solidFill>
                      <a:srgbClr val="FF0000"/>
                    </a:solidFill>
                  </a:rPr>
                  <a:t>%</a:t>
                </a:r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文字方塊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7146" y="6078590"/>
                <a:ext cx="572400" cy="584775"/>
              </a:xfrm>
              <a:prstGeom prst="rect">
                <a:avLst/>
              </a:prstGeom>
              <a:blipFill rotWithShape="0">
                <a:blip r:embed="rId11"/>
                <a:stretch>
                  <a:fillRect t="-12500" r="-50000" b="-3437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文字方塊 52"/>
              <p:cNvSpPr txBox="1"/>
              <p:nvPr/>
            </p:nvSpPr>
            <p:spPr>
              <a:xfrm>
                <a:off x="6551608" y="6078590"/>
                <a:ext cx="57240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altLang="zh-TW" sz="3200" dirty="0" smtClean="0">
                    <a:solidFill>
                      <a:srgbClr val="FF0000"/>
                    </a:solidFill>
                  </a:rPr>
                  <a:t>%</a:t>
                </a:r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文字方塊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1608" y="6078590"/>
                <a:ext cx="572400" cy="584775"/>
              </a:xfrm>
              <a:prstGeom prst="rect">
                <a:avLst/>
              </a:prstGeom>
              <a:blipFill rotWithShape="0">
                <a:blip r:embed="rId12"/>
                <a:stretch>
                  <a:fillRect t="-12500" r="-48936" b="-3437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爆炸 2 35"/>
          <p:cNvSpPr/>
          <p:nvPr/>
        </p:nvSpPr>
        <p:spPr>
          <a:xfrm>
            <a:off x="6672263" y="1914526"/>
            <a:ext cx="5257283" cy="3736830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rgbClr val="FFFF00"/>
                </a:solidFill>
                <a:latin typeface="文鼎中隸" panose="03000609000000000000" pitchFamily="65" charset="-120"/>
                <a:ea typeface="文鼎中隸" panose="03000609000000000000" pitchFamily="65" charset="-120"/>
              </a:rPr>
              <a:t>數缺</a:t>
            </a:r>
            <a:r>
              <a:rPr lang="zh-TW" altLang="en-US" sz="3200" b="1" dirty="0" smtClean="0">
                <a:solidFill>
                  <a:srgbClr val="FFFF00"/>
                </a:solidFill>
                <a:latin typeface="文鼎中隸" panose="03000609000000000000" pitchFamily="65" charset="-120"/>
                <a:ea typeface="文鼎中隸" panose="03000609000000000000" pitchFamily="65" charset="-120"/>
              </a:rPr>
              <a:t>形時</a:t>
            </a:r>
            <a:endParaRPr lang="en-US" altLang="zh-TW" sz="3200" b="1" dirty="0" smtClean="0">
              <a:solidFill>
                <a:srgbClr val="FFFF00"/>
              </a:solidFill>
              <a:latin typeface="文鼎中隸" panose="03000609000000000000" pitchFamily="65" charset="-120"/>
              <a:ea typeface="文鼎中隸" panose="03000609000000000000" pitchFamily="65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FFFF00"/>
                </a:solidFill>
                <a:latin typeface="文鼎中隸" panose="03000609000000000000" pitchFamily="65" charset="-120"/>
                <a:ea typeface="文鼎中隸" panose="03000609000000000000" pitchFamily="65" charset="-120"/>
              </a:rPr>
              <a:t>少直覺</a:t>
            </a:r>
            <a:endParaRPr lang="en-US" altLang="zh-TW" sz="3200" b="1" dirty="0" smtClean="0">
              <a:solidFill>
                <a:srgbClr val="FFFF00"/>
              </a:solidFill>
              <a:latin typeface="文鼎中隸" panose="03000609000000000000" pitchFamily="65" charset="-120"/>
              <a:ea typeface="文鼎中隸" panose="03000609000000000000" pitchFamily="65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FFFF00"/>
                </a:solidFill>
                <a:latin typeface="文鼎中隸" panose="03000609000000000000" pitchFamily="65" charset="-120"/>
                <a:ea typeface="文鼎中隸" panose="03000609000000000000" pitchFamily="65" charset="-120"/>
              </a:rPr>
              <a:t>形</a:t>
            </a:r>
            <a:r>
              <a:rPr lang="zh-TW" altLang="en-US" sz="3200" b="1" dirty="0">
                <a:solidFill>
                  <a:srgbClr val="FFFF00"/>
                </a:solidFill>
                <a:latin typeface="文鼎中隸" panose="03000609000000000000" pitchFamily="65" charset="-120"/>
                <a:ea typeface="文鼎中隸" panose="03000609000000000000" pitchFamily="65" charset="-120"/>
              </a:rPr>
              <a:t>少數</a:t>
            </a:r>
            <a:r>
              <a:rPr lang="zh-TW" altLang="en-US" sz="3200" b="1" dirty="0" smtClean="0">
                <a:solidFill>
                  <a:srgbClr val="FFFF00"/>
                </a:solidFill>
                <a:latin typeface="文鼎中隸" panose="03000609000000000000" pitchFamily="65" charset="-120"/>
                <a:ea typeface="文鼎中隸" panose="03000609000000000000" pitchFamily="65" charset="-120"/>
              </a:rPr>
              <a:t>時</a:t>
            </a:r>
            <a:endParaRPr lang="en-US" altLang="zh-TW" sz="3200" b="1" dirty="0" smtClean="0">
              <a:solidFill>
                <a:srgbClr val="FFFF00"/>
              </a:solidFill>
              <a:latin typeface="文鼎中隸" panose="03000609000000000000" pitchFamily="65" charset="-120"/>
              <a:ea typeface="文鼎中隸" panose="03000609000000000000" pitchFamily="65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FFFF00"/>
                </a:solidFill>
                <a:latin typeface="文鼎中隸" panose="03000609000000000000" pitchFamily="65" charset="-120"/>
                <a:ea typeface="文鼎中隸" panose="03000609000000000000" pitchFamily="65" charset="-120"/>
              </a:rPr>
              <a:t>難</a:t>
            </a:r>
            <a:r>
              <a:rPr lang="zh-TW" altLang="en-US" sz="3200" b="1" dirty="0">
                <a:solidFill>
                  <a:srgbClr val="FFFF00"/>
                </a:solidFill>
                <a:latin typeface="文鼎中隸" panose="03000609000000000000" pitchFamily="65" charset="-120"/>
                <a:ea typeface="文鼎中隸" panose="03000609000000000000" pitchFamily="65" charset="-120"/>
              </a:rPr>
              <a:t>入微</a:t>
            </a:r>
            <a:endParaRPr lang="zh-TW" altLang="en-US" sz="3200" b="1" dirty="0">
              <a:solidFill>
                <a:srgbClr val="FFFF00"/>
              </a:solidFill>
              <a:latin typeface="文鼎中隸" panose="03000609000000000000" pitchFamily="65" charset="-120"/>
              <a:ea typeface="文鼎中隸" panose="03000609000000000000" pitchFamily="65" charset="-120"/>
            </a:endParaRPr>
          </a:p>
        </p:txBody>
      </p:sp>
      <p:pic>
        <p:nvPicPr>
          <p:cNvPr id="1026" name="Picture 2" descr="http://pic.pimg.tw/kyp0809/1371695807-1545483809_n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861" y="2691519"/>
            <a:ext cx="2006294" cy="257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文字方塊 42"/>
          <p:cNvSpPr txBox="1"/>
          <p:nvPr/>
        </p:nvSpPr>
        <p:spPr>
          <a:xfrm>
            <a:off x="9673884" y="4924093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solidFill>
                  <a:srgbClr val="0070C0"/>
                </a:solidFill>
                <a:latin typeface="文鼎中隸" panose="03000609000000000000" pitchFamily="65" charset="-120"/>
                <a:ea typeface="文鼎中隸" panose="03000609000000000000" pitchFamily="65" charset="-120"/>
              </a:rPr>
              <a:t>華羅庚</a:t>
            </a:r>
            <a:endParaRPr lang="zh-TW" altLang="en-US" sz="2400" dirty="0">
              <a:solidFill>
                <a:srgbClr val="0070C0"/>
              </a:solidFill>
              <a:latin typeface="文鼎中隸" panose="03000609000000000000" pitchFamily="65" charset="-120"/>
              <a:ea typeface="文鼎中隸" panose="030006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4182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53" grpId="0"/>
      <p:bldP spid="36" grpId="0" animBg="1"/>
      <p:bldP spid="4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DOT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DO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DO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DO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DO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DO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DO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DO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DO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DO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DO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DO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DO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DO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DOT"/>
</p:tagLst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310</Words>
  <Application>Microsoft Office PowerPoint</Application>
  <PresentationFormat>寬螢幕</PresentationFormat>
  <Paragraphs>39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5" baseType="lpstr">
      <vt:lpstr>文鼎中隸</vt:lpstr>
      <vt:lpstr>文鼎海報體</vt:lpstr>
      <vt:lpstr>微軟正黑體</vt:lpstr>
      <vt:lpstr>新細明體</vt:lpstr>
      <vt:lpstr>Arial</vt:lpstr>
      <vt:lpstr>Calibri</vt:lpstr>
      <vt:lpstr>Calibri Light</vt:lpstr>
      <vt:lpstr>Cambria Math</vt:lpstr>
      <vt:lpstr>Wingdings</vt:lpstr>
      <vt:lpstr>Office 佈景主題</vt:lpstr>
      <vt:lpstr>重心概念解濃度問題</vt:lpstr>
      <vt:lpstr>實驗室內有A、B兩種鹽酸溶液，A溶液濃度為30%，B溶液濃度為3%，今欲以A、B兩種溶液調製一杯濃度為12%的溶液，則(A溶液的重量)：(B溶液的重量)=？</vt:lpstr>
      <vt:lpstr>某校一年級與二年級的學生人數比為3：2，已知一年級的學生中，有40%視力良好；二年級的學生中，有30%視力良好。則一、二年級所有學生中，有多少比例的學生視力良好？</vt:lpstr>
      <vt:lpstr>在甲燒杯中裝入純酒精，在乙燒杯中裝入純水，兩燒杯溶液的重量比為5：3。若從甲燒杯中取出其中的20%，從乙燒杯中取出其中的50%，混合後所得的酒精溶液濃度是多少？</vt:lpstr>
      <vt:lpstr>已知有濃度分別為3%、4%、x%的三種食鹽水溶液，按3：4：5的重量比混合，可得出濃度5%的食鹽水溶液，則x=？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重心解濃度問題</dc:title>
  <dc:creator>jenshian Li</dc:creator>
  <cp:lastModifiedBy>jenshian Li</cp:lastModifiedBy>
  <cp:revision>11</cp:revision>
  <dcterms:created xsi:type="dcterms:W3CDTF">2018-05-05T04:00:32Z</dcterms:created>
  <dcterms:modified xsi:type="dcterms:W3CDTF">2018-06-08T13:00:08Z</dcterms:modified>
</cp:coreProperties>
</file>