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68" r:id="rId2"/>
    <p:sldId id="458" r:id="rId3"/>
    <p:sldId id="469" r:id="rId4"/>
    <p:sldId id="455" r:id="rId5"/>
    <p:sldId id="456" r:id="rId6"/>
    <p:sldId id="454" r:id="rId7"/>
    <p:sldId id="451" r:id="rId8"/>
    <p:sldId id="459" r:id="rId9"/>
    <p:sldId id="475" r:id="rId10"/>
    <p:sldId id="476" r:id="rId11"/>
    <p:sldId id="450" r:id="rId12"/>
    <p:sldId id="462" r:id="rId13"/>
    <p:sldId id="467" r:id="rId14"/>
    <p:sldId id="465" r:id="rId15"/>
    <p:sldId id="478" r:id="rId16"/>
    <p:sldId id="433" r:id="rId17"/>
    <p:sldId id="434" r:id="rId18"/>
    <p:sldId id="471" r:id="rId19"/>
    <p:sldId id="442" r:id="rId20"/>
    <p:sldId id="443" r:id="rId21"/>
    <p:sldId id="472" r:id="rId22"/>
    <p:sldId id="463" r:id="rId23"/>
    <p:sldId id="464" r:id="rId24"/>
    <p:sldId id="477" r:id="rId25"/>
    <p:sldId id="311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48C40-4D30-4971-9B06-5A209C95F64D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BA98-E97A-4D45-B131-B523C74E80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9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是指一群志同道合的  </a:t>
            </a:r>
            <a:r>
              <a:rPr lang="zh-TW" altLang="en-US" dirty="0" smtClean="0">
                <a:solidFill>
                  <a:srgbClr val="0000CC"/>
                </a:solidFill>
                <a:latin typeface="華康儷中黑" pitchFamily="49" charset="-120"/>
                <a:ea typeface="華康儷中黑" pitchFamily="49" charset="-120"/>
              </a:rPr>
              <a:t>教育工作者</a:t>
            </a:r>
            <a:r>
              <a:rPr lang="zh-TW" altLang="en-US" dirty="0" smtClean="0">
                <a:latin typeface="華康儷中黑" pitchFamily="49" charset="-120"/>
                <a:ea typeface="華康儷中黑" pitchFamily="49" charset="-120"/>
              </a:rPr>
              <a:t>所組成，持有共同的信念、目標或願景，為致力於促進學生獲得更佳的學習成效，而努力不懈地以合作方式共同進行探究和問題解決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83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4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生育率僅顯示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年的數據，正是因為民國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年本國生育率跌至全球倒數第一，也因此必須啟動教育改革的工程。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本頁所要敘述的並非最新數據，而是社會變遷所帶來的衝擊與影響。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社會變遷帶來的教育挑戰：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新住民人數增加、出生率降低、變動不斷的環境等等的衝擊。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現行課程實施至今已超過</a:t>
            </a:r>
            <a:r>
              <a:rPr lang="en-US" altLang="zh-TW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年，面對巨大的挑戰，以及因應十二年國教的銜接，是該做調整的時刻了。</a:t>
            </a:r>
            <a:endParaRPr lang="en-US" altLang="zh-TW" dirty="0">
              <a:latin typeface="新細明體" pitchFamily="18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012287-59C5-4D3A-8432-3AA327241C60}" type="slidenum">
              <a:rPr lang="zh-TW" altLang="en-US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435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生育率僅顯示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年的數據，正是因為民國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年本國生育率跌至全球倒數第一，也因此必須啟動教育改革的工程。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本頁所要敘述的並非最新數據，而是社會變遷所帶來的衝擊與影響。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社會變遷帶來的教育挑戰：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新住民人數增加、出生率降低、變動不斷的環境等等的衝擊。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現行課程實施至今已超過</a:t>
            </a:r>
            <a:r>
              <a:rPr lang="en-US" altLang="zh-TW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年，面對巨大的挑戰，以及因應十二年國教的銜接，是該做調整的時刻了。</a:t>
            </a:r>
            <a:endParaRPr lang="en-US" altLang="zh-TW" dirty="0">
              <a:latin typeface="新細明體" pitchFamily="18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012287-59C5-4D3A-8432-3AA327241C60}" type="slidenum">
              <a:rPr lang="zh-TW" altLang="en-US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47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生育率僅顯示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年的數據，正是因為民國</a:t>
            </a:r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年本國生育率跌至全球倒數第一，也因此必須啟動教育改革的工程。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本頁所要敘述的並非最新數據，而是社會變遷所帶來的衝擊與影響。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社會變遷帶來的教育挑戰：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新住民人數增加、出生率降低、變動不斷的環境等等的衝擊。</a:t>
            </a:r>
            <a:endParaRPr lang="en-US" altLang="zh-TW" dirty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en-US" altLang="zh-TW" dirty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現行課程實施至今已超過</a:t>
            </a:r>
            <a:r>
              <a:rPr lang="en-US" altLang="zh-TW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>
                <a:latin typeface="新細明體" pitchFamily="18" charset="-120"/>
                <a:ea typeface="標楷體" pitchFamily="65" charset="-120"/>
                <a:cs typeface="Times New Roman" pitchFamily="18" charset="0"/>
              </a:rPr>
              <a:t>年，面對巨大的挑戰，以及因應十二年國教的銜接，是該做調整的時刻了。</a:t>
            </a:r>
            <a:endParaRPr lang="en-US" altLang="zh-TW" dirty="0">
              <a:latin typeface="新細明體" pitchFamily="18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012287-59C5-4D3A-8432-3AA327241C60}" type="slidenum">
              <a:rPr lang="zh-TW" altLang="en-US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0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63EDEE6-40CB-4B1E-9929-5CAF1BC50364}" type="slidenum">
              <a:rPr kumimoji="0" lang="en-US" altLang="zh-TW" sz="1200">
                <a:latin typeface="Calibri" panose="020F0502020204030204" pitchFamily="34" charset="0"/>
              </a:rPr>
              <a:pPr/>
              <a:t>22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5374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BA98-E97A-4D45-B131-B523C74E806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2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18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97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75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114461" y="101010"/>
            <a:ext cx="8857318" cy="6663400"/>
            <a:chOff x="152614" y="101010"/>
            <a:chExt cx="11809757" cy="6663400"/>
          </a:xfrm>
        </p:grpSpPr>
        <p:pic>
          <p:nvPicPr>
            <p:cNvPr id="23" name="Shape 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4677702" y="-4098256"/>
              <a:ext cx="2785327" cy="1143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>
              <a:off x="4651954" y="-563317"/>
              <a:ext cx="2785327" cy="1143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4592112" y="-4338489"/>
              <a:ext cx="2908651" cy="11787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4614221" y="-583740"/>
              <a:ext cx="2908651" cy="117876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624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60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1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7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3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03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6000">
              <a:schemeClr val="accent1">
                <a:lumMod val="20000"/>
                <a:lumOff val="80000"/>
              </a:schemeClr>
            </a:gs>
            <a:gs pos="4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24DD-A35F-4E51-A286-412EE38616E4}" type="datetimeFigureOut">
              <a:rPr lang="zh-TW" altLang="en-US" smtClean="0"/>
              <a:pPr/>
              <a:t>2018/6/10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2965-037D-462D-9BC1-12C885EDB9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67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../BALL.ggb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hyperlink" Target="http://www.google.com.hk/url?sa=i&amp;rct=j&amp;q=&amp;esrc=s&amp;frm=1&amp;source=images&amp;cd=&amp;cad=rja&amp;docid=xzvqtjGnX-tCwM&amp;tbnid=pojSUf3E2vVS6M:&amp;ved=0CAUQjRw&amp;url=http://www.nipic.com/show/1/77/4190716k0dd5e310.html&amp;ei=c1bJUZmeE-LIiAe6uICoBQ&amp;psig=AFQjCNGpPkJHFrGanZi0813pGD7F8kwr1w&amp;ust=13722357580149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hk/url?sa=i&amp;rct=j&amp;q=&amp;esrc=s&amp;frm=1&amp;source=images&amp;cd=&amp;cad=rja&amp;docid=jZKuUDc8dcpgNM&amp;tbnid=dWVyOqmlYyDM2M:&amp;ved=0CAUQjRw&amp;url=http://item.eachnet.com/prd/1276314331862534_prd.html&amp;ei=TlbJUcn_BeLRiAf7gIHQBA&amp;psig=AFQjCNENw7J0aqRUA6XJK3VvnvX7hGr99Q&amp;ust=1372235718780656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google.com.hk/url?sa=i&amp;rct=j&amp;q=&amp;esrc=s&amp;frm=1&amp;source=images&amp;cd=&amp;cad=rja&amp;docid=1TOjDlFyaa1P4M&amp;tbnid=3QqL1QY30JeBfM:&amp;ved=0CAUQjRw&amp;url=http://www.nipic.com/psd/zhuanti/607135.html&amp;ei=fVfJUdCSK6iyiQeBi4FA&amp;psig=AFQjCNHMWbmLl4sLbRvD8ozBiWwppEyR5w&amp;ust=13722360169831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(3)20170304&#24179;&#38754;&#24190;&#20309;(&#27946;&#36066;&#26494;%20).doc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(1)20170212&#24179;&#38754;&#22294;&#24418;(&#38515;&#26757;&#20185;).doc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(2)20170403&#23610;&#35215;&#20316;&#22294;(&#38515;&#26757;&#20185;).doc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&#233;&#157;&#158;&#230;&#180;&#178;&#230;&#156;&#128;&#231;&#139;&#130;&#230;&#149;&#184;&#229;&#173;&#184;&#232;&#128;&#129;&#229;&#184;&#171;%20&#232;&#174;&#147;&#228;&#189;&#160;&#229;&#190;&#158;&#230;&#173;&#164;&#229;&#176;&#141;&#230;&#149;&#184;&#229;&#173;&#184;&#231;&#181;&#149;&#230;&#156;&#155;%20&#227;&#128;&#142;&#228;&#184;&#173;&#230;&#150;&#135;&#229;&#173;&#151;&#229;&#185;&#149;&#227;&#128;&#143;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20839;&#35282;&#21644;.ggb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70194" y="195026"/>
            <a:ext cx="8857317" cy="5826261"/>
            <a:chOff x="152614" y="101009"/>
            <a:chExt cx="11809756" cy="6663400"/>
          </a:xfrm>
        </p:grpSpPr>
        <p:pic>
          <p:nvPicPr>
            <p:cNvPr id="94" name="Shape 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4677702" y="-4098256"/>
              <a:ext cx="2785327" cy="1143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4651954" y="-563317"/>
              <a:ext cx="2785327" cy="1143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4592112" y="-4338489"/>
              <a:ext cx="2908651" cy="11787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4614221" y="-583740"/>
              <a:ext cx="2908651" cy="11787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Shape 100"/>
          <p:cNvSpPr txBox="1"/>
          <p:nvPr/>
        </p:nvSpPr>
        <p:spPr>
          <a:xfrm>
            <a:off x="2913966" y="3373036"/>
            <a:ext cx="3186354" cy="1131006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27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和</a:t>
            </a:r>
            <a:r>
              <a:rPr lang="zh-TW" altLang="en-US" sz="27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群</a:t>
            </a:r>
            <a:r>
              <a:rPr lang="zh-TW" altLang="en-US" sz="27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國中 王郁茜</a:t>
            </a:r>
            <a:endParaRPr lang="en-US" altLang="zh-TW" sz="27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中鋼筆行楷" panose="02010609010101010101" pitchFamily="49" charset="-120"/>
              <a:sym typeface="Caveat"/>
            </a:endParaRPr>
          </a:p>
          <a:p>
            <a:pPr algn="ctr">
              <a:buSzPct val="25000"/>
            </a:pPr>
            <a:r>
              <a:rPr lang="zh-TW" altLang="en-US" sz="27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彰</a:t>
            </a:r>
            <a:r>
              <a:rPr lang="zh-TW" altLang="en-US" sz="27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泰國中 宋雲</a:t>
            </a:r>
            <a:r>
              <a:rPr lang="zh-TW" altLang="en-US" sz="27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中鋼筆行楷" panose="02010609010101010101" pitchFamily="49" charset="-120"/>
                <a:sym typeface="Caveat"/>
              </a:rPr>
              <a:t>卿</a:t>
            </a:r>
            <a:endParaRPr lang="en-US" sz="27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中鋼筆行楷" panose="02010609010101010101" pitchFamily="49" charset="-120"/>
              <a:sym typeface="Caveat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V="1">
            <a:off x="521550" y="4622408"/>
            <a:ext cx="1089298" cy="8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3171489">
            <a:off x="6613832" y="2030933"/>
            <a:ext cx="934019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2" y="652213"/>
            <a:ext cx="1662500" cy="2680043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17" name="Shape 100"/>
          <p:cNvSpPr txBox="1"/>
          <p:nvPr/>
        </p:nvSpPr>
        <p:spPr>
          <a:xfrm>
            <a:off x="2641587" y="2399942"/>
            <a:ext cx="4439254" cy="64895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4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拼</a:t>
            </a:r>
            <a:r>
              <a:rPr lang="zh-TW" altLang="en-US" sz="4800" dirty="0" smtClean="0">
                <a:solidFill>
                  <a:srgbClr val="0070C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拼</a:t>
            </a:r>
            <a:r>
              <a:rPr lang="zh-TW" altLang="en-US" sz="4800" dirty="0" smtClean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湊</a:t>
            </a:r>
            <a:r>
              <a:rPr lang="zh-TW" altLang="en-US" sz="4800" dirty="0" smtClean="0">
                <a:solidFill>
                  <a:srgbClr val="7030A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湊</a:t>
            </a:r>
            <a:r>
              <a:rPr lang="zh-TW" altLang="en-US" sz="4800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談</a:t>
            </a:r>
            <a:r>
              <a:rPr lang="zh-TW" altLang="en-US" sz="4800" dirty="0" smtClean="0">
                <a:solidFill>
                  <a:srgbClr val="C0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文鼎中鋼筆行楷" panose="02010609010101010101" pitchFamily="49" charset="-120"/>
                <a:sym typeface="Caveat"/>
              </a:rPr>
              <a:t>幾何</a:t>
            </a:r>
            <a:endParaRPr lang="en-US" sz="4800" dirty="0">
              <a:solidFill>
                <a:srgbClr val="C00000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文鼎中鋼筆行楷" panose="02010609010101010101" pitchFamily="49" charset="-120"/>
              <a:sym typeface="Caveat"/>
            </a:endParaRPr>
          </a:p>
        </p:txBody>
      </p:sp>
      <p:pic>
        <p:nvPicPr>
          <p:cNvPr id="18" name="Shape 106"/>
          <p:cNvPicPr preferRelativeResize="0"/>
          <p:nvPr/>
        </p:nvPicPr>
        <p:blipFill rotWithShape="1">
          <a:blip r:embed="rId8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/>
        </p:blipFill>
        <p:spPr>
          <a:xfrm rot="857904">
            <a:off x="6060230" y="788754"/>
            <a:ext cx="1019984" cy="97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832" y="4831760"/>
            <a:ext cx="8118902" cy="218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3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4800" t="12182" r="33464" b="10782"/>
          <a:stretch/>
        </p:blipFill>
        <p:spPr>
          <a:xfrm>
            <a:off x="1331640" y="548680"/>
            <a:ext cx="5832648" cy="6052748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95536" y="530690"/>
            <a:ext cx="29523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非歐平面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3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52450">
            <a:off x="3780283" y="4523648"/>
            <a:ext cx="1656196" cy="561428"/>
          </a:xfrm>
          <a:prstGeom prst="rect">
            <a:avLst/>
          </a:prstGeom>
          <a:solidFill>
            <a:srgbClr val="CCFF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Times New Roman" pitchFamily="18" charset="0"/>
              </a:rPr>
              <a:t>非歐平面</a:t>
            </a:r>
          </a:p>
        </p:txBody>
      </p:sp>
      <p:sp>
        <p:nvSpPr>
          <p:cNvPr id="9" name="矩形 8"/>
          <p:cNvSpPr/>
          <p:nvPr/>
        </p:nvSpPr>
        <p:spPr>
          <a:xfrm rot="21265676">
            <a:off x="6825795" y="4425659"/>
            <a:ext cx="1499906" cy="516821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1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@@</a:t>
            </a:r>
            <a:r>
              <a:rPr lang="zh-TW" altLang="en-US" sz="21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平面</a:t>
            </a:r>
            <a:endParaRPr lang="zh-TW" altLang="en-US" sz="15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" name="Shape 209"/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24937" y="1156068"/>
            <a:ext cx="883153" cy="137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 rot="20961073">
            <a:off x="786750" y="4512115"/>
            <a:ext cx="1493044" cy="511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1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歐氏平面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408090" y="736275"/>
            <a:ext cx="4052771" cy="1089972"/>
            <a:chOff x="1390469" y="150417"/>
            <a:chExt cx="5425611" cy="1326243"/>
          </a:xfrm>
        </p:grpSpPr>
        <p:pic>
          <p:nvPicPr>
            <p:cNvPr id="13" name="Shape 131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390469" y="150417"/>
              <a:ext cx="5425611" cy="1326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33"/>
            <p:cNvSpPr txBox="1"/>
            <p:nvPr/>
          </p:nvSpPr>
          <p:spPr>
            <a:xfrm>
              <a:off x="2896554" y="333353"/>
              <a:ext cx="3527485" cy="860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300" b="1" dirty="0">
                  <a:solidFill>
                    <a:srgbClr val="FF3399"/>
                  </a:solidFill>
                  <a:latin typeface="華康皮皮體W5(P)" panose="040B0500000000000000" pitchFamily="82" charset="-120"/>
                  <a:ea typeface="華康皮皮體W5(P)" panose="040B0500000000000000" pitchFamily="82" charset="-120"/>
                  <a:cs typeface="Caveat"/>
                  <a:sym typeface="Caveat"/>
                </a:rPr>
                <a:t>什麼是平面</a:t>
              </a:r>
              <a:endParaRPr lang="en-US" sz="3300" b="1" dirty="0">
                <a:solidFill>
                  <a:srgbClr val="FF3399"/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Caveat"/>
                <a:sym typeface="Caveat"/>
              </a:endParaRPr>
            </a:p>
          </p:txBody>
        </p:sp>
      </p:grpSp>
      <p:pic>
        <p:nvPicPr>
          <p:cNvPr id="15" name="Picture 2" descr="D:\生根(CA)\生根分享報告\簡報用小插圖\其他\球面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68" y="2447570"/>
            <a:ext cx="2622443" cy="17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生根(CA)\生根分享報告\簡報用小插圖\其他\非歐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9" y="2606649"/>
            <a:ext cx="2432510" cy="16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生根(CA)\生根分享報告\簡報用小插圖\其他\雙曲面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603177"/>
            <a:ext cx="2425136" cy="16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hape 268"/>
          <p:cNvPicPr preferRelativeResize="0"/>
          <p:nvPr/>
        </p:nvPicPr>
        <p:blipFill rotWithShape="1">
          <a:blip r:embed="rId7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15005516">
            <a:off x="7297757" y="591721"/>
            <a:ext cx="1267826" cy="107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11"/>
          <p:cNvPicPr preferRelativeResize="0"/>
          <p:nvPr/>
        </p:nvPicPr>
        <p:blipFill rotWithShape="1">
          <a:blip r:embed="rId8">
            <a:alphaModFix/>
            <a:biLevel thresh="75000"/>
          </a:blip>
          <a:srcRect/>
          <a:stretch/>
        </p:blipFill>
        <p:spPr>
          <a:xfrm>
            <a:off x="353126" y="6093296"/>
            <a:ext cx="8221688" cy="194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4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body" idx="4294967295"/>
          </p:nvPr>
        </p:nvSpPr>
        <p:spPr>
          <a:xfrm>
            <a:off x="2051720" y="1916832"/>
            <a:ext cx="5266928" cy="254888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從國中數學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談起</a:t>
            </a:r>
            <a:r>
              <a:rPr kumimoji="0"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kumimoji="0" lang="zh-TW" altLang="en-US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631" y="3645024"/>
            <a:ext cx="1700034" cy="274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02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005826" y="3224843"/>
            <a:ext cx="3510390" cy="1107996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buSzPct val="25000"/>
            </a:pPr>
            <a:endParaRPr lang="en-US" altLang="zh-TW" sz="2400" b="1" dirty="0">
              <a:solidFill>
                <a:schemeClr val="lt1"/>
              </a:solidFill>
              <a:latin typeface="文鼎中鋼筆行楷" panose="02010609010101010101" pitchFamily="49" charset="-120"/>
              <a:ea typeface="文鼎中鋼筆行楷" panose="02010609010101010101" pitchFamily="49" charset="-120"/>
              <a:cs typeface="文鼎中鋼筆行楷" panose="02010609010101010101" pitchFamily="49" charset="-120"/>
            </a:endParaRPr>
          </a:p>
        </p:txBody>
      </p:sp>
      <p:sp>
        <p:nvSpPr>
          <p:cNvPr id="18" name="矩形 17"/>
          <p:cNvSpPr/>
          <p:nvPr/>
        </p:nvSpPr>
        <p:spPr>
          <a:xfrm rot="352450">
            <a:off x="4196988" y="4927383"/>
            <a:ext cx="1656196" cy="561428"/>
          </a:xfrm>
          <a:prstGeom prst="rect">
            <a:avLst/>
          </a:prstGeom>
          <a:solidFill>
            <a:srgbClr val="CCFF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tx1"/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Times New Roman" pitchFamily="18" charset="0"/>
              </a:rPr>
              <a:t>幾何圖形</a:t>
            </a:r>
          </a:p>
        </p:txBody>
      </p:sp>
      <p:sp>
        <p:nvSpPr>
          <p:cNvPr id="19" name="矩形 18"/>
          <p:cNvSpPr/>
          <p:nvPr/>
        </p:nvSpPr>
        <p:spPr>
          <a:xfrm rot="21265676">
            <a:off x="6699781" y="4909781"/>
            <a:ext cx="1499906" cy="516821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1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幾何性質</a:t>
            </a:r>
            <a:endParaRPr lang="zh-TW" altLang="en-US" sz="15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1" name="Shape 209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67544" y="788234"/>
            <a:ext cx="1285804" cy="149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矩形 21"/>
          <p:cNvSpPr/>
          <p:nvPr/>
        </p:nvSpPr>
        <p:spPr>
          <a:xfrm rot="21365017">
            <a:off x="1577790" y="4926960"/>
            <a:ext cx="1493044" cy="511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1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尺規作圖</a:t>
            </a:r>
          </a:p>
        </p:txBody>
      </p:sp>
      <p:pic>
        <p:nvPicPr>
          <p:cNvPr id="24" name="Picture 4" descr="D:\生根(CA)\生根分享報告\簡報用小插圖\其他\幾何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67" y="2684905"/>
            <a:ext cx="2128838" cy="18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91505"/>
            <a:ext cx="2520280" cy="248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 rot="21373682">
            <a:off x="1780261" y="467180"/>
            <a:ext cx="3871335" cy="994682"/>
            <a:chOff x="1390469" y="150417"/>
            <a:chExt cx="5425611" cy="1326243"/>
          </a:xfrm>
        </p:grpSpPr>
        <p:pic>
          <p:nvPicPr>
            <p:cNvPr id="20" name="Shape 131"/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390469" y="150417"/>
              <a:ext cx="5425611" cy="1326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Shape 133"/>
            <p:cNvSpPr txBox="1"/>
            <p:nvPr/>
          </p:nvSpPr>
          <p:spPr>
            <a:xfrm>
              <a:off x="2824632" y="383498"/>
              <a:ext cx="3527485" cy="860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3300" b="1" dirty="0">
                  <a:solidFill>
                    <a:srgbClr val="FF0066"/>
                  </a:solidFill>
                  <a:latin typeface="華康皮皮體W5(P)" panose="040B0500000000000000" pitchFamily="82" charset="-120"/>
                  <a:ea typeface="華康皮皮體W5(P)" panose="040B0500000000000000" pitchFamily="82" charset="-120"/>
                  <a:cs typeface="Caveat"/>
                  <a:sym typeface="Caveat"/>
                </a:rPr>
                <a:t>幾何是什麼</a:t>
              </a:r>
              <a:endParaRPr lang="en-US" sz="3300" b="1" dirty="0">
                <a:solidFill>
                  <a:srgbClr val="FF0066"/>
                </a:solidFill>
                <a:latin typeface="華康皮皮體W5(P)" panose="040B0500000000000000" pitchFamily="82" charset="-120"/>
                <a:ea typeface="華康皮皮體W5(P)" panose="040B0500000000000000" pitchFamily="82" charset="-120"/>
                <a:cs typeface="Caveat"/>
                <a:sym typeface="Caveat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07" y="2436569"/>
            <a:ext cx="2274943" cy="21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8" y="5130281"/>
            <a:ext cx="8118902" cy="2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01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8FA68-A0C4-48F3-B433-B43A2E7D8CE4}" type="slidenum">
              <a:rPr lang="zh-TW" altLang="en-US"/>
              <a:pPr/>
              <a:t>14</a:t>
            </a:fld>
            <a:endParaRPr lang="en-US" altLang="zh-TW"/>
          </a:p>
        </p:txBody>
      </p:sp>
      <p:pic>
        <p:nvPicPr>
          <p:cNvPr id="14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1027291"/>
            <a:ext cx="1924419" cy="31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01938" y="629154"/>
            <a:ext cx="439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形狀不變，形狀改變</a:t>
            </a:r>
            <a:endParaRPr lang="zh-TW" altLang="en-US" sz="36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1707" y="2400667"/>
            <a:ext cx="405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拿出</a:t>
            </a:r>
            <a:r>
              <a:rPr lang="zh-TW" altLang="en-US" sz="2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紅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2400" b="1" dirty="0">
                <a:solidFill>
                  <a:srgbClr val="FFF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黃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2400" b="1" dirty="0">
                <a:solidFill>
                  <a:srgbClr val="00B0F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藍</a:t>
            </a:r>
            <a:r>
              <a:rPr lang="zh-TW" altLang="en-US" sz="2400" b="1" dirty="0">
                <a:solidFill>
                  <a:schemeClr val="bg1">
                    <a:lumMod val="8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綠</a:t>
            </a:r>
            <a:r>
              <a:rPr lang="en-US" altLang="zh-TW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支扣條，</a:t>
            </a:r>
            <a:endParaRPr lang="en-US" altLang="zh-TW" sz="24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請問</a:t>
            </a:r>
            <a:r>
              <a:rPr lang="en-US" altLang="zh-TW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</a:t>
            </a:r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每個人排出來的四邊形</a:t>
            </a:r>
            <a:endParaRPr lang="en-US" altLang="zh-TW" sz="24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  都相同嗎</a:t>
            </a:r>
            <a:r>
              <a:rPr lang="en-US" altLang="zh-TW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endParaRPr lang="zh-TW" altLang="en-US" sz="24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39552" y="1780736"/>
            <a:ext cx="2259542" cy="1726931"/>
            <a:chOff x="410560" y="2250813"/>
            <a:chExt cx="3385151" cy="2638382"/>
          </a:xfrm>
        </p:grpSpPr>
        <p:pic>
          <p:nvPicPr>
            <p:cNvPr id="9" name="Picture 2" descr="C:\Users\User\Desktop\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2443">
              <a:off x="928685" y="4483055"/>
              <a:ext cx="2867026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User\Desktop\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8152">
              <a:off x="410560" y="2595180"/>
              <a:ext cx="1943100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User\Desktop\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49058">
              <a:off x="-297553" y="3703332"/>
              <a:ext cx="21717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User\Desktop\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3071">
              <a:off x="1733667" y="3398576"/>
              <a:ext cx="2562225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5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8FA68-A0C4-48F3-B433-B43A2E7D8CE4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1550346" y="3997270"/>
            <a:ext cx="272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要如何固定圖形？</a:t>
            </a:r>
            <a:endParaRPr lang="zh-TW" altLang="en-US" sz="24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Shape 209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/>
        </p:blipFill>
        <p:spPr>
          <a:xfrm rot="20606049">
            <a:off x="6054" y="1666972"/>
            <a:ext cx="1373696" cy="2151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群組 15"/>
          <p:cNvGrpSpPr/>
          <p:nvPr/>
        </p:nvGrpSpPr>
        <p:grpSpPr>
          <a:xfrm rot="20400485">
            <a:off x="769867" y="349845"/>
            <a:ext cx="3792447" cy="1351590"/>
            <a:chOff x="1390469" y="150417"/>
            <a:chExt cx="5425611" cy="1326243"/>
          </a:xfrm>
        </p:grpSpPr>
        <p:pic>
          <p:nvPicPr>
            <p:cNvPr id="17" name="Shape 131"/>
            <p:cNvPicPr preferRelativeResize="0"/>
            <p:nvPr/>
          </p:nvPicPr>
          <p:blipFill rotWithShape="1">
            <a:blip r:embed="rId4">
              <a:alphaModFix/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1390469" y="150417"/>
              <a:ext cx="5425611" cy="1326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33"/>
            <p:cNvSpPr txBox="1"/>
            <p:nvPr/>
          </p:nvSpPr>
          <p:spPr>
            <a:xfrm>
              <a:off x="2463300" y="559830"/>
              <a:ext cx="3840363" cy="8600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34275" rIns="68569" bIns="34275" anchor="t" anchorCtr="0">
              <a:noAutofit/>
            </a:bodyPr>
            <a:lstStyle/>
            <a:p>
              <a:r>
                <a:rPr lang="zh-TW" altLang="en-US" sz="2850" dirty="0">
                  <a:solidFill>
                    <a:schemeClr val="accent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形狀</a:t>
              </a:r>
              <a:r>
                <a:rPr lang="zh-TW" altLang="en-US" sz="2850" dirty="0">
                  <a:solidFill>
                    <a:srgbClr val="FF000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固定</a:t>
              </a:r>
              <a:r>
                <a:rPr lang="zh-TW" altLang="en-US" sz="2850" dirty="0">
                  <a:solidFill>
                    <a:schemeClr val="accent1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與</a:t>
              </a:r>
              <a:r>
                <a:rPr lang="zh-TW" altLang="en-US" sz="2850" dirty="0">
                  <a:solidFill>
                    <a:srgbClr val="FFC00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限制</a:t>
              </a:r>
              <a:endParaRPr lang="zh-TW" altLang="en-US" sz="2850" b="1" dirty="0">
                <a:solidFill>
                  <a:srgbClr val="FFC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459421" y="2249219"/>
            <a:ext cx="2806030" cy="2080927"/>
            <a:chOff x="1483649" y="2898513"/>
            <a:chExt cx="2911124" cy="2258658"/>
          </a:xfrm>
        </p:grpSpPr>
        <p:grpSp>
          <p:nvGrpSpPr>
            <p:cNvPr id="3" name="群組 2"/>
            <p:cNvGrpSpPr/>
            <p:nvPr/>
          </p:nvGrpSpPr>
          <p:grpSpPr>
            <a:xfrm>
              <a:off x="1483649" y="3030349"/>
              <a:ext cx="2911124" cy="2126822"/>
              <a:chOff x="2135560" y="3030351"/>
              <a:chExt cx="2229761" cy="1353392"/>
            </a:xfrm>
          </p:grpSpPr>
          <p:pic>
            <p:nvPicPr>
              <p:cNvPr id="20" name="圖片 19" descr="C:\Users\User\Desktop\no-failure-pencil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03963">
                <a:off x="2135560" y="3030351"/>
                <a:ext cx="1251303" cy="5279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圖片 20" descr="C:\Users\User\Desktop\筆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30893" flipH="1">
                <a:off x="2448764" y="3120482"/>
                <a:ext cx="1916557" cy="12632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圖片 21" descr="C:\Users\User\Desktop\no-failure-pencil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3389">
                <a:off x="2206029" y="3262713"/>
                <a:ext cx="1251303" cy="5279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群組 29"/>
            <p:cNvGrpSpPr/>
            <p:nvPr/>
          </p:nvGrpSpPr>
          <p:grpSpPr>
            <a:xfrm rot="443079">
              <a:off x="2987615" y="2898513"/>
              <a:ext cx="426842" cy="597110"/>
              <a:chOff x="4733054" y="3551938"/>
              <a:chExt cx="426842" cy="597110"/>
            </a:xfrm>
          </p:grpSpPr>
          <p:sp>
            <p:nvSpPr>
              <p:cNvPr id="4" name="手繪多邊形 3"/>
              <p:cNvSpPr/>
              <p:nvPr/>
            </p:nvSpPr>
            <p:spPr>
              <a:xfrm>
                <a:off x="4877021" y="3581641"/>
                <a:ext cx="274320" cy="404949"/>
              </a:xfrm>
              <a:custGeom>
                <a:avLst/>
                <a:gdLst>
                  <a:gd name="connsiteX0" fmla="*/ 0 w 274320"/>
                  <a:gd name="connsiteY0" fmla="*/ 0 h 404949"/>
                  <a:gd name="connsiteX1" fmla="*/ 78377 w 274320"/>
                  <a:gd name="connsiteY1" fmla="*/ 13063 h 404949"/>
                  <a:gd name="connsiteX2" fmla="*/ 117565 w 274320"/>
                  <a:gd name="connsiteY2" fmla="*/ 39189 h 404949"/>
                  <a:gd name="connsiteX3" fmla="*/ 169817 w 274320"/>
                  <a:gd name="connsiteY3" fmla="*/ 52252 h 404949"/>
                  <a:gd name="connsiteX4" fmla="*/ 222068 w 274320"/>
                  <a:gd name="connsiteY4" fmla="*/ 117566 h 404949"/>
                  <a:gd name="connsiteX5" fmla="*/ 248194 w 274320"/>
                  <a:gd name="connsiteY5" fmla="*/ 156755 h 404949"/>
                  <a:gd name="connsiteX6" fmla="*/ 274320 w 274320"/>
                  <a:gd name="connsiteY6" fmla="*/ 235132 h 404949"/>
                  <a:gd name="connsiteX7" fmla="*/ 261257 w 274320"/>
                  <a:gd name="connsiteY7" fmla="*/ 404949 h 40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320" h="404949">
                    <a:moveTo>
                      <a:pt x="0" y="0"/>
                    </a:moveTo>
                    <a:cubicBezTo>
                      <a:pt x="26126" y="4354"/>
                      <a:pt x="53250" y="4687"/>
                      <a:pt x="78377" y="13063"/>
                    </a:cubicBezTo>
                    <a:cubicBezTo>
                      <a:pt x="93271" y="18028"/>
                      <a:pt x="103135" y="33005"/>
                      <a:pt x="117565" y="39189"/>
                    </a:cubicBezTo>
                    <a:cubicBezTo>
                      <a:pt x="134067" y="46261"/>
                      <a:pt x="152400" y="47898"/>
                      <a:pt x="169817" y="52252"/>
                    </a:cubicBezTo>
                    <a:cubicBezTo>
                      <a:pt x="235877" y="96292"/>
                      <a:pt x="190520" y="54470"/>
                      <a:pt x="222068" y="117566"/>
                    </a:cubicBezTo>
                    <a:cubicBezTo>
                      <a:pt x="229089" y="131608"/>
                      <a:pt x="241818" y="142408"/>
                      <a:pt x="248194" y="156755"/>
                    </a:cubicBezTo>
                    <a:cubicBezTo>
                      <a:pt x="259379" y="181920"/>
                      <a:pt x="274320" y="235132"/>
                      <a:pt x="274320" y="235132"/>
                    </a:cubicBezTo>
                    <a:lnTo>
                      <a:pt x="261257" y="404949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rot="-4020000" flipV="1">
                <a:off x="4877054" y="3407938"/>
                <a:ext cx="0" cy="288000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/>
              <p:nvPr/>
            </p:nvCxnSpPr>
            <p:spPr>
              <a:xfrm>
                <a:off x="5159896" y="3861048"/>
                <a:ext cx="0" cy="288000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文字方塊 34"/>
          <p:cNvSpPr txBox="1"/>
          <p:nvPr/>
        </p:nvSpPr>
        <p:spPr>
          <a:xfrm>
            <a:off x="5378767" y="4099314"/>
            <a:ext cx="272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固定圖形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的限制</a:t>
            </a:r>
            <a:r>
              <a:rPr lang="zh-TW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5090816" y="2145018"/>
            <a:ext cx="3724325" cy="1559977"/>
            <a:chOff x="0" y="0"/>
            <a:chExt cx="3116580" cy="815340"/>
          </a:xfrm>
        </p:grpSpPr>
        <p:pic>
          <p:nvPicPr>
            <p:cNvPr id="37" name="圖片 36" descr="C:\Users\User\Desktop\筆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660" y="0"/>
              <a:ext cx="975360" cy="51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圖片 37" descr="C:\Users\User\Desktop\no-failure-pencil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22689">
              <a:off x="106680" y="182880"/>
              <a:ext cx="716280" cy="160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文字方塊 2"/>
            <p:cNvSpPr txBox="1">
              <a:spLocks noChangeArrowheads="1"/>
            </p:cNvSpPr>
            <p:nvPr/>
          </p:nvSpPr>
          <p:spPr bwMode="auto">
            <a:xfrm>
              <a:off x="114300" y="138902"/>
              <a:ext cx="594360" cy="11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indent="-67628">
                <a:lnSpc>
                  <a:spcPts val="900"/>
                </a:lnSpc>
              </a:pPr>
              <a:r>
                <a:rPr lang="en-US" i="1" kern="100" dirty="0" err="1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rPr>
                <a:t>2cm</a:t>
              </a:r>
              <a:endParaRPr lang="zh-TW" altLang="en-US" kern="100" dirty="0">
                <a:solidFill>
                  <a:srgbClr val="FF00FF"/>
                </a:solidFill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40" name="文字方塊 2"/>
            <p:cNvSpPr txBox="1">
              <a:spLocks noChangeArrowheads="1"/>
            </p:cNvSpPr>
            <p:nvPr/>
          </p:nvSpPr>
          <p:spPr bwMode="auto">
            <a:xfrm>
              <a:off x="1074420" y="121725"/>
              <a:ext cx="609600" cy="11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indent="-67628">
                <a:lnSpc>
                  <a:spcPts val="900"/>
                </a:lnSpc>
              </a:pPr>
              <a:r>
                <a:rPr lang="en-US" i="1" kern="100" dirty="0" err="1">
                  <a:solidFill>
                    <a:schemeClr val="tx2">
                      <a:lumMod val="50000"/>
                    </a:schemeClr>
                  </a:solidFill>
                  <a:latin typeface="Calibri"/>
                  <a:ea typeface="新細明體"/>
                  <a:cs typeface="Times New Roman"/>
                </a:rPr>
                <a:t>3cm</a:t>
              </a:r>
              <a:endParaRPr lang="zh-TW" altLang="en-US" kern="100" dirty="0">
                <a:solidFill>
                  <a:schemeClr val="tx2">
                    <a:lumMod val="50000"/>
                  </a:schemeClr>
                </a:solidFill>
                <a:latin typeface="Calibri"/>
                <a:ea typeface="新細明體"/>
                <a:cs typeface="Times New Roman"/>
              </a:endParaRPr>
            </a:p>
          </p:txBody>
        </p:sp>
        <p:pic>
          <p:nvPicPr>
            <p:cNvPr id="41" name="圖片 40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780"/>
              <a:ext cx="3116580" cy="289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61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E:\楊孟哲的資料\Work_Paper\face database\FERET.BMP\024f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8900"/>
            <a:ext cx="14398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E:\楊孟哲的資料\Work_Paper\mypaper\face mesh 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922713"/>
            <a:ext cx="14652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E:\楊孟哲的資料\Work_Paper\mypaper\rebuild face 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58900"/>
            <a:ext cx="1465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E:\楊孟哲的資料\Work_Paper\mypaper\face mesh 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22713"/>
            <a:ext cx="14652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E:\楊孟哲的資料\Work_Paper\mypaper\rebuild face 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8263"/>
            <a:ext cx="14652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E:\楊孟哲的資料\Work_Paper\mypaper\face mesh 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922713"/>
            <a:ext cx="14652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E:\楊孟哲的資料\Work_Paper\mypaper\rebuild face 5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19213"/>
            <a:ext cx="14652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矩形 1"/>
          <p:cNvSpPr>
            <a:spLocks noChangeArrowheads="1"/>
          </p:cNvSpPr>
          <p:nvPr/>
        </p:nvSpPr>
        <p:spPr bwMode="auto">
          <a:xfrm>
            <a:off x="3006725" y="541338"/>
            <a:ext cx="305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三角化於臉部辨識</a:t>
            </a:r>
          </a:p>
        </p:txBody>
      </p:sp>
    </p:spTree>
    <p:extLst>
      <p:ext uri="{BB962C8B-B14F-4D97-AF65-F5344CB8AC3E}">
        <p14:creationId xmlns:p14="http://schemas.microsoft.com/office/powerpoint/2010/main" val="28772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2000"/>
            <a:ext cx="8624888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8" y="5130281"/>
            <a:ext cx="8118902" cy="2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01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38FA68-A0C4-48F3-B433-B43A2E7D8CE4}" type="slidenum">
              <a:rPr lang="zh-TW" altLang="en-US"/>
              <a:pPr/>
              <a:t>18</a:t>
            </a:fld>
            <a:endParaRPr lang="en-US" altLang="zh-TW"/>
          </a:p>
        </p:txBody>
      </p:sp>
      <p:pic>
        <p:nvPicPr>
          <p:cNvPr id="14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1086" y="1367521"/>
            <a:ext cx="1924419" cy="31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01938" y="667210"/>
            <a:ext cx="640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圓的大小指的是圓</a:t>
            </a:r>
            <a:r>
              <a:rPr lang="zh-TW" altLang="en-US" sz="36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半徑</a:t>
            </a:r>
            <a:r>
              <a:rPr lang="en-US" altLang="zh-TW" sz="3600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r>
              <a:rPr lang="zh-TW" altLang="en-US" sz="3600" dirty="0" smtClean="0">
                <a:solidFill>
                  <a:srgbClr val="7030A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直徑</a:t>
            </a:r>
            <a:r>
              <a:rPr lang="en-US" altLang="zh-TW" sz="3600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endParaRPr lang="zh-TW" altLang="en-US" sz="36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6591" y="2976529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拿</a:t>
            </a:r>
            <a:r>
              <a:rPr lang="zh-TW" altLang="en-US" sz="2400" b="1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出一張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色紙，</a:t>
            </a:r>
            <a:r>
              <a:rPr lang="zh-TW" altLang="en-US" sz="2400" b="1" dirty="0" smtClean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請剪出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最圓的圓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?</a:t>
            </a:r>
            <a:endParaRPr lang="zh-TW" altLang="en-US" sz="24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3" y="2036972"/>
            <a:ext cx="2369878" cy="23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http://pic12.nipic.com/20110120/2260524_12473936013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864">
            <a:off x="5373688" y="869950"/>
            <a:ext cx="2695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9" descr="http://pic4.nipic.com/20091204/3839007_142006085354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901">
            <a:off x="1481138" y="681038"/>
            <a:ext cx="224313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http://3a.images22.51img1.com/6000/tianfutianhui/a4df7acf15b24b358315c5c035c6e45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4580">
            <a:off x="1465263" y="3689350"/>
            <a:ext cx="267493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「圓形肉圓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325813"/>
            <a:ext cx="2095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朵形圖說文字 3"/>
          <p:cNvSpPr/>
          <p:nvPr/>
        </p:nvSpPr>
        <p:spPr>
          <a:xfrm rot="1894760">
            <a:off x="7368079" y="837903"/>
            <a:ext cx="1335168" cy="739524"/>
          </a:xfrm>
          <a:prstGeom prst="cloudCallout">
            <a:avLst>
              <a:gd name="adj1" fmla="val 260"/>
              <a:gd name="adj2" fmla="val 9811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…</a:t>
            </a:r>
            <a:endParaRPr lang="zh-TW" altLang="en-US" sz="2800" dirty="0">
              <a:solidFill>
                <a:schemeClr val="bg1">
                  <a:lumMod val="6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 rot="444211">
            <a:off x="2250565" y="475085"/>
            <a:ext cx="2198844" cy="1315275"/>
          </a:xfrm>
          <a:prstGeom prst="cloudCallout">
            <a:avLst>
              <a:gd name="adj1" fmla="val 260"/>
              <a:gd name="adj2" fmla="val 98111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教學活動</a:t>
            </a:r>
            <a:r>
              <a:rPr lang="en-US" altLang="zh-TW" sz="2000" dirty="0">
                <a:solidFill>
                  <a:schemeClr val="tx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2000" dirty="0">
              <a:solidFill>
                <a:schemeClr val="tx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6" name="雲朵形圖說文字 5"/>
          <p:cNvSpPr/>
          <p:nvPr/>
        </p:nvSpPr>
        <p:spPr>
          <a:xfrm rot="20953623">
            <a:off x="78308" y="898107"/>
            <a:ext cx="2244269" cy="1478746"/>
          </a:xfrm>
          <a:prstGeom prst="cloudCallout">
            <a:avLst>
              <a:gd name="adj1" fmla="val 34149"/>
              <a:gd name="adj2" fmla="val 79403"/>
            </a:avLst>
          </a:prstGeom>
          <a:solidFill>
            <a:srgbClr val="CCFF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時間安排</a:t>
            </a:r>
            <a:r>
              <a:rPr lang="en-US" altLang="zh-TW" sz="2000" dirty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2000" dirty="0">
              <a:solidFill>
                <a:srgbClr val="FF00FF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 rot="444211">
            <a:off x="5494333" y="530372"/>
            <a:ext cx="1893239" cy="915519"/>
          </a:xfrm>
          <a:prstGeom prst="cloudCallout">
            <a:avLst>
              <a:gd name="adj1" fmla="val 260"/>
              <a:gd name="adj2" fmla="val 98111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設計教材</a:t>
            </a:r>
          </a:p>
        </p:txBody>
      </p:sp>
      <p:sp>
        <p:nvSpPr>
          <p:cNvPr id="8" name="雲朵形圖說文字 7"/>
          <p:cNvSpPr/>
          <p:nvPr/>
        </p:nvSpPr>
        <p:spPr>
          <a:xfrm rot="964241">
            <a:off x="6453730" y="1401620"/>
            <a:ext cx="2487455" cy="1279869"/>
          </a:xfrm>
          <a:prstGeom prst="cloudCallout">
            <a:avLst>
              <a:gd name="adj1" fmla="val -33924"/>
              <a:gd name="adj2" fmla="val 77992"/>
            </a:avLst>
          </a:prstGeom>
          <a:solidFill>
            <a:srgbClr val="FF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為什麼要學</a:t>
            </a:r>
            <a:r>
              <a:rPr lang="en-US" altLang="zh-TW" sz="2000" dirty="0">
                <a:solidFill>
                  <a:schemeClr val="tx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2000" dirty="0">
              <a:solidFill>
                <a:schemeClr val="tx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4155619" y="1412776"/>
            <a:ext cx="2418859" cy="1353199"/>
          </a:xfrm>
          <a:prstGeom prst="cloudCallout">
            <a:avLst>
              <a:gd name="adj1" fmla="val 260"/>
              <a:gd name="adj2" fmla="val 98111"/>
            </a:avLst>
          </a:prstGeom>
          <a:solidFill>
            <a:srgbClr val="CCFF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數學本質</a:t>
            </a:r>
            <a:endParaRPr lang="en-US" altLang="zh-TW" sz="2000" dirty="0" smtClean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是什麼</a:t>
            </a:r>
            <a:r>
              <a:rPr lang="en-US" altLang="zh-TW" sz="20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2000" dirty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5096447" y="2573569"/>
            <a:ext cx="3049447" cy="1292803"/>
          </a:xfrm>
          <a:prstGeom prst="cloudCallout">
            <a:avLst>
              <a:gd name="adj1" fmla="val -32963"/>
              <a:gd name="adj2" fmla="val 61698"/>
            </a:avLst>
          </a:prstGeom>
          <a:solidFill>
            <a:srgbClr val="FF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我要教什麼</a:t>
            </a:r>
            <a:r>
              <a:rPr lang="en-US" altLang="zh-TW" sz="2100" dirty="0">
                <a:solidFill>
                  <a:srgbClr val="00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21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2" name="雲朵形圖說文字 11"/>
          <p:cNvSpPr/>
          <p:nvPr/>
        </p:nvSpPr>
        <p:spPr>
          <a:xfrm>
            <a:off x="823299" y="1926545"/>
            <a:ext cx="2997168" cy="1939827"/>
          </a:xfrm>
          <a:prstGeom prst="cloudCallout">
            <a:avLst>
              <a:gd name="adj1" fmla="val 45522"/>
              <a:gd name="adj2" fmla="val 77731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我要怎麼教</a:t>
            </a:r>
            <a:r>
              <a:rPr lang="en-US" altLang="zh-TW" sz="21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?</a:t>
            </a:r>
            <a:endParaRPr lang="zh-TW" altLang="en-US" sz="2100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26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22" y="3283659"/>
            <a:ext cx="2214908" cy="36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500063"/>
            <a:ext cx="51514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603625"/>
            <a:ext cx="40449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Calibri" charset="0"/>
                <a:ea typeface="標楷體" charset="0"/>
                <a:cs typeface="標楷體" charset="0"/>
              </a:rPr>
              <a:t>如何面</a:t>
            </a:r>
            <a:r>
              <a:rPr lang="zh-TW" altLang="en-US" dirty="0">
                <a:latin typeface="Calibri" charset="0"/>
                <a:ea typeface="標楷體" charset="0"/>
                <a:cs typeface="標楷體" charset="0"/>
              </a:rPr>
              <a:t>對</a:t>
            </a:r>
            <a:r>
              <a:rPr kumimoji="0" lang="zh-TW" altLang="en-US" dirty="0" smtClean="0">
                <a:latin typeface="Calibri" charset="0"/>
                <a:ea typeface="標楷體" charset="0"/>
                <a:cs typeface="標楷體" charset="0"/>
              </a:rPr>
              <a:t>數學</a:t>
            </a:r>
            <a:r>
              <a:rPr kumimoji="0" lang="zh-TW" altLang="en-US" dirty="0">
                <a:latin typeface="Calibri" charset="0"/>
                <a:ea typeface="標楷體" charset="0"/>
                <a:cs typeface="標楷體" charset="0"/>
              </a:rPr>
              <a:t>問題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68413"/>
            <a:ext cx="7543800" cy="48275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kumimoji="0" lang="zh-TW" altLang="en-US" smtClean="0">
                <a:latin typeface="Calibri" panose="020F0502020204030204" pitchFamily="34" charset="0"/>
                <a:ea typeface="標楷體" panose="03000509000000000000" pitchFamily="65" charset="-120"/>
              </a:rPr>
              <a:t>面積問題：</a:t>
            </a:r>
          </a:p>
          <a:p>
            <a:pPr>
              <a:buFont typeface="Wingdings" panose="05000000000000000000" pitchFamily="2" charset="2"/>
              <a:buNone/>
            </a:pPr>
            <a:endParaRPr kumimoji="0" lang="en-US" altLang="zh-TW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87043" name="Picture 6" descr="面積問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7041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3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趕 的 話，就 慢 慢 來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497887" cy="5111750"/>
          </a:xfrm>
        </p:spPr>
        <p:txBody>
          <a:bodyPr>
            <a:normAutofit/>
          </a:bodyPr>
          <a:lstStyle/>
          <a:p>
            <a:pPr marL="0" indent="8143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小丑肩挑著花色布包，徒步走向下個城市途中，有輛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馬車</a:t>
            </a: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從身旁飛速超過他。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馬車夫</a:t>
            </a: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看起來十分著急，大聲問他：「到下個城市大概還有多遠？」小丑也大聲回答：「</a:t>
            </a:r>
            <a:r>
              <a:rPr kumimoji="0"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如果你們開慢一點，大概只需要半小時，如果你們開得很快，大概就需要半天！</a:t>
            </a: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」「你這個笨蛋！」馬車夫邊罵邊不斷鞭打馬匹，從他旁邊急馳而過。小丑繼續慢慢向前走。這條路上沿路佈滿坑洞、高低不平。</a:t>
            </a:r>
          </a:p>
        </p:txBody>
      </p:sp>
    </p:spTree>
    <p:extLst>
      <p:ext uri="{BB962C8B-B14F-4D97-AF65-F5344CB8AC3E}">
        <p14:creationId xmlns:p14="http://schemas.microsoft.com/office/powerpoint/2010/main" val="3679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1"/>
          </p:nvPr>
        </p:nvSpPr>
        <p:spPr>
          <a:xfrm>
            <a:off x="830263" y="332656"/>
            <a:ext cx="7772400" cy="198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一個鐘頭之後，他再次遇上這輛馬車</a:t>
            </a:r>
            <a:endParaRPr kumimoji="0" lang="en-US" altLang="zh-TW" dirty="0" smtClean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因為路況差，馬車前輪已經斷了，馬</a:t>
            </a:r>
            <a:endParaRPr kumimoji="0" lang="en-US" altLang="zh-TW" dirty="0" smtClean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0"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車夫正忙著搶修。</a:t>
            </a:r>
          </a:p>
        </p:txBody>
      </p:sp>
      <p:pic>
        <p:nvPicPr>
          <p:cNvPr id="84994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2751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823712" y="2852936"/>
            <a:ext cx="3733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TW" altLang="en-US" sz="3600" dirty="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小丑從馬車身邊走過：「</a:t>
            </a:r>
            <a:r>
              <a:rPr kumimoji="0"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我告訴過你的，如果你慢慢開，只要半個小時就到了</a:t>
            </a:r>
            <a:r>
              <a:rPr kumimoji="0" lang="en-US" altLang="zh-TW" sz="3600" dirty="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……</a:t>
            </a:r>
            <a:r>
              <a:rPr kumimoji="0" lang="zh-TW" altLang="en-US" sz="3600" dirty="0">
                <a:solidFill>
                  <a:schemeClr val="hlin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7586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內容版面配置區 2"/>
          <p:cNvSpPr>
            <a:spLocks noGrp="1"/>
          </p:cNvSpPr>
          <p:nvPr>
            <p:ph idx="1"/>
          </p:nvPr>
        </p:nvSpPr>
        <p:spPr>
          <a:xfrm>
            <a:off x="179388" y="1341438"/>
            <a:ext cx="8507412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教育就是幫助學生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發現優點加以發揮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發現盲點用心改進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而老師的自我教育</a:t>
            </a:r>
          </a:p>
          <a:p>
            <a:pPr algn="ctr">
              <a:buFont typeface="Arial" panose="020B0604020202020204" pitchFamily="34" charset="0"/>
              <a:buNone/>
            </a:pPr>
            <a:r>
              <a:rPr kumimoji="0"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也就是教育成功的關鍵</a:t>
            </a:r>
            <a:endParaRPr kumimoji="0" lang="zh-TW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zh-TW" altLang="en-US" sz="4400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552" cy="574594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2872971"/>
            <a:ext cx="3456384" cy="22951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Calibri" panose="020F0502020204030204" pitchFamily="34" charset="0"/>
                <a:ea typeface="標楷體" panose="03000509000000000000" pitchFamily="65" charset="-120"/>
              </a:rPr>
              <a:t>謝謝聆聽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敬請指教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3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7" y="2281338"/>
            <a:ext cx="2097578" cy="257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31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21422880">
            <a:off x="1210537" y="713267"/>
            <a:ext cx="4069208" cy="99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209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87903" y="937387"/>
            <a:ext cx="883153" cy="1377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3"/>
          <p:cNvSpPr txBox="1"/>
          <p:nvPr/>
        </p:nvSpPr>
        <p:spPr>
          <a:xfrm>
            <a:off x="2158550" y="831809"/>
            <a:ext cx="2645614" cy="80993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veat"/>
                <a:sym typeface="Caveat"/>
              </a:rPr>
              <a:t>推薦學習單</a:t>
            </a:r>
            <a:endParaRPr 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veat"/>
              <a:sym typeface="Caveat"/>
            </a:endParaRPr>
          </a:p>
        </p:txBody>
      </p:sp>
      <p:pic>
        <p:nvPicPr>
          <p:cNvPr id="2052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7" y="2632212"/>
            <a:ext cx="2299281" cy="277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1812070"/>
            <a:ext cx="2368764" cy="330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charset="0"/>
              </a:rPr>
              <a:t>目前國中的教學：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586" y="1772816"/>
            <a:ext cx="8748464" cy="4114800"/>
          </a:xfrm>
        </p:spPr>
        <p:txBody>
          <a:bodyPr/>
          <a:lstStyle/>
          <a:p>
            <a:pPr marL="1519238" indent="-1519238">
              <a:buFont typeface="Arial" panose="020B0604020202020204" pitchFamily="34" charset="0"/>
              <a:buNone/>
            </a:pP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您認為目前國中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教學有哪</a:t>
            </a:r>
            <a:endParaRPr kumimoji="0"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9238" indent="-1519238">
              <a:buFont typeface="Arial" panose="020B0604020202020204" pitchFamily="34" charset="0"/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些</a:t>
            </a:r>
            <a:r>
              <a:rPr kumimoji="0"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問題？</a:t>
            </a:r>
            <a:endParaRPr kumimoji="0"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9238" indent="-1519238">
              <a:buFont typeface="Arial" panose="020B0604020202020204" pitchFamily="34" charset="0"/>
              <a:buNone/>
            </a:pPr>
            <a:endParaRPr kumimoji="0" lang="zh-TW" altLang="en-US" sz="4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9238" indent="-1519238">
              <a:buFont typeface="Wingdings" panose="05000000000000000000" pitchFamily="2" charset="2"/>
              <a:buNone/>
            </a:pPr>
            <a:r>
              <a:rPr kumimoji="0"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kumimoji="0" lang="zh-TW" altLang="en-US" sz="4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您認為最大的問題為何？</a:t>
            </a:r>
            <a:endParaRPr kumimoji="0" lang="en-US" altLang="zh-TW" sz="4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9238" indent="-1519238">
              <a:buFont typeface="Wingdings" panose="05000000000000000000" pitchFamily="2" charset="2"/>
              <a:buNone/>
            </a:pPr>
            <a:endParaRPr kumimoji="0"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645024"/>
            <a:ext cx="1700034" cy="274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0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xin_522030620110034312792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54" y="2644365"/>
            <a:ext cx="5690794" cy="48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2B005CF-DC81-427D-BB7F-1FBE2C6695E1}" type="slidenum">
              <a:rPr kumimoji="0" lang="en-US" altLang="zh-TW" sz="1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kumimoji="0" lang="en-US" altLang="zh-TW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5" descr="84949147971313940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" y="33903"/>
            <a:ext cx="5580112" cy="338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6" y="3417436"/>
            <a:ext cx="1700034" cy="274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14" y="335922"/>
            <a:ext cx="1700034" cy="274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6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68560" y="1916832"/>
            <a:ext cx="7128792" cy="187220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找尋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五角星形</a:t>
            </a:r>
            <a:endParaRPr lang="zh-TW" altLang="en-US" sz="4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4208" y="2068106"/>
            <a:ext cx="72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9600" kern="100" dirty="0">
                <a:latin typeface="Times New Roman" panose="02020603050405020304" pitchFamily="18" charset="0"/>
              </a:rPr>
              <a:t>☆</a:t>
            </a:r>
            <a:endParaRPr lang="zh-TW" altLang="zh-TW" sz="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你能找到幾個五角星形呢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746" name="Picture 2" descr="new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7638"/>
            <a:ext cx="3645105" cy="53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020272" y="1916832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9600" kern="100" dirty="0">
                <a:latin typeface="Times New Roman" panose="02020603050405020304" pitchFamily="18" charset="0"/>
              </a:rPr>
              <a:t>☆</a:t>
            </a:r>
            <a:endParaRPr lang="zh-TW" altLang="zh-TW" sz="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8964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三角形三內角和永遠等於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429000"/>
            <a:ext cx="1700034" cy="274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70498"/>
            <a:ext cx="3547636" cy="35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5825" t="13583" r="26376" b="24788"/>
          <a:stretch/>
        </p:blipFill>
        <p:spPr>
          <a:xfrm>
            <a:off x="1475656" y="764704"/>
            <a:ext cx="6127225" cy="5616625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259632" y="548680"/>
            <a:ext cx="29523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歐氏平面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0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8081</TotalTime>
  <Words>796</Words>
  <Application>Microsoft Office PowerPoint</Application>
  <PresentationFormat>如螢幕大小 (4:3)</PresentationFormat>
  <Paragraphs>88</Paragraphs>
  <Slides>25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PowerPoint 簡報</vt:lpstr>
      <vt:lpstr>目前國中的教學：</vt:lpstr>
      <vt:lpstr>PowerPoint 簡報</vt:lpstr>
      <vt:lpstr>PowerPoint 簡報</vt:lpstr>
      <vt:lpstr>你能找到幾個五角星形呢?</vt:lpstr>
      <vt:lpstr>三角形三內角和永遠等於180度嗎?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如何面對數學問題</vt:lpstr>
      <vt:lpstr>趕 的 話，就 慢 慢 來</vt:lpstr>
      <vt:lpstr>PowerPoint 簡報</vt:lpstr>
      <vt:lpstr>PowerPoint 簡報</vt:lpstr>
      <vt:lpstr>謝謝聆聽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賴昱如</dc:creator>
  <cp:lastModifiedBy>user</cp:lastModifiedBy>
  <cp:revision>143</cp:revision>
  <dcterms:created xsi:type="dcterms:W3CDTF">2016-09-16T14:47:41Z</dcterms:created>
  <dcterms:modified xsi:type="dcterms:W3CDTF">2018-06-10T00:43:39Z</dcterms:modified>
</cp:coreProperties>
</file>