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9"/>
  </p:notesMasterIdLst>
  <p:sldIdLst>
    <p:sldId id="256" r:id="rId2"/>
    <p:sldId id="1102" r:id="rId3"/>
    <p:sldId id="1123" r:id="rId4"/>
    <p:sldId id="1104" r:id="rId5"/>
    <p:sldId id="1106" r:id="rId6"/>
    <p:sldId id="1107" r:id="rId7"/>
    <p:sldId id="1108" r:id="rId8"/>
    <p:sldId id="1111" r:id="rId9"/>
    <p:sldId id="1110" r:id="rId10"/>
    <p:sldId id="1112" r:id="rId11"/>
    <p:sldId id="1114" r:id="rId12"/>
    <p:sldId id="1124" r:id="rId13"/>
    <p:sldId id="1116" r:id="rId14"/>
    <p:sldId id="1117" r:id="rId15"/>
    <p:sldId id="1119" r:id="rId16"/>
    <p:sldId id="1125" r:id="rId17"/>
    <p:sldId id="1099" r:id="rId18"/>
    <p:sldId id="1100" r:id="rId19"/>
    <p:sldId id="283" r:id="rId20"/>
    <p:sldId id="288" r:id="rId21"/>
    <p:sldId id="289" r:id="rId22"/>
    <p:sldId id="258" r:id="rId23"/>
    <p:sldId id="291" r:id="rId24"/>
    <p:sldId id="292" r:id="rId25"/>
    <p:sldId id="1122" r:id="rId26"/>
    <p:sldId id="1132" r:id="rId27"/>
    <p:sldId id="257" r:id="rId28"/>
    <p:sldId id="1120" r:id="rId29"/>
    <p:sldId id="1121" r:id="rId30"/>
    <p:sldId id="265" r:id="rId31"/>
    <p:sldId id="264" r:id="rId32"/>
    <p:sldId id="263" r:id="rId33"/>
    <p:sldId id="268" r:id="rId34"/>
    <p:sldId id="269" r:id="rId35"/>
    <p:sldId id="270" r:id="rId36"/>
    <p:sldId id="271" r:id="rId37"/>
    <p:sldId id="279" r:id="rId38"/>
    <p:sldId id="278" r:id="rId39"/>
    <p:sldId id="274" r:id="rId40"/>
    <p:sldId id="272" r:id="rId41"/>
    <p:sldId id="281" r:id="rId42"/>
    <p:sldId id="1126" r:id="rId43"/>
    <p:sldId id="277" r:id="rId44"/>
    <p:sldId id="1130" r:id="rId45"/>
    <p:sldId id="1127" r:id="rId46"/>
    <p:sldId id="1131" r:id="rId47"/>
    <p:sldId id="1129" r:id="rId4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60"/>
  </p:normalViewPr>
  <p:slideViewPr>
    <p:cSldViewPr>
      <p:cViewPr varScale="1">
        <p:scale>
          <a:sx n="67" d="100"/>
          <a:sy n="67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79C2C-8394-4D79-A846-BBFA760BAF7F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6AF63-7746-4634-813C-A2A36365F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68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AF63-7746-4634-813C-A2A36365FD4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87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AF63-7746-4634-813C-A2A36365FD4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92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hape 499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48834" name="Shape 500"/>
          <p:cNvSpPr>
            <a:spLocks noGrp="1"/>
          </p:cNvSpPr>
          <p:nvPr>
            <p:ph type="body" idx="1"/>
          </p:nvPr>
        </p:nvSpPr>
        <p:spPr/>
        <p:txBody>
          <a:bodyPr lIns="91397" tIns="45686" rIns="91397" bIns="45686"/>
          <a:lstStyle/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zh-TW" altLang="en-US" b="1" i="1" dirty="0">
                <a:latin typeface="+mj-ea"/>
                <a:ea typeface="+mj-ea"/>
                <a:cs typeface="Times New Roman" pitchFamily="18" charset="0"/>
              </a:rPr>
              <a:t>請注意動畫效果：</a:t>
            </a:r>
            <a:endParaRPr lang="en-US" altLang="zh-TW" b="1" i="1" dirty="0">
              <a:latin typeface="+mj-ea"/>
              <a:ea typeface="+mj-ea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zh-TW" dirty="0">
                <a:latin typeface="+mj-ea"/>
                <a:ea typeface="+mj-ea"/>
                <a:cs typeface="Times New Roman" pitchFamily="18" charset="0"/>
              </a:rPr>
              <a:t>「核心素養」是指一個人為適應現在生活及面對未來挑戰，所應具備的知識、能力與態度。</a:t>
            </a:r>
            <a:endParaRPr lang="zh-TW" altLang="en-US" dirty="0">
              <a:latin typeface="+mj-ea"/>
              <a:ea typeface="+mj-ea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zh-TW" dirty="0">
                <a:latin typeface="+mj-ea"/>
                <a:ea typeface="+mj-ea"/>
                <a:cs typeface="Times New Roman" pitchFamily="18" charset="0"/>
              </a:rPr>
              <a:t>「核心素養」強調學習不宜以學科知識及技能為限，而應關注學習與生活的結合，透過實踐力行而彰顯學習者的全人發展。</a:t>
            </a:r>
            <a:endParaRPr lang="zh-TW" altLang="en-US" dirty="0">
              <a:latin typeface="+mj-ea"/>
              <a:ea typeface="+mj-ea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核心素養強調教育的價值與功能其三面九項涵蓋知識、能力與態度，在學習過程中引導學生解決生活情境中所面臨的問題，並能與時俱進成為終身學習者。</a:t>
            </a:r>
          </a:p>
          <a:p>
            <a:pPr eaLnBrk="1" hangingPunct="1">
              <a:spcBef>
                <a:spcPct val="0"/>
              </a:spcBef>
              <a:buSzPct val="25000"/>
              <a:defRPr/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4.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核心素養承續十大基本能力與核心能力勾勒說明學習者圖像（自主行動）</a:t>
            </a:r>
            <a:r>
              <a:rPr lang="en-US" altLang="en-US" dirty="0">
                <a:latin typeface="+mj-ea"/>
                <a:ea typeface="+mj-ea"/>
                <a:cs typeface="Times New Roman" pitchFamily="18" charset="0"/>
              </a:rPr>
              <a:t>、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學習的圖像（溝通互動），以及學習的意義和價值（社會參與）。</a:t>
            </a:r>
          </a:p>
          <a:p>
            <a:pPr eaLnBrk="1" hangingPunct="1">
              <a:spcBef>
                <a:spcPct val="0"/>
              </a:spcBef>
              <a:buSzPct val="25000"/>
              <a:defRPr/>
            </a:pPr>
            <a:endParaRPr lang="en-US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13668" name="Shape 501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397" tIns="45686" rIns="91397" bIns="45686"/>
          <a:lstStyle/>
          <a:p>
            <a:pPr>
              <a:buSzPct val="25000"/>
            </a:pPr>
            <a:fld id="{78B4D954-DE6A-452E-817D-47CF400EE369}" type="slidenum">
              <a:rPr lang="en-US" altLang="zh-TW">
                <a:solidFill>
                  <a:srgbClr val="000000"/>
                </a:solidFill>
                <a:sym typeface="Calibri" pitchFamily="34" charset="0"/>
              </a:rPr>
              <a:pPr>
                <a:buSzPct val="25000"/>
              </a:pPr>
              <a:t>17</a:t>
            </a:fld>
            <a:endParaRPr lang="en-US" altLang="zh-TW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4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hape 4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14691" name="Shape 491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397" tIns="45686" rIns="91397" bIns="45686"/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b="1" i="1" dirty="0"/>
              <a:t>請注意動畫效果：</a:t>
            </a:r>
            <a:endParaRPr lang="en-US" altLang="zh-TW" b="1" i="1" dirty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dirty="0"/>
              <a:t>核心素養的三面九項：</a:t>
            </a: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dirty="0"/>
              <a:t>自主行動、溝通互動、社會參與</a:t>
            </a: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dirty="0"/>
              <a:t>重點在於生活情境的交互靈活應用。</a:t>
            </a: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endParaRPr lang="zh-TW" altLang="en-US" dirty="0"/>
          </a:p>
        </p:txBody>
      </p:sp>
      <p:sp>
        <p:nvSpPr>
          <p:cNvPr id="114692" name="Shape 492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397" tIns="45686" rIns="91397" bIns="45686"/>
          <a:lstStyle/>
          <a:p>
            <a:pPr>
              <a:buSzPct val="25000"/>
            </a:pPr>
            <a:fld id="{8536EA4E-26DE-4CE2-994A-A16A9EAA7758}" type="slidenum">
              <a:rPr lang="en-US" altLang="zh-TW">
                <a:solidFill>
                  <a:srgbClr val="000000"/>
                </a:solidFill>
                <a:sym typeface="Calibri" pitchFamily="34" charset="0"/>
              </a:rPr>
              <a:pPr>
                <a:buSzPct val="25000"/>
              </a:pPr>
              <a:t>18</a:t>
            </a:fld>
            <a:endParaRPr lang="en-US" altLang="zh-TW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F3083CE-DD22-4D10-B8F2-E0A613610F5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CE10E45-0E6D-4442-B381-218691C15B8C}" type="datetimeFigureOut">
              <a:rPr lang="zh-TW" altLang="en-US" smtClean="0"/>
              <a:t>2018/6/10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&#29790;&#28304;&#22283;&#23567;&#25976;&#23416;&#32032;&#39178;&#23566;&#21521;&#25945;&#26696;&#35373;&#35336;-1070610.docx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0424&#25976;&#23416;&#35264;&#35506;&#37636;&#24433;.mp4" TargetMode="External"/><Relationship Id="rId2" Type="http://schemas.openxmlformats.org/officeDocument/2006/relationships/hyperlink" Target="https://www.youtube.com/watch?v=D0s4gVXfAs0&amp;index=1&amp;list=UUnwArdqgCmtjP3Kx4T8fQK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50664_&#35430;&#25945;&#35264;(&#35696;)&#35506;&#32000;&#37636;&#34920;-&#25976;&#23416;ok.doc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file:///C:\Users\user\Desktop\1070610&#21488;&#22823;&#20998;&#20139;\&#24433;&#29255;-&#28204;&#33258;&#24049;&#36895;&#24230;-&#36305;&#36947;&#32068;.MOV" TargetMode="Externa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file:///C:\Users\user\Desktop\1070610&#21488;&#22823;&#20998;&#20139;\&#24433;&#29255;-&#28204;&#33258;&#24049;&#36895;&#24230;-&#31811;&#29699;&#22580;.MOV" TargetMode="Externa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file:///C:\Users\user\Desktop\1070610&#21488;&#22823;&#20998;&#20139;\&#24433;&#29255;-&#28204;&#36317;&#38626;.MOV" TargetMode="Externa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file:///C:\Users\user\Desktop\1070610&#21488;&#22823;&#20998;&#20139;\&#24433;&#29255;-&#28204;&#33258;&#24049;&#36895;&#24230;-&#36208;&#36335;.MOV" TargetMode="Externa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file:///C:\Users\user\Desktop\1070610&#21488;&#22823;&#20998;&#20139;\&#24433;&#29255;-&#28204;&#33258;&#24049;&#36895;&#24230;-&#36305;&#27493;.MOV" TargetMode="Externa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1905001"/>
            <a:ext cx="7834064" cy="1451992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2060"/>
                </a:solidFill>
              </a:rPr>
              <a:t>素養導向教學案例分享</a:t>
            </a:r>
            <a:r>
              <a:rPr lang="en-US" altLang="zh-TW" sz="4000" b="1" dirty="0">
                <a:solidFill>
                  <a:srgbClr val="002060"/>
                </a:solidFill>
              </a:rPr>
              <a:t>-</a:t>
            </a:r>
            <a:r>
              <a:rPr lang="zh-TW" altLang="en-US" sz="4000" b="1" dirty="0">
                <a:solidFill>
                  <a:srgbClr val="002060"/>
                </a:solidFill>
              </a:rPr>
              <a:t>以速率為例</a:t>
            </a:r>
            <a:endParaRPr lang="zh-TW" altLang="en-US" sz="4000" dirty="0">
              <a:solidFill>
                <a:srgbClr val="00206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3568" y="4581128"/>
            <a:ext cx="6461760" cy="1066800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設計者</a:t>
            </a:r>
            <a:r>
              <a:rPr lang="en-US" altLang="zh-TW" sz="2400" b="1" dirty="0">
                <a:solidFill>
                  <a:srgbClr val="002060"/>
                </a:solidFill>
              </a:rPr>
              <a:t>:</a:t>
            </a:r>
            <a:r>
              <a:rPr lang="zh-TW" altLang="en-US" sz="2400" b="1" dirty="0">
                <a:solidFill>
                  <a:srgbClr val="002060"/>
                </a:solidFill>
              </a:rPr>
              <a:t>臺東縣瑞源國小 </a:t>
            </a:r>
            <a:r>
              <a:rPr lang="zh-TW" altLang="zh-TW" sz="2400" b="1" dirty="0">
                <a:solidFill>
                  <a:srgbClr val="002060"/>
                </a:solidFill>
              </a:rPr>
              <a:t>張昭陽</a:t>
            </a:r>
            <a:r>
              <a:rPr lang="en-US" altLang="zh-TW" sz="2400" b="1" dirty="0">
                <a:solidFill>
                  <a:srgbClr val="002060"/>
                </a:solidFill>
              </a:rPr>
              <a:t>/</a:t>
            </a:r>
            <a:r>
              <a:rPr lang="zh-TW" altLang="zh-TW" sz="2400" b="1" dirty="0">
                <a:solidFill>
                  <a:srgbClr val="002060"/>
                </a:solidFill>
              </a:rPr>
              <a:t>曾婉婷</a:t>
            </a:r>
            <a:r>
              <a:rPr lang="en-US" altLang="zh-TW" sz="2400" b="1" dirty="0">
                <a:solidFill>
                  <a:srgbClr val="002060"/>
                </a:solidFill>
              </a:rPr>
              <a:t>/</a:t>
            </a:r>
            <a:r>
              <a:rPr lang="zh-TW" altLang="zh-TW" sz="2400" b="1" dirty="0">
                <a:solidFill>
                  <a:srgbClr val="002060"/>
                </a:solidFill>
              </a:rPr>
              <a:t>姚閔懷</a:t>
            </a:r>
            <a:endParaRPr lang="en-US" altLang="zh-TW" sz="2400" b="1" dirty="0">
              <a:solidFill>
                <a:srgbClr val="002060"/>
              </a:solidFill>
            </a:endParaRPr>
          </a:p>
          <a:p>
            <a:r>
              <a:rPr lang="zh-TW" altLang="en-US" sz="2400" b="1" dirty="0">
                <a:solidFill>
                  <a:srgbClr val="002060"/>
                </a:solidFill>
              </a:rPr>
              <a:t>簡報人</a:t>
            </a:r>
            <a:r>
              <a:rPr lang="en-US" altLang="zh-TW" sz="2400" b="1" dirty="0">
                <a:solidFill>
                  <a:srgbClr val="002060"/>
                </a:solidFill>
              </a:rPr>
              <a:t>:</a:t>
            </a:r>
            <a:r>
              <a:rPr lang="zh-TW" altLang="zh-TW" sz="2400" b="1" dirty="0">
                <a:solidFill>
                  <a:srgbClr val="002060"/>
                </a:solidFill>
              </a:rPr>
              <a:t>張昭陽</a:t>
            </a:r>
            <a:endParaRPr lang="zh-TW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422621" y="1766874"/>
            <a:ext cx="7600064" cy="33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1212697" y="3816394"/>
            <a:ext cx="6184634" cy="11434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565" y="2504229"/>
            <a:ext cx="6099267" cy="12830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999" y="1309031"/>
            <a:ext cx="6296401" cy="1313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485">
            <a:off x="236479" y="5056172"/>
            <a:ext cx="8061437" cy="12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D934252-2FED-4167-B6B7-6456983E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6624736" cy="1143000"/>
          </a:xfrm>
        </p:spPr>
        <p:txBody>
          <a:bodyPr/>
          <a:lstStyle/>
          <a:p>
            <a:r>
              <a:rPr lang="zh-TW" altLang="en-US" dirty="0"/>
              <a:t>數學新世界怎麼教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5C90299-A2E8-4A0B-95B4-A4E4710D0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9552" y="1900727"/>
            <a:ext cx="478473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數學新世界怎麼教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5" y="1484784"/>
            <a:ext cx="797590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數學新世界怎麼教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16" r="146" b="4689"/>
          <a:stretch/>
        </p:blipFill>
        <p:spPr>
          <a:xfrm>
            <a:off x="683568" y="1398158"/>
            <a:ext cx="6984776" cy="5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數學新世界怎麼教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22" y="1340768"/>
            <a:ext cx="5501225" cy="16294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3064504"/>
            <a:ext cx="5832648" cy="18389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930362"/>
            <a:ext cx="6336704" cy="17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D934252-2FED-4167-B6B7-6456983E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6624736" cy="1143000"/>
          </a:xfrm>
        </p:spPr>
        <p:txBody>
          <a:bodyPr/>
          <a:lstStyle/>
          <a:p>
            <a:r>
              <a:rPr lang="zh-TW" altLang="en-US" dirty="0"/>
              <a:t>什麼是</a:t>
            </a:r>
            <a:r>
              <a:rPr lang="en-US" altLang="zh-TW" dirty="0"/>
              <a:t>”</a:t>
            </a:r>
            <a:r>
              <a:rPr lang="zh-TW" altLang="en-US" dirty="0"/>
              <a:t>核心素養</a:t>
            </a:r>
            <a:r>
              <a:rPr lang="en-US" altLang="zh-TW" dirty="0"/>
              <a:t>”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F3DF12E-A747-4F65-926B-5B1343F24469}"/>
              </a:ext>
            </a:extLst>
          </p:cNvPr>
          <p:cNvPicPr/>
          <p:nvPr/>
        </p:nvPicPr>
        <p:blipFill rotWithShape="1">
          <a:blip r:embed="rId2"/>
          <a:srcRect l="54574" t="29763" r="14068" b="16877"/>
          <a:stretch/>
        </p:blipFill>
        <p:spPr bwMode="auto">
          <a:xfrm>
            <a:off x="1331640" y="1691680"/>
            <a:ext cx="5040560" cy="4600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69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505"/>
          <p:cNvSpPr>
            <a:spLocks noChangeArrowheads="1"/>
          </p:cNvSpPr>
          <p:nvPr/>
        </p:nvSpPr>
        <p:spPr bwMode="auto">
          <a:xfrm>
            <a:off x="2268538" y="1638300"/>
            <a:ext cx="5268912" cy="1625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 eaLnBrk="1" hangingPunct="1"/>
            <a:endParaRPr lang="zh-TW" altLang="en-US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7816" name="Shape 506"/>
          <p:cNvSpPr>
            <a:spLocks noChangeArrowheads="1"/>
          </p:cNvSpPr>
          <p:nvPr/>
        </p:nvSpPr>
        <p:spPr bwMode="auto">
          <a:xfrm>
            <a:off x="4211638" y="5513388"/>
            <a:ext cx="785812" cy="5794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eaLnBrk="1" hangingPunct="1"/>
            <a:endParaRPr lang="zh-TW" altLang="en-US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7818" name="Shape 508"/>
          <p:cNvSpPr txBox="1">
            <a:spLocks noChangeArrowheads="1"/>
          </p:cNvSpPr>
          <p:nvPr/>
        </p:nvSpPr>
        <p:spPr bwMode="auto">
          <a:xfrm>
            <a:off x="2051720" y="5805488"/>
            <a:ext cx="5256584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6025" tIns="256025" rIns="256025" bIns="256025" anchor="ctr"/>
          <a:lstStyle/>
          <a:p>
            <a:pPr algn="ctr" eaLnBrk="1" hangingPunct="1">
              <a:lnSpc>
                <a:spcPct val="90000"/>
              </a:lnSpc>
              <a:buSzPct val="25000"/>
            </a:pPr>
            <a:r>
              <a:rPr lang="zh-TW" altLang="en-US" sz="36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以人為本的</a:t>
            </a:r>
            <a:r>
              <a:rPr lang="en-US" altLang="zh-TW" sz="3600" b="1" dirty="0" err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終身學習者</a:t>
            </a:r>
            <a:endParaRPr lang="en-US" altLang="zh-TW" sz="3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27653" name="Shape 510"/>
          <p:cNvSpPr txBox="1">
            <a:spLocks noChangeArrowheads="1"/>
          </p:cNvSpPr>
          <p:nvPr/>
        </p:nvSpPr>
        <p:spPr bwMode="auto">
          <a:xfrm>
            <a:off x="4221163" y="3497263"/>
            <a:ext cx="12811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00" tIns="45700" rIns="45700" bIns="45700" anchor="ctr"/>
          <a:lstStyle/>
          <a:p>
            <a:pPr algn="ctr" eaLnBrk="1" hangingPunct="1">
              <a:lnSpc>
                <a:spcPct val="90000"/>
              </a:lnSpc>
              <a:buSzPct val="25000"/>
            </a:pPr>
            <a:r>
              <a:rPr lang="en-US" altLang="zh-TW" sz="36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社會參與</a:t>
            </a:r>
          </a:p>
        </p:txBody>
      </p:sp>
      <p:sp>
        <p:nvSpPr>
          <p:cNvPr id="27654" name="Shape 515"/>
          <p:cNvSpPr>
            <a:spLocks noChangeArrowheads="1"/>
          </p:cNvSpPr>
          <p:nvPr/>
        </p:nvSpPr>
        <p:spPr bwMode="auto">
          <a:xfrm>
            <a:off x="1403350" y="2205038"/>
            <a:ext cx="6437313" cy="3240087"/>
          </a:xfrm>
          <a:custGeom>
            <a:avLst/>
            <a:gdLst>
              <a:gd name="T0" fmla="*/ 2147483647 w 120000"/>
              <a:gd name="T1" fmla="*/ 2147483647 h 120000"/>
              <a:gd name="T2" fmla="*/ 2147483647 w 120000"/>
              <a:gd name="T3" fmla="*/ 2147483647 h 120000"/>
              <a:gd name="T4" fmla="*/ 2147483647 w 120000"/>
              <a:gd name="T5" fmla="*/ 2147483647 h 120000"/>
              <a:gd name="T6" fmla="*/ 2147483647 w 120000"/>
              <a:gd name="T7" fmla="*/ 2147483647 h 120000"/>
              <a:gd name="T8" fmla="*/ 2147483647 w 120000"/>
              <a:gd name="T9" fmla="*/ 2147483647 h 120000"/>
              <a:gd name="T10" fmla="*/ 2147483647 w 120000"/>
              <a:gd name="T11" fmla="*/ 2147483647 h 120000"/>
              <a:gd name="T12" fmla="*/ 2147483647 w 120000"/>
              <a:gd name="T13" fmla="*/ 2147483647 h 120000"/>
              <a:gd name="T14" fmla="*/ 2147483647 w 120000"/>
              <a:gd name="T15" fmla="*/ 2147483647 h 120000"/>
              <a:gd name="T16" fmla="*/ 2147483647 w 120000"/>
              <a:gd name="T17" fmla="*/ 2147483647 h 120000"/>
              <a:gd name="T18" fmla="*/ 2147483647 w 120000"/>
              <a:gd name="T19" fmla="*/ 2147483647 h 120000"/>
              <a:gd name="T20" fmla="*/ 2147483647 w 120000"/>
              <a:gd name="T21" fmla="*/ 2147483647 h 120000"/>
              <a:gd name="T22" fmla="*/ 2147483647 w 120000"/>
              <a:gd name="T23" fmla="*/ 2147483647 h 120000"/>
              <a:gd name="T24" fmla="*/ 2147483647 w 120000"/>
              <a:gd name="T25" fmla="*/ 2147483647 h 120000"/>
              <a:gd name="T26" fmla="*/ 2147483647 w 120000"/>
              <a:gd name="T27" fmla="*/ 2147483647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000"/>
              <a:gd name="T43" fmla="*/ 0 h 120000"/>
              <a:gd name="T44" fmla="*/ 120000 w 120000"/>
              <a:gd name="T45" fmla="*/ 120000 h 1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000" h="120000" extrusionOk="0">
                <a:moveTo>
                  <a:pt x="583" y="34175"/>
                </a:moveTo>
                <a:cubicBezTo>
                  <a:pt x="-2678" y="22567"/>
                  <a:pt x="7879" y="11072"/>
                  <a:pt x="27614" y="4745"/>
                </a:cubicBezTo>
                <a:cubicBezTo>
                  <a:pt x="47350" y="-1581"/>
                  <a:pt x="72649" y="-1581"/>
                  <a:pt x="92385" y="4745"/>
                </a:cubicBezTo>
                <a:cubicBezTo>
                  <a:pt x="112120" y="11072"/>
                  <a:pt x="122678" y="22567"/>
                  <a:pt x="119416" y="34175"/>
                </a:cubicBezTo>
                <a:lnTo>
                  <a:pt x="74854" y="113543"/>
                </a:lnTo>
                <a:cubicBezTo>
                  <a:pt x="73813" y="117246"/>
                  <a:pt x="67477" y="120000"/>
                  <a:pt x="60000" y="120000"/>
                </a:cubicBezTo>
                <a:cubicBezTo>
                  <a:pt x="52522" y="120000"/>
                  <a:pt x="46186" y="117246"/>
                  <a:pt x="45145" y="113543"/>
                </a:cubicBezTo>
                <a:lnTo>
                  <a:pt x="583" y="34175"/>
                </a:lnTo>
                <a:close/>
                <a:moveTo>
                  <a:pt x="3279" y="30000"/>
                </a:moveTo>
                <a:cubicBezTo>
                  <a:pt x="3279" y="43254"/>
                  <a:pt x="28674" y="53999"/>
                  <a:pt x="60000" y="53999"/>
                </a:cubicBezTo>
                <a:cubicBezTo>
                  <a:pt x="91325" y="53999"/>
                  <a:pt x="116720" y="43254"/>
                  <a:pt x="116720" y="29999"/>
                </a:cubicBezTo>
                <a:cubicBezTo>
                  <a:pt x="116720" y="16745"/>
                  <a:pt x="91325" y="5999"/>
                  <a:pt x="60000" y="5999"/>
                </a:cubicBezTo>
                <a:cubicBezTo>
                  <a:pt x="28674" y="5999"/>
                  <a:pt x="3279" y="16745"/>
                  <a:pt x="3279" y="29999"/>
                </a:cubicBezTo>
                <a:lnTo>
                  <a:pt x="3279" y="30000"/>
                </a:lnTo>
                <a:close/>
              </a:path>
            </a:pathLst>
          </a:cu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zh-TW" altLang="en-US"/>
          </a:p>
        </p:txBody>
      </p:sp>
      <p:sp>
        <p:nvSpPr>
          <p:cNvPr id="247810" name="Shape 517"/>
          <p:cNvSpPr txBox="1">
            <a:spLocks noChangeArrowheads="1"/>
          </p:cNvSpPr>
          <p:nvPr/>
        </p:nvSpPr>
        <p:spPr bwMode="auto">
          <a:xfrm>
            <a:off x="1907704" y="2996952"/>
            <a:ext cx="1643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學習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意願</a:t>
            </a:r>
            <a:endParaRPr lang="en-US" altLang="zh-TW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247811" name="Shape 518"/>
          <p:cNvSpPr txBox="1">
            <a:spLocks noChangeArrowheads="1"/>
          </p:cNvSpPr>
          <p:nvPr/>
        </p:nvSpPr>
        <p:spPr bwMode="auto">
          <a:xfrm>
            <a:off x="5652120" y="2996952"/>
            <a:ext cx="1643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 eaLnBrk="1" hangingPunct="1">
              <a:buSzPct val="25000"/>
            </a:pPr>
            <a:r>
              <a:rPr lang="en-US" altLang="zh-TW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學習方法</a:t>
            </a:r>
            <a:endParaRPr lang="en-US" altLang="zh-TW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247812" name="Shape 519"/>
          <p:cNvSpPr txBox="1">
            <a:spLocks noChangeArrowheads="1"/>
          </p:cNvSpPr>
          <p:nvPr/>
        </p:nvSpPr>
        <p:spPr bwMode="auto">
          <a:xfrm>
            <a:off x="3851920" y="3789040"/>
            <a:ext cx="164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活用學習</a:t>
            </a:r>
            <a:endParaRPr lang="en-US" altLang="zh-TW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27658" name="投影片編號版面配置區 2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35AFC5-ABCD-41F4-BCBD-44350E20D7DA}" type="slidenum">
              <a:rPr lang="zh-TW" altLang="en-US">
                <a:latin typeface="標楷體" pitchFamily="65" charset="-120"/>
                <a:ea typeface="標楷體" pitchFamily="65" charset="-120"/>
              </a:rPr>
              <a:pPr/>
              <a:t>17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群組 25"/>
          <p:cNvGrpSpPr>
            <a:grpSpLocks/>
          </p:cNvGrpSpPr>
          <p:nvPr/>
        </p:nvGrpSpPr>
        <p:grpSpPr bwMode="auto">
          <a:xfrm>
            <a:off x="1547664" y="404664"/>
            <a:ext cx="3251200" cy="3251200"/>
            <a:chOff x="2328912" y="832333"/>
            <a:chExt cx="3251200" cy="3251200"/>
          </a:xfrm>
        </p:grpSpPr>
        <p:pic>
          <p:nvPicPr>
            <p:cNvPr id="27667" name="圖片 20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8912" y="832333"/>
              <a:ext cx="3251200" cy="325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8" name="Shape 512"/>
            <p:cNvSpPr txBox="1">
              <a:spLocks noChangeArrowheads="1"/>
            </p:cNvSpPr>
            <p:nvPr/>
          </p:nvSpPr>
          <p:spPr bwMode="auto">
            <a:xfrm>
              <a:off x="3203848" y="1412776"/>
              <a:ext cx="1373198" cy="1464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3175" tIns="43175" rIns="43175" bIns="43175" anchor="ctr"/>
            <a:lstStyle/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zh-TW" altLang="en-US" sz="3400" b="1"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自主行動</a:t>
              </a:r>
              <a:endParaRPr lang="en-US" altLang="zh-TW" sz="3400" b="1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3" name="群組 26"/>
          <p:cNvGrpSpPr>
            <a:grpSpLocks/>
          </p:cNvGrpSpPr>
          <p:nvPr/>
        </p:nvGrpSpPr>
        <p:grpSpPr bwMode="auto">
          <a:xfrm>
            <a:off x="4427984" y="393824"/>
            <a:ext cx="3251200" cy="3251200"/>
            <a:chOff x="4211960" y="823453"/>
            <a:chExt cx="3251200" cy="3251200"/>
          </a:xfrm>
        </p:grpSpPr>
        <p:pic>
          <p:nvPicPr>
            <p:cNvPr id="27665" name="圖片 1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1960" y="823453"/>
              <a:ext cx="3251200" cy="325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6" name="Shape 512"/>
            <p:cNvSpPr txBox="1">
              <a:spLocks noChangeArrowheads="1"/>
            </p:cNvSpPr>
            <p:nvPr/>
          </p:nvSpPr>
          <p:spPr bwMode="auto">
            <a:xfrm>
              <a:off x="5148064" y="1340768"/>
              <a:ext cx="1373198" cy="1464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3175" tIns="43175" rIns="43175" bIns="43175" anchor="ctr"/>
            <a:lstStyle/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zh-TW" altLang="en-US" sz="3400" b="1"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溝通互動</a:t>
              </a:r>
              <a:endParaRPr lang="en-US" altLang="zh-TW" sz="3400" b="1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4" name="群組 27"/>
          <p:cNvGrpSpPr>
            <a:grpSpLocks/>
          </p:cNvGrpSpPr>
          <p:nvPr/>
        </p:nvGrpSpPr>
        <p:grpSpPr bwMode="auto">
          <a:xfrm>
            <a:off x="2987824" y="1052736"/>
            <a:ext cx="3251200" cy="3251200"/>
            <a:chOff x="3203848" y="2338040"/>
            <a:chExt cx="3251200" cy="3251200"/>
          </a:xfrm>
        </p:grpSpPr>
        <p:pic>
          <p:nvPicPr>
            <p:cNvPr id="27663" name="圖片 18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3848" y="2338040"/>
              <a:ext cx="3251200" cy="325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4" name="Shape 512"/>
            <p:cNvSpPr txBox="1">
              <a:spLocks noChangeArrowheads="1"/>
            </p:cNvSpPr>
            <p:nvPr/>
          </p:nvSpPr>
          <p:spPr bwMode="auto">
            <a:xfrm>
              <a:off x="4067944" y="2900802"/>
              <a:ext cx="1373198" cy="1464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3175" tIns="43175" rIns="43175" bIns="43175" anchor="ctr"/>
            <a:lstStyle/>
            <a:p>
              <a:pPr algn="ctr" eaLnBrk="1" hangingPunct="1">
                <a:lnSpc>
                  <a:spcPct val="90000"/>
                </a:lnSpc>
                <a:buSzPct val="25000"/>
              </a:pPr>
              <a:r>
                <a:rPr lang="zh-TW" altLang="en-US" sz="3400" b="1">
                  <a:latin typeface="標楷體" pitchFamily="65" charset="-120"/>
                  <a:ea typeface="標楷體" pitchFamily="65" charset="-120"/>
                  <a:cs typeface="Arial" pitchFamily="34" charset="0"/>
                  <a:sym typeface="Arial" pitchFamily="34" charset="0"/>
                </a:rPr>
                <a:t>社會參與</a:t>
              </a:r>
              <a:endParaRPr lang="en-US" altLang="zh-TW" sz="3400" b="1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endParaRPr>
            </a:p>
          </p:txBody>
        </p:sp>
      </p:grpSp>
      <p:sp>
        <p:nvSpPr>
          <p:cNvPr id="27662" name="Shape 47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936625"/>
          </a:xfrm>
        </p:spPr>
        <p:txBody>
          <a:bodyPr lIns="91425" tIns="45700" rIns="91425" bIns="45700"/>
          <a:lstStyle/>
          <a:p>
            <a:pPr algn="l" eaLnBrk="1" hangingPunct="1">
              <a:buSzPct val="25000"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核心素養介紹</a:t>
            </a:r>
            <a:endParaRPr lang="en-US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7544" y="4429561"/>
            <a:ext cx="8208912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「核心素養」是指一個人為適應現在生活及面對未來挑戰，所應具備的</a:t>
            </a:r>
            <a:r>
              <a:rPr lang="zh-TW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知識、能力與態度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。「核心素養」強調學習不宜以學科知識及技能為限，而應</a:t>
            </a:r>
            <a:r>
              <a:rPr lang="zh-TW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關注學習與生活的結合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透過實踐力行而彰顯學習者的全人發展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320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 animBg="1"/>
      <p:bldP spid="247818" grpId="0"/>
      <p:bldP spid="247810" grpId="0"/>
      <p:bldP spid="247811" grpId="0"/>
      <p:bldP spid="247812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投影片編號版面配置區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F5DCFE-9E6A-47CB-B76F-2A1F813E5BC4}" type="slidenum">
              <a:rPr lang="zh-TW" altLang="en-US">
                <a:latin typeface="標楷體" pitchFamily="65" charset="-120"/>
                <a:ea typeface="標楷體" pitchFamily="65" charset="-120"/>
              </a:rPr>
              <a:pPr/>
              <a:t>18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7" name="投影片編號版面配置區 7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kumimoji="0" lang="en-US" altLang="zh-TW" sz="1200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" name="Shape 471"/>
          <p:cNvSpPr>
            <a:spLocks noGrp="1"/>
          </p:cNvSpPr>
          <p:nvPr>
            <p:ph type="title"/>
          </p:nvPr>
        </p:nvSpPr>
        <p:spPr>
          <a:xfrm>
            <a:off x="87167" y="329761"/>
            <a:ext cx="8748713" cy="936625"/>
          </a:xfrm>
        </p:spPr>
        <p:txBody>
          <a:bodyPr lIns="91425" tIns="45700" rIns="91425" bIns="45700"/>
          <a:lstStyle/>
          <a:p>
            <a:pPr algn="l" eaLnBrk="1" hangingPunct="1">
              <a:buSzPct val="25000"/>
            </a:pPr>
            <a:r>
              <a:rPr lang="zh-TW" altLang="en-US" sz="3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Arial" pitchFamily="34" charset="0"/>
              </a:rPr>
              <a:t>（一）核心素養的三大面向九大項目</a:t>
            </a:r>
            <a:endParaRPr lang="en-US" altLang="zh-TW" sz="36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07" name="Shape 497"/>
          <p:cNvSpPr txBox="1">
            <a:spLocks noChangeArrowheads="1"/>
          </p:cNvSpPr>
          <p:nvPr/>
        </p:nvSpPr>
        <p:spPr bwMode="auto">
          <a:xfrm>
            <a:off x="745316" y="5775893"/>
            <a:ext cx="7653368" cy="9080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/>
          <a:lstStyle/>
          <a:p>
            <a:pPr algn="ctr" eaLnBrk="1" hangingPunct="1">
              <a:defRPr/>
            </a:pPr>
            <a:r>
              <a:rPr lang="en-US" sz="23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以核心素養為主軸</a:t>
            </a:r>
            <a:endParaRPr lang="en-US" sz="23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  <a:sym typeface="Times New Roman" pitchFamily="18" charset="0"/>
            </a:endParaRPr>
          </a:p>
          <a:p>
            <a:pPr eaLnBrk="1" hangingPunct="1">
              <a:defRPr/>
            </a:pPr>
            <a:r>
              <a:rPr lang="zh-TW" altLang="en-US" sz="23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裨益</a:t>
            </a:r>
            <a:r>
              <a:rPr lang="en-US" sz="23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各教育階段之間的</a:t>
            </a:r>
            <a:r>
              <a:rPr lang="en-US" sz="2300" b="1" dirty="0" err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連貫</a:t>
            </a:r>
            <a:r>
              <a:rPr lang="en-US" sz="23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以及各領域</a:t>
            </a:r>
            <a:r>
              <a:rPr lang="en-US" altLang="zh-TW" sz="23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/</a:t>
            </a:r>
            <a:r>
              <a:rPr lang="en-US" sz="23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科目之間的</a:t>
            </a:r>
            <a:r>
              <a:rPr lang="en-US" sz="2300" b="1" dirty="0" err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統整</a:t>
            </a:r>
            <a:endParaRPr lang="en-US" sz="23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="" xmlns:a16="http://schemas.microsoft.com/office/drawing/2014/main" id="{E6C67A64-2AD5-4120-9247-194CED842BB0}"/>
              </a:ext>
            </a:extLst>
          </p:cNvPr>
          <p:cNvPicPr/>
          <p:nvPr/>
        </p:nvPicPr>
        <p:blipFill rotWithShape="1">
          <a:blip r:embed="rId3"/>
          <a:srcRect l="54574" t="29763" r="14068" b="16877"/>
          <a:stretch/>
        </p:blipFill>
        <p:spPr bwMode="auto">
          <a:xfrm>
            <a:off x="1547664" y="1124744"/>
            <a:ext cx="5040560" cy="4600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3655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" y="0"/>
            <a:ext cx="9129076" cy="6884846"/>
          </a:xfrm>
        </p:spPr>
      </p:pic>
    </p:spTree>
    <p:extLst>
      <p:ext uri="{BB962C8B-B14F-4D97-AF65-F5344CB8AC3E}">
        <p14:creationId xmlns:p14="http://schemas.microsoft.com/office/powerpoint/2010/main" val="11930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99D8943-530A-4A0B-BC5E-1C28BAE9F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教案設計理念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C5228EC-3D02-44A6-8F58-4D072E82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以數學新世界教材建構速率概念。</a:t>
            </a:r>
            <a:endParaRPr lang="en-US" altLang="zh-TW" sz="3200" dirty="0"/>
          </a:p>
          <a:p>
            <a:r>
              <a:rPr lang="zh-TW" altLang="en-US" sz="3200" dirty="0"/>
              <a:t>以課本與習作內容做為教學主軸。</a:t>
            </a:r>
            <a:endParaRPr lang="en-US" altLang="zh-TW" sz="3200" dirty="0"/>
          </a:p>
          <a:p>
            <a:r>
              <a:rPr lang="zh-TW" altLang="en-US" sz="3200" dirty="0"/>
              <a:t>以核心素養的概念設計速率活動。</a:t>
            </a:r>
            <a:endParaRPr lang="en-US" altLang="zh-TW" sz="3200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869D9F5-77B9-4362-8D29-A8F0294EA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97" y="3667973"/>
            <a:ext cx="1838998" cy="22375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71666BF-8AFB-4BFF-8C4A-061A208C2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561" y="3681886"/>
            <a:ext cx="2827783" cy="238318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="" xmlns:a16="http://schemas.microsoft.com/office/drawing/2014/main" id="{E49C3649-3687-444E-9E4B-91571271B3F1}"/>
              </a:ext>
            </a:extLst>
          </p:cNvPr>
          <p:cNvPicPr/>
          <p:nvPr/>
        </p:nvPicPr>
        <p:blipFill rotWithShape="1">
          <a:blip r:embed="rId4"/>
          <a:srcRect l="54574" t="29763" r="14068" b="16877"/>
          <a:stretch/>
        </p:blipFill>
        <p:spPr bwMode="auto">
          <a:xfrm>
            <a:off x="4864783" y="3382123"/>
            <a:ext cx="3168352" cy="2827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06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31537"/>
          </a:xfrm>
        </p:spPr>
      </p:pic>
    </p:spTree>
    <p:extLst>
      <p:ext uri="{BB962C8B-B14F-4D97-AF65-F5344CB8AC3E}">
        <p14:creationId xmlns:p14="http://schemas.microsoft.com/office/powerpoint/2010/main" val="9411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2637" cy="6858000"/>
          </a:xfrm>
        </p:spPr>
      </p:pic>
    </p:spTree>
    <p:extLst>
      <p:ext uri="{BB962C8B-B14F-4D97-AF65-F5344CB8AC3E}">
        <p14:creationId xmlns:p14="http://schemas.microsoft.com/office/powerpoint/2010/main" val="21667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9144000" cy="6886756"/>
          </a:xfrm>
        </p:spPr>
      </p:pic>
    </p:spTree>
    <p:extLst>
      <p:ext uri="{BB962C8B-B14F-4D97-AF65-F5344CB8AC3E}">
        <p14:creationId xmlns:p14="http://schemas.microsoft.com/office/powerpoint/2010/main" val="14026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31177"/>
          </a:xfrm>
        </p:spPr>
      </p:pic>
    </p:spTree>
    <p:extLst>
      <p:ext uri="{BB962C8B-B14F-4D97-AF65-F5344CB8AC3E}">
        <p14:creationId xmlns:p14="http://schemas.microsoft.com/office/powerpoint/2010/main" val="34325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9084"/>
          </a:xfrm>
        </p:spPr>
      </p:pic>
    </p:spTree>
    <p:extLst>
      <p:ext uri="{BB962C8B-B14F-4D97-AF65-F5344CB8AC3E}">
        <p14:creationId xmlns:p14="http://schemas.microsoft.com/office/powerpoint/2010/main" val="20119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數學素養導向教學設計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1600" dirty="0"/>
              <a:t>(</a:t>
            </a:r>
            <a:r>
              <a:rPr lang="zh-TW" altLang="en-US" sz="1600" dirty="0"/>
              <a:t>引自鄭章華，淺論十二年國教數學素養導向教學，台灣教育 </a:t>
            </a:r>
            <a:r>
              <a:rPr lang="en-US" altLang="zh-TW" sz="1600" dirty="0"/>
              <a:t>709 </a:t>
            </a:r>
            <a:r>
              <a:rPr lang="zh-TW" altLang="en-US" sz="1600" dirty="0"/>
              <a:t>期 </a:t>
            </a:r>
            <a:r>
              <a:rPr lang="en-US" altLang="zh-TW" sz="1600" dirty="0"/>
              <a:t>2018.02)</a:t>
            </a:r>
            <a:endParaRPr lang="zh-TW" altLang="en-US" sz="1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一、透過現實情境、寓言故事或數學史引入教材，營造數學學習需求。</a:t>
            </a:r>
          </a:p>
          <a:p>
            <a:r>
              <a:rPr lang="zh-TW" altLang="en-US" sz="3200" dirty="0"/>
              <a:t>二、以任務鋪陳數學學習脈絡，引導學生進行探索並發展概念。</a:t>
            </a:r>
          </a:p>
          <a:p>
            <a:r>
              <a:rPr lang="zh-TW" altLang="en-US" sz="3200" dirty="0"/>
              <a:t>三、讓學生運用相關數學知識與能力解決問題，提出合理的觀點與他人溝通。</a:t>
            </a:r>
          </a:p>
        </p:txBody>
      </p:sp>
    </p:spTree>
    <p:extLst>
      <p:ext uri="{BB962C8B-B14F-4D97-AF65-F5344CB8AC3E}">
        <p14:creationId xmlns:p14="http://schemas.microsoft.com/office/powerpoint/2010/main" val="34927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四、教材安排從具體到抽象，提供學生有感的學習機會。</a:t>
            </a:r>
          </a:p>
          <a:p>
            <a:r>
              <a:rPr lang="zh-TW" altLang="en-US" sz="3200" dirty="0"/>
              <a:t>五、教材設計具備多重表徵，打造豐富的學習環境。</a:t>
            </a:r>
          </a:p>
          <a:p>
            <a:r>
              <a:rPr lang="zh-TW" altLang="en-US" sz="3200" dirty="0"/>
              <a:t>六、學習任務具備形成性評量的功能，以評估與促進數學學習。</a:t>
            </a:r>
          </a:p>
        </p:txBody>
      </p:sp>
      <p:sp>
        <p:nvSpPr>
          <p:cNvPr id="6" name="標題 1">
            <a:extLst>
              <a:ext uri="{FF2B5EF4-FFF2-40B4-BE49-F238E27FC236}">
                <a16:creationId xmlns="" xmlns:a16="http://schemas.microsoft.com/office/drawing/2014/main" id="{E12BDBCB-AADC-4A79-8E96-367A2862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zh-TW" altLang="en-US" dirty="0"/>
              <a:t>數學素養導向教學設計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1600" dirty="0"/>
              <a:t>(</a:t>
            </a:r>
            <a:r>
              <a:rPr lang="zh-TW" altLang="en-US" sz="1600" dirty="0"/>
              <a:t>引自鄭章華，淺論十二年國教數學素養導向教學，台灣教育 </a:t>
            </a:r>
            <a:r>
              <a:rPr lang="en-US" altLang="zh-TW" sz="1600" dirty="0"/>
              <a:t>709 </a:t>
            </a:r>
            <a:r>
              <a:rPr lang="zh-TW" altLang="en-US" sz="1600" dirty="0"/>
              <a:t>期 </a:t>
            </a:r>
            <a:r>
              <a:rPr lang="en-US" altLang="zh-TW" sz="1600" dirty="0"/>
              <a:t>2018.02)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228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教案簡介</a:t>
            </a: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0" t="7824" r="19525" b="7789"/>
          <a:stretch/>
        </p:blipFill>
        <p:spPr bwMode="auto">
          <a:xfrm>
            <a:off x="2553018" y="1340767"/>
            <a:ext cx="3423634" cy="48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65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教學實錄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4AE4E50-90CB-47A9-9534-C416ED1A37B8}"/>
              </a:ext>
            </a:extLst>
          </p:cNvPr>
          <p:cNvSpPr/>
          <p:nvPr/>
        </p:nvSpPr>
        <p:spPr>
          <a:xfrm>
            <a:off x="1209672" y="5660032"/>
            <a:ext cx="6272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2"/>
              </a:rPr>
              <a:t>https://www.youtube.com/watch?v=D0s4gVXfAs0&amp;index=1&amp;list=UUnwArdqgCmtjP3Kx4T8fQKQ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>
            <a:hlinkClick r:id="rId3" action="ppaction://hlinkfile"/>
            <a:extLst>
              <a:ext uri="{FF2B5EF4-FFF2-40B4-BE49-F238E27FC236}">
                <a16:creationId xmlns="" xmlns:a16="http://schemas.microsoft.com/office/drawing/2014/main" id="{F1BC76F4-1450-4B9A-BBBB-677D4D2B2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723064"/>
            <a:ext cx="6748480" cy="37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觀課與回饋</a:t>
            </a:r>
          </a:p>
        </p:txBody>
      </p:sp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9293" r="53270" b="6651"/>
          <a:stretch/>
        </p:blipFill>
        <p:spPr bwMode="auto">
          <a:xfrm>
            <a:off x="2215972" y="1340768"/>
            <a:ext cx="3544386" cy="518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D934252-2FED-4167-B6B7-6456983E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4536504" cy="1143000"/>
          </a:xfrm>
        </p:spPr>
        <p:txBody>
          <a:bodyPr/>
          <a:lstStyle/>
          <a:p>
            <a:r>
              <a:rPr lang="zh-TW" altLang="en-US" dirty="0"/>
              <a:t>課本怎麼教速率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F08804D4-6C46-4D91-ADF4-4653FDEAF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44824"/>
            <a:ext cx="352839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dirty="0"/>
              <a:t>素養導向活動實施概要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dirty="0">
                <a:solidFill>
                  <a:srgbClr val="0070C0"/>
                </a:solidFill>
              </a:rPr>
              <a:t>討論決定測量</a:t>
            </a:r>
            <a:r>
              <a:rPr lang="zh-TW" altLang="en-US" sz="3600" b="1" dirty="0">
                <a:solidFill>
                  <a:srgbClr val="0070C0"/>
                </a:solidFill>
              </a:rPr>
              <a:t>自己速率的方式</a:t>
            </a:r>
            <a:r>
              <a:rPr lang="en-US" altLang="zh-TW" sz="3600" b="1" dirty="0">
                <a:solidFill>
                  <a:srgbClr val="0070C0"/>
                </a:solidFill>
              </a:rPr>
              <a:t>:</a:t>
            </a:r>
            <a:r>
              <a:rPr lang="zh-TW" altLang="en-US" sz="3600" b="1" dirty="0">
                <a:solidFill>
                  <a:srgbClr val="0070C0"/>
                </a:solidFill>
              </a:rPr>
              <a:t>跑道組</a:t>
            </a:r>
            <a:endParaRPr lang="zh-TW" altLang="en-US" sz="3600" dirty="0">
              <a:solidFill>
                <a:srgbClr val="0070C0"/>
              </a:solidFill>
            </a:endParaRPr>
          </a:p>
        </p:txBody>
      </p:sp>
      <p:pic>
        <p:nvPicPr>
          <p:cNvPr id="4" name="影片-測自己速度-跑道組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sp>
        <p:nvSpPr>
          <p:cNvPr id="5" name="動作按鈕: 下一項 4">
            <a:hlinkClick r:id="rId5" action="ppaction://hlinkfile" highlightClick="1"/>
          </p:cNvPr>
          <p:cNvSpPr/>
          <p:nvPr/>
        </p:nvSpPr>
        <p:spPr>
          <a:xfrm>
            <a:off x="7308304" y="692696"/>
            <a:ext cx="43204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313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dirty="0"/>
              <a:t>素養導向活動實施概要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dirty="0">
                <a:solidFill>
                  <a:srgbClr val="0070C0"/>
                </a:solidFill>
              </a:rPr>
              <a:t>討論決定測量</a:t>
            </a:r>
            <a:r>
              <a:rPr lang="zh-TW" altLang="en-US" sz="3600" b="1" dirty="0">
                <a:solidFill>
                  <a:srgbClr val="0070C0"/>
                </a:solidFill>
              </a:rPr>
              <a:t>自己速率的方式</a:t>
            </a:r>
            <a:r>
              <a:rPr lang="en-US" altLang="zh-TW" sz="3600" b="1" dirty="0">
                <a:solidFill>
                  <a:srgbClr val="0070C0"/>
                </a:solidFill>
              </a:rPr>
              <a:t>:</a:t>
            </a:r>
            <a:r>
              <a:rPr lang="zh-TW" altLang="en-US" sz="3600" b="1" dirty="0">
                <a:solidFill>
                  <a:srgbClr val="0070C0"/>
                </a:solidFill>
              </a:rPr>
              <a:t>籃球場組</a:t>
            </a:r>
            <a:endParaRPr lang="zh-TW" altLang="en-US" sz="3600" dirty="0">
              <a:solidFill>
                <a:srgbClr val="0070C0"/>
              </a:solidFill>
            </a:endParaRPr>
          </a:p>
        </p:txBody>
      </p:sp>
      <p:pic>
        <p:nvPicPr>
          <p:cNvPr id="5" name="影片-測自己速度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556792"/>
            <a:ext cx="7620000" cy="4286250"/>
          </a:xfrm>
        </p:spPr>
      </p:pic>
      <p:sp>
        <p:nvSpPr>
          <p:cNvPr id="7" name="文字方塊 6"/>
          <p:cNvSpPr txBox="1"/>
          <p:nvPr/>
        </p:nvSpPr>
        <p:spPr>
          <a:xfrm>
            <a:off x="599090" y="6075503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進行實測時該組發現籃球場的長沒有</a:t>
            </a:r>
            <a:r>
              <a:rPr lang="en-US" altLang="zh-TW" dirty="0">
                <a:solidFill>
                  <a:srgbClr val="C00000"/>
                </a:solidFill>
              </a:rPr>
              <a:t>100</a:t>
            </a:r>
            <a:r>
              <a:rPr lang="zh-TW" altLang="en-US" dirty="0">
                <a:solidFill>
                  <a:srgbClr val="C00000"/>
                </a:solidFill>
              </a:rPr>
              <a:t>公尺，後以半場</a:t>
            </a:r>
            <a:r>
              <a:rPr lang="en-US" altLang="zh-TW" dirty="0">
                <a:solidFill>
                  <a:srgbClr val="C00000"/>
                </a:solidFill>
              </a:rPr>
              <a:t>16</a:t>
            </a:r>
            <a:r>
              <a:rPr lang="zh-TW" altLang="en-US" dirty="0">
                <a:solidFill>
                  <a:srgbClr val="C00000"/>
                </a:solidFill>
              </a:rPr>
              <a:t>公尺距離來實測</a:t>
            </a:r>
          </a:p>
        </p:txBody>
      </p:sp>
      <p:sp>
        <p:nvSpPr>
          <p:cNvPr id="3" name="動作按鈕: 下一項 2">
            <a:hlinkClick r:id="rId5" action="ppaction://program" highlightClick="1"/>
          </p:cNvPr>
          <p:cNvSpPr/>
          <p:nvPr/>
        </p:nvSpPr>
        <p:spPr>
          <a:xfrm>
            <a:off x="7668344" y="836712"/>
            <a:ext cx="43204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53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素養導向活動實施概要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b="1" dirty="0">
                <a:solidFill>
                  <a:srgbClr val="0070C0"/>
                </a:solidFill>
              </a:rPr>
              <a:t>測自己速率的實施</a:t>
            </a:r>
            <a:r>
              <a:rPr lang="en-US" altLang="zh-TW" sz="3600" b="1" dirty="0">
                <a:solidFill>
                  <a:srgbClr val="0070C0"/>
                </a:solidFill>
              </a:rPr>
              <a:t>:</a:t>
            </a:r>
            <a:r>
              <a:rPr lang="zh-TW" altLang="en-US" sz="3600" b="1" dirty="0">
                <a:solidFill>
                  <a:srgbClr val="0070C0"/>
                </a:solidFill>
              </a:rPr>
              <a:t>決定距離</a:t>
            </a:r>
            <a:r>
              <a:rPr lang="zh-TW" altLang="en-US" sz="3600" dirty="0"/>
              <a:t/>
            </a:r>
            <a:br>
              <a:rPr lang="zh-TW" altLang="en-US" sz="3600" dirty="0"/>
            </a:br>
            <a:endParaRPr lang="zh-TW" altLang="en-US" sz="3600" dirty="0"/>
          </a:p>
        </p:txBody>
      </p:sp>
      <p:pic>
        <p:nvPicPr>
          <p:cNvPr id="4" name="影片-測距離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628800"/>
            <a:ext cx="7936882" cy="4464496"/>
          </a:xfrm>
        </p:spPr>
      </p:pic>
      <p:sp>
        <p:nvSpPr>
          <p:cNvPr id="3" name="動作按鈕: 下一項 2">
            <a:hlinkClick r:id="rId5" action="ppaction://program" highlightClick="1"/>
          </p:cNvPr>
          <p:cNvSpPr/>
          <p:nvPr/>
        </p:nvSpPr>
        <p:spPr>
          <a:xfrm>
            <a:off x="6156176" y="764704"/>
            <a:ext cx="50405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1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dirty="0"/>
              <a:t>素養導向活動實施概要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b="1" dirty="0">
                <a:solidFill>
                  <a:srgbClr val="0070C0"/>
                </a:solidFill>
              </a:rPr>
              <a:t>測自己速率的實施</a:t>
            </a:r>
            <a:r>
              <a:rPr lang="en-US" altLang="zh-TW" sz="3600" b="1" dirty="0">
                <a:solidFill>
                  <a:srgbClr val="0070C0"/>
                </a:solidFill>
              </a:rPr>
              <a:t>:</a:t>
            </a:r>
            <a:r>
              <a:rPr lang="zh-TW" altLang="en-US" sz="3600" b="1" dirty="0">
                <a:solidFill>
                  <a:srgbClr val="0070C0"/>
                </a:solidFill>
              </a:rPr>
              <a:t>測量走路時間</a:t>
            </a:r>
            <a:endParaRPr lang="zh-TW" altLang="en-US" sz="3600" dirty="0"/>
          </a:p>
        </p:txBody>
      </p:sp>
      <p:pic>
        <p:nvPicPr>
          <p:cNvPr id="5" name="影片-測自己速度-走路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sp>
        <p:nvSpPr>
          <p:cNvPr id="3" name="動作按鈕: 下一項 2">
            <a:hlinkClick r:id="rId5" action="ppaction://program" highlightClick="1"/>
          </p:cNvPr>
          <p:cNvSpPr/>
          <p:nvPr/>
        </p:nvSpPr>
        <p:spPr>
          <a:xfrm>
            <a:off x="6588224" y="836712"/>
            <a:ext cx="43204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541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dirty="0"/>
              <a:t>素養導向活動實施概要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b="1" dirty="0">
                <a:solidFill>
                  <a:srgbClr val="0070C0"/>
                </a:solidFill>
              </a:rPr>
              <a:t>測自己速率的實施</a:t>
            </a:r>
            <a:r>
              <a:rPr lang="en-US" altLang="zh-TW" sz="3600" b="1" dirty="0">
                <a:solidFill>
                  <a:srgbClr val="0070C0"/>
                </a:solidFill>
              </a:rPr>
              <a:t>:</a:t>
            </a:r>
            <a:r>
              <a:rPr lang="zh-TW" altLang="en-US" sz="3600" b="1" dirty="0">
                <a:solidFill>
                  <a:srgbClr val="0070C0"/>
                </a:solidFill>
              </a:rPr>
              <a:t>測量跑步時間</a:t>
            </a:r>
            <a:endParaRPr lang="zh-TW" altLang="en-US" sz="3600" dirty="0"/>
          </a:p>
        </p:txBody>
      </p:sp>
      <p:pic>
        <p:nvPicPr>
          <p:cNvPr id="4" name="影片-測自己速度-跑步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sp>
        <p:nvSpPr>
          <p:cNvPr id="3" name="動作按鈕: 下一項 2">
            <a:hlinkClick r:id="rId5" action="ppaction://program" highlightClick="1"/>
          </p:cNvPr>
          <p:cNvSpPr/>
          <p:nvPr/>
        </p:nvSpPr>
        <p:spPr>
          <a:xfrm>
            <a:off x="6660232" y="836712"/>
            <a:ext cx="43204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7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620000" cy="1012974"/>
          </a:xfrm>
        </p:spPr>
        <p:txBody>
          <a:bodyPr>
            <a:normAutofit fontScale="90000"/>
          </a:bodyPr>
          <a:lstStyle/>
          <a:p>
            <a:r>
              <a:rPr lang="zh-TW" altLang="en-US" sz="3600" dirty="0"/>
              <a:t>學習記錄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dirty="0">
                <a:solidFill>
                  <a:srgbClr val="0070C0"/>
                </a:solidFill>
              </a:rPr>
              <a:t>規劃測量方式、進行實測並完成單位換算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3600" dirty="0"/>
          </a:p>
        </p:txBody>
      </p:sp>
      <p:pic>
        <p:nvPicPr>
          <p:cNvPr id="6148" name="Picture 4" descr="F:\106-2素養導向數學教案\Photos\IMG_46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 t="13373" r="24254" b="18198"/>
          <a:stretch/>
        </p:blipFill>
        <p:spPr bwMode="auto">
          <a:xfrm>
            <a:off x="539552" y="1292860"/>
            <a:ext cx="40324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B3DDA48D-5CD0-4AEF-960F-81145439D964}"/>
              </a:ext>
            </a:extLst>
          </p:cNvPr>
          <p:cNvSpPr txBox="1"/>
          <p:nvPr/>
        </p:nvSpPr>
        <p:spPr>
          <a:xfrm>
            <a:off x="5004048" y="1733907"/>
            <a:ext cx="223224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</a:rPr>
              <a:t>預測自己跑步與走路的速率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89BE3DD2-3AEE-45E6-A98F-E822CB77B4EC}"/>
              </a:ext>
            </a:extLst>
          </p:cNvPr>
          <p:cNvSpPr txBox="1"/>
          <p:nvPr/>
        </p:nvSpPr>
        <p:spPr>
          <a:xfrm>
            <a:off x="5008345" y="3140968"/>
            <a:ext cx="223224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</a:rPr>
              <a:t>規劃並實測自己跑步與走路的速率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BEC8FED0-D6E7-42C1-95D2-7007F3FA4EA6}"/>
              </a:ext>
            </a:extLst>
          </p:cNvPr>
          <p:cNvSpPr txBox="1"/>
          <p:nvPr/>
        </p:nvSpPr>
        <p:spPr>
          <a:xfrm>
            <a:off x="5004048" y="5383033"/>
            <a:ext cx="223224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</a:rPr>
              <a:t>自己跑步與走路的速率進行單位換算</a:t>
            </a:r>
          </a:p>
        </p:txBody>
      </p:sp>
      <p:sp>
        <p:nvSpPr>
          <p:cNvPr id="3" name="向下箭號 2"/>
          <p:cNvSpPr/>
          <p:nvPr/>
        </p:nvSpPr>
        <p:spPr>
          <a:xfrm>
            <a:off x="5940152" y="2636912"/>
            <a:ext cx="288032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>
            <a:off x="6012160" y="4437112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6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191951" y="6238107"/>
            <a:ext cx="4779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以自己的秒速進行換算與估測</a:t>
            </a:r>
            <a:r>
              <a:rPr lang="en-US" altLang="zh-TW" dirty="0">
                <a:solidFill>
                  <a:srgbClr val="002060"/>
                </a:solidFill>
              </a:rPr>
              <a:t>800</a:t>
            </a:r>
            <a:r>
              <a:rPr lang="zh-TW" altLang="en-US" dirty="0">
                <a:solidFill>
                  <a:srgbClr val="002060"/>
                </a:solidFill>
              </a:rPr>
              <a:t>公尺測驗</a:t>
            </a:r>
          </a:p>
        </p:txBody>
      </p:sp>
      <p:pic>
        <p:nvPicPr>
          <p:cNvPr id="7170" name="Picture 2" descr="F:\106-2素養導向數學教案\Photos\IMG_46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15973" r="16862" b="16567"/>
          <a:stretch/>
        </p:blipFill>
        <p:spPr bwMode="auto">
          <a:xfrm>
            <a:off x="427357" y="1459900"/>
            <a:ext cx="3529188" cy="47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339752" y="3068960"/>
            <a:ext cx="1564421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以距離除以</a:t>
            </a:r>
            <a:endParaRPr lang="en-US" altLang="zh-TW" dirty="0">
              <a:solidFill>
                <a:srgbClr val="002060"/>
              </a:solidFill>
            </a:endParaRPr>
          </a:p>
          <a:p>
            <a:r>
              <a:rPr lang="zh-TW" altLang="en-US" dirty="0">
                <a:solidFill>
                  <a:srgbClr val="002060"/>
                </a:solidFill>
              </a:rPr>
              <a:t>速率得到時間</a:t>
            </a:r>
          </a:p>
        </p:txBody>
      </p:sp>
      <p:pic>
        <p:nvPicPr>
          <p:cNvPr id="7171" name="Picture 3" descr="F:\106-2素養導向數學教案\Photos\IMG_46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13861" r="23273" b="21980"/>
          <a:stretch/>
        </p:blipFill>
        <p:spPr bwMode="auto">
          <a:xfrm>
            <a:off x="4139952" y="1476943"/>
            <a:ext cx="3642968" cy="47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4572000" y="2060848"/>
            <a:ext cx="1728192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以距離與時間成正比解題</a:t>
            </a:r>
          </a:p>
        </p:txBody>
      </p:sp>
      <p:cxnSp>
        <p:nvCxnSpPr>
          <p:cNvPr id="6" name="直線單箭頭接點 5"/>
          <p:cNvCxnSpPr/>
          <p:nvPr/>
        </p:nvCxnSpPr>
        <p:spPr>
          <a:xfrm>
            <a:off x="5364088" y="2707179"/>
            <a:ext cx="0" cy="5057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H="1">
            <a:off x="1835696" y="3392125"/>
            <a:ext cx="504056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標題 1">
            <a:extLst>
              <a:ext uri="{FF2B5EF4-FFF2-40B4-BE49-F238E27FC236}">
                <a16:creationId xmlns="" xmlns:a16="http://schemas.microsoft.com/office/drawing/2014/main" id="{996713D3-5B38-49C8-AC1F-43D27A427083}"/>
              </a:ext>
            </a:extLst>
          </p:cNvPr>
          <p:cNvSpPr txBox="1">
            <a:spLocks/>
          </p:cNvSpPr>
          <p:nvPr/>
        </p:nvSpPr>
        <p:spPr>
          <a:xfrm>
            <a:off x="408651" y="257166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學習記錄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200" dirty="0">
                <a:solidFill>
                  <a:srgbClr val="0070C0"/>
                </a:solidFill>
              </a:rPr>
              <a:t>以走路與跑步速率預測</a:t>
            </a:r>
            <a:r>
              <a:rPr lang="en-US" altLang="zh-TW" sz="3200" dirty="0">
                <a:solidFill>
                  <a:srgbClr val="0070C0"/>
                </a:solidFill>
              </a:rPr>
              <a:t>800</a:t>
            </a:r>
            <a:r>
              <a:rPr lang="zh-TW" altLang="en-US" sz="3200" dirty="0">
                <a:solidFill>
                  <a:srgbClr val="0070C0"/>
                </a:solidFill>
              </a:rPr>
              <a:t>公尺所需時間</a:t>
            </a:r>
            <a:endParaRPr lang="zh-TW" alt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學習記錄</a:t>
            </a:r>
            <a:r>
              <a:rPr lang="en-US" altLang="zh-TW" sz="3600" dirty="0"/>
              <a:t>-</a:t>
            </a:r>
            <a:r>
              <a:rPr lang="zh-TW" altLang="en-US" sz="3600" dirty="0"/>
              <a:t>錯誤樣態</a:t>
            </a:r>
          </a:p>
        </p:txBody>
      </p:sp>
      <p:pic>
        <p:nvPicPr>
          <p:cNvPr id="6149" name="Picture 5" descr="F:\106-2素養導向數學教案\Photos\IMG_4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13495" r="21319" b="69567"/>
          <a:stretch/>
        </p:blipFill>
        <p:spPr bwMode="auto">
          <a:xfrm>
            <a:off x="507199" y="1700808"/>
            <a:ext cx="7594551" cy="25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3018656" y="4626869"/>
            <a:ext cx="2497088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跑步比走路快</a:t>
            </a: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3089" y="836711"/>
            <a:ext cx="7620000" cy="867573"/>
          </a:xfrm>
        </p:spPr>
        <p:txBody>
          <a:bodyPr/>
          <a:lstStyle/>
          <a:p>
            <a:r>
              <a:rPr lang="zh-TW" altLang="en-US" sz="3600" dirty="0"/>
              <a:t>素養導向活動實施概要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dirty="0">
                <a:solidFill>
                  <a:srgbClr val="002060"/>
                </a:solidFill>
              </a:rPr>
              <a:t>利用體育課進行</a:t>
            </a:r>
            <a:r>
              <a:rPr lang="en-US" altLang="zh-TW" sz="3600" dirty="0">
                <a:solidFill>
                  <a:srgbClr val="002060"/>
                </a:solidFill>
              </a:rPr>
              <a:t>800</a:t>
            </a:r>
            <a:r>
              <a:rPr lang="zh-TW" altLang="en-US" sz="3600" dirty="0">
                <a:solidFill>
                  <a:srgbClr val="002060"/>
                </a:solidFill>
              </a:rPr>
              <a:t>公尺跑走實測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36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lh3.googleusercontent.com/LGd8uYRD15BjOGbzx3BdwlLf0scscJyFoI8hgkVFswvLbNLkOxNzbrWqYyojlRyBs53Rt4mHsLpVLZZZIu4PwsQIwTDxWbZll3dIjoiL-cm9lHJpcP8V3FPygZEYb71DpGAK25LnwFCWGqQnZTNQRb_ed_HUzBKUi5HfS8ZE29qu5HINYt06GpzJR_uZ-LluHsbf25ejOzCZGsWAnTXzZV3QHNVS3YJetrsq4sn5msWwXA4ZQtyt_RKYi1a48QDPF0O1kz7pUpYyXtIRCQLjWSLIoaSU5CkBZFPx_ucdkEW59LZfbCjr1XZSfLeor8SDfuYyOvQwUJ4QWWZOB7PpNYbfFxMklm_T43U3ni-pdfLiIFtnyPyeoSupBYoq3Th8TS3PYBqLsRqXZlrYYeoZAP8X6NP9POpESCuzDVXJiJJPiLpcjG9yDl1FBIWETdRBPblOKWqhPAQHzOXQdsFjhDHz3OC0KLD95MucHhKH9TLm-X_jfgr9UPp5Y_tRWtU9YGnKgT_4xEIo7oEcbHEI84lT1WzWq6GzdIlQMzBJRtop1VbJUHQhooY3fu9hAGDy-FeJoLg7zDlfuvKegTkGRiyXD946MYjc=w1406-h1054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9000"/>
            <a:ext cx="384182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r8HTUHopMPAZFtBlf3sgnkevTUhitKGcTmOgkHoGMnaJ92-y6e7uVQ2WohMxTL0PmNJchqQ9GQiMQWzYCyApmXXr7pFhkKzzH02fSqump6XE7QJR1leBAx7YzzozUlpJdL2UnBbwGAaqvbXJUsqjoV11SEwb25IbwqH-wTTVCjXzH1IK4MOocaH-PX_hwXe2RUprITky9g6CoNk6XSFY20A2MiqOhpIDR2W3kW5n62w0Vu1Ej3nwDcCcXYCtbbuGH7z-_NIu4EzZrzpLM2oQkGXWKx2gkGJQniKRKIVvErCXX4vIHEIgWRc_MZPvxc8s8npPrt655IbvE0wcMUdNHYOSUNScSkft3SATWVlissRKREWaxy2CIstjnjgQMUWd791qj29v1bSik4A9QlzKU4i1x-oyKDwjUI2Hza-ZkZSX2aMWTpMfkDPM2tvaxXLns8nHRk506fVSKLep4vYAjJsIBJWNJ-qZIVXMcMNbFWVgg7xqtKbQDROhphpnVQK-EVg2Ok-aemru4vsBH0iQI1cHfJZ2-Z5xCI1AwT9hP2M7MLyCEOyKUlnNJbn032QdgDxR80Si5-j-GlXQHlMqtsxBSv4fflvz=w1406-h1054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68" y="1989000"/>
            <a:ext cx="384182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676D6321-C401-4DF5-8191-A9F1C54565FC}"/>
              </a:ext>
            </a:extLst>
          </p:cNvPr>
          <p:cNvSpPr txBox="1"/>
          <p:nvPr/>
        </p:nvSpPr>
        <p:spPr>
          <a:xfrm>
            <a:off x="1475656" y="5467622"/>
            <a:ext cx="58626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2060"/>
                </a:solidFill>
              </a:rPr>
              <a:t>利用體育課進行</a:t>
            </a:r>
            <a:r>
              <a:rPr lang="en-US" altLang="zh-TW" sz="2800" dirty="0">
                <a:solidFill>
                  <a:srgbClr val="002060"/>
                </a:solidFill>
              </a:rPr>
              <a:t>800</a:t>
            </a:r>
            <a:r>
              <a:rPr lang="zh-TW" altLang="en-US" sz="2800" dirty="0">
                <a:solidFill>
                  <a:srgbClr val="002060"/>
                </a:solidFill>
              </a:rPr>
              <a:t>公尺實測</a:t>
            </a:r>
          </a:p>
        </p:txBody>
      </p:sp>
    </p:spTree>
    <p:extLst>
      <p:ext uri="{BB962C8B-B14F-4D97-AF65-F5344CB8AC3E}">
        <p14:creationId xmlns:p14="http://schemas.microsoft.com/office/powerpoint/2010/main" val="42020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學習記錄與討論</a:t>
            </a:r>
          </a:p>
        </p:txBody>
      </p:sp>
      <p:pic>
        <p:nvPicPr>
          <p:cNvPr id="1027" name="Picture 3" descr="F:\106-2素養導向數學教案\Photos\IMG_4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32088" r="17325" b="23291"/>
          <a:stretch/>
        </p:blipFill>
        <p:spPr bwMode="auto">
          <a:xfrm>
            <a:off x="611560" y="1332388"/>
            <a:ext cx="5904656" cy="49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796394" y="5229200"/>
            <a:ext cx="2178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了解三者間的關係</a:t>
            </a:r>
          </a:p>
        </p:txBody>
      </p:sp>
      <p:sp>
        <p:nvSpPr>
          <p:cNvPr id="25" name="橢圓 24"/>
          <p:cNvSpPr/>
          <p:nvPr/>
        </p:nvSpPr>
        <p:spPr>
          <a:xfrm>
            <a:off x="3059832" y="1916832"/>
            <a:ext cx="1305272" cy="57606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3080877" y="2708920"/>
            <a:ext cx="1305272" cy="57606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911252" y="4005064"/>
            <a:ext cx="1948780" cy="57606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3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37765D74-E705-4FE8-B1CF-A35767919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45" y="1416502"/>
            <a:ext cx="5947222" cy="51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學習記錄</a:t>
            </a:r>
            <a:r>
              <a:rPr lang="en-US" altLang="zh-TW" sz="3600" dirty="0"/>
              <a:t>-</a:t>
            </a:r>
            <a:r>
              <a:rPr lang="zh-TW" altLang="en-US" sz="3600" dirty="0"/>
              <a:t>錯誤樣態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964473" y="1752683"/>
            <a:ext cx="1671114" cy="954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單位換算計算錯誤</a:t>
            </a:r>
          </a:p>
        </p:txBody>
      </p:sp>
      <p:pic>
        <p:nvPicPr>
          <p:cNvPr id="8194" name="Picture 2" descr="F:\106-2素養導向數學教案\Photos\IMG_46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13112" r="25176" b="23193"/>
          <a:stretch/>
        </p:blipFill>
        <p:spPr bwMode="auto">
          <a:xfrm>
            <a:off x="547766" y="1167495"/>
            <a:ext cx="3817367" cy="52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單箭頭接點 5"/>
          <p:cNvCxnSpPr/>
          <p:nvPr/>
        </p:nvCxnSpPr>
        <p:spPr>
          <a:xfrm flipH="1">
            <a:off x="3491880" y="2272869"/>
            <a:ext cx="144016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825510" y="3140968"/>
            <a:ext cx="2494279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預估</a:t>
            </a:r>
            <a:r>
              <a:rPr lang="en-US" altLang="zh-TW" sz="2400" dirty="0">
                <a:solidFill>
                  <a:srgbClr val="FF0000"/>
                </a:solidFill>
              </a:rPr>
              <a:t>800</a:t>
            </a:r>
            <a:r>
              <a:rPr lang="zh-TW" altLang="en-US" sz="2400" dirty="0">
                <a:solidFill>
                  <a:srgbClr val="FF0000"/>
                </a:solidFill>
              </a:rPr>
              <a:t>公尺跑走，未考慮自己跑與走的速率</a:t>
            </a:r>
          </a:p>
        </p:txBody>
      </p:sp>
      <p:cxnSp>
        <p:nvCxnSpPr>
          <p:cNvPr id="13" name="直線單箭頭接點 12"/>
          <p:cNvCxnSpPr>
            <a:cxnSpLocks/>
            <a:stCxn id="12" idx="1"/>
            <a:endCxn id="11" idx="6"/>
          </p:cNvCxnSpPr>
          <p:nvPr/>
        </p:nvCxnSpPr>
        <p:spPr>
          <a:xfrm flipH="1">
            <a:off x="3419872" y="3741133"/>
            <a:ext cx="1405638" cy="4790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橢圓 3"/>
          <p:cNvSpPr/>
          <p:nvPr/>
        </p:nvSpPr>
        <p:spPr>
          <a:xfrm>
            <a:off x="2339753" y="1988840"/>
            <a:ext cx="1512168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835696" y="3068960"/>
            <a:ext cx="1584176" cy="14401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21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620000" cy="1012974"/>
          </a:xfrm>
        </p:spPr>
        <p:txBody>
          <a:bodyPr>
            <a:normAutofit fontScale="90000"/>
          </a:bodyPr>
          <a:lstStyle/>
          <a:p>
            <a:r>
              <a:rPr lang="zh-TW" altLang="en-US" sz="3600" dirty="0"/>
              <a:t>學習記錄</a:t>
            </a:r>
            <a:r>
              <a:rPr lang="en-US" altLang="zh-TW" sz="3600" dirty="0"/>
              <a:t>-</a:t>
            </a:r>
            <a:br>
              <a:rPr lang="en-US" altLang="zh-TW" sz="3600" dirty="0"/>
            </a:br>
            <a:r>
              <a:rPr lang="zh-TW" altLang="en-US" sz="3600" dirty="0">
                <a:solidFill>
                  <a:srgbClr val="0070C0"/>
                </a:solidFill>
              </a:rPr>
              <a:t>規劃測量方式、進行實測並完成單位換算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3600" dirty="0"/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B3DDA48D-5CD0-4AEF-960F-81145439D964}"/>
              </a:ext>
            </a:extLst>
          </p:cNvPr>
          <p:cNvSpPr txBox="1"/>
          <p:nvPr/>
        </p:nvSpPr>
        <p:spPr>
          <a:xfrm>
            <a:off x="5119857" y="2320320"/>
            <a:ext cx="223224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</a:rPr>
              <a:t>建立自己速率的記憶方式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89BE3DD2-3AEE-45E6-A98F-E822CB77B4EC}"/>
              </a:ext>
            </a:extLst>
          </p:cNvPr>
          <p:cNvSpPr txBox="1"/>
          <p:nvPr/>
        </p:nvSpPr>
        <p:spPr>
          <a:xfrm>
            <a:off x="5124401" y="4053999"/>
            <a:ext cx="223224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</a:rPr>
              <a:t>應用自己速率解決生活中的趕火車問題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9181237-0586-48D5-9B41-D36CD8E930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5000" r="24800" b="10800"/>
          <a:stretch/>
        </p:blipFill>
        <p:spPr>
          <a:xfrm rot="5400000">
            <a:off x="242474" y="1786724"/>
            <a:ext cx="5085184" cy="4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本教案參考數學新世界內容進行教學</a:t>
            </a:r>
            <a:r>
              <a:rPr lang="en-US" altLang="zh-TW" sz="3200" dirty="0"/>
              <a:t>:</a:t>
            </a:r>
          </a:p>
          <a:p>
            <a:r>
              <a:rPr lang="en-US" altLang="zh-TW" sz="3200" dirty="0"/>
              <a:t>(1)</a:t>
            </a:r>
            <a:r>
              <a:rPr lang="zh-TW" altLang="zh-TW" sz="3200" dirty="0"/>
              <a:t>先由</a:t>
            </a:r>
            <a:r>
              <a:rPr lang="zh-TW" altLang="en-US" sz="3200" dirty="0"/>
              <a:t>學生經驗討論快慢的測量。</a:t>
            </a:r>
            <a:endParaRPr lang="en-US" altLang="zh-TW" sz="3200" dirty="0"/>
          </a:p>
          <a:p>
            <a:r>
              <a:rPr lang="en-US" altLang="zh-TW" sz="3200" dirty="0"/>
              <a:t>(2)</a:t>
            </a:r>
            <a:r>
              <a:rPr lang="zh-TW" altLang="en-US" sz="3200" dirty="0"/>
              <a:t>以僅有</a:t>
            </a:r>
            <a:r>
              <a:rPr lang="zh-TW" altLang="zh-TW" sz="3200" dirty="0"/>
              <a:t>距離及</a:t>
            </a:r>
            <a:r>
              <a:rPr lang="zh-TW" altLang="en-US" sz="3200" dirty="0"/>
              <a:t>僅有</a:t>
            </a:r>
            <a:r>
              <a:rPr lang="zh-TW" altLang="zh-TW" sz="3200" dirty="0"/>
              <a:t>時間</a:t>
            </a:r>
            <a:r>
              <a:rPr lang="zh-TW" altLang="en-US" sz="3200" dirty="0"/>
              <a:t>的比快慢問題，</a:t>
            </a:r>
            <a:r>
              <a:rPr lang="zh-TW" altLang="zh-TW" sz="3200" dirty="0"/>
              <a:t>讓學生意識到距離與時間</a:t>
            </a:r>
            <a:r>
              <a:rPr lang="zh-TW" altLang="en-US" sz="3200" dirty="0"/>
              <a:t>是決定速率重要因素。</a:t>
            </a:r>
            <a:endParaRPr lang="en-US" altLang="zh-TW" sz="3200" dirty="0"/>
          </a:p>
          <a:p>
            <a:r>
              <a:rPr lang="zh-TW" altLang="en-US" sz="3200" dirty="0"/>
              <a:t>相較於課本同時呈現距離與時間兩者的關係，此方式在速率的觀念建立上更為清楚。</a:t>
            </a:r>
            <a:endParaRPr lang="en-US" altLang="zh-TW" sz="3200" dirty="0"/>
          </a:p>
          <a:p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2233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速率是距離與時間的關係，利用</a:t>
            </a:r>
            <a:r>
              <a:rPr lang="zh-TW" altLang="zh-TW" sz="3200" dirty="0"/>
              <a:t>以時間為基準量與以距離為基準量的計算</a:t>
            </a:r>
            <a:r>
              <a:rPr lang="zh-TW" altLang="en-US" sz="3200" dirty="0"/>
              <a:t>與討論</a:t>
            </a:r>
            <a:r>
              <a:rPr lang="zh-TW" altLang="zh-TW" sz="3200" dirty="0"/>
              <a:t>，讓學生</a:t>
            </a:r>
            <a:r>
              <a:rPr lang="zh-TW" altLang="en-US" sz="3200" dirty="0"/>
              <a:t>能</a:t>
            </a:r>
            <a:r>
              <a:rPr lang="zh-TW" altLang="zh-TW" sz="3200" dirty="0"/>
              <a:t>理解兩者不同，進而</a:t>
            </a:r>
            <a:r>
              <a:rPr lang="zh-TW" altLang="en-US" sz="3200" dirty="0"/>
              <a:t>引</a:t>
            </a:r>
            <a:r>
              <a:rPr lang="zh-TW" altLang="zh-TW" sz="3200" dirty="0"/>
              <a:t>出速率公</a:t>
            </a:r>
            <a:r>
              <a:rPr lang="zh-TW" altLang="en-US" sz="3200" dirty="0"/>
              <a:t>式，比直接定義</a:t>
            </a:r>
            <a:r>
              <a:rPr lang="en-US" altLang="zh-TW" sz="3200" dirty="0"/>
              <a:t>”</a:t>
            </a:r>
            <a:r>
              <a:rPr lang="zh-TW" altLang="en-US" sz="3200" dirty="0"/>
              <a:t>速率為距離除以時間</a:t>
            </a:r>
            <a:r>
              <a:rPr lang="en-US" altLang="zh-TW" sz="3200" dirty="0"/>
              <a:t>”</a:t>
            </a:r>
            <a:r>
              <a:rPr lang="zh-TW" altLang="en-US" sz="3200" dirty="0"/>
              <a:t>的效果好，也有助於速率單位換算的教學。</a:t>
            </a:r>
            <a:endParaRPr lang="en-US" altLang="zh-TW" sz="3200" dirty="0"/>
          </a:p>
          <a:p>
            <a:pPr marL="114300" indent="0">
              <a:buNone/>
            </a:pP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3963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速率若僅於定義及進行三種公式的運算，學生並無數感，因此會有步行速率比跑步速率快的情形，在教學中若加入預測速率、實測速率的活動，是有助於數感的建立與速率概念的穩固。</a:t>
            </a:r>
            <a:endParaRPr lang="en-US" altLang="zh-TW" sz="3200" dirty="0"/>
          </a:p>
          <a:p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8776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在測量速率的活動中，實測走路與步行速率大多帶有小數，在日常生活中記憶困難，因此讓學生先取概數再發展記憶的方式，才能有助於生活實際應用。</a:t>
            </a: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8253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素養導向的教學希望學生除了有帶著走的能力以外，還能視情況加以使用，以解決問題，因此教學者應善用各種生活情境，提供學生實際應用的機會，才能增進學生數學的素養。</a:t>
            </a: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7907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91680" y="2703004"/>
            <a:ext cx="5904656" cy="1451992"/>
          </a:xfrm>
        </p:spPr>
        <p:txBody>
          <a:bodyPr/>
          <a:lstStyle/>
          <a:p>
            <a:r>
              <a:rPr lang="zh-TW" altLang="en-US" sz="4800" b="1" dirty="0">
                <a:solidFill>
                  <a:srgbClr val="002060"/>
                </a:solidFill>
              </a:rPr>
              <a:t>感謝聆聽</a:t>
            </a:r>
            <a:r>
              <a:rPr lang="en-US" altLang="zh-TW" sz="4800" b="1" dirty="0">
                <a:solidFill>
                  <a:srgbClr val="002060"/>
                </a:solidFill>
              </a:rPr>
              <a:t/>
            </a:r>
            <a:br>
              <a:rPr lang="en-US" altLang="zh-TW" sz="4800" b="1" dirty="0">
                <a:solidFill>
                  <a:srgbClr val="002060"/>
                </a:solidFill>
              </a:rPr>
            </a:br>
            <a:r>
              <a:rPr lang="zh-TW" altLang="en-US" sz="4800" b="1" dirty="0">
                <a:solidFill>
                  <a:srgbClr val="002060"/>
                </a:solidFill>
              </a:rPr>
              <a:t>                          敬請指教</a:t>
            </a:r>
            <a:endParaRPr lang="zh-TW" alt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9776"/>
            <a:ext cx="7620000" cy="1143000"/>
          </a:xfrm>
        </p:spPr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611560" y="1412776"/>
            <a:ext cx="6861520" cy="201622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755576" y="3508699"/>
            <a:ext cx="702730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A1CB88F-ABD8-4C4F-90B6-71558A142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778703" y="3640978"/>
            <a:ext cx="6861520" cy="2470680"/>
          </a:xfrm>
          <a:prstGeom prst="rect">
            <a:avLst/>
          </a:prstGeom>
        </p:spPr>
      </p:pic>
      <p:pic>
        <p:nvPicPr>
          <p:cNvPr id="5" name="圖片 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474272" y="1448010"/>
            <a:ext cx="686152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D7ACBB01-D5D6-42FE-813C-8D923FA2F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5" r="-622" b="1"/>
          <a:stretch/>
        </p:blipFill>
        <p:spPr>
          <a:xfrm rot="60000">
            <a:off x="845180" y="3735642"/>
            <a:ext cx="6861520" cy="2178851"/>
          </a:xfrm>
          <a:prstGeom prst="rect">
            <a:avLst/>
          </a:prstGeom>
        </p:spPr>
      </p:pic>
      <p:pic>
        <p:nvPicPr>
          <p:cNvPr id="5" name="圖片 4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611560" y="1412776"/>
            <a:ext cx="686152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74DAC7A-0E93-489E-B4E2-07BCC1B6E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390364" y="1485051"/>
            <a:ext cx="7753672" cy="32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9976D0B-39FC-4158-AAA9-D0E31A0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課本怎麼教</a:t>
            </a:r>
            <a:r>
              <a:rPr lang="en-US" altLang="zh-TW" dirty="0"/>
              <a:t>”</a:t>
            </a:r>
            <a:r>
              <a:rPr lang="zh-TW" altLang="en-US" dirty="0"/>
              <a:t>速率</a:t>
            </a:r>
            <a:r>
              <a:rPr lang="en-US" altLang="zh-TW" dirty="0"/>
              <a:t>”</a:t>
            </a:r>
            <a:r>
              <a:rPr lang="en-US" altLang="zh-TW" sz="2800" dirty="0"/>
              <a:t>(</a:t>
            </a:r>
            <a:r>
              <a:rPr lang="zh-TW" altLang="en-US" sz="2800" dirty="0"/>
              <a:t>翰林版</a:t>
            </a:r>
            <a:r>
              <a:rPr lang="en-US" altLang="zh-TW" sz="2800" dirty="0"/>
              <a:t>6</a:t>
            </a:r>
            <a:r>
              <a:rPr lang="zh-TW" altLang="en-US" sz="2800" dirty="0"/>
              <a:t>下數學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A65166A5-B4CB-4FD4-90A9-0135CEAD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611560" y="1772816"/>
            <a:ext cx="727074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1613</TotalTime>
  <Words>1141</Words>
  <Application>Microsoft Office PowerPoint</Application>
  <PresentationFormat>如螢幕大小 (4:3)</PresentationFormat>
  <Paragraphs>103</Paragraphs>
  <Slides>47</Slides>
  <Notes>4</Notes>
  <HiddenSlides>0</HiddenSlides>
  <MMClips>5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48" baseType="lpstr">
      <vt:lpstr>相鄰</vt:lpstr>
      <vt:lpstr>素養導向教學案例分享-以速率為例</vt:lpstr>
      <vt:lpstr>教案設計理念</vt:lpstr>
      <vt:lpstr>課本怎麼教速率?</vt:lpstr>
      <vt:lpstr>課本怎麼教”速率”(翰林版6下數學)</vt:lpstr>
      <vt:lpstr>課本怎麼教”速率”(翰林版6下數學)</vt:lpstr>
      <vt:lpstr>課本怎麼教”速率”(翰林版6下數學)</vt:lpstr>
      <vt:lpstr>課本怎麼教”速率”(翰林版6下數學)</vt:lpstr>
      <vt:lpstr>課本怎麼教”速率”(翰林版6下數學)</vt:lpstr>
      <vt:lpstr>課本怎麼教”速率”(翰林版6下數學)</vt:lpstr>
      <vt:lpstr>課本怎麼教”速率”(翰林版6下數學)</vt:lpstr>
      <vt:lpstr>課本怎麼教”速率”(翰林版6下數學)</vt:lpstr>
      <vt:lpstr>數學新世界怎麼教”速率”</vt:lpstr>
      <vt:lpstr>數學新世界怎麼教”速率”</vt:lpstr>
      <vt:lpstr>數學新世界怎麼教”速率”</vt:lpstr>
      <vt:lpstr>數學新世界怎麼教”速率”</vt:lpstr>
      <vt:lpstr>什麼是”核心素養”</vt:lpstr>
      <vt:lpstr>核心素養介紹</vt:lpstr>
      <vt:lpstr>（一）核心素養的三大面向九大項目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數學素養導向教學設計 (引自鄭章華，淺論十二年國教數學素養導向教學，台灣教育 709 期 2018.02)</vt:lpstr>
      <vt:lpstr>數學素養導向教學設計 (引自鄭章華，淺論十二年國教數學素養導向教學，台灣教育 709 期 2018.02)</vt:lpstr>
      <vt:lpstr>教案簡介</vt:lpstr>
      <vt:lpstr>教學實錄</vt:lpstr>
      <vt:lpstr>觀課與回饋</vt:lpstr>
      <vt:lpstr>素養導向活動實施概要- 討論決定測量自己速率的方式:跑道組</vt:lpstr>
      <vt:lpstr>素養導向活動實施概要- 討論決定測量自己速率的方式:籃球場組</vt:lpstr>
      <vt:lpstr> 素養導向活動實施概要- 測自己速率的實施:決定距離 </vt:lpstr>
      <vt:lpstr>素養導向活動實施概要- 測自己速率的實施:測量走路時間</vt:lpstr>
      <vt:lpstr>素養導向活動實施概要- 測自己速率的實施:測量跑步時間</vt:lpstr>
      <vt:lpstr>學習記錄- 規劃測量方式、進行實測並完成單位換算 </vt:lpstr>
      <vt:lpstr>PowerPoint 簡報</vt:lpstr>
      <vt:lpstr>學習記錄-錯誤樣態</vt:lpstr>
      <vt:lpstr>素養導向活動實施概要- 利用體育課進行800公尺跑走實測 </vt:lpstr>
      <vt:lpstr>學習記錄與討論</vt:lpstr>
      <vt:lpstr>學習記錄-錯誤樣態</vt:lpstr>
      <vt:lpstr>學習記錄- 規劃測量方式、進行實測並完成單位換算 </vt:lpstr>
      <vt:lpstr>教學省思</vt:lpstr>
      <vt:lpstr>教學省思</vt:lpstr>
      <vt:lpstr>教學省思</vt:lpstr>
      <vt:lpstr>教學省思</vt:lpstr>
      <vt:lpstr>教學省思</vt:lpstr>
      <vt:lpstr>感謝聆聽                           敬請指教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臺東縣瑞源國民小學核心素養導向教學與評量-數學領域教案設計</dc:title>
  <dc:creator>user</dc:creator>
  <cp:lastModifiedBy>user</cp:lastModifiedBy>
  <cp:revision>79</cp:revision>
  <dcterms:created xsi:type="dcterms:W3CDTF">2018-05-25T05:03:38Z</dcterms:created>
  <dcterms:modified xsi:type="dcterms:W3CDTF">2018-06-10T02:11:31Z</dcterms:modified>
</cp:coreProperties>
</file>