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8" r:id="rId1"/>
  </p:sldMasterIdLst>
  <p:notesMasterIdLst>
    <p:notesMasterId r:id="rId24"/>
  </p:notesMasterIdLst>
  <p:sldIdLst>
    <p:sldId id="257" r:id="rId2"/>
    <p:sldId id="282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85" r:id="rId11"/>
    <p:sldId id="286" r:id="rId12"/>
    <p:sldId id="287" r:id="rId13"/>
    <p:sldId id="288" r:id="rId14"/>
    <p:sldId id="289" r:id="rId15"/>
    <p:sldId id="290" r:id="rId16"/>
    <p:sldId id="281" r:id="rId17"/>
    <p:sldId id="274" r:id="rId18"/>
    <p:sldId id="277" r:id="rId19"/>
    <p:sldId id="278" r:id="rId20"/>
    <p:sldId id="279" r:id="rId21"/>
    <p:sldId id="284" r:id="rId22"/>
    <p:sldId id="283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F00FF"/>
    <a:srgbClr val="99FF33"/>
    <a:srgbClr val="66FFFF"/>
    <a:srgbClr val="A6A6A6"/>
    <a:srgbClr val="BFBFBF"/>
    <a:srgbClr val="000000"/>
    <a:srgbClr val="99CC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4" autoAdjust="0"/>
    <p:restoredTop sz="94660" autoAdjust="0"/>
  </p:normalViewPr>
  <p:slideViewPr>
    <p:cSldViewPr snapToGrid="0">
      <p:cViewPr varScale="1">
        <p:scale>
          <a:sx n="68" d="100"/>
          <a:sy n="68" d="100"/>
        </p:scale>
        <p:origin x="-624" y="-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FD021-6A73-488C-8B51-F22DABB8A545}" type="datetimeFigureOut">
              <a:rPr lang="zh-CN" altLang="en-US" smtClean="0"/>
              <a:t>2018/6/10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A0EB4-A529-4335-9B3E-020BB0F9FF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1927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西班牙文：</a:t>
            </a:r>
            <a:r>
              <a:rPr lang="zh-TW" altLang="zh-TW" dirty="0" smtClean="0"/>
              <a:t>另一個世界是可能的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8663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美國國家氣候數據中心（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NCDC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5481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矩形 3"/>
          <p:cNvSpPr/>
          <p:nvPr/>
        </p:nvSpPr>
        <p:spPr>
          <a:xfrm>
            <a:off x="7088718" y="4132264"/>
            <a:ext cx="5005916" cy="26050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5" name="矩形 4"/>
          <p:cNvSpPr/>
          <p:nvPr/>
        </p:nvSpPr>
        <p:spPr>
          <a:xfrm>
            <a:off x="7662334" y="4137025"/>
            <a:ext cx="4440767" cy="2605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6" name="矩形 5"/>
          <p:cNvSpPr/>
          <p:nvPr/>
        </p:nvSpPr>
        <p:spPr>
          <a:xfrm>
            <a:off x="7088718" y="4159250"/>
            <a:ext cx="5022849" cy="2605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60" y="13806"/>
            <a:ext cx="3600000" cy="5039018"/>
          </a:xfrm>
          <a:prstGeom prst="rect">
            <a:avLst/>
          </a:prstGeom>
          <a:noFill/>
          <a:effectLst>
            <a:outerShdw dist="38100" dir="5400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</p:pic>
      <p:pic>
        <p:nvPicPr>
          <p:cNvPr id="8" name="圖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885" y="6381751"/>
            <a:ext cx="864023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91851" y="4137026"/>
            <a:ext cx="1200149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latin typeface="華康行楷體W5(P)" pitchFamily="66" charset="-120"/>
                <a:ea typeface="華康行楷體W5(P)" pitchFamily="66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C9D00-CA75-439A-B86B-4139FB81AAB5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D87A6-ABD0-4763-8E5E-4E0AAE08C90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6595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1963F-B4CC-4D3F-9233-3DCEC276FD07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E1CA2-6DAC-492A-945C-9B8D143ADB5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3116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0CD9D-41EE-40E6-A09A-51A9651AA0E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3DE31-5BAD-4E05-870B-837DF36310D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5157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ADDDE-156B-429C-B0DB-A45944942B1B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23583-C425-4B85-AAB2-27B16DED9F6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4698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矩形 3"/>
          <p:cNvSpPr/>
          <p:nvPr/>
        </p:nvSpPr>
        <p:spPr>
          <a:xfrm>
            <a:off x="7763934" y="5003801"/>
            <a:ext cx="4561417" cy="1806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5" name="矩形 4"/>
          <p:cNvSpPr/>
          <p:nvPr/>
        </p:nvSpPr>
        <p:spPr>
          <a:xfrm>
            <a:off x="7643285" y="5003801"/>
            <a:ext cx="4559300" cy="1806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6" name="矩形 5"/>
          <p:cNvSpPr/>
          <p:nvPr/>
        </p:nvSpPr>
        <p:spPr>
          <a:xfrm>
            <a:off x="7630584" y="5053014"/>
            <a:ext cx="4561416" cy="18049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60" y="13806"/>
            <a:ext cx="3600000" cy="5039018"/>
          </a:xfrm>
          <a:prstGeom prst="rect">
            <a:avLst/>
          </a:prstGeom>
          <a:noFill/>
          <a:effectLst>
            <a:outerShdw dist="38100" dir="5400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</p:pic>
      <p:pic>
        <p:nvPicPr>
          <p:cNvPr id="8" name="圖片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91851" y="4137026"/>
            <a:ext cx="1200149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7951" y="6597650"/>
            <a:ext cx="4320116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0" cap="all">
                <a:latin typeface="華康文徵明體W4(P)" pitchFamily="66" charset="-120"/>
                <a:ea typeface="華康文徵明體W4(P)" pitchFamily="66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95000"/>
                    <a:lumOff val="5000"/>
                  </a:schemeClr>
                </a:solidFill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66B69-7452-4D76-8C05-AE3F4409E7E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3B63E-A6B3-4DEB-9B87-C19D20A4C48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7517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44026-2D99-4ABC-BF43-568186947E5C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06FFF-581F-4586-8558-4D571770E1A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2844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FC915-1EF8-437C-B980-08809E3419FE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B3780-50C6-4056-BA35-90B06AC5B55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5185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8467" y="5053013"/>
            <a:ext cx="753533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7951" y="6616701"/>
            <a:ext cx="4320116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5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90E66-6A41-4602-8597-544F5185BD59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823AC-F273-437F-8B16-0CA7BF91F56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062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71F17-FAAA-4299-88F7-0B874C710CA7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A3BDB-0472-428D-A365-F9784C345D6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0297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C066A-C2CA-422A-81FC-180B1F86B381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0A2A6-BEFB-40E9-9780-93F9652517B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2275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7E753-9ADC-4688-B8FA-11ADC726F223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1F16C-7BF8-4FB7-8A9D-CC1A3B3600A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9684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1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47" y="86374"/>
            <a:ext cx="3600703" cy="5040000"/>
          </a:xfrm>
          <a:prstGeom prst="rect">
            <a:avLst/>
          </a:prstGeom>
        </p:spPr>
      </p:pic>
      <p:sp>
        <p:nvSpPr>
          <p:cNvPr id="102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93A185C-1B82-4B44-8CF3-8F2F18FA0E75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93F54C-7099-4A80-AE2F-59397728855C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/>
          </a:p>
        </p:txBody>
      </p:sp>
      <p:pic>
        <p:nvPicPr>
          <p:cNvPr id="1032" name="圖片 10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8467" y="5053013"/>
            <a:ext cx="753533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圖片 11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7951" y="6597650"/>
            <a:ext cx="4320116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67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華康行楷體W5" pitchFamily="65" charset="-120"/>
          <a:ea typeface="華康行楷體W5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://www.nhmath.com/NH-MATH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892537" y="271223"/>
            <a:ext cx="9144000" cy="1178075"/>
          </a:xfrm>
        </p:spPr>
        <p:txBody>
          <a:bodyPr/>
          <a:lstStyle/>
          <a:p>
            <a:r>
              <a:rPr lang="zh-TW" altLang="en-US" sz="6600" dirty="0" smtClean="0"/>
              <a:t>數學新世界</a:t>
            </a:r>
            <a:endParaRPr lang="zh-TW" altLang="en-US" sz="66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938544" y="1604046"/>
            <a:ext cx="9144000" cy="531795"/>
          </a:xfrm>
        </p:spPr>
        <p:txBody>
          <a:bodyPr/>
          <a:lstStyle/>
          <a:p>
            <a:r>
              <a:rPr lang="zh-TW" altLang="en-US" sz="2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施皓耀</a:t>
            </a:r>
          </a:p>
          <a:p>
            <a:endParaRPr lang="zh-TW" altLang="en-US" dirty="0"/>
          </a:p>
        </p:txBody>
      </p:sp>
      <p:pic>
        <p:nvPicPr>
          <p:cNvPr id="1026" name="Picture 2" descr="ãçæé¦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86" y="2270417"/>
            <a:ext cx="6557282" cy="404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34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圖片 23" descr="C:\Users\user\Desktop\數學新世界20160317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4" t="24901" r="24273" b="12487"/>
          <a:stretch/>
        </p:blipFill>
        <p:spPr bwMode="auto">
          <a:xfrm>
            <a:off x="5262214" y="2855396"/>
            <a:ext cx="1652080" cy="2245856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692986" y="37120"/>
            <a:ext cx="4790536" cy="1143000"/>
          </a:xfrm>
        </p:spPr>
        <p:txBody>
          <a:bodyPr/>
          <a:lstStyle/>
          <a:p>
            <a:r>
              <a:rPr lang="zh-TW" altLang="en-US" sz="5400" dirty="0"/>
              <a:t>數學的核心</a:t>
            </a:r>
          </a:p>
        </p:txBody>
      </p:sp>
      <p:sp>
        <p:nvSpPr>
          <p:cNvPr id="4" name="橢圓 3"/>
          <p:cNvSpPr>
            <a:spLocks noChangeAspect="1"/>
          </p:cNvSpPr>
          <p:nvPr/>
        </p:nvSpPr>
        <p:spPr>
          <a:xfrm>
            <a:off x="4809244" y="2699314"/>
            <a:ext cx="2558020" cy="25580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向下箭號 4"/>
          <p:cNvSpPr/>
          <p:nvPr/>
        </p:nvSpPr>
        <p:spPr>
          <a:xfrm>
            <a:off x="5879411" y="5315770"/>
            <a:ext cx="448574" cy="419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下箭號 5"/>
          <p:cNvSpPr/>
          <p:nvPr/>
        </p:nvSpPr>
        <p:spPr>
          <a:xfrm flipV="1">
            <a:off x="5867910" y="2223430"/>
            <a:ext cx="448574" cy="419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下箭號 6"/>
          <p:cNvSpPr/>
          <p:nvPr/>
        </p:nvSpPr>
        <p:spPr>
          <a:xfrm rot="5400000" flipV="1">
            <a:off x="7431658" y="3718479"/>
            <a:ext cx="448574" cy="419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下箭號 12"/>
          <p:cNvSpPr/>
          <p:nvPr/>
        </p:nvSpPr>
        <p:spPr>
          <a:xfrm rot="16200000" flipH="1" flipV="1">
            <a:off x="4296276" y="3740852"/>
            <a:ext cx="448574" cy="419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/>
        </p:nvSpPr>
        <p:spPr>
          <a:xfrm>
            <a:off x="5204413" y="1218535"/>
            <a:ext cx="1767683" cy="8838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5433707" y="1241539"/>
            <a:ext cx="1319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latin typeface="華康行楷體W5" pitchFamily="65" charset="-120"/>
                <a:ea typeface="華康行楷體W5" pitchFamily="65" charset="-120"/>
                <a:cs typeface="+mj-cs"/>
              </a:rPr>
              <a:t>差異</a:t>
            </a:r>
            <a:endParaRPr lang="zh-TW" altLang="en-US" sz="4400" dirty="0">
              <a:latin typeface="華康行楷體W5" pitchFamily="65" charset="-120"/>
              <a:ea typeface="華康行楷體W5" pitchFamily="65" charset="-120"/>
              <a:cs typeface="+mj-cs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2362176" y="3576422"/>
            <a:ext cx="1767683" cy="8838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2591470" y="3599426"/>
            <a:ext cx="1319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latin typeface="華康行楷體W5" pitchFamily="65" charset="-120"/>
                <a:ea typeface="華康行楷體W5" pitchFamily="65" charset="-120"/>
                <a:cs typeface="+mj-cs"/>
              </a:rPr>
              <a:t>改變</a:t>
            </a:r>
            <a:endParaRPr lang="zh-TW" altLang="en-US" sz="4400" dirty="0">
              <a:latin typeface="華康行楷體W5" pitchFamily="65" charset="-120"/>
              <a:ea typeface="華康行楷體W5" pitchFamily="65" charset="-120"/>
              <a:cs typeface="+mj-cs"/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5204413" y="5826166"/>
            <a:ext cx="1767683" cy="8838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5433707" y="5849170"/>
            <a:ext cx="1319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latin typeface="華康行楷體W5" pitchFamily="65" charset="-120"/>
                <a:ea typeface="華康行楷體W5" pitchFamily="65" charset="-120"/>
                <a:cs typeface="+mj-cs"/>
              </a:rPr>
              <a:t>特徵</a:t>
            </a:r>
            <a:endParaRPr lang="zh-TW" altLang="en-US" sz="4400" dirty="0">
              <a:latin typeface="華康行楷體W5" pitchFamily="65" charset="-120"/>
              <a:ea typeface="華康行楷體W5" pitchFamily="65" charset="-120"/>
              <a:cs typeface="+mj-cs"/>
            </a:endParaRPr>
          </a:p>
        </p:txBody>
      </p:sp>
      <p:sp>
        <p:nvSpPr>
          <p:cNvPr id="20" name="圓角矩形 19"/>
          <p:cNvSpPr/>
          <p:nvPr/>
        </p:nvSpPr>
        <p:spPr>
          <a:xfrm>
            <a:off x="7995252" y="3484796"/>
            <a:ext cx="1767683" cy="8838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8224546" y="3507800"/>
            <a:ext cx="1319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latin typeface="華康行楷體W5" pitchFamily="65" charset="-120"/>
                <a:ea typeface="華康行楷體W5" pitchFamily="65" charset="-120"/>
                <a:cs typeface="+mj-cs"/>
              </a:rPr>
              <a:t>未知</a:t>
            </a:r>
            <a:endParaRPr lang="zh-TW" altLang="en-US" sz="4400" dirty="0">
              <a:latin typeface="華康行楷體W5" pitchFamily="65" charset="-120"/>
              <a:ea typeface="華康行楷體W5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0158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sz="6000" dirty="0"/>
              <a:t>前後的差異</a:t>
            </a:r>
            <a:r>
              <a:rPr lang="zh-TW" altLang="en-US" sz="6000" dirty="0" smtClean="0"/>
              <a:t/>
            </a:r>
            <a:br>
              <a:rPr lang="zh-TW" altLang="en-US" sz="6000" dirty="0" smtClean="0"/>
            </a:br>
            <a:endParaRPr lang="zh-TW" altLang="en-US" sz="6000" dirty="0"/>
          </a:p>
        </p:txBody>
      </p:sp>
      <p:grpSp>
        <p:nvGrpSpPr>
          <p:cNvPr id="11" name="群組 10"/>
          <p:cNvGrpSpPr/>
          <p:nvPr/>
        </p:nvGrpSpPr>
        <p:grpSpPr>
          <a:xfrm>
            <a:off x="2208621" y="3383276"/>
            <a:ext cx="1440000" cy="360000"/>
            <a:chOff x="2504049" y="3798276"/>
            <a:chExt cx="1463040" cy="360000"/>
          </a:xfrm>
        </p:grpSpPr>
        <p:cxnSp>
          <p:nvCxnSpPr>
            <p:cNvPr id="5" name="直線接點 4"/>
            <p:cNvCxnSpPr/>
            <p:nvPr/>
          </p:nvCxnSpPr>
          <p:spPr>
            <a:xfrm>
              <a:off x="2504049" y="4149970"/>
              <a:ext cx="14630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矩形 6"/>
            <p:cNvSpPr/>
            <p:nvPr/>
          </p:nvSpPr>
          <p:spPr>
            <a:xfrm>
              <a:off x="3094895" y="3798276"/>
              <a:ext cx="267286" cy="360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4260072" y="2764303"/>
            <a:ext cx="1463040" cy="1864463"/>
            <a:chOff x="4457114" y="3221507"/>
            <a:chExt cx="1463040" cy="1864463"/>
          </a:xfrm>
        </p:grpSpPr>
        <p:cxnSp>
          <p:nvCxnSpPr>
            <p:cNvPr id="13" name="直線接點 12"/>
            <p:cNvCxnSpPr/>
            <p:nvPr/>
          </p:nvCxnSpPr>
          <p:spPr>
            <a:xfrm>
              <a:off x="4457114" y="4154658"/>
              <a:ext cx="14630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向上箭號 14"/>
            <p:cNvSpPr/>
            <p:nvPr/>
          </p:nvSpPr>
          <p:spPr>
            <a:xfrm>
              <a:off x="5317588" y="3221507"/>
              <a:ext cx="504000" cy="936000"/>
            </a:xfrm>
            <a:prstGeom prst="up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向上箭號 16"/>
            <p:cNvSpPr/>
            <p:nvPr/>
          </p:nvSpPr>
          <p:spPr>
            <a:xfrm flipV="1">
              <a:off x="4752536" y="4149970"/>
              <a:ext cx="504000" cy="936000"/>
            </a:xfrm>
            <a:prstGeom prst="up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6" name="群組 45"/>
          <p:cNvGrpSpPr/>
          <p:nvPr/>
        </p:nvGrpSpPr>
        <p:grpSpPr>
          <a:xfrm>
            <a:off x="6767974" y="1969465"/>
            <a:ext cx="1678837" cy="1540417"/>
            <a:chOff x="6733641" y="1434399"/>
            <a:chExt cx="1678837" cy="1540417"/>
          </a:xfrm>
        </p:grpSpPr>
        <p:grpSp>
          <p:nvGrpSpPr>
            <p:cNvPr id="19" name="群組 18"/>
            <p:cNvGrpSpPr/>
            <p:nvPr/>
          </p:nvGrpSpPr>
          <p:grpSpPr>
            <a:xfrm>
              <a:off x="6733641" y="1434399"/>
              <a:ext cx="1463040" cy="1540417"/>
              <a:chOff x="4457114" y="2631158"/>
              <a:chExt cx="1463040" cy="1540417"/>
            </a:xfrm>
          </p:grpSpPr>
          <p:cxnSp>
            <p:nvCxnSpPr>
              <p:cNvPr id="20" name="直線接點 19"/>
              <p:cNvCxnSpPr/>
              <p:nvPr/>
            </p:nvCxnSpPr>
            <p:spPr>
              <a:xfrm>
                <a:off x="4457114" y="4154658"/>
                <a:ext cx="146304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向上箭號 20"/>
              <p:cNvSpPr/>
              <p:nvPr/>
            </p:nvSpPr>
            <p:spPr>
              <a:xfrm>
                <a:off x="5317588" y="3221507"/>
                <a:ext cx="504000" cy="936000"/>
              </a:xfrm>
              <a:prstGeom prst="upArrow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2" name="向上箭號 21"/>
              <p:cNvSpPr/>
              <p:nvPr/>
            </p:nvSpPr>
            <p:spPr>
              <a:xfrm>
                <a:off x="4752536" y="2631158"/>
                <a:ext cx="504000" cy="1540417"/>
              </a:xfrm>
              <a:prstGeom prst="upArrow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30" name="直線接點 29"/>
            <p:cNvCxnSpPr/>
            <p:nvPr/>
          </p:nvCxnSpPr>
          <p:spPr>
            <a:xfrm>
              <a:off x="6779269" y="1434399"/>
              <a:ext cx="1003588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/>
            <p:cNvCxnSpPr/>
            <p:nvPr/>
          </p:nvCxnSpPr>
          <p:spPr>
            <a:xfrm>
              <a:off x="6733641" y="2024748"/>
              <a:ext cx="1678837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群組 41"/>
          <p:cNvGrpSpPr/>
          <p:nvPr/>
        </p:nvGrpSpPr>
        <p:grpSpPr>
          <a:xfrm>
            <a:off x="6891297" y="3745175"/>
            <a:ext cx="1643575" cy="1609143"/>
            <a:chOff x="6818049" y="4144857"/>
            <a:chExt cx="1643575" cy="1609143"/>
          </a:xfrm>
        </p:grpSpPr>
        <p:grpSp>
          <p:nvGrpSpPr>
            <p:cNvPr id="23" name="群組 22"/>
            <p:cNvGrpSpPr/>
            <p:nvPr/>
          </p:nvGrpSpPr>
          <p:grpSpPr>
            <a:xfrm>
              <a:off x="6818049" y="4144857"/>
              <a:ext cx="1463040" cy="1609143"/>
              <a:chOff x="4457114" y="3080827"/>
              <a:chExt cx="1463040" cy="1609143"/>
            </a:xfrm>
          </p:grpSpPr>
          <p:cxnSp>
            <p:nvCxnSpPr>
              <p:cNvPr id="24" name="直線接點 23"/>
              <p:cNvCxnSpPr/>
              <p:nvPr/>
            </p:nvCxnSpPr>
            <p:spPr>
              <a:xfrm>
                <a:off x="4457114" y="4154658"/>
                <a:ext cx="146304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向上箭號 24"/>
              <p:cNvSpPr/>
              <p:nvPr/>
            </p:nvSpPr>
            <p:spPr>
              <a:xfrm>
                <a:off x="5317588" y="3080827"/>
                <a:ext cx="504000" cy="1080000"/>
              </a:xfrm>
              <a:prstGeom prst="upArrow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6" name="向上箭號 25"/>
              <p:cNvSpPr/>
              <p:nvPr/>
            </p:nvSpPr>
            <p:spPr>
              <a:xfrm flipV="1">
                <a:off x="4752536" y="4149970"/>
                <a:ext cx="504000" cy="540000"/>
              </a:xfrm>
              <a:prstGeom prst="upArrow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39" name="直線接點 38"/>
            <p:cNvCxnSpPr/>
            <p:nvPr/>
          </p:nvCxnSpPr>
          <p:spPr>
            <a:xfrm>
              <a:off x="7458036" y="4906786"/>
              <a:ext cx="1003588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/>
            <p:nvPr/>
          </p:nvCxnSpPr>
          <p:spPr>
            <a:xfrm>
              <a:off x="7444107" y="4569161"/>
              <a:ext cx="1003588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/>
            <p:nvPr/>
          </p:nvCxnSpPr>
          <p:spPr>
            <a:xfrm>
              <a:off x="6863677" y="5567968"/>
              <a:ext cx="1003588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ãçµ±è¨åè¡¨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649" y="2975116"/>
            <a:ext cx="2413408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直線接點 42"/>
          <p:cNvCxnSpPr/>
          <p:nvPr/>
        </p:nvCxnSpPr>
        <p:spPr>
          <a:xfrm>
            <a:off x="490023" y="3739660"/>
            <a:ext cx="1440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圓角矩形 48"/>
          <p:cNvSpPr/>
          <p:nvPr/>
        </p:nvSpPr>
        <p:spPr>
          <a:xfrm>
            <a:off x="893239" y="1754607"/>
            <a:ext cx="2160000" cy="90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從有開始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" name="圓角矩形 50"/>
          <p:cNvSpPr/>
          <p:nvPr/>
        </p:nvSpPr>
        <p:spPr>
          <a:xfrm>
            <a:off x="3813116" y="1754607"/>
            <a:ext cx="2356952" cy="900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增加、減少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2" name="圓角矩形 51"/>
          <p:cNvSpPr/>
          <p:nvPr/>
        </p:nvSpPr>
        <p:spPr>
          <a:xfrm>
            <a:off x="8947877" y="1754525"/>
            <a:ext cx="2356952" cy="9000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統計圖表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4" name="文字方塊 53"/>
          <p:cNvSpPr txBox="1"/>
          <p:nvPr/>
        </p:nvSpPr>
        <p:spPr>
          <a:xfrm>
            <a:off x="6170068" y="5556729"/>
            <a:ext cx="49231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TW" sz="54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zh-TW" sz="54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TW" sz="54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zh-TW" sz="54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54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zh-TW" sz="54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54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zh-TW" sz="54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sz="54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zh-TW" sz="54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zh-TW" altLang="en-US" sz="5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824735" y="5695229"/>
            <a:ext cx="53142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>
                <a:latin typeface="標楷體" pitchFamily="65" charset="-120"/>
                <a:ea typeface="標楷體" pitchFamily="65" charset="-120"/>
              </a:rPr>
              <a:t>比的改變下的變與不變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6034114" y="304005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/>
              <a:t>加減</a:t>
            </a:r>
            <a:endParaRPr lang="zh-TW" altLang="en-US" sz="2800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6062109" y="3726477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/>
              <a:t>乘除</a:t>
            </a:r>
            <a:endParaRPr lang="zh-TW" altLang="en-US" sz="2800" dirty="0"/>
          </a:p>
        </p:txBody>
      </p:sp>
      <p:sp>
        <p:nvSpPr>
          <p:cNvPr id="6" name="弧形 5"/>
          <p:cNvSpPr/>
          <p:nvPr/>
        </p:nvSpPr>
        <p:spPr>
          <a:xfrm rot="5400000">
            <a:off x="1494330" y="2850887"/>
            <a:ext cx="969565" cy="1899016"/>
          </a:xfrm>
          <a:prstGeom prst="arc">
            <a:avLst>
              <a:gd name="adj1" fmla="val 16200000"/>
              <a:gd name="adj2" fmla="val 5310351"/>
            </a:avLst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419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圓角矩形 7"/>
          <p:cNvSpPr/>
          <p:nvPr/>
        </p:nvSpPr>
        <p:spPr>
          <a:xfrm>
            <a:off x="2923345" y="5290228"/>
            <a:ext cx="2592000" cy="9000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比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標題 1"/>
          <p:cNvSpPr txBox="1">
            <a:spLocks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華康行楷體W5(P)" pitchFamily="66" charset="-120"/>
                <a:ea typeface="華康行楷體W5(P)" pitchFamily="66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defRPr>
            </a:lvl9pPr>
          </a:lstStyle>
          <a:p>
            <a:r>
              <a:rPr lang="zh-TW" altLang="en-US" dirty="0" smtClean="0"/>
              <a:t>卝</a:t>
            </a:r>
            <a:r>
              <a:rPr lang="zh-TW" altLang="en-US" sz="5500" dirty="0" smtClean="0"/>
              <a:t>非前後的差異</a:t>
            </a:r>
            <a:endParaRPr lang="zh-TW" altLang="en-US" sz="5500" dirty="0"/>
          </a:p>
        </p:txBody>
      </p:sp>
      <p:grpSp>
        <p:nvGrpSpPr>
          <p:cNvPr id="12" name="群組 11"/>
          <p:cNvGrpSpPr/>
          <p:nvPr/>
        </p:nvGrpSpPr>
        <p:grpSpPr>
          <a:xfrm>
            <a:off x="804055" y="1585789"/>
            <a:ext cx="10583890" cy="3322407"/>
            <a:chOff x="860926" y="1824945"/>
            <a:chExt cx="10583890" cy="3322407"/>
          </a:xfrm>
        </p:grpSpPr>
        <p:sp>
          <p:nvSpPr>
            <p:cNvPr id="5" name="圓角矩形 4"/>
            <p:cNvSpPr/>
            <p:nvPr/>
          </p:nvSpPr>
          <p:spPr>
            <a:xfrm>
              <a:off x="860926" y="1824945"/>
              <a:ext cx="2592000" cy="900000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3600" dirty="0">
                  <a:latin typeface="標楷體" pitchFamily="65" charset="-120"/>
                  <a:ea typeface="標楷體" pitchFamily="65" charset="-120"/>
                </a:rPr>
                <a:t>幾何的形</a:t>
              </a:r>
            </a:p>
          </p:txBody>
        </p:sp>
        <p:sp>
          <p:nvSpPr>
            <p:cNvPr id="6" name="圓角矩形 5"/>
            <p:cNvSpPr/>
            <p:nvPr/>
          </p:nvSpPr>
          <p:spPr>
            <a:xfrm>
              <a:off x="4547381" y="1824945"/>
              <a:ext cx="2592000" cy="9000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3600" dirty="0" smtClean="0">
                  <a:latin typeface="標楷體" pitchFamily="65" charset="-120"/>
                  <a:ea typeface="標楷體" pitchFamily="65" charset="-120"/>
                </a:rPr>
                <a:t>部分跟部分</a:t>
              </a:r>
              <a:endParaRPr lang="zh-TW" altLang="en-US" sz="3600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圓角矩形 6"/>
            <p:cNvSpPr/>
            <p:nvPr/>
          </p:nvSpPr>
          <p:spPr>
            <a:xfrm>
              <a:off x="8333690" y="1824945"/>
              <a:ext cx="2592000" cy="90000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3600" dirty="0">
                  <a:latin typeface="標楷體" pitchFamily="65" charset="-120"/>
                  <a:ea typeface="標楷體" pitchFamily="65" charset="-120"/>
                </a:rPr>
                <a:t>部分跟全體</a:t>
              </a:r>
            </a:p>
          </p:txBody>
        </p:sp>
        <p:pic>
          <p:nvPicPr>
            <p:cNvPr id="2050" name="Picture 2" descr="ç¸éåç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926" y="2987352"/>
              <a:ext cx="2642580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ãå°ç¨±èå­ãçåçæå°çµæ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3381" y="2987352"/>
              <a:ext cx="2880000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ãå°ç¨±èå­ãçåçæå°çµæ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4564" y="2987352"/>
              <a:ext cx="3630252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文字方塊 17"/>
          <p:cNvSpPr txBox="1"/>
          <p:nvPr/>
        </p:nvSpPr>
        <p:spPr>
          <a:xfrm>
            <a:off x="5849237" y="4905269"/>
            <a:ext cx="295465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i="1" dirty="0" smtClean="0">
                <a:latin typeface="Times New Roman" pitchFamily="18" charset="0"/>
                <a:cs typeface="Times New Roman" pitchFamily="18" charset="0"/>
              </a:rPr>
              <a:t>   a</a:t>
            </a:r>
            <a:r>
              <a:rPr lang="en-US" altLang="zh-TW" sz="54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zh-TW" sz="54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TW" sz="54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zh-TW" sz="54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5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zh-TW" sz="54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zh-TW" sz="54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54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zh-TW" sz="54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sz="54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zh-TW" sz="54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zh-TW" altLang="en-US" sz="5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33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803505" y="1818629"/>
            <a:ext cx="2852406" cy="98550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數字的大小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4643252" y="1818629"/>
            <a:ext cx="2851656" cy="9855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科學記號</a:t>
            </a:r>
          </a:p>
        </p:txBody>
      </p:sp>
      <p:sp>
        <p:nvSpPr>
          <p:cNvPr id="6" name="向右箭號 5"/>
          <p:cNvSpPr/>
          <p:nvPr/>
        </p:nvSpPr>
        <p:spPr>
          <a:xfrm>
            <a:off x="3980124" y="2135924"/>
            <a:ext cx="414134" cy="3335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8399510" y="1830801"/>
            <a:ext cx="2851656" cy="98550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指對數函數</a:t>
            </a:r>
          </a:p>
        </p:txBody>
      </p:sp>
      <p:sp>
        <p:nvSpPr>
          <p:cNvPr id="8" name="向右箭號 7"/>
          <p:cNvSpPr/>
          <p:nvPr/>
        </p:nvSpPr>
        <p:spPr>
          <a:xfrm>
            <a:off x="7736382" y="2148096"/>
            <a:ext cx="414134" cy="3335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標題 1"/>
          <p:cNvSpPr txBox="1">
            <a:spLocks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華康行楷體W5(P)" pitchFamily="66" charset="-120"/>
                <a:ea typeface="華康行楷體W5(P)" pitchFamily="66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defRPr>
            </a:lvl9pPr>
          </a:lstStyle>
          <a:p>
            <a:r>
              <a:rPr lang="zh-TW" altLang="en-US" dirty="0" smtClean="0"/>
              <a:t>卝</a:t>
            </a:r>
            <a:r>
              <a:rPr lang="zh-TW" altLang="en-US" sz="5500" dirty="0" smtClean="0"/>
              <a:t>非前後的差異</a:t>
            </a:r>
            <a:endParaRPr lang="zh-TW" altLang="en-US" sz="55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983211" y="3516923"/>
            <a:ext cx="2492990" cy="132343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TW" sz="4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1230000</a:t>
            </a:r>
          </a:p>
          <a:p>
            <a:pPr algn="ctr"/>
            <a:r>
              <a:rPr lang="en-US" altLang="zh-TW" sz="4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en-US" sz="40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佰</a:t>
            </a:r>
            <a:r>
              <a:rPr lang="en-US" altLang="zh-TW" sz="4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lang="zh-TW" altLang="en-US" sz="40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拾</a:t>
            </a:r>
            <a:r>
              <a:rPr lang="en-US" altLang="zh-TW" sz="4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zh-TW" altLang="en-US" sz="40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萬</a:t>
            </a:r>
            <a:endParaRPr lang="zh-TW" altLang="en-US" sz="4000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044600" y="3363034"/>
            <a:ext cx="2048959" cy="1631216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TW" sz="4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1.23</a:t>
            </a:r>
            <a:r>
              <a:rPr lang="en-US" altLang="zh-TW" sz="4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/>
              </a:rPr>
              <a:t>10</a:t>
            </a:r>
            <a:r>
              <a:rPr lang="en-US" altLang="zh-TW" sz="4000" baseline="30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/>
              </a:rPr>
              <a:t>6</a:t>
            </a:r>
          </a:p>
          <a:p>
            <a:pPr algn="ctr"/>
            <a:r>
              <a:rPr lang="en-US" altLang="zh-TW" sz="6000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/>
              </a:rPr>
              <a:t>a</a:t>
            </a:r>
            <a:r>
              <a:rPr lang="en-US" altLang="zh-TW" sz="6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/>
              </a:rPr>
              <a:t>10</a:t>
            </a:r>
            <a:r>
              <a:rPr lang="en-US" altLang="zh-TW" sz="6000" i="1" baseline="30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/>
              </a:rPr>
              <a:t>n</a:t>
            </a:r>
            <a:endParaRPr lang="en-US" altLang="zh-TW" sz="6000" i="1" baseline="30000" dirty="0">
              <a:latin typeface="Times New Roman" pitchFamily="18" charset="0"/>
              <a:ea typeface="標楷體" pitchFamily="65" charset="-120"/>
              <a:cs typeface="Times New Roman" pitchFamily="18" charset="0"/>
              <a:sym typeface="Symbo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112" y="3104620"/>
            <a:ext cx="2914451" cy="32400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38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dirty="0"/>
              <a:t>多元物件所形朔的概念</a:t>
            </a:r>
          </a:p>
        </p:txBody>
      </p:sp>
      <p:pic>
        <p:nvPicPr>
          <p:cNvPr id="12" name="Picture 2" descr="ãPV=nrt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605" y="2881130"/>
            <a:ext cx="383999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ãeyes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017" y="3213132"/>
            <a:ext cx="3085714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圓角矩形 12"/>
          <p:cNvSpPr/>
          <p:nvPr/>
        </p:nvSpPr>
        <p:spPr>
          <a:xfrm>
            <a:off x="604063" y="1664236"/>
            <a:ext cx="3090658" cy="98550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對應的比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與非對應的比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384502" y="3271538"/>
            <a:ext cx="3529780" cy="1903398"/>
            <a:chOff x="6939841" y="1969002"/>
            <a:chExt cx="4620451" cy="2096987"/>
          </a:xfrm>
        </p:grpSpPr>
        <p:sp>
          <p:nvSpPr>
            <p:cNvPr id="15" name="文字方塊 14"/>
            <p:cNvSpPr txBox="1"/>
            <p:nvPr/>
          </p:nvSpPr>
          <p:spPr>
            <a:xfrm>
              <a:off x="6939841" y="1969002"/>
              <a:ext cx="244169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400" i="1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altLang="zh-TW" sz="4400" i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altLang="zh-TW" sz="44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: </a:t>
              </a:r>
              <a:r>
                <a:rPr lang="en-US" altLang="zh-TW" sz="4400" i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altLang="zh-TW" sz="44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: </a:t>
              </a:r>
              <a:r>
                <a:rPr lang="en-US" altLang="zh-TW" sz="4400" i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altLang="zh-TW" sz="44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altLang="zh-TW" sz="44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altLang="zh-TW" sz="4400" dirty="0" smtClean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altLang="zh-TW" sz="4400" i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altLang="zh-TW" sz="44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: </a:t>
              </a:r>
              <a:r>
                <a:rPr lang="en-US" altLang="zh-TW" sz="4400" i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altLang="zh-TW" sz="44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: </a:t>
              </a:r>
              <a:r>
                <a:rPr lang="en-US" altLang="zh-TW" sz="4400" i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zh-TW" altLang="en-US" sz="4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弧形箭號 (左彎) 15"/>
            <p:cNvSpPr/>
            <p:nvPr/>
          </p:nvSpPr>
          <p:spPr>
            <a:xfrm>
              <a:off x="9994462" y="2228526"/>
              <a:ext cx="589863" cy="1216152"/>
            </a:xfrm>
            <a:prstGeom prst="curvedLeftArrow">
              <a:avLst>
                <a:gd name="adj1" fmla="val 25000"/>
                <a:gd name="adj2" fmla="val 62687"/>
                <a:gd name="adj3" fmla="val 25000"/>
              </a:avLst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10452296" y="2448168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600" dirty="0">
                  <a:latin typeface="標楷體" pitchFamily="65" charset="-120"/>
                  <a:ea typeface="標楷體" pitchFamily="65" charset="-120"/>
                </a:rPr>
                <a:t>外比</a:t>
              </a: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7748955" y="3419658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600" dirty="0" smtClean="0">
                  <a:latin typeface="標楷體" pitchFamily="65" charset="-120"/>
                  <a:ea typeface="標楷體" pitchFamily="65" charset="-120"/>
                </a:rPr>
                <a:t>內比</a:t>
              </a:r>
              <a:endParaRPr lang="zh-TW" altLang="en-US" sz="3600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19" name="圓角矩形 18"/>
          <p:cNvSpPr/>
          <p:nvPr/>
        </p:nvSpPr>
        <p:spPr>
          <a:xfrm>
            <a:off x="4513842" y="1664235"/>
            <a:ext cx="3164317" cy="9855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有公式講單位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" name="圓角矩形 19"/>
          <p:cNvSpPr/>
          <p:nvPr/>
        </p:nvSpPr>
        <p:spPr>
          <a:xfrm>
            <a:off x="8482820" y="1664236"/>
            <a:ext cx="3134108" cy="98550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沒算法談感覺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0173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華康行楷體W5(P)" pitchFamily="66" charset="-120"/>
                <a:ea typeface="華康行楷體W5(P)" pitchFamily="66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defRPr>
            </a:lvl9pPr>
          </a:lstStyle>
          <a:p>
            <a:r>
              <a:rPr lang="zh-TW" altLang="en-US" sz="5400" dirty="0" smtClean="0"/>
              <a:t>不同單位的比</a:t>
            </a:r>
            <a:endParaRPr lang="zh-TW" altLang="en-US" sz="5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000" y="1394790"/>
            <a:ext cx="6240000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126609" y="1059357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想要比出什麼？</a:t>
            </a:r>
            <a:endParaRPr lang="zh-TW" altLang="en-US" sz="4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434730" y="5980109"/>
            <a:ext cx="6391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比出來的單位代表什麼</a:t>
            </a:r>
            <a:r>
              <a:rPr lang="zh-TW" altLang="en-US" sz="4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？</a:t>
            </a:r>
            <a:endParaRPr lang="zh-TW" altLang="en-US" sz="4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8909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 bwMode="auto">
          <a:xfrm>
            <a:off x="1524000" y="36498"/>
            <a:ext cx="9144000" cy="124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華康行楷體W5" pitchFamily="65" charset="-120"/>
                <a:ea typeface="華康行楷體W5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defRPr>
            </a:lvl9pPr>
          </a:lstStyle>
          <a:p>
            <a:r>
              <a:rPr lang="zh-TW" altLang="en-US" sz="5400" dirty="0" smtClean="0"/>
              <a:t>變化</a:t>
            </a:r>
            <a:endParaRPr lang="zh-TW" altLang="en-US" sz="5400" dirty="0"/>
          </a:p>
        </p:txBody>
      </p:sp>
      <p:sp>
        <p:nvSpPr>
          <p:cNvPr id="5" name="圓角矩形 4"/>
          <p:cNvSpPr/>
          <p:nvPr/>
        </p:nvSpPr>
        <p:spPr>
          <a:xfrm>
            <a:off x="810882" y="1376398"/>
            <a:ext cx="3525327" cy="98550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750446" y="1461428"/>
            <a:ext cx="36461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latin typeface="華康行楷體W5" pitchFamily="65" charset="-120"/>
                <a:ea typeface="華康行楷體W5" pitchFamily="65" charset="-120"/>
                <a:cs typeface="+mj-cs"/>
              </a:rPr>
              <a:t>兩個數的差異</a:t>
            </a:r>
            <a:endParaRPr lang="zh-TW" altLang="en-US" sz="4400" dirty="0">
              <a:latin typeface="華康行楷體W5" pitchFamily="65" charset="-120"/>
              <a:ea typeface="華康行楷體W5" pitchFamily="65" charset="-120"/>
              <a:cs typeface="+mj-cs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5211066" y="1376398"/>
            <a:ext cx="3524400" cy="9855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5211066" y="1448609"/>
            <a:ext cx="35995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latin typeface="華康行楷體W5" pitchFamily="65" charset="-120"/>
                <a:ea typeface="華康行楷體W5" pitchFamily="65" charset="-120"/>
                <a:cs typeface="+mj-cs"/>
              </a:rPr>
              <a:t>兩組數的變化</a:t>
            </a:r>
            <a:endParaRPr lang="zh-TW" altLang="en-US" sz="4400" dirty="0">
              <a:latin typeface="華康行楷體W5" pitchFamily="65" charset="-120"/>
              <a:ea typeface="華康行楷體W5" pitchFamily="65" charset="-120"/>
              <a:cs typeface="+mj-cs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9625085" y="1376398"/>
            <a:ext cx="1767683" cy="8838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9854379" y="1399402"/>
            <a:ext cx="1319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latin typeface="華康行楷體W5" pitchFamily="65" charset="-120"/>
                <a:ea typeface="華康行楷體W5" pitchFamily="65" charset="-120"/>
                <a:cs typeface="+mj-cs"/>
              </a:rPr>
              <a:t>函數</a:t>
            </a:r>
            <a:endParaRPr lang="zh-TW" altLang="en-US" sz="4400" dirty="0">
              <a:latin typeface="華康行楷體W5" pitchFamily="65" charset="-120"/>
              <a:ea typeface="華康行楷體W5" pitchFamily="65" charset="-120"/>
              <a:cs typeface="+mj-cs"/>
            </a:endParaRPr>
          </a:p>
        </p:txBody>
      </p:sp>
      <p:sp>
        <p:nvSpPr>
          <p:cNvPr id="11" name="向右箭號 10"/>
          <p:cNvSpPr/>
          <p:nvPr/>
        </p:nvSpPr>
        <p:spPr>
          <a:xfrm>
            <a:off x="4547938" y="1693693"/>
            <a:ext cx="511834" cy="3335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>
            <a:off x="8924358" y="1693693"/>
            <a:ext cx="511834" cy="3335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0" name="Picture 2" descr="ãæ¯èº«é«ãçåçæå°çµæ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3" r="17837"/>
          <a:stretch/>
        </p:blipFill>
        <p:spPr bwMode="auto">
          <a:xfrm>
            <a:off x="482961" y="3033637"/>
            <a:ext cx="4181168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ãé¦èå¹é¢è®å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529" y="2671961"/>
            <a:ext cx="590550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59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93524"/>
            <a:ext cx="10972800" cy="1143000"/>
          </a:xfrm>
        </p:spPr>
        <p:txBody>
          <a:bodyPr/>
          <a:lstStyle/>
          <a:p>
            <a:r>
              <a:rPr lang="zh-TW" altLang="en-US" sz="5400" dirty="0" smtClean="0"/>
              <a:t>一些常見的函數</a:t>
            </a:r>
            <a:endParaRPr lang="zh-TW" altLang="en-US" sz="5400" dirty="0"/>
          </a:p>
        </p:txBody>
      </p:sp>
      <p:sp>
        <p:nvSpPr>
          <p:cNvPr id="4" name="圓角矩形 3"/>
          <p:cNvSpPr/>
          <p:nvPr/>
        </p:nvSpPr>
        <p:spPr>
          <a:xfrm>
            <a:off x="708978" y="4383496"/>
            <a:ext cx="3525327" cy="86535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400" dirty="0">
                <a:solidFill>
                  <a:schemeClr val="tx1"/>
                </a:solidFill>
                <a:latin typeface="華康行楷體W5" pitchFamily="65" charset="-120"/>
                <a:ea typeface="華康行楷體W5" pitchFamily="65" charset="-120"/>
                <a:cs typeface="+mj-cs"/>
              </a:rPr>
              <a:t>數字變</a:t>
            </a:r>
            <a:endParaRPr lang="zh-TW" altLang="en-US" sz="4400" dirty="0">
              <a:solidFill>
                <a:schemeClr val="tx1"/>
              </a:solidFill>
              <a:latin typeface="華康行楷體W5" pitchFamily="65" charset="-120"/>
              <a:ea typeface="華康行楷體W5" pitchFamily="65" charset="-120"/>
              <a:cs typeface="+mj-cs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7808119" y="4383496"/>
            <a:ext cx="3524400" cy="86535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400" dirty="0">
                <a:solidFill>
                  <a:schemeClr val="tx1"/>
                </a:solidFill>
                <a:latin typeface="華康行楷體W5" pitchFamily="65" charset="-120"/>
                <a:ea typeface="華康行楷體W5" pitchFamily="65" charset="-120"/>
                <a:cs typeface="+mj-cs"/>
              </a:rPr>
              <a:t>等級變</a:t>
            </a:r>
            <a:endParaRPr lang="zh-TW" altLang="en-US" sz="4400" dirty="0">
              <a:solidFill>
                <a:schemeClr val="tx1"/>
              </a:solidFill>
              <a:latin typeface="華康行楷體W5" pitchFamily="65" charset="-120"/>
              <a:ea typeface="華康行楷體W5" pitchFamily="65" charset="-120"/>
              <a:cs typeface="+mj-cs"/>
            </a:endParaRPr>
          </a:p>
        </p:txBody>
      </p:sp>
      <p:sp>
        <p:nvSpPr>
          <p:cNvPr id="9" name="左-右雙向箭號 8"/>
          <p:cNvSpPr/>
          <p:nvPr/>
        </p:nvSpPr>
        <p:spPr>
          <a:xfrm>
            <a:off x="4483692" y="4747200"/>
            <a:ext cx="3075039" cy="22663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4561653" y="4073624"/>
            <a:ext cx="31766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latin typeface="華康行楷體W5" pitchFamily="65" charset="-120"/>
                <a:ea typeface="華康行楷體W5" pitchFamily="65" charset="-120"/>
                <a:cs typeface="+mj-cs"/>
              </a:rPr>
              <a:t>指對數函數</a:t>
            </a:r>
            <a:endParaRPr lang="zh-TW" altLang="en-US" sz="4400" dirty="0">
              <a:latin typeface="華康行楷體W5" pitchFamily="65" charset="-120"/>
              <a:ea typeface="華康行楷體W5" pitchFamily="65" charset="-120"/>
              <a:cs typeface="+mj-cs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708978" y="1738323"/>
            <a:ext cx="3525327" cy="86535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400" dirty="0">
                <a:solidFill>
                  <a:schemeClr val="tx1"/>
                </a:solidFill>
                <a:latin typeface="華康行楷體W5" pitchFamily="65" charset="-120"/>
                <a:ea typeface="華康行楷體W5" pitchFamily="65" charset="-120"/>
                <a:cs typeface="+mj-cs"/>
              </a:rPr>
              <a:t>項目</a:t>
            </a:r>
            <a:r>
              <a:rPr lang="en-US" altLang="zh-TW" sz="4400" dirty="0">
                <a:solidFill>
                  <a:schemeClr val="tx1"/>
                </a:solidFill>
                <a:latin typeface="華康行楷體W5" pitchFamily="65" charset="-120"/>
                <a:ea typeface="華康行楷體W5" pitchFamily="65" charset="-120"/>
                <a:cs typeface="+mj-cs"/>
              </a:rPr>
              <a:t>1</a:t>
            </a:r>
            <a:r>
              <a:rPr lang="zh-TW" altLang="en-US" sz="4400" dirty="0">
                <a:solidFill>
                  <a:schemeClr val="tx1"/>
                </a:solidFill>
                <a:latin typeface="華康行楷體W5" pitchFamily="65" charset="-120"/>
                <a:ea typeface="華康行楷體W5" pitchFamily="65" charset="-120"/>
                <a:cs typeface="+mj-cs"/>
              </a:rPr>
              <a:t>變</a:t>
            </a:r>
            <a:endParaRPr lang="zh-TW" altLang="en-US" sz="4400" dirty="0">
              <a:solidFill>
                <a:schemeClr val="tx1"/>
              </a:solidFill>
              <a:latin typeface="華康行楷體W5" pitchFamily="65" charset="-120"/>
              <a:ea typeface="華康行楷體W5" pitchFamily="65" charset="-120"/>
              <a:cs typeface="+mj-cs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7808119" y="1738323"/>
            <a:ext cx="3524400" cy="86535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400" dirty="0">
                <a:solidFill>
                  <a:schemeClr val="tx1"/>
                </a:solidFill>
                <a:latin typeface="華康行楷體W5" pitchFamily="65" charset="-120"/>
                <a:ea typeface="華康行楷體W5" pitchFamily="65" charset="-120"/>
                <a:cs typeface="+mj-cs"/>
              </a:rPr>
              <a:t>項目</a:t>
            </a:r>
            <a:r>
              <a:rPr lang="en-US" altLang="zh-TW" sz="4400" dirty="0">
                <a:solidFill>
                  <a:schemeClr val="tx1"/>
                </a:solidFill>
                <a:latin typeface="華康行楷體W5" pitchFamily="65" charset="-120"/>
                <a:ea typeface="華康行楷體W5" pitchFamily="65" charset="-120"/>
                <a:cs typeface="+mj-cs"/>
              </a:rPr>
              <a:t>2</a:t>
            </a:r>
            <a:r>
              <a:rPr lang="zh-TW" altLang="en-US" sz="4400" dirty="0">
                <a:solidFill>
                  <a:schemeClr val="tx1"/>
                </a:solidFill>
                <a:latin typeface="華康行楷體W5" pitchFamily="65" charset="-120"/>
                <a:ea typeface="華康行楷體W5" pitchFamily="65" charset="-120"/>
                <a:cs typeface="+mj-cs"/>
              </a:rPr>
              <a:t>變</a:t>
            </a:r>
            <a:endParaRPr lang="zh-TW" altLang="en-US" sz="4400" dirty="0">
              <a:solidFill>
                <a:schemeClr val="tx1"/>
              </a:solidFill>
              <a:latin typeface="華康行楷體W5" pitchFamily="65" charset="-120"/>
              <a:ea typeface="華康行楷體W5" pitchFamily="65" charset="-120"/>
              <a:cs typeface="+mj-cs"/>
            </a:endParaRPr>
          </a:p>
        </p:txBody>
      </p:sp>
      <p:sp>
        <p:nvSpPr>
          <p:cNvPr id="15" name="左-右雙向箭號 14"/>
          <p:cNvSpPr/>
          <p:nvPr/>
        </p:nvSpPr>
        <p:spPr>
          <a:xfrm>
            <a:off x="4483692" y="2102027"/>
            <a:ext cx="3075039" cy="22663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4227796" y="1442646"/>
            <a:ext cx="3647267" cy="65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latin typeface="華康行楷體W5" pitchFamily="65" charset="-120"/>
                <a:ea typeface="華康行楷體W5" pitchFamily="65" charset="-120"/>
                <a:cs typeface="+mj-cs"/>
              </a:rPr>
              <a:t>比與比例的函數</a:t>
            </a:r>
            <a:endParaRPr lang="zh-TW" altLang="en-US" sz="3600" dirty="0">
              <a:latin typeface="華康行楷體W5" pitchFamily="65" charset="-120"/>
              <a:ea typeface="華康行楷體W5" pitchFamily="65" charset="-120"/>
              <a:cs typeface="+mj-cs"/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708978" y="3057023"/>
            <a:ext cx="3525327" cy="86535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4400" dirty="0">
                <a:solidFill>
                  <a:schemeClr val="tx1"/>
                </a:solidFill>
                <a:latin typeface="華康行楷體W5" pitchFamily="65" charset="-120"/>
                <a:ea typeface="華康行楷體W5" pitchFamily="65" charset="-120"/>
                <a:cs typeface="+mj-cs"/>
              </a:rPr>
              <a:t>X</a:t>
            </a:r>
            <a:r>
              <a:rPr lang="zh-TW" altLang="en-US" sz="4400" dirty="0">
                <a:solidFill>
                  <a:schemeClr val="tx1"/>
                </a:solidFill>
                <a:latin typeface="華康行楷體W5" pitchFamily="65" charset="-120"/>
                <a:ea typeface="華康行楷體W5" pitchFamily="65" charset="-120"/>
                <a:cs typeface="+mj-cs"/>
              </a:rPr>
              <a:t>變</a:t>
            </a:r>
            <a:endParaRPr lang="zh-TW" altLang="en-US" sz="4400" dirty="0">
              <a:solidFill>
                <a:schemeClr val="tx1"/>
              </a:solidFill>
              <a:latin typeface="華康行楷體W5" pitchFamily="65" charset="-120"/>
              <a:ea typeface="華康行楷體W5" pitchFamily="65" charset="-120"/>
              <a:cs typeface="+mj-cs"/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7808119" y="3057023"/>
            <a:ext cx="3524400" cy="86535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4400" dirty="0">
                <a:solidFill>
                  <a:schemeClr val="tx1"/>
                </a:solidFill>
                <a:latin typeface="華康行楷體W5" pitchFamily="65" charset="-120"/>
                <a:ea typeface="華康行楷體W5" pitchFamily="65" charset="-120"/>
              </a:rPr>
              <a:t>y</a:t>
            </a:r>
            <a:r>
              <a:rPr lang="zh-TW" altLang="en-US" sz="4400" dirty="0" smtClean="0">
                <a:solidFill>
                  <a:schemeClr val="tx1"/>
                </a:solidFill>
                <a:latin typeface="華康行楷體W5" pitchFamily="65" charset="-120"/>
                <a:ea typeface="華康行楷體W5" pitchFamily="65" charset="-120"/>
              </a:rPr>
              <a:t>變</a:t>
            </a:r>
            <a:endParaRPr lang="zh-TW" altLang="en-US" sz="4400" dirty="0">
              <a:solidFill>
                <a:schemeClr val="tx1"/>
              </a:solidFill>
              <a:latin typeface="華康行楷體W5" pitchFamily="65" charset="-120"/>
              <a:ea typeface="華康行楷體W5" pitchFamily="65" charset="-120"/>
            </a:endParaRPr>
          </a:p>
        </p:txBody>
      </p:sp>
      <p:sp>
        <p:nvSpPr>
          <p:cNvPr id="21" name="左-右雙向箭號 20"/>
          <p:cNvSpPr/>
          <p:nvPr/>
        </p:nvSpPr>
        <p:spPr>
          <a:xfrm>
            <a:off x="4483692" y="3420727"/>
            <a:ext cx="3075039" cy="22663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4501217" y="2644864"/>
            <a:ext cx="31766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latin typeface="華康行楷體W5" pitchFamily="65" charset="-120"/>
                <a:ea typeface="華康行楷體W5" pitchFamily="65" charset="-120"/>
                <a:cs typeface="+mj-cs"/>
              </a:rPr>
              <a:t>多項式函數</a:t>
            </a:r>
            <a:endParaRPr lang="zh-TW" altLang="en-US" sz="4400" dirty="0">
              <a:latin typeface="華康行楷體W5" pitchFamily="65" charset="-120"/>
              <a:ea typeface="華康行楷體W5" pitchFamily="65" charset="-120"/>
              <a:cs typeface="+mj-cs"/>
            </a:endParaRPr>
          </a:p>
        </p:txBody>
      </p:sp>
      <p:sp>
        <p:nvSpPr>
          <p:cNvPr id="23" name="圓角矩形 22"/>
          <p:cNvSpPr/>
          <p:nvPr/>
        </p:nvSpPr>
        <p:spPr>
          <a:xfrm>
            <a:off x="708978" y="5673390"/>
            <a:ext cx="3525327" cy="86535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400" dirty="0">
                <a:solidFill>
                  <a:schemeClr val="tx1"/>
                </a:solidFill>
                <a:latin typeface="華康行楷體W5" pitchFamily="65" charset="-120"/>
                <a:ea typeface="華康行楷體W5" pitchFamily="65" charset="-120"/>
                <a:cs typeface="+mj-cs"/>
              </a:rPr>
              <a:t>角度變</a:t>
            </a:r>
            <a:endParaRPr lang="zh-TW" altLang="en-US" sz="4400" dirty="0">
              <a:solidFill>
                <a:schemeClr val="tx1"/>
              </a:solidFill>
              <a:latin typeface="華康行楷體W5" pitchFamily="65" charset="-120"/>
              <a:ea typeface="華康行楷體W5" pitchFamily="65" charset="-120"/>
              <a:cs typeface="+mj-cs"/>
            </a:endParaRPr>
          </a:p>
        </p:txBody>
      </p:sp>
      <p:sp>
        <p:nvSpPr>
          <p:cNvPr id="25" name="圓角矩形 24"/>
          <p:cNvSpPr/>
          <p:nvPr/>
        </p:nvSpPr>
        <p:spPr>
          <a:xfrm>
            <a:off x="7808119" y="5673390"/>
            <a:ext cx="3524400" cy="86535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400" dirty="0">
                <a:solidFill>
                  <a:schemeClr val="tx1"/>
                </a:solidFill>
                <a:latin typeface="華康行楷體W5" pitchFamily="65" charset="-120"/>
                <a:ea typeface="華康行楷體W5" pitchFamily="65" charset="-120"/>
                <a:cs typeface="+mj-cs"/>
              </a:rPr>
              <a:t>高和投影變</a:t>
            </a:r>
            <a:endParaRPr lang="zh-TW" altLang="en-US" sz="4400" dirty="0">
              <a:solidFill>
                <a:schemeClr val="tx1"/>
              </a:solidFill>
              <a:latin typeface="華康行楷體W5" pitchFamily="65" charset="-120"/>
              <a:ea typeface="華康行楷體W5" pitchFamily="65" charset="-120"/>
              <a:cs typeface="+mj-cs"/>
            </a:endParaRPr>
          </a:p>
        </p:txBody>
      </p:sp>
      <p:sp>
        <p:nvSpPr>
          <p:cNvPr id="27" name="左-右雙向箭號 26"/>
          <p:cNvSpPr/>
          <p:nvPr/>
        </p:nvSpPr>
        <p:spPr>
          <a:xfrm>
            <a:off x="4483692" y="6037094"/>
            <a:ext cx="3075039" cy="22663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/>
          <p:cNvSpPr txBox="1"/>
          <p:nvPr/>
        </p:nvSpPr>
        <p:spPr>
          <a:xfrm>
            <a:off x="4501217" y="5363518"/>
            <a:ext cx="31766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latin typeface="華康行楷體W5" pitchFamily="65" charset="-120"/>
                <a:ea typeface="華康行楷體W5" pitchFamily="65" charset="-120"/>
                <a:cs typeface="+mj-cs"/>
              </a:rPr>
              <a:t>三角函數</a:t>
            </a:r>
            <a:endParaRPr lang="zh-TW" altLang="en-US" sz="4400" dirty="0">
              <a:latin typeface="華康行楷體W5" pitchFamily="65" charset="-120"/>
              <a:ea typeface="華康行楷體W5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4167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0826" y="633069"/>
            <a:ext cx="5170098" cy="1341704"/>
          </a:xfrm>
        </p:spPr>
        <p:txBody>
          <a:bodyPr/>
          <a:lstStyle/>
          <a:p>
            <a:r>
              <a:rPr lang="zh-TW" altLang="en-US" sz="5400" dirty="0" smtClean="0"/>
              <a:t>變化的變化</a:t>
            </a:r>
            <a:endParaRPr lang="zh-TW" altLang="en-US" sz="54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75246" y="2878219"/>
            <a:ext cx="4508740" cy="1341407"/>
          </a:xfrm>
        </p:spPr>
        <p:txBody>
          <a:bodyPr/>
          <a:lstStyle/>
          <a:p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函數的</a:t>
            </a:r>
            <a:r>
              <a:rPr lang="zh-TW" altLang="en-US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微分</a:t>
            </a:r>
            <a:endParaRPr lang="en-US" altLang="zh-TW" sz="36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再次看到比與比值</a:t>
            </a:r>
          </a:p>
          <a:p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 descr="ãå¾®å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46" y="647126"/>
            <a:ext cx="5595668" cy="5259929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2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29952" y="611651"/>
            <a:ext cx="4964517" cy="1143000"/>
          </a:xfrm>
        </p:spPr>
        <p:txBody>
          <a:bodyPr/>
          <a:lstStyle/>
          <a:p>
            <a:pPr algn="ctr"/>
            <a:r>
              <a:rPr lang="zh-TW" altLang="en-US" sz="5400" dirty="0" smtClean="0"/>
              <a:t>掌握函數</a:t>
            </a:r>
            <a:endParaRPr lang="zh-TW" altLang="en-US" sz="5400" dirty="0"/>
          </a:p>
        </p:txBody>
      </p:sp>
      <p:sp>
        <p:nvSpPr>
          <p:cNvPr id="4" name="圓角矩形 3"/>
          <p:cNvSpPr/>
          <p:nvPr/>
        </p:nvSpPr>
        <p:spPr>
          <a:xfrm>
            <a:off x="7637454" y="2448296"/>
            <a:ext cx="3525327" cy="98550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400" dirty="0">
                <a:solidFill>
                  <a:schemeClr val="tx1"/>
                </a:solidFill>
                <a:latin typeface="華康行楷體W5" pitchFamily="65" charset="-120"/>
                <a:ea typeface="華康行楷體W5" pitchFamily="65" charset="-120"/>
                <a:cs typeface="+mj-cs"/>
              </a:rPr>
              <a:t>掌握看變化</a:t>
            </a:r>
            <a:endParaRPr lang="zh-TW" altLang="en-US" sz="4400" dirty="0">
              <a:solidFill>
                <a:schemeClr val="tx1"/>
              </a:solidFill>
              <a:latin typeface="華康行楷體W5" pitchFamily="65" charset="-120"/>
              <a:ea typeface="華康行楷體W5" pitchFamily="65" charset="-120"/>
              <a:cs typeface="+mj-cs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7696435" y="4379716"/>
            <a:ext cx="3524400" cy="9855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400" dirty="0">
                <a:solidFill>
                  <a:schemeClr val="tx1"/>
                </a:solidFill>
                <a:latin typeface="華康行楷體W5" pitchFamily="65" charset="-120"/>
                <a:ea typeface="華康行楷體W5" pitchFamily="65" charset="-120"/>
                <a:cs typeface="+mj-cs"/>
              </a:rPr>
              <a:t>掌握未知</a:t>
            </a:r>
            <a:endParaRPr lang="zh-TW" altLang="en-US" sz="4400" dirty="0">
              <a:solidFill>
                <a:schemeClr val="tx1"/>
              </a:solidFill>
              <a:latin typeface="華康行楷體W5" pitchFamily="65" charset="-120"/>
              <a:ea typeface="華康行楷體W5" pitchFamily="65" charset="-120"/>
              <a:cs typeface="+mj-cs"/>
            </a:endParaRPr>
          </a:p>
        </p:txBody>
      </p:sp>
      <p:sp>
        <p:nvSpPr>
          <p:cNvPr id="8" name="向右箭號 7"/>
          <p:cNvSpPr/>
          <p:nvPr/>
        </p:nvSpPr>
        <p:spPr>
          <a:xfrm rot="5400000">
            <a:off x="9202717" y="3739983"/>
            <a:ext cx="511834" cy="3335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/>
          <a:srcRect l="7244" t="41819" r="49406" b="11831"/>
          <a:stretch/>
        </p:blipFill>
        <p:spPr>
          <a:xfrm>
            <a:off x="0" y="661322"/>
            <a:ext cx="7425541" cy="529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56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144437" y="468405"/>
            <a:ext cx="10363200" cy="8961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華康行楷體W5" pitchFamily="65" charset="-120"/>
                <a:ea typeface="華康行楷體W5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defRPr>
            </a:lvl9pPr>
          </a:lstStyle>
          <a:p>
            <a:r>
              <a:rPr lang="zh-TW" altLang="en-US" sz="5400" dirty="0" smtClean="0"/>
              <a:t>比的進化</a:t>
            </a:r>
            <a:endParaRPr lang="zh-TW" altLang="en-US" sz="5400" dirty="0"/>
          </a:p>
        </p:txBody>
      </p:sp>
      <p:pic>
        <p:nvPicPr>
          <p:cNvPr id="5" name="Picture 2" descr="ãé²å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037" y="2224823"/>
            <a:ext cx="76200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09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dirty="0" smtClean="0"/>
              <a:t>數學的新樣貌</a:t>
            </a:r>
            <a:endParaRPr lang="zh-TW" altLang="en-US" sz="5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40" y="2806701"/>
            <a:ext cx="6076950" cy="4051299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803505" y="1509133"/>
            <a:ext cx="2852406" cy="98550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400" dirty="0">
                <a:solidFill>
                  <a:schemeClr val="tx1"/>
                </a:solidFill>
                <a:latin typeface="華康行楷體W5" pitchFamily="65" charset="-120"/>
                <a:ea typeface="華康行楷體W5" pitchFamily="65" charset="-120"/>
                <a:cs typeface="+mj-cs"/>
              </a:rPr>
              <a:t>概念發展</a:t>
            </a:r>
            <a:endParaRPr lang="zh-TW" altLang="en-US" sz="4400" dirty="0">
              <a:solidFill>
                <a:schemeClr val="tx1"/>
              </a:solidFill>
              <a:latin typeface="華康行楷體W5" pitchFamily="65" charset="-120"/>
              <a:ea typeface="華康行楷體W5" pitchFamily="65" charset="-120"/>
              <a:cs typeface="+mj-cs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4643252" y="1509133"/>
            <a:ext cx="2851656" cy="9855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400" dirty="0">
                <a:solidFill>
                  <a:schemeClr val="tx1"/>
                </a:solidFill>
                <a:latin typeface="華康行楷體W5" pitchFamily="65" charset="-120"/>
                <a:ea typeface="華康行楷體W5" pitchFamily="65" charset="-120"/>
                <a:cs typeface="+mj-cs"/>
              </a:rPr>
              <a:t>享受學習</a:t>
            </a:r>
            <a:endParaRPr lang="zh-TW" altLang="en-US" sz="4400" dirty="0">
              <a:solidFill>
                <a:schemeClr val="tx1"/>
              </a:solidFill>
              <a:latin typeface="華康行楷體W5" pitchFamily="65" charset="-120"/>
              <a:ea typeface="華康行楷體W5" pitchFamily="65" charset="-120"/>
              <a:cs typeface="+mj-cs"/>
            </a:endParaRPr>
          </a:p>
        </p:txBody>
      </p:sp>
      <p:sp>
        <p:nvSpPr>
          <p:cNvPr id="9" name="向右箭號 8"/>
          <p:cNvSpPr/>
          <p:nvPr/>
        </p:nvSpPr>
        <p:spPr>
          <a:xfrm>
            <a:off x="3980124" y="1826428"/>
            <a:ext cx="414134" cy="3335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8399510" y="1521305"/>
            <a:ext cx="2851656" cy="98550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400" dirty="0">
                <a:solidFill>
                  <a:schemeClr val="tx1"/>
                </a:solidFill>
                <a:latin typeface="華康行楷體W5" pitchFamily="65" charset="-120"/>
                <a:ea typeface="華康行楷體W5" pitchFamily="65" charset="-120"/>
                <a:cs typeface="+mj-cs"/>
              </a:rPr>
              <a:t>能力提升</a:t>
            </a:r>
            <a:endParaRPr lang="zh-TW" altLang="en-US" sz="4400" dirty="0">
              <a:solidFill>
                <a:schemeClr val="tx1"/>
              </a:solidFill>
              <a:latin typeface="華康行楷體W5" pitchFamily="65" charset="-120"/>
              <a:ea typeface="華康行楷體W5" pitchFamily="65" charset="-120"/>
              <a:cs typeface="+mj-cs"/>
            </a:endParaRPr>
          </a:p>
        </p:txBody>
      </p:sp>
      <p:sp>
        <p:nvSpPr>
          <p:cNvPr id="12" name="向右箭號 11"/>
          <p:cNvSpPr/>
          <p:nvPr/>
        </p:nvSpPr>
        <p:spPr>
          <a:xfrm>
            <a:off x="7736382" y="1838600"/>
            <a:ext cx="414134" cy="3335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37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華康行楷體W5" pitchFamily="65" charset="-120"/>
                <a:ea typeface="華康行楷體W5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defRPr>
            </a:lvl9pPr>
          </a:lstStyle>
          <a:p>
            <a:r>
              <a:rPr lang="zh-TW" altLang="en-US" sz="5400" dirty="0" smtClean="0">
                <a:solidFill>
                  <a:srgbClr val="FF0000"/>
                </a:solidFill>
              </a:rPr>
              <a:t>數學新世界</a:t>
            </a:r>
            <a:endParaRPr lang="zh-TW" alt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81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017" y="217713"/>
            <a:ext cx="9789962" cy="619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0515138" y="217712"/>
            <a:ext cx="923330" cy="59861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TW" altLang="en-US" sz="4800" dirty="0">
                <a:latin typeface="華康行楷體W5" pitchFamily="65" charset="-120"/>
                <a:ea typeface="華康行楷體W5" pitchFamily="65" charset="-120"/>
                <a:cs typeface="+mj-cs"/>
                <a:sym typeface="Arial"/>
              </a:rPr>
              <a:t>數學</a:t>
            </a:r>
            <a:r>
              <a:rPr lang="zh-TW" altLang="en-US" sz="4800" dirty="0" smtClean="0">
                <a:latin typeface="華康行楷體W5" pitchFamily="65" charset="-120"/>
                <a:ea typeface="華康行楷體W5" pitchFamily="65" charset="-120"/>
                <a:cs typeface="+mj-cs"/>
                <a:sym typeface="Arial"/>
              </a:rPr>
              <a:t>新世界  第四</a:t>
            </a:r>
            <a:r>
              <a:rPr lang="zh-TW" altLang="en-US" sz="4800" dirty="0">
                <a:latin typeface="華康行楷體W5" pitchFamily="65" charset="-120"/>
                <a:ea typeface="華康行楷體W5" pitchFamily="65" charset="-120"/>
                <a:cs typeface="+mj-cs"/>
                <a:sym typeface="Arial"/>
              </a:rPr>
              <a:t>年</a:t>
            </a:r>
            <a:endParaRPr lang="zh-TW" altLang="en-US" sz="4800" dirty="0">
              <a:latin typeface="華康行楷體W5" pitchFamily="65" charset="-120"/>
              <a:ea typeface="華康行楷體W5" pitchFamily="65" charset="-120"/>
              <a:cs typeface="+mj-cs"/>
            </a:endParaRPr>
          </a:p>
        </p:txBody>
      </p:sp>
      <p:pic>
        <p:nvPicPr>
          <p:cNvPr id="4098" name="Picture 2" descr="C:\Users\User\Desktop\1070709數學新世界\台灣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69199">
            <a:off x="4182976" y="1750025"/>
            <a:ext cx="1847581" cy="330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3822955" y="2247997"/>
            <a:ext cx="27540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參加校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1730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參加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人數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4073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7" name="圖片 10">
            <a:hlinkClick r:id="rId4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8468" y="5053013"/>
            <a:ext cx="753533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29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dirty="0" smtClean="0"/>
              <a:t>主觀視角下的數學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36909" y="2002990"/>
            <a:ext cx="5946476" cy="4525963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數學知識是一種</a:t>
            </a:r>
            <a:r>
              <a:rPr lang="zh-TW" altLang="en-US" b="1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算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的想法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把問題變成可以計算的形式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利用已知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聯繫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未知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透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過計算</a:t>
            </a:r>
            <a:r>
              <a:rPr lang="zh-TW" altLang="en-US" b="1" dirty="0" smtClean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理解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未知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74" name="Picture 2" descr="ãæ³æ³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188" y="2072150"/>
            <a:ext cx="3951824" cy="422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圓角矩形 3"/>
          <p:cNvSpPr/>
          <p:nvPr/>
        </p:nvSpPr>
        <p:spPr>
          <a:xfrm>
            <a:off x="921772" y="4881714"/>
            <a:ext cx="1445342" cy="70792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4940706" y="4881714"/>
            <a:ext cx="1445342" cy="70792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向右箭號 4"/>
          <p:cNvSpPr/>
          <p:nvPr/>
        </p:nvSpPr>
        <p:spPr>
          <a:xfrm>
            <a:off x="2743197" y="5102939"/>
            <a:ext cx="1821426" cy="2654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980765" y="4844530"/>
            <a:ext cx="1327355" cy="782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latin typeface="華康行楷體W5" pitchFamily="65" charset="-120"/>
                <a:ea typeface="華康行楷體W5" pitchFamily="65" charset="-120"/>
                <a:cs typeface="+mj-cs"/>
              </a:rPr>
              <a:t>未知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4999699" y="4844530"/>
            <a:ext cx="13273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latin typeface="華康行楷體W5" pitchFamily="65" charset="-120"/>
                <a:ea typeface="華康行楷體W5" pitchFamily="65" charset="-120"/>
                <a:cs typeface="+mj-cs"/>
              </a:rPr>
              <a:t>已知</a:t>
            </a:r>
            <a:endParaRPr lang="zh-TW" altLang="en-US" sz="4400" dirty="0">
              <a:latin typeface="華康行楷體W5" pitchFamily="65" charset="-120"/>
              <a:ea typeface="華康行楷體W5" pitchFamily="65" charset="-120"/>
              <a:cs typeface="+mj-cs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296262" y="4426492"/>
            <a:ext cx="693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latin typeface="華康行楷體W5" pitchFamily="65" charset="-120"/>
                <a:ea typeface="華康行楷體W5" pitchFamily="65" charset="-120"/>
                <a:cs typeface="+mj-cs"/>
              </a:rPr>
              <a:t>算</a:t>
            </a:r>
            <a:endParaRPr lang="zh-TW" altLang="en-US" sz="4400" dirty="0">
              <a:latin typeface="華康行楷體W5" pitchFamily="65" charset="-120"/>
              <a:ea typeface="華康行楷體W5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7908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ç¸éåç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0" t="7891" r="7128" b="17955"/>
          <a:stretch/>
        </p:blipFill>
        <p:spPr bwMode="auto">
          <a:xfrm>
            <a:off x="17208" y="4011561"/>
            <a:ext cx="3259393" cy="284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dirty="0" smtClean="0"/>
              <a:t>誰看到，誰說出</a:t>
            </a:r>
            <a:endParaRPr lang="zh-TW" altLang="en-US" sz="5400" dirty="0"/>
          </a:p>
        </p:txBody>
      </p:sp>
      <p:pic>
        <p:nvPicPr>
          <p:cNvPr id="4098" name="Picture 2" descr="ãæ³æ³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308" y="0"/>
            <a:ext cx="3399692" cy="336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423218"/>
            <a:ext cx="10972800" cy="4525963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多數人看到</a:t>
            </a:r>
            <a:r>
              <a:rPr lang="zh-TW" altLang="en-US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表象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，專家看到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核心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多數人走馬看花，專家仔細琢磨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000"/>
              </a:lnSpc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專家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創造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符號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來溝通他們對計算的經驗與想法！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專家是一手，二手資料，一般人是好幾手、好幾手資料！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手繪多邊形 7"/>
          <p:cNvSpPr/>
          <p:nvPr/>
        </p:nvSpPr>
        <p:spPr>
          <a:xfrm>
            <a:off x="7787148" y="3650226"/>
            <a:ext cx="4099303" cy="1536593"/>
          </a:xfrm>
          <a:custGeom>
            <a:avLst/>
            <a:gdLst>
              <a:gd name="connsiteX0" fmla="*/ 3517491 w 4099303"/>
              <a:gd name="connsiteY0" fmla="*/ 0 h 1536593"/>
              <a:gd name="connsiteX1" fmla="*/ 3900949 w 4099303"/>
              <a:gd name="connsiteY1" fmla="*/ 840658 h 1536593"/>
              <a:gd name="connsiteX2" fmla="*/ 774291 w 4099303"/>
              <a:gd name="connsiteY2" fmla="*/ 1430593 h 1536593"/>
              <a:gd name="connsiteX3" fmla="*/ 0 w 4099303"/>
              <a:gd name="connsiteY3" fmla="*/ 1533832 h 1536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9303" h="1536593">
                <a:moveTo>
                  <a:pt x="3517491" y="0"/>
                </a:moveTo>
                <a:cubicBezTo>
                  <a:pt x="3937820" y="301113"/>
                  <a:pt x="4358149" y="602226"/>
                  <a:pt x="3900949" y="840658"/>
                </a:cubicBezTo>
                <a:cubicBezTo>
                  <a:pt x="3443749" y="1079090"/>
                  <a:pt x="1424449" y="1315064"/>
                  <a:pt x="774291" y="1430593"/>
                </a:cubicBezTo>
                <a:cubicBezTo>
                  <a:pt x="124133" y="1546122"/>
                  <a:pt x="62066" y="1539977"/>
                  <a:pt x="0" y="1533832"/>
                </a:cubicBezTo>
              </a:path>
            </a:pathLst>
          </a:custGeom>
          <a:noFill/>
          <a:ln w="762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9254609" y="4887050"/>
            <a:ext cx="13273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latin typeface="華康行楷體W5" pitchFamily="65" charset="-120"/>
                <a:ea typeface="華康行楷體W5" pitchFamily="65" charset="-120"/>
                <a:cs typeface="+mj-cs"/>
              </a:rPr>
              <a:t>簡化</a:t>
            </a:r>
            <a:endParaRPr lang="zh-TW" altLang="en-US" sz="4400" dirty="0">
              <a:latin typeface="華康行楷體W5" pitchFamily="65" charset="-120"/>
              <a:ea typeface="華康行楷體W5" pitchFamily="65" charset="-120"/>
              <a:cs typeface="+mj-cs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389740" y="4802098"/>
            <a:ext cx="13273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latin typeface="華康行楷體W5" pitchFamily="65" charset="-120"/>
                <a:ea typeface="華康行楷體W5" pitchFamily="65" charset="-120"/>
                <a:cs typeface="+mj-cs"/>
              </a:rPr>
              <a:t>符號</a:t>
            </a:r>
            <a:endParaRPr lang="zh-TW" altLang="en-US" sz="4400" dirty="0">
              <a:latin typeface="華康行楷體W5" pitchFamily="65" charset="-120"/>
              <a:ea typeface="華康行楷體W5" pitchFamily="65" charset="-120"/>
              <a:cs typeface="+mj-cs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455249" y="5235677"/>
            <a:ext cx="13273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latin typeface="華康行楷體W5" pitchFamily="65" charset="-120"/>
                <a:ea typeface="華康行楷體W5" pitchFamily="65" charset="-120"/>
                <a:cs typeface="+mj-cs"/>
              </a:rPr>
              <a:t>簡化</a:t>
            </a:r>
            <a:endParaRPr lang="zh-TW" altLang="en-US" sz="4400" dirty="0">
              <a:latin typeface="華康行楷體W5" pitchFamily="65" charset="-120"/>
              <a:ea typeface="華康行楷體W5" pitchFamily="65" charset="-120"/>
              <a:cs typeface="+mj-cs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844782" y="5972057"/>
            <a:ext cx="1956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latin typeface="華康行楷體W5" pitchFamily="65" charset="-120"/>
                <a:ea typeface="華康行楷體W5" pitchFamily="65" charset="-120"/>
                <a:cs typeface="+mj-cs"/>
              </a:rPr>
              <a:t>好幾手</a:t>
            </a:r>
            <a:endParaRPr lang="zh-TW" altLang="en-US" sz="4400" dirty="0">
              <a:latin typeface="華康行楷體W5" pitchFamily="65" charset="-120"/>
              <a:ea typeface="華康行楷體W5" pitchFamily="65" charset="-120"/>
              <a:cs typeface="+mj-cs"/>
            </a:endParaRPr>
          </a:p>
        </p:txBody>
      </p:sp>
      <p:sp>
        <p:nvSpPr>
          <p:cNvPr id="12" name="手繪多邊形 11"/>
          <p:cNvSpPr/>
          <p:nvPr/>
        </p:nvSpPr>
        <p:spPr>
          <a:xfrm>
            <a:off x="3635477" y="5243052"/>
            <a:ext cx="2735826" cy="707922"/>
          </a:xfrm>
          <a:custGeom>
            <a:avLst/>
            <a:gdLst>
              <a:gd name="connsiteX0" fmla="*/ 2735826 w 2735826"/>
              <a:gd name="connsiteY0" fmla="*/ 0 h 707922"/>
              <a:gd name="connsiteX1" fmla="*/ 1128252 w 2735826"/>
              <a:gd name="connsiteY1" fmla="*/ 66367 h 707922"/>
              <a:gd name="connsiteX2" fmla="*/ 0 w 2735826"/>
              <a:gd name="connsiteY2" fmla="*/ 707922 h 707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35826" h="707922">
                <a:moveTo>
                  <a:pt x="2735826" y="0"/>
                </a:moveTo>
                <a:lnTo>
                  <a:pt x="1128252" y="66367"/>
                </a:lnTo>
                <a:cubicBezTo>
                  <a:pt x="672281" y="184354"/>
                  <a:pt x="336140" y="446138"/>
                  <a:pt x="0" y="707922"/>
                </a:cubicBezTo>
              </a:path>
            </a:pathLst>
          </a:custGeom>
          <a:noFill/>
          <a:ln w="762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265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dirty="0" smtClean="0"/>
              <a:t>專家與常人的不同視角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1593165"/>
          </a:xfrm>
        </p:spPr>
        <p:txBody>
          <a:bodyPr/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流體力學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，混沌理論，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代數拓樸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煙似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霧，忙碌人生，剪不斷理還亂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122" name="Picture 2" descr="ãçé§ç°æ¼«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28" y="3503417"/>
            <a:ext cx="5958348" cy="334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â²ãå°åæ©æ©è»çå¸ãå£¯è§æ¯è±¡ï¼æå¤æçºè¿æãåå®¶å°çéèªãæèè¾¦ãåå®¶å°çå¹´åº¦æè¡æå½±å¸«å¤§è³½ãç 10 å¤§ç·¨è¼¯ç²¾é¸ä½åä¹ä¸ãï¼åï¼ç¿»æèªåå®¶å°çç¶²ç«ï¼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836" y="3492234"/>
            <a:ext cx="5554980" cy="335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ãçµãçåçæå°çµæ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0" t="32344" r="11589" b="29291"/>
          <a:stretch/>
        </p:blipFill>
        <p:spPr bwMode="auto">
          <a:xfrm>
            <a:off x="4586748" y="5011319"/>
            <a:ext cx="3237271" cy="85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75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dirty="0"/>
              <a:t>真實世界</a:t>
            </a:r>
            <a:r>
              <a:rPr lang="en-US" altLang="zh-TW" sz="5400" dirty="0"/>
              <a:t>VS.</a:t>
            </a:r>
            <a:r>
              <a:rPr lang="zh-TW" altLang="en-US" sz="5400" dirty="0"/>
              <a:t>數學世界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1327354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認知的自我</a:t>
            </a:r>
            <a:r>
              <a:rPr lang="zh-TW" altLang="en-US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直觀世界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跟符號勾勒的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想像世界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之間的比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數學教育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設法將他們的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比值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趨近於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1452524" y="3228105"/>
            <a:ext cx="9286953" cy="2962709"/>
            <a:chOff x="737419" y="3228105"/>
            <a:chExt cx="9286953" cy="2962709"/>
          </a:xfrm>
        </p:grpSpPr>
        <p:sp>
          <p:nvSpPr>
            <p:cNvPr id="4" name="圓角矩形 3"/>
            <p:cNvSpPr/>
            <p:nvPr/>
          </p:nvSpPr>
          <p:spPr>
            <a:xfrm>
              <a:off x="3810730" y="5023572"/>
              <a:ext cx="3356409" cy="116724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4400" dirty="0">
                  <a:solidFill>
                    <a:schemeClr val="tx1"/>
                  </a:solidFill>
                  <a:latin typeface="華康行楷體W5" pitchFamily="65" charset="-120"/>
                  <a:ea typeface="華康行楷體W5" pitchFamily="65" charset="-120"/>
                  <a:cs typeface="+mj-cs"/>
                </a:rPr>
                <a:t>認知的自在</a:t>
              </a:r>
            </a:p>
          </p:txBody>
        </p:sp>
        <p:sp>
          <p:nvSpPr>
            <p:cNvPr id="5" name="圓角矩形 4"/>
            <p:cNvSpPr/>
            <p:nvPr/>
          </p:nvSpPr>
          <p:spPr>
            <a:xfrm>
              <a:off x="3810732" y="3228105"/>
              <a:ext cx="3356409" cy="116724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4400" dirty="0">
                  <a:solidFill>
                    <a:schemeClr val="tx1"/>
                  </a:solidFill>
                  <a:latin typeface="華康行楷體W5" pitchFamily="65" charset="-120"/>
                  <a:ea typeface="華康行楷體W5" pitchFamily="65" charset="-120"/>
                  <a:cs typeface="+mj-cs"/>
                </a:rPr>
                <a:t>論證的</a:t>
              </a:r>
              <a:r>
                <a:rPr lang="zh-TW" altLang="en-US" sz="4400" dirty="0" smtClean="0">
                  <a:solidFill>
                    <a:schemeClr val="tx1"/>
                  </a:solidFill>
                  <a:latin typeface="華康行楷體W5" pitchFamily="65" charset="-120"/>
                  <a:ea typeface="華康行楷體W5" pitchFamily="65" charset="-120"/>
                  <a:cs typeface="+mj-cs"/>
                </a:rPr>
                <a:t>常態</a:t>
              </a:r>
              <a:endParaRPr lang="zh-TW" altLang="en-US" sz="4400" dirty="0">
                <a:solidFill>
                  <a:schemeClr val="tx1"/>
                </a:solidFill>
                <a:latin typeface="華康行楷體W5" pitchFamily="65" charset="-120"/>
                <a:ea typeface="華康行楷體W5" pitchFamily="65" charset="-120"/>
                <a:cs typeface="+mj-cs"/>
              </a:endParaRPr>
            </a:p>
          </p:txBody>
        </p:sp>
        <p:sp>
          <p:nvSpPr>
            <p:cNvPr id="6" name="向右箭號 5"/>
            <p:cNvSpPr/>
            <p:nvPr/>
          </p:nvSpPr>
          <p:spPr>
            <a:xfrm>
              <a:off x="3259392" y="4481834"/>
              <a:ext cx="4579374" cy="4377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737419" y="4311701"/>
              <a:ext cx="242611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dirty="0" smtClean="0">
                  <a:latin typeface="華康行楷體W5" pitchFamily="65" charset="-120"/>
                  <a:ea typeface="華康行楷體W5" pitchFamily="65" charset="-120"/>
                  <a:cs typeface="+mj-cs"/>
                </a:rPr>
                <a:t>數學</a:t>
              </a:r>
              <a:r>
                <a:rPr lang="zh-TW" altLang="en-US" sz="4400" dirty="0">
                  <a:latin typeface="華康行楷體W5" pitchFamily="65" charset="-120"/>
                  <a:ea typeface="華康行楷體W5" pitchFamily="65" charset="-120"/>
                  <a:cs typeface="+mj-cs"/>
                </a:rPr>
                <a:t>教育</a:t>
              </a:r>
            </a:p>
          </p:txBody>
        </p:sp>
        <p:pic>
          <p:nvPicPr>
            <p:cNvPr id="6146" name="Picture 2" descr="ã1ãçåçæå°çµæ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9593" y="3576482"/>
              <a:ext cx="2044779" cy="2044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2126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dirty="0" smtClean="0"/>
              <a:t>數學</a:t>
            </a:r>
            <a:r>
              <a:rPr lang="en-US" altLang="zh-TW" sz="5400" dirty="0" smtClean="0"/>
              <a:t>VS.</a:t>
            </a:r>
            <a:r>
              <a:rPr lang="zh-TW" altLang="en-US" sz="5400" dirty="0" smtClean="0"/>
              <a:t>我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1344281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數學可以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做什麼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來談數學教育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我會有什麼</a:t>
            </a:r>
            <a:r>
              <a:rPr lang="zh-TW" altLang="en-US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問題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需要解決，來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談我需要什麼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數學</a:t>
            </a:r>
          </a:p>
        </p:txBody>
      </p:sp>
      <p:pic>
        <p:nvPicPr>
          <p:cNvPr id="1026" name="Picture 2" descr="ãåé¡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89" y="3084108"/>
            <a:ext cx="3768102" cy="282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向右箭號 3"/>
          <p:cNvSpPr/>
          <p:nvPr/>
        </p:nvSpPr>
        <p:spPr>
          <a:xfrm>
            <a:off x="4799149" y="4366570"/>
            <a:ext cx="1834551" cy="345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4971679" y="3644592"/>
            <a:ext cx="1319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latin typeface="華康行楷體W5" pitchFamily="65" charset="-120"/>
                <a:ea typeface="華康行楷體W5" pitchFamily="65" charset="-120"/>
                <a:cs typeface="+mj-cs"/>
              </a:rPr>
              <a:t>需要</a:t>
            </a:r>
            <a:endParaRPr lang="zh-TW" altLang="en-US" sz="4400" dirty="0">
              <a:latin typeface="華康行楷體W5" pitchFamily="65" charset="-120"/>
              <a:ea typeface="華康行楷體W5" pitchFamily="65" charset="-120"/>
              <a:cs typeface="+mj-cs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056494" y="4560645"/>
            <a:ext cx="1319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latin typeface="華康行楷體W5" pitchFamily="65" charset="-120"/>
                <a:ea typeface="華康行楷體W5" pitchFamily="65" charset="-120"/>
                <a:cs typeface="+mj-cs"/>
              </a:rPr>
              <a:t>數學</a:t>
            </a:r>
            <a:endParaRPr lang="zh-TW" altLang="en-US" sz="4400" dirty="0">
              <a:latin typeface="華康行楷體W5" pitchFamily="65" charset="-120"/>
              <a:ea typeface="華康行楷體W5" pitchFamily="65" charset="-120"/>
              <a:cs typeface="+mj-cs"/>
            </a:endParaRPr>
          </a:p>
        </p:txBody>
      </p:sp>
      <p:pic>
        <p:nvPicPr>
          <p:cNvPr id="1030" name="Picture 6" descr="ãç ´ç¹­ãçåçæå°çµæ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4" b="15815"/>
          <a:stretch/>
        </p:blipFill>
        <p:spPr bwMode="auto">
          <a:xfrm>
            <a:off x="6938499" y="3084108"/>
            <a:ext cx="3502325" cy="290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8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dirty="0" smtClean="0"/>
              <a:t>我需要</a:t>
            </a:r>
            <a:endParaRPr lang="zh-TW" altLang="en-US" sz="5400" dirty="0"/>
          </a:p>
        </p:txBody>
      </p:sp>
      <p:sp>
        <p:nvSpPr>
          <p:cNvPr id="4" name="圓角矩形 3"/>
          <p:cNvSpPr/>
          <p:nvPr/>
        </p:nvSpPr>
        <p:spPr>
          <a:xfrm>
            <a:off x="1245811" y="1824878"/>
            <a:ext cx="1767683" cy="8838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475105" y="1847882"/>
            <a:ext cx="1319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latin typeface="華康行楷體W5" pitchFamily="65" charset="-120"/>
                <a:ea typeface="華康行楷體W5" pitchFamily="65" charset="-120"/>
                <a:cs typeface="+mj-cs"/>
              </a:rPr>
              <a:t>差異</a:t>
            </a:r>
            <a:endParaRPr lang="zh-TW" altLang="en-US" sz="4400" dirty="0">
              <a:latin typeface="華康行楷體W5" pitchFamily="65" charset="-120"/>
              <a:ea typeface="華康行楷體W5" pitchFamily="65" charset="-120"/>
              <a:cs typeface="+mj-cs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4026374" y="1820953"/>
            <a:ext cx="1767683" cy="8838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4255668" y="1843957"/>
            <a:ext cx="1319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latin typeface="華康行楷體W5" pitchFamily="65" charset="-120"/>
                <a:ea typeface="華康行楷體W5" pitchFamily="65" charset="-120"/>
                <a:cs typeface="+mj-cs"/>
              </a:rPr>
              <a:t>改變</a:t>
            </a:r>
            <a:endParaRPr lang="zh-TW" altLang="en-US" sz="4400" dirty="0">
              <a:latin typeface="華康行楷體W5" pitchFamily="65" charset="-120"/>
              <a:ea typeface="華康行楷體W5" pitchFamily="65" charset="-120"/>
              <a:cs typeface="+mj-cs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6835728" y="1820953"/>
            <a:ext cx="1767683" cy="8838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7065022" y="1843957"/>
            <a:ext cx="1319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latin typeface="華康行楷體W5" pitchFamily="65" charset="-120"/>
                <a:ea typeface="華康行楷體W5" pitchFamily="65" charset="-120"/>
                <a:cs typeface="+mj-cs"/>
              </a:rPr>
              <a:t>特徵</a:t>
            </a:r>
            <a:endParaRPr lang="zh-TW" altLang="en-US" sz="4400" dirty="0">
              <a:latin typeface="華康行楷體W5" pitchFamily="65" charset="-120"/>
              <a:ea typeface="華康行楷體W5" pitchFamily="65" charset="-120"/>
              <a:cs typeface="+mj-cs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9705449" y="1820953"/>
            <a:ext cx="1767683" cy="8838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9934743" y="1843957"/>
            <a:ext cx="1319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latin typeface="華康行楷體W5" pitchFamily="65" charset="-120"/>
                <a:ea typeface="華康行楷體W5" pitchFamily="65" charset="-120"/>
                <a:cs typeface="+mj-cs"/>
              </a:rPr>
              <a:t>未知</a:t>
            </a:r>
            <a:endParaRPr lang="zh-TW" altLang="en-US" sz="4400" dirty="0">
              <a:latin typeface="華康行楷體W5" pitchFamily="65" charset="-120"/>
              <a:ea typeface="華康行楷體W5" pitchFamily="65" charset="-120"/>
              <a:cs typeface="+mj-cs"/>
            </a:endParaRPr>
          </a:p>
        </p:txBody>
      </p:sp>
      <p:sp>
        <p:nvSpPr>
          <p:cNvPr id="12" name="向上箭號 11"/>
          <p:cNvSpPr/>
          <p:nvPr/>
        </p:nvSpPr>
        <p:spPr>
          <a:xfrm>
            <a:off x="1949570" y="2932985"/>
            <a:ext cx="310551" cy="41981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上箭號 12"/>
          <p:cNvSpPr/>
          <p:nvPr/>
        </p:nvSpPr>
        <p:spPr>
          <a:xfrm>
            <a:off x="4754939" y="2932985"/>
            <a:ext cx="310551" cy="41981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上箭號 13"/>
          <p:cNvSpPr/>
          <p:nvPr/>
        </p:nvSpPr>
        <p:spPr>
          <a:xfrm>
            <a:off x="7560308" y="2932985"/>
            <a:ext cx="310551" cy="41981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上箭號 14"/>
          <p:cNvSpPr/>
          <p:nvPr/>
        </p:nvSpPr>
        <p:spPr>
          <a:xfrm>
            <a:off x="10434014" y="2966787"/>
            <a:ext cx="310551" cy="41981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1146222" y="3378505"/>
            <a:ext cx="19093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latin typeface="華康行楷體W5" pitchFamily="65" charset="-120"/>
                <a:ea typeface="華康行楷體W5" pitchFamily="65" charset="-120"/>
                <a:cs typeface="+mj-cs"/>
              </a:rPr>
              <a:t>想知道有什麼不一樣</a:t>
            </a:r>
            <a:endParaRPr lang="zh-TW" altLang="en-US" sz="4400" dirty="0">
              <a:latin typeface="華康行楷體W5" pitchFamily="65" charset="-120"/>
              <a:ea typeface="華康行楷體W5" pitchFamily="65" charset="-120"/>
              <a:cs typeface="+mj-cs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622003" y="3364304"/>
            <a:ext cx="25764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latin typeface="華康行楷體W5" pitchFamily="65" charset="-120"/>
                <a:ea typeface="華康行楷體W5" pitchFamily="65" charset="-120"/>
                <a:cs typeface="+mj-cs"/>
              </a:rPr>
              <a:t>到底</a:t>
            </a:r>
            <a:endParaRPr lang="en-US" altLang="zh-TW" sz="4400" dirty="0" smtClean="0">
              <a:latin typeface="華康行楷體W5" pitchFamily="65" charset="-120"/>
              <a:ea typeface="華康行楷體W5" pitchFamily="65" charset="-120"/>
              <a:cs typeface="+mj-cs"/>
            </a:endParaRPr>
          </a:p>
          <a:p>
            <a:pPr algn="ctr"/>
            <a:r>
              <a:rPr lang="zh-TW" altLang="en-US" sz="4400" dirty="0" smtClean="0">
                <a:latin typeface="華康行楷體W5" pitchFamily="65" charset="-120"/>
                <a:ea typeface="華康行楷體W5" pitchFamily="65" charset="-120"/>
                <a:cs typeface="+mj-cs"/>
              </a:rPr>
              <a:t>產生</a:t>
            </a:r>
            <a:endParaRPr lang="en-US" altLang="zh-TW" sz="4400" dirty="0" smtClean="0">
              <a:latin typeface="華康行楷體W5" pitchFamily="65" charset="-120"/>
              <a:ea typeface="華康行楷體W5" pitchFamily="65" charset="-120"/>
              <a:cs typeface="+mj-cs"/>
            </a:endParaRPr>
          </a:p>
          <a:p>
            <a:pPr algn="ctr"/>
            <a:r>
              <a:rPr lang="zh-TW" altLang="en-US" sz="4400" dirty="0" smtClean="0">
                <a:latin typeface="華康行楷體W5" pitchFamily="65" charset="-120"/>
                <a:ea typeface="華康行楷體W5" pitchFamily="65" charset="-120"/>
                <a:cs typeface="+mj-cs"/>
              </a:rPr>
              <a:t>什麼</a:t>
            </a:r>
            <a:r>
              <a:rPr lang="zh-TW" altLang="en-US" sz="4400" dirty="0">
                <a:latin typeface="華康行楷體W5" pitchFamily="65" charset="-120"/>
                <a:ea typeface="華康行楷體W5" pitchFamily="65" charset="-120"/>
                <a:cs typeface="+mj-cs"/>
              </a:rPr>
              <a:t>變化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6427372" y="3379205"/>
            <a:ext cx="25764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latin typeface="華康行楷體W5" pitchFamily="65" charset="-120"/>
                <a:ea typeface="華康行楷體W5" pitchFamily="65" charset="-120"/>
                <a:cs typeface="+mj-cs"/>
              </a:rPr>
              <a:t>說出</a:t>
            </a:r>
            <a:endParaRPr lang="en-US" altLang="zh-TW" sz="4400" dirty="0">
              <a:latin typeface="華康行楷體W5" pitchFamily="65" charset="-120"/>
              <a:ea typeface="華康行楷體W5" pitchFamily="65" charset="-120"/>
              <a:cs typeface="+mj-cs"/>
            </a:endParaRPr>
          </a:p>
          <a:p>
            <a:pPr algn="ctr"/>
            <a:r>
              <a:rPr lang="zh-TW" altLang="en-US" sz="4400" dirty="0">
                <a:latin typeface="華康行楷體W5" pitchFamily="65" charset="-120"/>
                <a:ea typeface="華康行楷體W5" pitchFamily="65" charset="-120"/>
                <a:cs typeface="+mj-cs"/>
              </a:rPr>
              <a:t>與眾不同的地方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9301078" y="3386606"/>
            <a:ext cx="25764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latin typeface="華康行楷體W5" pitchFamily="65" charset="-120"/>
                <a:ea typeface="華康行楷體W5" pitchFamily="65" charset="-120"/>
                <a:cs typeface="+mj-cs"/>
              </a:rPr>
              <a:t>估計</a:t>
            </a:r>
            <a:endParaRPr lang="en-US" altLang="zh-TW" sz="4400" dirty="0" smtClean="0">
              <a:latin typeface="華康行楷體W5" pitchFamily="65" charset="-120"/>
              <a:ea typeface="華康行楷體W5" pitchFamily="65" charset="-120"/>
              <a:cs typeface="+mj-cs"/>
            </a:endParaRPr>
          </a:p>
          <a:p>
            <a:pPr algn="ctr"/>
            <a:r>
              <a:rPr lang="zh-TW" altLang="en-US" sz="4400" dirty="0" smtClean="0">
                <a:latin typeface="華康行楷體W5" pitchFamily="65" charset="-120"/>
                <a:ea typeface="華康行楷體W5" pitchFamily="65" charset="-120"/>
                <a:cs typeface="+mj-cs"/>
              </a:rPr>
              <a:t>明天</a:t>
            </a:r>
            <a:endParaRPr lang="en-US" altLang="zh-TW" sz="4400" dirty="0" smtClean="0">
              <a:latin typeface="華康行楷體W5" pitchFamily="65" charset="-120"/>
              <a:ea typeface="華康行楷體W5" pitchFamily="65" charset="-120"/>
              <a:cs typeface="+mj-cs"/>
            </a:endParaRPr>
          </a:p>
          <a:p>
            <a:pPr algn="ctr"/>
            <a:r>
              <a:rPr lang="zh-TW" altLang="en-US" sz="4400" dirty="0" smtClean="0">
                <a:latin typeface="華康行楷體W5" pitchFamily="65" charset="-120"/>
                <a:ea typeface="華康行楷體W5" pitchFamily="65" charset="-120"/>
                <a:cs typeface="+mj-cs"/>
              </a:rPr>
              <a:t>會</a:t>
            </a:r>
            <a:r>
              <a:rPr lang="zh-TW" altLang="en-US" sz="4400" dirty="0">
                <a:latin typeface="華康行楷體W5" pitchFamily="65" charset="-120"/>
                <a:ea typeface="華康行楷體W5" pitchFamily="65" charset="-120"/>
                <a:cs typeface="+mj-cs"/>
              </a:rPr>
              <a:t>怎樣</a:t>
            </a:r>
          </a:p>
        </p:txBody>
      </p:sp>
    </p:spTree>
    <p:extLst>
      <p:ext uri="{BB962C8B-B14F-4D97-AF65-F5344CB8AC3E}">
        <p14:creationId xmlns:p14="http://schemas.microsoft.com/office/powerpoint/2010/main" val="181482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dirty="0" smtClean="0"/>
              <a:t>數學能幫我們甚麼忙？</a:t>
            </a:r>
            <a:endParaRPr lang="zh-TW" altLang="en-US" sz="5400" dirty="0"/>
          </a:p>
        </p:txBody>
      </p:sp>
      <p:sp>
        <p:nvSpPr>
          <p:cNvPr id="4" name="圓角矩形 3"/>
          <p:cNvSpPr/>
          <p:nvPr/>
        </p:nvSpPr>
        <p:spPr>
          <a:xfrm>
            <a:off x="2114610" y="1639393"/>
            <a:ext cx="2722340" cy="98550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2550937" y="1711606"/>
            <a:ext cx="2032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latin typeface="華康行楷體W5" pitchFamily="65" charset="-120"/>
                <a:ea typeface="華康行楷體W5" pitchFamily="65" charset="-120"/>
                <a:cs typeface="+mj-cs"/>
              </a:rPr>
              <a:t>談差異</a:t>
            </a:r>
            <a:endParaRPr lang="zh-TW" altLang="en-US" sz="4400" dirty="0">
              <a:latin typeface="華康行楷體W5" pitchFamily="65" charset="-120"/>
              <a:ea typeface="華康行楷體W5" pitchFamily="65" charset="-120"/>
              <a:cs typeface="+mj-cs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4049377" y="2838868"/>
            <a:ext cx="2722340" cy="9855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4457474" y="2938198"/>
            <a:ext cx="2032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latin typeface="華康行楷體W5" pitchFamily="65" charset="-120"/>
                <a:ea typeface="華康行楷體W5" pitchFamily="65" charset="-120"/>
                <a:cs typeface="+mj-cs"/>
              </a:rPr>
              <a:t>談改變</a:t>
            </a:r>
            <a:endParaRPr lang="zh-TW" altLang="en-US" sz="4400" dirty="0">
              <a:latin typeface="華康行楷體W5" pitchFamily="65" charset="-120"/>
              <a:ea typeface="華康行楷體W5" pitchFamily="65" charset="-120"/>
              <a:cs typeface="+mj-cs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5950081" y="4038343"/>
            <a:ext cx="2722340" cy="98550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426879" y="4146375"/>
            <a:ext cx="2032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latin typeface="華康行楷體W5" pitchFamily="65" charset="-120"/>
                <a:ea typeface="華康行楷體W5" pitchFamily="65" charset="-120"/>
                <a:cs typeface="+mj-cs"/>
              </a:rPr>
              <a:t>談特徵</a:t>
            </a:r>
            <a:endParaRPr lang="zh-TW" altLang="en-US" sz="4400" dirty="0">
              <a:latin typeface="華康行楷體W5" pitchFamily="65" charset="-120"/>
              <a:ea typeface="華康行楷體W5" pitchFamily="65" charset="-120"/>
              <a:cs typeface="+mj-cs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7815969" y="5237818"/>
            <a:ext cx="2722340" cy="98550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8275300" y="5345850"/>
            <a:ext cx="2032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latin typeface="華康行楷體W5" pitchFamily="65" charset="-120"/>
                <a:ea typeface="華康行楷體W5" pitchFamily="65" charset="-120"/>
                <a:cs typeface="+mj-cs"/>
              </a:rPr>
              <a:t>談未知</a:t>
            </a:r>
            <a:endParaRPr lang="zh-TW" altLang="en-US" sz="4400" dirty="0">
              <a:latin typeface="華康行楷體W5" pitchFamily="65" charset="-120"/>
              <a:ea typeface="華康行楷體W5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2280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A3FE3C99-2218-4003-8976-8FFEF26117B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+IQ0o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BPiENK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E+IQ0q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T4hDSi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T4hDSm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T4hDSj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T4hDSnL80YFnAAAAawAAABwAAAB1bml2ZXJzYWwvbG9jYWxfc2V0dGluZ3MueG1sDcw7CsNADEXR3qsQ6p1P58JjdymDIc4ChP0IBo0UZkRIdp/pbnG44/zNSh+Uerglvp4uTLDN98NeiZ/rrR+Yaojtom5IbM40T92ovok+ENFgpbfKD2VFbhG4S25yKaiwkGhnPk/dH1BLAwQUAAIACABEl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BPiENKsIcj9GwBAAD3AgAAKQAAAHVuaXZlcnNhbC9za2luX2N1c3RvbWl6YXRpb25fc2V0dGluZ3MueG1sjVLbSiQxEH33K4I/MEkqt4Z2ILeWeVHRAZ+b6ezSrKaXTsRlycebdncYR0c09VR1Tp2iKqdNv8Zon1KeHse/fR6neBdyHuPPtD5DqN1ND9N8M4cUclodKvdjHKbnTfwxLbVaTbmPQz8PdkHTGqPu9SEltXKqZswwiiTz1CvkPLcVa8A1YCvmKLHt6p3EP9057ELMp1Xb1RH6sWETU5jzJg7hzxqO2W+h4w0u534YKy+tBVui7KcWx5ZAjHDJfaEaAASy3BGHi5SN1AR5zDiGYhQFCohwThpRiKQcatY1oqow3wjEJGPUFepp7UZaG0dtkdAQous0rxpbus5IjBEhBJgrXEBnMKpsqBoa1HJAcGBAFG00UYA625mOFe+8sBwp6gXGhRkDGB+Oe9ju7bkO1W+vsz/nF4Inv+AkunhrdcJc7e5pnit5Gx5/P/Q5oHG4OL+59Xf+aqu3m+ur8/++fPXwnrWYtW79qbdfAFBLAwQUAAIACABPiENKKoo35ocRAADwYQAAFwAAAHVuaXZlcnNhbC91bml2ZXJzYWwucG5n7d35V5LZ/wBwSzMnZ6LNzCxtmrTFBdQaMxdabNKRcp3UUtHUbDM1MxRZUqexRSV1yl2aXNolbdLcwCUl1KAJldKUCoUQlRCRHT70nZrPjH7mD/ie83AOeLj3Oc+9r/vc1R/eXPI6sO+bRasXaWlpfePu5uqjpaUD09LSjtPT1aSodlvu0/yZF++zb7dWFXUNV/NFJ2rX/l1aWtU4fUXYAs33r2LdAuO1tBa3f3rPI8fcjtDSCrvg7rrLLzFkYgh+5UGkkixQ5qO0nM8f0Aa15X60fJr1I2TTj67Oesvn2yyZeAYp/+i6/kXaMv35e3QueXkqtFOQlYEUmWhtk2JIfu5BPZ926NFRwjYm45f99RxaaX0Vo6c0iU/rIT4uUEim6Z72/GbxMLsEMVwvkbKLYmTcr1eFnp+n+/ePtz+sXqUsO+S2LZuLO8yCukjephlLu6643DTU/hrSovX3j/s2XtERiid65qZYRXXAzZW2/8yGtOxM1u5zGyM/oEHVTcqw+3dgJvsyI2aVdyM95YRZ3RjvbFAiTh9Bmyz4Z/b5lEjtvh9PK5V8rCEMVjWnuudTwN/4WdRXWFrlmUWNZMzO/xC5E+K9xMBVd3ZGvtESWJN3Ytmc+81rLWf8/CyiB203S3PV+CHEe+lPc2/1EEK5l7OM0zO37JY2171+S41ml9HSVu6/1HfnkP3sFq2fp7/cwHtvxJw66ec2bdkcR82YbQ/RtYT5uRpkz75ek4w0sFnQCyAABIAAEAACQAAIAAEgAASAABAAAkAACAABIAAEgAAQAAJAAAgAASAABIAAEAACQAAIAAEgAASAABAAAkAACAABIAAEgAAQAAJAAAgAASAABIAAEAACQAAIAAEgAASAABAAAkAACAABIAAEgAAQAAJAAAgAASAABIAAEADi/xEiRdo28ojmMij5H9ECz6eo7WO7wxLT5sbR0z1tvy4/4FXAKpvZYQFbes6Hvs9sM14wJ6KgnvnRg0cPzk6FxP57+/5b8jXY5sg5dX12HkyZZz6/bOfdF7PKWKspOvVSaJvW7Cr5C5xhLtKR3Oce4Obfk6YoG+1xTlPP2CkLTbbX40Vn+rr9wVHNTWvH8hjeo/8s0NoeokTNrIDmBctt+ziNImEdSRk97RDTrBJtZXEZKswtSSJZVQwNyUdJ3qUXmaol5I2GbtaNTcgk3uhMVrupyT9jKcK1+UT5JEVVof52100XzgNGNOWcM7Ue7UJiB52AVLNF8B14aTsrdOpNPK3kJ0uj9MNgBHL7SRP1BcOQV720bTh5u6kqVkh15KMm4uBoUd9zMEZw5Qqe5iIfv8t5zBYLt3djlzQJOo3hJUo+Vi0fpGKQYFFiI/XR5Kk3TKhaShs0ATczgn+oei8OQAaaoKf/eB5J4PxWWoUsOLq3dlz+wlE4Tc3/8vRzUmQe077KRZe2eYdy40qT2AUdNDNe3PVSWr1L0+TM3fRlcRAHxuqfwOKfSNWMjdWIoQRGx8buk6XiZvGw/DH53isfUgi+mEGLwQiLDNWNbGlScbta694jgpdPlKqZj+a/VzPqD0pWIbxBjfLJRkRnFbIBWYwcQDbFgUdvrn+qBxap8yZPFWULatZOJQfN1PTyDhH2BLpcbw4H0+8/W4w9HFDDffdXhamvdypHh1g4KCY8vPXiGg/E2SqbiInuYATqGjPnu8XmJ+EvfFFNZk6Udt7yHtnIExViP+ROJKXWM/+kN0S5IeG+Vk5eB2tSnM7Q+5alOBHsnV2uStb5RfDwcniCv4hpUN9ZkvnW1oTglNHhveAi9/2IMVPS2f/BtvRcXjYai0Ou7bzJrcmrCOG8kwa0juy4fpx8KDtJPsCf6K53sP/cr7abaYuarTwF8b33MAXXqYq7WJIvCpPA8OA8nHmXSillfpWE4rYNtHjjY2mkkfBBs8D8IKapJas7qFLsFfabKtmkZsuGDNG+C4Sle7ekwvCYxNteNvArGWZ/VNlTg3+YUTqPiS1ueYC7L27xADMHEFsGTfifahKQvXZqR/IAL/nwuX5q4ZcObufFHHy/AloN7ez+fbo2NoMp7C3lDPA5NWcPimJbI2ihtosR0ZA7pFY8FntFuqBvIze84yF7yokahoWcamxcCmMLQlfDahdcr0+PxpFWbDhnZASmE0nkgbxI7qjj08GE5uXOI5HTv6c3OztAOeTPY+HWsRtEJ5Y5lpkjJb/2QMQGm+YxucxbxK1RXMt+pyBIfWVozUSyb4b+3as+IEOPKjGowFffvDFDz5ynfj21jT/tRBURSxxiOM8/3xDxsmW/yvzW4M2nLwOZ3KtxJSSskk7x4FRPx7aOrE51R2+mVvHjfarLiYZdhTF6DWcLTEqVYX7wg3aZfnR+mA/JRcnAVTLbI5BUkZkfHSs9hgLlyh4LlF6dLPiMM8za7swHfvVMZDWEokhMjg/5axo8bpw48ZgxgNqcFSNrUIID4VilKO0mZa2+edFr3PHjDeNh6SvuhDftOSw0c8hTxj8QXUpakCsgjPSqT8tvpeMENQhsaQLVwKZTXFaAcffryGnIW3TouxOZ522VlQT6rTscu8z1BjsqPe1Am+hCuK1t24GpZBiJyyvMG+1NpZiqPqY/wLb0ydOD+QsbimZk+JmF0ZNk5ecpF62bpSRsNZlK4trgz1Fe2WD5vqjhdNXJwlRKin6u7OfEBtdXumcZeYcywB130j2x1s6kCvv5ILg66wm1gThSgcnaaUslrO9IDLDa10nw1BR7cTNLUImwf/+D8/3dXZHq+c9f5p3q676uMmEVEfu7m9mR9ZYDa05sSeIE8nuHMfKJK6cbJrg6uSIiqNnek3//80L2NuibNVOeegz4m+dY1Zg/STYWTpc9SZJ9NISj4oS9vp7RGJUQz5wR8Go5vqQZhZAGR11olaiFuCReUl/7GDYXV8aLy5u0QGNEEpFmTtiOHhDY9vO8SSEEehWjziSE4w/Cl4Yrkc5MmUi2JpRB5yevZI06j8gL9MwX6uaaXTWZBBnpuhxWZhGHBRgZ9xY8s4fd/UgW0/p08Ne6zX8F0rXVjFWLma+0WcfZcAFEleyaJstPYODsmSjhPWYyg9ULX9zP3+YyWaK+ksMnqVUduVmrspusPWKMKcJCPHnrW7+nt01ZjE544unkEp7UD3bXVLQDx6h7765cxakWeqnF54N5wscEGpFJc4Usha20GHlpXJIu1z5JaYnkP7NOJm/Kf/g4orvdKOzz+ncnpW4YybsRYKtKPY1aBj24hO45vg9SgFkGj2NpJj6i1VkY/ugguR2r5MHBJtiG4dscX+iWwvuZ8+jkw8jkV5ykLByDJzL2JFnkB80oyPReXvAfETplSatWcxyb09Ahk1L6r5kVwgJokKY+R7ZutsXxQdV7UikBv/aoEYPCiMxtf4X9rUu5J/GPq72QVS27jdtVtyBXJoKqBLi6B9bXNdcHw1huHbkyb/j7Gs8NAVMkmrBYtYBz0VWukytrJjtk7e2qHX1Wner+OmCHaavrukvZ5bedMHxoee0QKbTtZ7H+X2MsYdWrjXo9+KOWTmPLxTKH3W5W6ytby124pkxEuGp7+J2a6P3OmTrh12yJaoreIiGYHihHWpUIBjh2cCSDdwh8uKRVorIQNVih3akoM9v13s4TZ6ttlcosA9iY+FPhG/TMNSs39HuSYhQM3gnD9hP62l+2z0hUVz+c2AkJI91DE+zlf1YniJCCTm2pDa2xOpsRE7DD5TfT6jKTut270eocbl5eBpxwDKJ0CMZlvPBROxLX3CJGRDIZ4ZRBFxrCMrKTF0zgVF2gKBIeME7Kkg+QVkQx8t7omcMxrM7NbUmtA6KHaOtEp+fLSgUfL397QaSS85lOM6/CizaWJr6vxYOgio/sRqZysoOlt5EhXxw7sRbZRG8wbB35fbJ9MF3+ZYdUdOJt9j6T147fZ+ACOfq5UtJBO3VO8VIQOy6U63FmTFyEsesVjG4XYt3NpWsSuSG5nG3OuKX2neJgI7iPHTzf0ll92So82FatsmIdxxnAujpfSgPyLS1hLrIPZc/FJLVy/97s1AYeh+4JRQu2i56ItnJbk1FYtwTbWDdIAbHMhN4ZTCPQC5DBzaCwL1sp4um31/xD6nNCz7y2XzOkmVI78172qK8Vb2M+Odvg91oUucXj2yMTbqETwtczZg6ik/QLz2rBlPpxKaPmqGv58U2F6vge8iLzyO/QRYL98Kh5Ff0bQC6StxXVEau9x+J4x1+miSWq87yI0AlHtjeH3HZKlXUIIjhH50508roc/1wl5EaJmt0f6LK5R/fVYPWPVMmqc/etz2l6hdPNjEh3ZxWqomaG9YG3yFwkz8AuTjwMKcC6H1AiFmTLxjJkNRUCZ68xaQYjWQWev/a7/F8voYdLdXLdIUmsTHtrYi+7RrORSB+KpzkXaZ4RooiknIjBlL42UrDtSfWSlxZQBH5Xc9ogp6R7+ngOYlq0+IxiefhgadWwzeH8cXFr+2/iD9ySzxX9ujgtxVOzZT3yVTbq6x3oN7IN6ppYb1NTBqtHbVa0SItl3NovHFwJ6iTsx5Iuf8VicNRPT8t2WA55yhSdPBsoTvayeOmesbixd40hzB0E2ZU/kJJpvFfVLWNalCzSjYUCZe5jJVjpRx7hnqp1DoIUaIbk0SqRswfbu9xa7ImV0TtoMrUwHTr9Yk8RXjGy8QiloCNn6ZOnOaOhv9Mc89BplHzZRCF4kbmLl2Nv2a2oi5+7XszbB3XDA47548sNDowev34K39WdVAIm8wgkor/lnUdN4ZpdEejYhBNXsw1ulERlV+4qX/QK5eBD+h5dXChGyQeZK2E6ucaNfoFIcuP0Rx4yGY50cFKwsbEjWUM2nxvna21w87RP47GaEXWDizX0GpNTzykddLyuZ/6IDz/DbxZjop1reN2n2Ba5MWjeYc2ZYH3+uKSyiyFaHM8F6YHE81Z82ZK/6G7RTJrDWwotpcQqXLfnO/EdrEEUE9xhxDkWZivV8YRwpc4BKHcqV9NLiPzQPNX5jx9DTNfVx4i/bD1MMZJ3u5i0CCbOg99Ltyog+YIZJRI0Ey0eSus3W2n+iPQN81OP1jSuRa5UbCMwc+CsPaSTy1qYu4fI7R9AVImSLZXz3r1zOXbky2CRGd3mh1XPhHfFY5vMmByV7AFaCk+eeGwhfdPSFrFs/xh+4fDMfjgcIx0l3HRXqqOZ049VSWGaLp30y/LWEUlrOfFc7IRjHdqU/4LgGSRr72iXo2NHqUMOf9bZntySgHJq4JOr/aVnPY4SpsQ7+jgJ1/CGTzXPR1UpWbWQxI7BqxUcKBwFujyNN1BREcRHUhEBa5Vf/E4MkXbDVWfCSfxnP124Yap4u3Ah43W457e8iUYMrgK6TvO8UC9Y1kNmn1u5XHfMQjtLUM++40STla71iPLBxW8B821CshpYFXZuJiYLc+Ot4k9a0HGY6bLn7SBo047CXlY/fUP6ZFxzPF+zV/zl4yqsW5+w6TLBczxxY0gU/8qXJSg3JVxtNmwzf+eUEwNFTa7C0wgO6eEKsxNrYNSlgWdiPwXLryTmUT71aY8yyn+nrJLhPxKDla1dfz8oco7dUN2cCCKdeF9z7OFM/HC8AoWJtnTohN/sbC0f3pQlsu84uXg9uhitmqmf74aG5sp8fpYxpXkfFONR0EaJbRYyP+A96HK8Iq2tu8fqv8c+f23OtHS8kIal05IaSapL8uZU9ynjYiGLONVlUbTPFH3WV/3m43SU8pDzeDHcHtwIXTf7yP8qeiekQElve5iY3jrngKvp4Uc2t89JttNk2C+KWTHnLA4BmatlDNKay/Zf68798QCP/wvWL2eqz60b3vRvwfpFHYbw7Uv+x71bWvJ07157M6Dgp1+7xFfxHHfazbkiyjCzHBOkmXMEmj62z91n+Zx/cNx4kHLiOxbZv7Uc806z4PDZQho0JhnyY2Fh1+zfJ4Bq9+2+ewmGVZgWEHuaf1PrQrU0L/e9B1yrdoem/gdQSwMEFAACAAgAT4hDSpXukX5LAAAAawAAABsAAAB1bml2ZXJzYWwvdW5pdmVyc2FsLnBuZy54bWyzsa/IzVEoSy0qzszPs1Uy1DNQsrfj5bIpKEoty0wtV6gAigEFIUBJoRLINUJwyzNTSjKAQgbmZgjBjNTM9IwSWyULA3O4oD7QTABQSwECAAAUAAIACABPiENKFQ6tKGQEAAAHEQAAHQAAAAAAAAABAAAAAAAAAAAAdW5pdmVyc2FsL2NvbW1vbl9tZXNzYWdlcy5sbmdQSwECAAAUAAIACABPiENKCH4LIykDAACGDAAAJwAAAAAAAAABAAAAAACfBAAAdW5pdmVyc2FsL2ZsYXNoX3B1Ymxpc2hpbmdfc2V0dGluZ3MueG1sUEsBAgAAFAACAAgAT4hDSrX8CWS6AgAAVQoAACEAAAAAAAAAAQAAAAAADQgAAHVuaXZlcnNhbC9mbGFzaF9za2luX3NldHRpbmdzLnhtbFBLAQIAABQAAgAIAE+IQ0oqlg9n/gIAAJcLAAAmAAAAAAAAAAEAAAAAAAYLAAB1bml2ZXJzYWwvaHRtbF9wdWJsaXNoaW5nX3NldHRpbmdzLnhtbFBLAQIAABQAAgAIAE+IQ0pocVKRmgEAAB8GAAAfAAAAAAAAAAEAAAAAAEgOAAB1bml2ZXJzYWwvaHRtbF9za2luX3NldHRpbmdzLmpzUEsBAgAAFAACAAgAT4hDSj08L9HBAAAA5QEAABoAAAAAAAAAAQAAAAAAHxAAAHVuaXZlcnNhbC9pMThuX3ByZXNldHMueG1sUEsBAgAAFAACAAgAT4hDSnL80YFnAAAAawAAABwAAAAAAAAAAQAAAAAAGBEAAHVuaXZlcnNhbC9sb2NhbF9zZXR0aW5ncy54bWxQSwECAAAUAAIACABElFdHI7RO+/sCAACwCAAAFAAAAAAAAAABAAAAAAC5EQAAdW5pdmVyc2FsL3BsYXllci54bWxQSwECAAAUAAIACABPiENKsIcj9GwBAAD3AgAAKQAAAAAAAAABAAAAAADmFAAAdW5pdmVyc2FsL3NraW5fY3VzdG9taXphdGlvbl9zZXR0aW5ncy54bWxQSwECAAAUAAIACABPiENKKoo35ocRAADwYQAAFwAAAAAAAAAAAAAAAACZFgAAdW5pdmVyc2FsL3VuaXZlcnNhbC5wbmdQSwECAAAUAAIACABPiENKle6RfksAAABrAAAAGwAAAAAAAAABAAAAAABVKAAAdW5pdmVyc2FsL3VuaXZlcnNhbC5wbmcueG1sUEsFBgAAAAALAAsASQMAANkoAAAAAA=="/>
  <p:tag name="ISPRING_PRESENTATION_TITLE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2_數學新世界專用簡報母片(new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數學新世界專用簡報母片(new)" id="{41894B60-F2A0-6147-9F4D-AABD86F22DD9}" vid="{F4D36A4C-ABFE-8E48-83B8-E099DCFFBF31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477</Words>
  <Application>Microsoft Office PowerPoint</Application>
  <PresentationFormat>自訂</PresentationFormat>
  <Paragraphs>129</Paragraphs>
  <Slides>22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2_數學新世界專用簡報母片(new)</vt:lpstr>
      <vt:lpstr>數學新世界</vt:lpstr>
      <vt:lpstr>PowerPoint 簡報</vt:lpstr>
      <vt:lpstr>主觀視角下的數學</vt:lpstr>
      <vt:lpstr>誰看到，誰說出</vt:lpstr>
      <vt:lpstr>專家與常人的不同視角</vt:lpstr>
      <vt:lpstr>真實世界VS.數學世界</vt:lpstr>
      <vt:lpstr>數學VS.我</vt:lpstr>
      <vt:lpstr>我需要</vt:lpstr>
      <vt:lpstr>數學能幫我們甚麼忙？</vt:lpstr>
      <vt:lpstr>數學的核心</vt:lpstr>
      <vt:lpstr> 前後的差異 </vt:lpstr>
      <vt:lpstr>PowerPoint 簡報</vt:lpstr>
      <vt:lpstr>PowerPoint 簡報</vt:lpstr>
      <vt:lpstr>多元物件所形朔的概念</vt:lpstr>
      <vt:lpstr>PowerPoint 簡報</vt:lpstr>
      <vt:lpstr>PowerPoint 簡報</vt:lpstr>
      <vt:lpstr>一些常見的函數</vt:lpstr>
      <vt:lpstr>變化的變化</vt:lpstr>
      <vt:lpstr>掌握函數</vt:lpstr>
      <vt:lpstr>數學的新樣貌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keywords>http:/www.ypppt.com</cp:keywords>
  <cp:lastModifiedBy/>
  <cp:revision>1</cp:revision>
  <dcterms:created xsi:type="dcterms:W3CDTF">2017-10-20T03:31:41Z</dcterms:created>
  <dcterms:modified xsi:type="dcterms:W3CDTF">2018-06-10T06:59:20Z</dcterms:modified>
</cp:coreProperties>
</file>