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  <p:sldMasterId id="2147483702" r:id="rId2"/>
    <p:sldMasterId id="2147483703" r:id="rId3"/>
    <p:sldMasterId id="2147483704" r:id="rId4"/>
  </p:sldMasterIdLst>
  <p:notesMasterIdLst>
    <p:notesMasterId r:id="rId5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x="12192000" cy="6858000"/>
  <p:notesSz cx="6858000" cy="9144000"/>
  <p:embeddedFontLst>
    <p:embeddedFont>
      <p:font typeface="Nunito" panose="020B0604020202020204" charset="0"/>
      <p:regular r:id="rId54"/>
      <p:bold r:id="rId55"/>
      <p:italic r:id="rId56"/>
      <p:boldItalic r:id="rId57"/>
    </p:embeddedFont>
    <p:embeddedFont>
      <p:font typeface="Microsoft JhengHei" panose="020B0604030504040204" pitchFamily="34" charset="-120"/>
      <p:regular r:id="rId58"/>
      <p:bold r:id="rId59"/>
    </p:embeddedFont>
    <p:embeddedFont>
      <p:font typeface="Quattrocento Sans" panose="020B0604020202020204" charset="0"/>
      <p:regular r:id="rId60"/>
      <p:bold r:id="rId61"/>
      <p:italic r:id="rId62"/>
      <p:bold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2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1736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Shape 6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Shape 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Shape 7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Shape 7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Shape 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Shape 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Shape 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6745206" y="-100"/>
            <a:ext cx="54468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71033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340259" y="790"/>
            <a:ext cx="3000409" cy="1392365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1207163" y="790"/>
            <a:ext cx="3000409" cy="1392365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9409957" y="6784"/>
            <a:ext cx="2468376" cy="1002839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8737606" y="5623802"/>
            <a:ext cx="3185498" cy="123431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265762" y="5407536"/>
            <a:ext cx="3727293" cy="1444382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2478267" y="4550878"/>
            <a:ext cx="7148400" cy="69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7945629" y="5492768"/>
            <a:ext cx="3361269" cy="1365553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300" cy="18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300" cy="85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6" name="Shape 166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和說明文字">
  <p:cSld name="標題和說明文字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4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3" name="Shape 173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4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4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0" t="0" r="0" b="0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7" name="Shape 187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頭" type="secHead">
  <p:cSld name="SECTION_HEAD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4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4" name="Shape 194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2" name="Shape 202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2" name="Shape 212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6342900" y="3079200"/>
            <a:ext cx="58491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7458691" y="5281486"/>
            <a:ext cx="3880118" cy="1576482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8" name="Shape 218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2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200" cy="4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6" name="Shape 226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4" name="Shape 234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具有說明文字的引述">
  <p:cSld name="具有說明文字的引述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2" name="Shape 242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2467652" y="648005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11114852" y="290530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1" name="Shape 251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引言">
  <p:cSld name="名片引言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9" name="Shape 259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1" name="Shape 261"/>
          <p:cNvSpPr txBox="1"/>
          <p:nvPr/>
        </p:nvSpPr>
        <p:spPr>
          <a:xfrm>
            <a:off x="2467652" y="648005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11114852" y="290530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或 False">
  <p:cSld name="True 或 Fals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9" name="Shape 269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6" name="Shape 276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 rot="5400000">
            <a:off x="7756613" y="2165505"/>
            <a:ext cx="5283900" cy="2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 rot="5400000">
            <a:off x="3185762" y="30855"/>
            <a:ext cx="52839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3" name="Shape 283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全景圖片">
  <p:cSld name="含標題的全景圖片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839788" y="4367162"/>
            <a:ext cx="105156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pic" idx="2"/>
          </p:nvPr>
        </p:nvSpPr>
        <p:spPr>
          <a:xfrm>
            <a:off x="839788" y="987427"/>
            <a:ext cx="10515600" cy="3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839789" y="5186516"/>
            <a:ext cx="105141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7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4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4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0" t="0" r="0" b="0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和說明文字">
  <p:cSld name="標題和說明文字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4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7" name="Shape 337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4" name="Shape 344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頭" type="secHead">
  <p:cSld name="SECTION_HEADER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4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1" name="Shape 351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8" name="Shape 35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9" name="Shape 359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6" name="Shape 366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9" name="Shape 369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5" name="Shape 375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9" name="Shape 3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0" name="Shape 380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2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200" cy="4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6" name="Shape 38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8" name="Shape 388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6" name="Shape 396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9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9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具有說明文字的引述">
  <p:cSld name="具有說明文字的引述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2" name="Shape 40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3" name="Shape 40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4" name="Shape 404"/>
          <p:cNvSpPr/>
          <p:nvPr/>
        </p:nvSpPr>
        <p:spPr>
          <a:xfrm rot="10800000" flipH="1">
            <a:off x="-4189" y="31781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6" name="Shape 406"/>
          <p:cNvSpPr txBox="1"/>
          <p:nvPr/>
        </p:nvSpPr>
        <p:spPr>
          <a:xfrm>
            <a:off x="2467652" y="648005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07" name="Shape 407"/>
          <p:cNvSpPr txBox="1"/>
          <p:nvPr/>
        </p:nvSpPr>
        <p:spPr>
          <a:xfrm>
            <a:off x="11114852" y="290530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1" name="Shape 41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2" name="Shape 41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3" name="Shape 413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引言">
  <p:cSld name="名片引言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1" name="Shape 421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Shape 42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3" name="Shape 423"/>
          <p:cNvSpPr txBox="1"/>
          <p:nvPr/>
        </p:nvSpPr>
        <p:spPr>
          <a:xfrm>
            <a:off x="2467652" y="648005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24" name="Shape 424"/>
          <p:cNvSpPr txBox="1"/>
          <p:nvPr/>
        </p:nvSpPr>
        <p:spPr>
          <a:xfrm>
            <a:off x="11114852" y="290530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或 False">
  <p:cSld name="True 或 False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1" name="Shape 431"/>
          <p:cNvSpPr/>
          <p:nvPr/>
        </p:nvSpPr>
        <p:spPr>
          <a:xfrm rot="10800000" flipH="1">
            <a:off x="-4189" y="491172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8" name="Shape 438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 rot="5400000">
            <a:off x="7756613" y="2165505"/>
            <a:ext cx="5283900" cy="2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 rot="5400000">
            <a:off x="3185762" y="30855"/>
            <a:ext cx="52839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3" name="Shape 44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4" name="Shape 44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5" name="Shape 445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bg>
      <p:bgPr>
        <a:solidFill>
          <a:srgbClr val="DBD1B3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hape 449"/>
          <p:cNvPicPr preferRelativeResize="0"/>
          <p:nvPr/>
        </p:nvPicPr>
        <p:blipFill rotWithShape="1">
          <a:blip r:embed="rId2">
            <a:alphaModFix/>
          </a:blip>
          <a:srcRect t="21877" b="19673"/>
          <a:stretch/>
        </p:blipFill>
        <p:spPr>
          <a:xfrm>
            <a:off x="-16615" y="-247650"/>
            <a:ext cx="12287342" cy="71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446" y="-76272"/>
            <a:ext cx="6146795" cy="693427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451" name="Shape 451"/>
          <p:cNvSpPr/>
          <p:nvPr/>
        </p:nvSpPr>
        <p:spPr>
          <a:xfrm>
            <a:off x="3088671" y="-123861"/>
            <a:ext cx="3412618" cy="7019955"/>
          </a:xfrm>
          <a:custGeom>
            <a:avLst/>
            <a:gdLst/>
            <a:ahLst/>
            <a:cxnLst/>
            <a:rect l="0" t="0" r="0" b="0"/>
            <a:pathLst>
              <a:path w="2819" h="5665" extrusionOk="0">
                <a:moveTo>
                  <a:pt x="206" y="0"/>
                </a:moveTo>
                <a:cubicBezTo>
                  <a:pt x="2809" y="32"/>
                  <a:pt x="2809" y="32"/>
                  <a:pt x="2809" y="32"/>
                </a:cubicBezTo>
                <a:cubicBezTo>
                  <a:pt x="2819" y="5652"/>
                  <a:pt x="2819" y="5652"/>
                  <a:pt x="2819" y="5652"/>
                </a:cubicBezTo>
                <a:cubicBezTo>
                  <a:pt x="220" y="5665"/>
                  <a:pt x="220" y="5665"/>
                  <a:pt x="220" y="5665"/>
                </a:cubicBezTo>
                <a:cubicBezTo>
                  <a:pt x="0" y="3783"/>
                  <a:pt x="57" y="1906"/>
                  <a:pt x="206" y="0"/>
                </a:cubicBezTo>
                <a:close/>
              </a:path>
            </a:pathLst>
          </a:custGeom>
          <a:solidFill>
            <a:srgbClr val="170F08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Shape 452"/>
          <p:cNvPicPr preferRelativeResize="0"/>
          <p:nvPr/>
        </p:nvPicPr>
        <p:blipFill rotWithShape="1">
          <a:blip r:embed="rId4">
            <a:alphaModFix/>
          </a:blip>
          <a:srcRect l="27262" t="21877" b="19673"/>
          <a:stretch/>
        </p:blipFill>
        <p:spPr>
          <a:xfrm>
            <a:off x="3333135" y="-200061"/>
            <a:ext cx="8937590" cy="713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bg>
      <p:bgPr>
        <a:solidFill>
          <a:schemeClr val="accen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hape 454"/>
          <p:cNvPicPr preferRelativeResize="0"/>
          <p:nvPr/>
        </p:nvPicPr>
        <p:blipFill rotWithShape="1">
          <a:blip r:embed="rId2">
            <a:alphaModFix/>
          </a:blip>
          <a:srcRect t="21877" b="19673"/>
          <a:stretch/>
        </p:blipFill>
        <p:spPr>
          <a:xfrm>
            <a:off x="-16615" y="-247650"/>
            <a:ext cx="12287342" cy="71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3657" y="-76272"/>
            <a:ext cx="6146795" cy="693427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456" name="Shape 456"/>
          <p:cNvSpPr/>
          <p:nvPr/>
        </p:nvSpPr>
        <p:spPr>
          <a:xfrm rot="5400000">
            <a:off x="4420748" y="-99104"/>
            <a:ext cx="3412618" cy="7019955"/>
          </a:xfrm>
          <a:custGeom>
            <a:avLst/>
            <a:gdLst/>
            <a:ahLst/>
            <a:cxnLst/>
            <a:rect l="0" t="0" r="0" b="0"/>
            <a:pathLst>
              <a:path w="2819" h="5665" extrusionOk="0">
                <a:moveTo>
                  <a:pt x="206" y="0"/>
                </a:moveTo>
                <a:cubicBezTo>
                  <a:pt x="2809" y="32"/>
                  <a:pt x="2809" y="32"/>
                  <a:pt x="2809" y="32"/>
                </a:cubicBezTo>
                <a:cubicBezTo>
                  <a:pt x="2819" y="5652"/>
                  <a:pt x="2819" y="5652"/>
                  <a:pt x="2819" y="5652"/>
                </a:cubicBezTo>
                <a:cubicBezTo>
                  <a:pt x="220" y="5665"/>
                  <a:pt x="220" y="5665"/>
                  <a:pt x="220" y="5665"/>
                </a:cubicBezTo>
                <a:cubicBezTo>
                  <a:pt x="0" y="3783"/>
                  <a:pt x="57" y="1906"/>
                  <a:pt x="206" y="0"/>
                </a:cubicBezTo>
                <a:close/>
              </a:path>
            </a:pathLst>
          </a:custGeom>
          <a:solidFill>
            <a:srgbClr val="170F08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 rot="-5400000">
            <a:off x="4420741" y="122734"/>
            <a:ext cx="3412618" cy="7019955"/>
          </a:xfrm>
          <a:custGeom>
            <a:avLst/>
            <a:gdLst/>
            <a:ahLst/>
            <a:cxnLst/>
            <a:rect l="0" t="0" r="0" b="0"/>
            <a:pathLst>
              <a:path w="2819" h="5665" extrusionOk="0">
                <a:moveTo>
                  <a:pt x="206" y="0"/>
                </a:moveTo>
                <a:cubicBezTo>
                  <a:pt x="2809" y="32"/>
                  <a:pt x="2809" y="32"/>
                  <a:pt x="2809" y="32"/>
                </a:cubicBezTo>
                <a:cubicBezTo>
                  <a:pt x="2819" y="5652"/>
                  <a:pt x="2819" y="5652"/>
                  <a:pt x="2819" y="5652"/>
                </a:cubicBezTo>
                <a:cubicBezTo>
                  <a:pt x="220" y="5665"/>
                  <a:pt x="220" y="5665"/>
                  <a:pt x="220" y="5665"/>
                </a:cubicBezTo>
                <a:cubicBezTo>
                  <a:pt x="0" y="3783"/>
                  <a:pt x="57" y="1906"/>
                  <a:pt x="206" y="0"/>
                </a:cubicBezTo>
                <a:close/>
              </a:path>
            </a:pathLst>
          </a:custGeom>
          <a:solidFill>
            <a:srgbClr val="170F08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 t="39391" b="34922"/>
          <a:stretch/>
        </p:blipFill>
        <p:spPr>
          <a:xfrm>
            <a:off x="-16615" y="1946787"/>
            <a:ext cx="12287341" cy="3156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bg>
      <p:bgPr>
        <a:solidFill>
          <a:srgbClr val="DBD1B3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bg>
      <p:bgPr>
        <a:solidFill>
          <a:srgbClr val="DBD1B3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976" y="133410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59576" y="144661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59576" y="4561200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9836976" y="4549951"/>
            <a:ext cx="2193749" cy="217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>
  <p:cSld name="标题和竖排文字">
    <p:bg>
      <p:bgPr>
        <a:solidFill>
          <a:srgbClr val="DBD1B3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Shape 4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6976" y="133410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59576" y="144661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59576" y="4561200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9836976" y="4549951"/>
            <a:ext cx="2193749" cy="21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2073" y="1206200"/>
            <a:ext cx="3445750" cy="29010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4062769" y="780907"/>
            <a:ext cx="37203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body" idx="2"/>
          </p:nvPr>
        </p:nvSpPr>
        <p:spPr>
          <a:xfrm>
            <a:off x="5089982" y="558930"/>
            <a:ext cx="17019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>
  <p:cSld name="垂直排列标题与&#10;文本">
    <p:bg>
      <p:bgPr>
        <a:solidFill>
          <a:srgbClr val="DBD1B3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4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3332" y="1047658"/>
            <a:ext cx="8104563" cy="467495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/>
          <p:nvPr/>
        </p:nvSpPr>
        <p:spPr>
          <a:xfrm>
            <a:off x="4176508" y="4002357"/>
            <a:ext cx="3786393" cy="85022"/>
          </a:xfrm>
          <a:custGeom>
            <a:avLst/>
            <a:gdLst/>
            <a:ahLst/>
            <a:cxnLst/>
            <a:rect l="0" t="0" r="0" b="0"/>
            <a:pathLst>
              <a:path w="1901" h="40" extrusionOk="0">
                <a:moveTo>
                  <a:pt x="471" y="14"/>
                </a:moveTo>
                <a:cubicBezTo>
                  <a:pt x="312" y="15"/>
                  <a:pt x="154" y="17"/>
                  <a:pt x="0" y="20"/>
                </a:cubicBezTo>
                <a:cubicBezTo>
                  <a:pt x="154" y="24"/>
                  <a:pt x="312" y="25"/>
                  <a:pt x="471" y="27"/>
                </a:cubicBezTo>
                <a:cubicBezTo>
                  <a:pt x="470" y="25"/>
                  <a:pt x="469" y="22"/>
                  <a:pt x="469" y="20"/>
                </a:cubicBezTo>
                <a:cubicBezTo>
                  <a:pt x="469" y="18"/>
                  <a:pt x="470" y="15"/>
                  <a:pt x="471" y="14"/>
                </a:cubicBezTo>
                <a:close/>
                <a:moveTo>
                  <a:pt x="1419" y="28"/>
                </a:moveTo>
                <a:cubicBezTo>
                  <a:pt x="1415" y="28"/>
                  <a:pt x="1411" y="24"/>
                  <a:pt x="1411" y="20"/>
                </a:cubicBezTo>
                <a:cubicBezTo>
                  <a:pt x="1411" y="16"/>
                  <a:pt x="1415" y="12"/>
                  <a:pt x="1419" y="12"/>
                </a:cubicBezTo>
                <a:cubicBezTo>
                  <a:pt x="1423" y="12"/>
                  <a:pt x="1427" y="16"/>
                  <a:pt x="1427" y="20"/>
                </a:cubicBezTo>
                <a:cubicBezTo>
                  <a:pt x="1427" y="24"/>
                  <a:pt x="1423" y="28"/>
                  <a:pt x="1419" y="28"/>
                </a:cubicBezTo>
                <a:close/>
                <a:moveTo>
                  <a:pt x="1380" y="29"/>
                </a:moveTo>
                <a:cubicBezTo>
                  <a:pt x="1375" y="29"/>
                  <a:pt x="1371" y="25"/>
                  <a:pt x="1371" y="20"/>
                </a:cubicBezTo>
                <a:cubicBezTo>
                  <a:pt x="1371" y="15"/>
                  <a:pt x="1375" y="11"/>
                  <a:pt x="1380" y="11"/>
                </a:cubicBezTo>
                <a:cubicBezTo>
                  <a:pt x="1385" y="11"/>
                  <a:pt x="1389" y="15"/>
                  <a:pt x="1389" y="20"/>
                </a:cubicBezTo>
                <a:cubicBezTo>
                  <a:pt x="1389" y="25"/>
                  <a:pt x="1385" y="29"/>
                  <a:pt x="1380" y="29"/>
                </a:cubicBezTo>
                <a:close/>
                <a:moveTo>
                  <a:pt x="1341" y="30"/>
                </a:moveTo>
                <a:cubicBezTo>
                  <a:pt x="1336" y="30"/>
                  <a:pt x="1331" y="25"/>
                  <a:pt x="1331" y="20"/>
                </a:cubicBezTo>
                <a:cubicBezTo>
                  <a:pt x="1331" y="15"/>
                  <a:pt x="1336" y="10"/>
                  <a:pt x="1341" y="10"/>
                </a:cubicBezTo>
                <a:cubicBezTo>
                  <a:pt x="1346" y="10"/>
                  <a:pt x="1351" y="15"/>
                  <a:pt x="1351" y="20"/>
                </a:cubicBezTo>
                <a:cubicBezTo>
                  <a:pt x="1351" y="25"/>
                  <a:pt x="1346" y="30"/>
                  <a:pt x="1341" y="30"/>
                </a:cubicBezTo>
                <a:close/>
                <a:moveTo>
                  <a:pt x="1302" y="31"/>
                </a:moveTo>
                <a:cubicBezTo>
                  <a:pt x="1296" y="31"/>
                  <a:pt x="1291" y="26"/>
                  <a:pt x="1291" y="20"/>
                </a:cubicBezTo>
                <a:cubicBezTo>
                  <a:pt x="1291" y="14"/>
                  <a:pt x="1296" y="9"/>
                  <a:pt x="1302" y="9"/>
                </a:cubicBezTo>
                <a:cubicBezTo>
                  <a:pt x="1308" y="9"/>
                  <a:pt x="1313" y="14"/>
                  <a:pt x="1313" y="20"/>
                </a:cubicBezTo>
                <a:cubicBezTo>
                  <a:pt x="1313" y="26"/>
                  <a:pt x="1308" y="31"/>
                  <a:pt x="1302" y="31"/>
                </a:cubicBezTo>
                <a:close/>
                <a:moveTo>
                  <a:pt x="1263" y="32"/>
                </a:moveTo>
                <a:cubicBezTo>
                  <a:pt x="1256" y="32"/>
                  <a:pt x="1251" y="27"/>
                  <a:pt x="1251" y="20"/>
                </a:cubicBezTo>
                <a:cubicBezTo>
                  <a:pt x="1251" y="14"/>
                  <a:pt x="1256" y="8"/>
                  <a:pt x="1263" y="8"/>
                </a:cubicBezTo>
                <a:cubicBezTo>
                  <a:pt x="1269" y="8"/>
                  <a:pt x="1275" y="14"/>
                  <a:pt x="1275" y="20"/>
                </a:cubicBezTo>
                <a:cubicBezTo>
                  <a:pt x="1275" y="27"/>
                  <a:pt x="1269" y="32"/>
                  <a:pt x="1263" y="32"/>
                </a:cubicBezTo>
                <a:close/>
                <a:moveTo>
                  <a:pt x="1224" y="33"/>
                </a:moveTo>
                <a:cubicBezTo>
                  <a:pt x="1217" y="33"/>
                  <a:pt x="1211" y="27"/>
                  <a:pt x="1211" y="20"/>
                </a:cubicBezTo>
                <a:cubicBezTo>
                  <a:pt x="1211" y="13"/>
                  <a:pt x="1217" y="7"/>
                  <a:pt x="1224" y="7"/>
                </a:cubicBezTo>
                <a:cubicBezTo>
                  <a:pt x="1231" y="7"/>
                  <a:pt x="1237" y="13"/>
                  <a:pt x="1237" y="20"/>
                </a:cubicBezTo>
                <a:cubicBezTo>
                  <a:pt x="1237" y="27"/>
                  <a:pt x="1231" y="33"/>
                  <a:pt x="1224" y="33"/>
                </a:cubicBezTo>
                <a:close/>
                <a:moveTo>
                  <a:pt x="1185" y="34"/>
                </a:moveTo>
                <a:cubicBezTo>
                  <a:pt x="1177" y="34"/>
                  <a:pt x="1171" y="28"/>
                  <a:pt x="1171" y="20"/>
                </a:cubicBezTo>
                <a:cubicBezTo>
                  <a:pt x="1171" y="12"/>
                  <a:pt x="1177" y="6"/>
                  <a:pt x="1185" y="6"/>
                </a:cubicBezTo>
                <a:cubicBezTo>
                  <a:pt x="1192" y="6"/>
                  <a:pt x="1199" y="12"/>
                  <a:pt x="1199" y="20"/>
                </a:cubicBezTo>
                <a:cubicBezTo>
                  <a:pt x="1199" y="28"/>
                  <a:pt x="1192" y="34"/>
                  <a:pt x="1185" y="34"/>
                </a:cubicBezTo>
                <a:close/>
                <a:moveTo>
                  <a:pt x="1146" y="35"/>
                </a:moveTo>
                <a:cubicBezTo>
                  <a:pt x="1138" y="35"/>
                  <a:pt x="1131" y="28"/>
                  <a:pt x="1131" y="20"/>
                </a:cubicBezTo>
                <a:cubicBezTo>
                  <a:pt x="1131" y="12"/>
                  <a:pt x="1138" y="5"/>
                  <a:pt x="1146" y="5"/>
                </a:cubicBezTo>
                <a:cubicBezTo>
                  <a:pt x="1154" y="5"/>
                  <a:pt x="1161" y="12"/>
                  <a:pt x="1161" y="20"/>
                </a:cubicBezTo>
                <a:cubicBezTo>
                  <a:pt x="1161" y="28"/>
                  <a:pt x="1154" y="35"/>
                  <a:pt x="1146" y="35"/>
                </a:cubicBezTo>
                <a:close/>
                <a:moveTo>
                  <a:pt x="1107" y="36"/>
                </a:moveTo>
                <a:cubicBezTo>
                  <a:pt x="1098" y="36"/>
                  <a:pt x="1091" y="29"/>
                  <a:pt x="1091" y="20"/>
                </a:cubicBezTo>
                <a:cubicBezTo>
                  <a:pt x="1091" y="11"/>
                  <a:pt x="1098" y="4"/>
                  <a:pt x="1107" y="4"/>
                </a:cubicBezTo>
                <a:cubicBezTo>
                  <a:pt x="1116" y="4"/>
                  <a:pt x="1123" y="11"/>
                  <a:pt x="1123" y="20"/>
                </a:cubicBezTo>
                <a:cubicBezTo>
                  <a:pt x="1123" y="29"/>
                  <a:pt x="1116" y="36"/>
                  <a:pt x="1107" y="36"/>
                </a:cubicBezTo>
                <a:close/>
                <a:moveTo>
                  <a:pt x="1068" y="37"/>
                </a:moveTo>
                <a:cubicBezTo>
                  <a:pt x="1058" y="37"/>
                  <a:pt x="1051" y="29"/>
                  <a:pt x="1051" y="20"/>
                </a:cubicBezTo>
                <a:cubicBezTo>
                  <a:pt x="1051" y="11"/>
                  <a:pt x="1058" y="3"/>
                  <a:pt x="1068" y="3"/>
                </a:cubicBezTo>
                <a:cubicBezTo>
                  <a:pt x="1077" y="3"/>
                  <a:pt x="1085" y="11"/>
                  <a:pt x="1085" y="20"/>
                </a:cubicBezTo>
                <a:cubicBezTo>
                  <a:pt x="1085" y="29"/>
                  <a:pt x="1077" y="37"/>
                  <a:pt x="1068" y="37"/>
                </a:cubicBezTo>
                <a:close/>
                <a:moveTo>
                  <a:pt x="1029" y="38"/>
                </a:moveTo>
                <a:cubicBezTo>
                  <a:pt x="1019" y="38"/>
                  <a:pt x="1011" y="30"/>
                  <a:pt x="1011" y="20"/>
                </a:cubicBezTo>
                <a:cubicBezTo>
                  <a:pt x="1011" y="10"/>
                  <a:pt x="1019" y="2"/>
                  <a:pt x="1029" y="2"/>
                </a:cubicBezTo>
                <a:cubicBezTo>
                  <a:pt x="1039" y="2"/>
                  <a:pt x="1047" y="10"/>
                  <a:pt x="1047" y="20"/>
                </a:cubicBezTo>
                <a:cubicBezTo>
                  <a:pt x="1047" y="30"/>
                  <a:pt x="1039" y="38"/>
                  <a:pt x="1029" y="38"/>
                </a:cubicBezTo>
                <a:close/>
                <a:moveTo>
                  <a:pt x="990" y="39"/>
                </a:moveTo>
                <a:cubicBezTo>
                  <a:pt x="979" y="39"/>
                  <a:pt x="971" y="31"/>
                  <a:pt x="971" y="20"/>
                </a:cubicBezTo>
                <a:cubicBezTo>
                  <a:pt x="971" y="10"/>
                  <a:pt x="979" y="1"/>
                  <a:pt x="990" y="1"/>
                </a:cubicBezTo>
                <a:cubicBezTo>
                  <a:pt x="1000" y="1"/>
                  <a:pt x="1009" y="10"/>
                  <a:pt x="1009" y="20"/>
                </a:cubicBezTo>
                <a:cubicBezTo>
                  <a:pt x="1009" y="31"/>
                  <a:pt x="1000" y="39"/>
                  <a:pt x="990" y="39"/>
                </a:cubicBezTo>
                <a:close/>
                <a:moveTo>
                  <a:pt x="482" y="28"/>
                </a:moveTo>
                <a:cubicBezTo>
                  <a:pt x="486" y="28"/>
                  <a:pt x="490" y="24"/>
                  <a:pt x="490" y="20"/>
                </a:cubicBezTo>
                <a:cubicBezTo>
                  <a:pt x="490" y="16"/>
                  <a:pt x="486" y="12"/>
                  <a:pt x="482" y="12"/>
                </a:cubicBezTo>
                <a:cubicBezTo>
                  <a:pt x="478" y="12"/>
                  <a:pt x="474" y="16"/>
                  <a:pt x="474" y="20"/>
                </a:cubicBezTo>
                <a:cubicBezTo>
                  <a:pt x="474" y="24"/>
                  <a:pt x="478" y="28"/>
                  <a:pt x="482" y="28"/>
                </a:cubicBezTo>
                <a:close/>
                <a:moveTo>
                  <a:pt x="521" y="29"/>
                </a:moveTo>
                <a:cubicBezTo>
                  <a:pt x="526" y="29"/>
                  <a:pt x="530" y="25"/>
                  <a:pt x="530" y="20"/>
                </a:cubicBezTo>
                <a:cubicBezTo>
                  <a:pt x="530" y="15"/>
                  <a:pt x="526" y="11"/>
                  <a:pt x="521" y="11"/>
                </a:cubicBezTo>
                <a:cubicBezTo>
                  <a:pt x="516" y="11"/>
                  <a:pt x="512" y="15"/>
                  <a:pt x="512" y="20"/>
                </a:cubicBezTo>
                <a:cubicBezTo>
                  <a:pt x="512" y="25"/>
                  <a:pt x="516" y="29"/>
                  <a:pt x="521" y="29"/>
                </a:cubicBezTo>
                <a:close/>
                <a:moveTo>
                  <a:pt x="560" y="30"/>
                </a:moveTo>
                <a:cubicBezTo>
                  <a:pt x="566" y="30"/>
                  <a:pt x="570" y="25"/>
                  <a:pt x="570" y="20"/>
                </a:cubicBezTo>
                <a:cubicBezTo>
                  <a:pt x="570" y="15"/>
                  <a:pt x="566" y="10"/>
                  <a:pt x="560" y="10"/>
                </a:cubicBezTo>
                <a:cubicBezTo>
                  <a:pt x="555" y="10"/>
                  <a:pt x="550" y="15"/>
                  <a:pt x="550" y="20"/>
                </a:cubicBezTo>
                <a:cubicBezTo>
                  <a:pt x="550" y="25"/>
                  <a:pt x="555" y="30"/>
                  <a:pt x="560" y="30"/>
                </a:cubicBezTo>
                <a:close/>
                <a:moveTo>
                  <a:pt x="599" y="31"/>
                </a:moveTo>
                <a:cubicBezTo>
                  <a:pt x="605" y="31"/>
                  <a:pt x="610" y="26"/>
                  <a:pt x="610" y="20"/>
                </a:cubicBezTo>
                <a:cubicBezTo>
                  <a:pt x="610" y="14"/>
                  <a:pt x="605" y="9"/>
                  <a:pt x="599" y="9"/>
                </a:cubicBezTo>
                <a:cubicBezTo>
                  <a:pt x="593" y="9"/>
                  <a:pt x="588" y="14"/>
                  <a:pt x="588" y="20"/>
                </a:cubicBezTo>
                <a:cubicBezTo>
                  <a:pt x="588" y="26"/>
                  <a:pt x="593" y="31"/>
                  <a:pt x="599" y="31"/>
                </a:cubicBezTo>
                <a:close/>
                <a:moveTo>
                  <a:pt x="638" y="32"/>
                </a:moveTo>
                <a:cubicBezTo>
                  <a:pt x="645" y="32"/>
                  <a:pt x="650" y="27"/>
                  <a:pt x="650" y="20"/>
                </a:cubicBezTo>
                <a:cubicBezTo>
                  <a:pt x="650" y="14"/>
                  <a:pt x="645" y="8"/>
                  <a:pt x="638" y="8"/>
                </a:cubicBezTo>
                <a:cubicBezTo>
                  <a:pt x="632" y="8"/>
                  <a:pt x="626" y="14"/>
                  <a:pt x="626" y="20"/>
                </a:cubicBezTo>
                <a:cubicBezTo>
                  <a:pt x="626" y="27"/>
                  <a:pt x="632" y="32"/>
                  <a:pt x="638" y="32"/>
                </a:cubicBezTo>
                <a:close/>
                <a:moveTo>
                  <a:pt x="677" y="33"/>
                </a:moveTo>
                <a:cubicBezTo>
                  <a:pt x="684" y="33"/>
                  <a:pt x="690" y="27"/>
                  <a:pt x="690" y="20"/>
                </a:cubicBezTo>
                <a:cubicBezTo>
                  <a:pt x="690" y="13"/>
                  <a:pt x="684" y="7"/>
                  <a:pt x="677" y="7"/>
                </a:cubicBezTo>
                <a:cubicBezTo>
                  <a:pt x="670" y="7"/>
                  <a:pt x="664" y="13"/>
                  <a:pt x="664" y="20"/>
                </a:cubicBezTo>
                <a:cubicBezTo>
                  <a:pt x="664" y="27"/>
                  <a:pt x="670" y="33"/>
                  <a:pt x="677" y="33"/>
                </a:cubicBezTo>
                <a:close/>
                <a:moveTo>
                  <a:pt x="716" y="34"/>
                </a:moveTo>
                <a:cubicBezTo>
                  <a:pt x="724" y="34"/>
                  <a:pt x="730" y="28"/>
                  <a:pt x="730" y="20"/>
                </a:cubicBezTo>
                <a:cubicBezTo>
                  <a:pt x="730" y="12"/>
                  <a:pt x="724" y="6"/>
                  <a:pt x="716" y="6"/>
                </a:cubicBezTo>
                <a:cubicBezTo>
                  <a:pt x="709" y="6"/>
                  <a:pt x="703" y="12"/>
                  <a:pt x="703" y="20"/>
                </a:cubicBezTo>
                <a:cubicBezTo>
                  <a:pt x="703" y="28"/>
                  <a:pt x="709" y="34"/>
                  <a:pt x="716" y="34"/>
                </a:cubicBezTo>
                <a:close/>
                <a:moveTo>
                  <a:pt x="755" y="35"/>
                </a:moveTo>
                <a:cubicBezTo>
                  <a:pt x="764" y="35"/>
                  <a:pt x="770" y="28"/>
                  <a:pt x="770" y="20"/>
                </a:cubicBezTo>
                <a:cubicBezTo>
                  <a:pt x="770" y="12"/>
                  <a:pt x="764" y="5"/>
                  <a:pt x="755" y="5"/>
                </a:cubicBezTo>
                <a:cubicBezTo>
                  <a:pt x="747" y="5"/>
                  <a:pt x="741" y="12"/>
                  <a:pt x="741" y="20"/>
                </a:cubicBezTo>
                <a:cubicBezTo>
                  <a:pt x="741" y="28"/>
                  <a:pt x="747" y="35"/>
                  <a:pt x="755" y="35"/>
                </a:cubicBezTo>
                <a:close/>
                <a:moveTo>
                  <a:pt x="794" y="36"/>
                </a:moveTo>
                <a:cubicBezTo>
                  <a:pt x="803" y="36"/>
                  <a:pt x="810" y="29"/>
                  <a:pt x="810" y="20"/>
                </a:cubicBezTo>
                <a:cubicBezTo>
                  <a:pt x="810" y="11"/>
                  <a:pt x="803" y="4"/>
                  <a:pt x="794" y="4"/>
                </a:cubicBezTo>
                <a:cubicBezTo>
                  <a:pt x="786" y="4"/>
                  <a:pt x="779" y="11"/>
                  <a:pt x="779" y="20"/>
                </a:cubicBezTo>
                <a:cubicBezTo>
                  <a:pt x="779" y="29"/>
                  <a:pt x="786" y="36"/>
                  <a:pt x="794" y="36"/>
                </a:cubicBezTo>
                <a:close/>
                <a:moveTo>
                  <a:pt x="833" y="37"/>
                </a:moveTo>
                <a:cubicBezTo>
                  <a:pt x="843" y="37"/>
                  <a:pt x="850" y="29"/>
                  <a:pt x="850" y="20"/>
                </a:cubicBezTo>
                <a:cubicBezTo>
                  <a:pt x="850" y="11"/>
                  <a:pt x="843" y="3"/>
                  <a:pt x="833" y="3"/>
                </a:cubicBezTo>
                <a:cubicBezTo>
                  <a:pt x="824" y="3"/>
                  <a:pt x="817" y="11"/>
                  <a:pt x="817" y="20"/>
                </a:cubicBezTo>
                <a:cubicBezTo>
                  <a:pt x="817" y="29"/>
                  <a:pt x="824" y="37"/>
                  <a:pt x="833" y="37"/>
                </a:cubicBezTo>
                <a:close/>
                <a:moveTo>
                  <a:pt x="873" y="38"/>
                </a:moveTo>
                <a:cubicBezTo>
                  <a:pt x="882" y="38"/>
                  <a:pt x="890" y="30"/>
                  <a:pt x="890" y="20"/>
                </a:cubicBezTo>
                <a:cubicBezTo>
                  <a:pt x="890" y="10"/>
                  <a:pt x="882" y="2"/>
                  <a:pt x="873" y="2"/>
                </a:cubicBezTo>
                <a:cubicBezTo>
                  <a:pt x="863" y="2"/>
                  <a:pt x="855" y="10"/>
                  <a:pt x="855" y="20"/>
                </a:cubicBezTo>
                <a:cubicBezTo>
                  <a:pt x="855" y="30"/>
                  <a:pt x="863" y="38"/>
                  <a:pt x="873" y="38"/>
                </a:cubicBezTo>
                <a:close/>
                <a:moveTo>
                  <a:pt x="912" y="39"/>
                </a:moveTo>
                <a:cubicBezTo>
                  <a:pt x="922" y="39"/>
                  <a:pt x="930" y="31"/>
                  <a:pt x="930" y="20"/>
                </a:cubicBezTo>
                <a:cubicBezTo>
                  <a:pt x="930" y="10"/>
                  <a:pt x="922" y="1"/>
                  <a:pt x="912" y="1"/>
                </a:cubicBezTo>
                <a:cubicBezTo>
                  <a:pt x="901" y="1"/>
                  <a:pt x="893" y="10"/>
                  <a:pt x="893" y="20"/>
                </a:cubicBezTo>
                <a:cubicBezTo>
                  <a:pt x="893" y="31"/>
                  <a:pt x="901" y="39"/>
                  <a:pt x="912" y="39"/>
                </a:cubicBezTo>
                <a:close/>
                <a:moveTo>
                  <a:pt x="951" y="40"/>
                </a:moveTo>
                <a:cubicBezTo>
                  <a:pt x="962" y="40"/>
                  <a:pt x="971" y="31"/>
                  <a:pt x="971" y="20"/>
                </a:cubicBezTo>
                <a:cubicBezTo>
                  <a:pt x="971" y="9"/>
                  <a:pt x="962" y="0"/>
                  <a:pt x="951" y="0"/>
                </a:cubicBezTo>
                <a:cubicBezTo>
                  <a:pt x="940" y="0"/>
                  <a:pt x="931" y="9"/>
                  <a:pt x="931" y="20"/>
                </a:cubicBezTo>
                <a:cubicBezTo>
                  <a:pt x="931" y="31"/>
                  <a:pt x="940" y="40"/>
                  <a:pt x="951" y="40"/>
                </a:cubicBezTo>
                <a:close/>
                <a:moveTo>
                  <a:pt x="1430" y="27"/>
                </a:moveTo>
                <a:cubicBezTo>
                  <a:pt x="1589" y="25"/>
                  <a:pt x="1747" y="24"/>
                  <a:pt x="1901" y="20"/>
                </a:cubicBezTo>
                <a:cubicBezTo>
                  <a:pt x="1775" y="17"/>
                  <a:pt x="1598" y="15"/>
                  <a:pt x="1431" y="14"/>
                </a:cubicBezTo>
                <a:cubicBezTo>
                  <a:pt x="1432" y="16"/>
                  <a:pt x="1432" y="18"/>
                  <a:pt x="1432" y="20"/>
                </a:cubicBezTo>
                <a:cubicBezTo>
                  <a:pt x="1432" y="22"/>
                  <a:pt x="1431" y="25"/>
                  <a:pt x="1430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4380645" y="3050967"/>
            <a:ext cx="3339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bg>
      <p:bgPr>
        <a:solidFill>
          <a:srgbClr val="E73A1C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440603" y="759873"/>
            <a:ext cx="662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67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标注</a:t>
            </a: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2857674" y="841948"/>
            <a:ext cx="1401900" cy="3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字体使用 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行距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背景图片出处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声明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4395052" y="841948"/>
            <a:ext cx="3727500" cy="3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英文 Arial (正文)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中文 微软雅黑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正文 1.3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cn.bing.com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互联网是一个开放共享的平台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OfficePLUS 部分设计灵感与元素来源于网络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如有建议请联系officeplus@microsoft.com</a:t>
            </a:r>
            <a:endParaRPr sz="1333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440603" y="182445"/>
            <a:ext cx="8163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67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OfficePLUS</a:t>
            </a:r>
            <a:endParaRPr sz="1067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bg>
      <p:bgPr>
        <a:solidFill>
          <a:schemeClr val="lt1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hape 48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431" y="2521041"/>
            <a:ext cx="3177902" cy="41858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/>
          <p:nvPr/>
        </p:nvSpPr>
        <p:spPr>
          <a:xfrm>
            <a:off x="4259746" y="3740751"/>
            <a:ext cx="33474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33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点击Logo获取更多优质模板（放映模式）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500" cy="184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500" cy="282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3764192"/>
            <a:ext cx="9825600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4777714" y="2072150"/>
            <a:ext cx="74139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341189" y="-11"/>
            <a:ext cx="3001758" cy="1391229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46579" y="6029501"/>
            <a:ext cx="2124408" cy="822734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7848470" y="1657"/>
            <a:ext cx="4343273" cy="1681990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858572" y="1734861"/>
            <a:ext cx="8489100" cy="338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600" cy="93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00" cy="27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800" cy="806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238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6E4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Shape 131"/>
          <p:cNvGrpSpPr/>
          <p:nvPr/>
        </p:nvGrpSpPr>
        <p:grpSpPr>
          <a:xfrm>
            <a:off x="-16" y="228598"/>
            <a:ext cx="2851500" cy="6638590"/>
            <a:chOff x="2487613" y="285750"/>
            <a:chExt cx="2428875" cy="5654676"/>
          </a:xfrm>
        </p:grpSpPr>
        <p:sp>
          <p:nvSpPr>
            <p:cNvPr id="132" name="Shape 132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0" b="0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0" b="0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0" b="0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0" b="0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2573338" y="2817813"/>
              <a:ext cx="700088" cy="2835274"/>
            </a:xfrm>
            <a:custGeom>
              <a:avLst/>
              <a:gdLst/>
              <a:ahLst/>
              <a:cxnLst/>
              <a:rect l="0" t="0" r="0" b="0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0" b="0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0" b="0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3148013" y="1282700"/>
              <a:ext cx="1768475" cy="3448051"/>
            </a:xfrm>
            <a:custGeom>
              <a:avLst/>
              <a:gdLst/>
              <a:ahLst/>
              <a:cxnLst/>
              <a:rect l="0" t="0" r="0" b="0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0" b="0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0" b="0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Shape 144"/>
          <p:cNvGrpSpPr/>
          <p:nvPr/>
        </p:nvGrpSpPr>
        <p:grpSpPr>
          <a:xfrm>
            <a:off x="27048" y="-37"/>
            <a:ext cx="2356623" cy="6853137"/>
            <a:chOff x="6627813" y="195454"/>
            <a:chExt cx="1952625" cy="5678297"/>
          </a:xfrm>
        </p:grpSpPr>
        <p:sp>
          <p:nvSpPr>
            <p:cNvPr id="145" name="Shape 145"/>
            <p:cNvSpPr/>
            <p:nvPr/>
          </p:nvSpPr>
          <p:spPr>
            <a:xfrm>
              <a:off x="6627813" y="195454"/>
              <a:ext cx="409575" cy="3646489"/>
            </a:xfrm>
            <a:custGeom>
              <a:avLst/>
              <a:gdLst/>
              <a:ahLst/>
              <a:cxnLst/>
              <a:rect l="0" t="0" r="0" b="0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0" b="0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0" b="0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7037388" y="3811588"/>
              <a:ext cx="457200" cy="1852614"/>
            </a:xfrm>
            <a:custGeom>
              <a:avLst/>
              <a:gdLst/>
              <a:ahLst/>
              <a:cxnLst/>
              <a:rect l="0" t="0" r="0" b="0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0" b="0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0" b="0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0" b="0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0" b="0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0" b="0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0" b="0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Shape 157"/>
          <p:cNvSpPr/>
          <p:nvPr/>
        </p:nvSpPr>
        <p:spPr>
          <a:xfrm>
            <a:off x="0" y="0"/>
            <a:ext cx="183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9216">
          <p15:clr>
            <a:srgbClr val="F26B43"/>
          </p15:clr>
        </p15:guide>
        <p15:guide id="2" pos="1248">
          <p15:clr>
            <a:srgbClr val="F26B43"/>
          </p15:clr>
        </p15:guide>
        <p15:guide id="3" pos="1152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6E4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/>
        </p:nvGrpSpPr>
        <p:grpSpPr>
          <a:xfrm>
            <a:off x="-16" y="228598"/>
            <a:ext cx="2851500" cy="6638590"/>
            <a:chOff x="2487613" y="285750"/>
            <a:chExt cx="2428875" cy="5654676"/>
          </a:xfrm>
        </p:grpSpPr>
        <p:sp>
          <p:nvSpPr>
            <p:cNvPr id="294" name="Shape 294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0" b="0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0" b="0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0" b="0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0" b="0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573338" y="2817813"/>
              <a:ext cx="700088" cy="2835274"/>
            </a:xfrm>
            <a:custGeom>
              <a:avLst/>
              <a:gdLst/>
              <a:ahLst/>
              <a:cxnLst/>
              <a:rect l="0" t="0" r="0" b="0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0" b="0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0" b="0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148013" y="1282700"/>
              <a:ext cx="1768475" cy="3448051"/>
            </a:xfrm>
            <a:custGeom>
              <a:avLst/>
              <a:gdLst/>
              <a:ahLst/>
              <a:cxnLst/>
              <a:rect l="0" t="0" r="0" b="0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0" b="0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0" b="0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Shape 306"/>
          <p:cNvGrpSpPr/>
          <p:nvPr/>
        </p:nvGrpSpPr>
        <p:grpSpPr>
          <a:xfrm>
            <a:off x="27048" y="-37"/>
            <a:ext cx="2356623" cy="6853137"/>
            <a:chOff x="6627813" y="195454"/>
            <a:chExt cx="1952625" cy="5678297"/>
          </a:xfrm>
        </p:grpSpPr>
        <p:sp>
          <p:nvSpPr>
            <p:cNvPr id="307" name="Shape 307"/>
            <p:cNvSpPr/>
            <p:nvPr/>
          </p:nvSpPr>
          <p:spPr>
            <a:xfrm>
              <a:off x="6627813" y="195454"/>
              <a:ext cx="409575" cy="3646489"/>
            </a:xfrm>
            <a:custGeom>
              <a:avLst/>
              <a:gdLst/>
              <a:ahLst/>
              <a:cxnLst/>
              <a:rect l="0" t="0" r="0" b="0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0" b="0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0" b="0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7037388" y="3811588"/>
              <a:ext cx="457200" cy="1852614"/>
            </a:xfrm>
            <a:custGeom>
              <a:avLst/>
              <a:gdLst/>
              <a:ahLst/>
              <a:cxnLst/>
              <a:rect l="0" t="0" r="0" b="0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0" b="0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0" b="0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0" b="0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0" b="0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0" b="0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0" b="0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Shape 319"/>
          <p:cNvSpPr/>
          <p:nvPr/>
        </p:nvSpPr>
        <p:spPr>
          <a:xfrm>
            <a:off x="0" y="0"/>
            <a:ext cx="183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acebook.com/permalink.php?story_fbid=578778755653319&amp;id=4643413270970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acebook.com/groups/672008476294506/photos/?filter=album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hyperlink" Target="https://www.facebook.com/media/set/?set=a.1239224269452156.1073741850.100000937847865&amp;type=1&amp;l=c5810f3af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facebook.com/media/set/?set=a.1283833861657863.1073741852.100000937847865&amp;type=1&amp;l=665eeff2c6" TargetMode="Externa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4597875" y="2668698"/>
            <a:ext cx="50247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心智圖共備團</a:t>
            </a:r>
            <a:endParaRPr sz="6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892" y="2348136"/>
            <a:ext cx="7143752" cy="1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8396550" y="4949450"/>
            <a:ext cx="33438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新竹自強國中沈詩妮</a:t>
            </a:r>
            <a:endParaRPr sz="240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新竹育賢國中陳巧莉</a:t>
            </a:r>
            <a:endParaRPr sz="2400"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新竹竹北國中楊秦雨</a:t>
            </a: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3833475" y="770550"/>
            <a:ext cx="65535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>
                <a:solidFill>
                  <a:schemeClr val="accent1"/>
                </a:solidFill>
              </a:rPr>
              <a:t>築夢。踏實</a:t>
            </a:r>
            <a:endParaRPr sz="9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2034792" y="2981078"/>
            <a:ext cx="9660600" cy="26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: 00 ~ 12 : 00    CA與自強田徑隊孩子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: 00 ~ 13 :00     老師們與 CA 共進午餐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: 00 ~ 13 :00     CA 與老師們討論早上課程</a:t>
            </a:r>
            <a:endParaRPr sz="36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2034792" y="2798383"/>
            <a:ext cx="77688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zh-TW" sz="54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106.01.14  CA 自強分享</a:t>
            </a:r>
            <a:endParaRPr sz="5400" b="0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zh-TW" sz="54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br>
              <a:rPr lang="zh-TW" sz="54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5400" b="0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6" name="Shape 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088" y="2957288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350" y="2986313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638" y="2971800"/>
            <a:ext cx="31432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Shape 569">
            <a:hlinkClick r:id="rId4"/>
          </p:cNvPr>
          <p:cNvSpPr/>
          <p:nvPr/>
        </p:nvSpPr>
        <p:spPr>
          <a:xfrm>
            <a:off x="9679100" y="2219500"/>
            <a:ext cx="313500" cy="313500"/>
          </a:xfrm>
          <a:prstGeom prst="su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r="6550" b="6550"/>
          <a:stretch/>
        </p:blipFill>
        <p:spPr>
          <a:xfrm>
            <a:off x="6673575" y="2760525"/>
            <a:ext cx="5167375" cy="398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000" y="2760525"/>
            <a:ext cx="5167375" cy="39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000" y="268125"/>
            <a:ext cx="3129324" cy="24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7917" y="300400"/>
            <a:ext cx="3223034" cy="241619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/>
        </p:nvSpPr>
        <p:spPr>
          <a:xfrm>
            <a:off x="5119725" y="908700"/>
            <a:ext cx="28020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當 CA 遇上自強田徑隊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620200" y="1692100"/>
            <a:ext cx="7791000" cy="1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桃竹苗共備人數團迅速成長</a:t>
            </a:r>
            <a:endParaRPr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title"/>
          </p:nvPr>
        </p:nvSpPr>
        <p:spPr>
          <a:xfrm>
            <a:off x="2805975" y="2708725"/>
            <a:ext cx="40539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大團不易聚焦</a:t>
            </a:r>
            <a:endParaRPr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2805975" y="3825000"/>
            <a:ext cx="6294300" cy="15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群組裏大家討論再討論</a:t>
            </a:r>
            <a:b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找尋我們想要的共備群組模式 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949" y="1202225"/>
            <a:ext cx="36957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688" y="5343888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950" y="5372913"/>
            <a:ext cx="31432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title"/>
          </p:nvPr>
        </p:nvSpPr>
        <p:spPr>
          <a:xfrm>
            <a:off x="4094749" y="1175200"/>
            <a:ext cx="4937100" cy="16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共備團的轉型</a:t>
            </a: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4052162" y="3453273"/>
            <a:ext cx="53073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小而美的心智圖共備團</a:t>
            </a: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5" name="Shape 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950" y="3055725"/>
            <a:ext cx="32861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7450" y="4222479"/>
            <a:ext cx="650050" cy="13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Shape 6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885" y="470500"/>
            <a:ext cx="5782316" cy="582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350" y="88650"/>
            <a:ext cx="6792050" cy="668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855750"/>
            <a:ext cx="4879151" cy="491359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732675" y="470500"/>
            <a:ext cx="44727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小而美心智圖共備團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title"/>
          </p:nvPr>
        </p:nvSpPr>
        <p:spPr>
          <a:xfrm>
            <a:off x="2613723" y="562200"/>
            <a:ext cx="4225200" cy="1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5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心智圖共備團</a:t>
            </a:r>
            <a:endParaRPr sz="5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2039775" y="1892300"/>
            <a:ext cx="8788500" cy="3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◉每次段考前的週末共備下一次段考內容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◉以畫心智圖為主軸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◉一條龍的</a:t>
            </a:r>
            <a:r>
              <a:rPr lang="zh-TW" sz="3600"/>
              <a:t>生產線概念</a:t>
            </a: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，討論完、畫完、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3600"/>
              <a:t>    </a:t>
            </a: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學習單也同時完成 </a:t>
            </a:r>
            <a:b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3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◉上課不一定會畫，但它是</a:t>
            </a:r>
            <a:r>
              <a:rPr lang="zh-TW" sz="3600"/>
              <a:t>教學地圖</a:t>
            </a:r>
            <a:endParaRPr sz="36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1" name="Shape 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338" y="1339335"/>
            <a:ext cx="2400300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Shape 612">
            <a:hlinkClick r:id="rId4"/>
          </p:cNvPr>
          <p:cNvSpPr/>
          <p:nvPr/>
        </p:nvSpPr>
        <p:spPr>
          <a:xfrm>
            <a:off x="9412900" y="4835675"/>
            <a:ext cx="360900" cy="314400"/>
          </a:xfrm>
          <a:prstGeom prst="su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title"/>
          </p:nvPr>
        </p:nvSpPr>
        <p:spPr>
          <a:xfrm>
            <a:off x="2894002" y="1072050"/>
            <a:ext cx="5797500" cy="2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entury Gothic"/>
              <a:buNone/>
            </a:pPr>
            <a: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心智圖共備團共備了整整一年</a:t>
            </a:r>
            <a:b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繼文暫時</a:t>
            </a:r>
            <a:r>
              <a:rPr lang="zh-TW" sz="3200"/>
              <a:t>請辭</a:t>
            </a:r>
            <a: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台北組礙於交通暫別</a:t>
            </a:r>
            <a:b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但…….</a:t>
            </a:r>
            <a:endParaRPr sz="32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2817800" y="3557925"/>
            <a:ext cx="73551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zh-TW" sz="6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我們仍然要堅持下去</a:t>
            </a:r>
            <a:endParaRPr sz="6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9" name="Shape 6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4100" y="1400175"/>
            <a:ext cx="2286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288" y="5104188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550" y="5133213"/>
            <a:ext cx="31432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title"/>
          </p:nvPr>
        </p:nvSpPr>
        <p:spPr>
          <a:xfrm>
            <a:off x="3232212" y="1200512"/>
            <a:ext cx="5671800" cy="16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共備團再度轉型</a:t>
            </a: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3308400" y="2822198"/>
            <a:ext cx="6270900" cy="25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戰戰兢兢再共備</a:t>
            </a:r>
            <a:b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反而發展出另一種模式</a:t>
            </a: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/>
              <a:t>並且加入新成員</a:t>
            </a: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我們會一直持續下去</a:t>
            </a:r>
            <a:r>
              <a:rPr lang="zh-TW" sz="4000"/>
              <a:t>........</a:t>
            </a: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5500" y="3984804"/>
            <a:ext cx="650050" cy="13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7575" y="880575"/>
            <a:ext cx="3286125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7500" y="1558971"/>
            <a:ext cx="6119426" cy="527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325" y="1582863"/>
            <a:ext cx="4254900" cy="52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1867425" y="116325"/>
            <a:ext cx="2189100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築夢。</a:t>
            </a:r>
            <a:endParaRPr sz="4800"/>
          </a:p>
        </p:txBody>
      </p:sp>
      <p:sp>
        <p:nvSpPr>
          <p:cNvPr id="637" name="Shape 637"/>
          <p:cNvSpPr txBox="1"/>
          <p:nvPr/>
        </p:nvSpPr>
        <p:spPr>
          <a:xfrm>
            <a:off x="3742225" y="618800"/>
            <a:ext cx="20904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踏實～</a:t>
            </a:r>
            <a:endParaRPr sz="4800"/>
          </a:p>
        </p:txBody>
      </p:sp>
      <p:sp>
        <p:nvSpPr>
          <p:cNvPr id="638" name="Shape 638"/>
          <p:cNvSpPr txBox="1"/>
          <p:nvPr/>
        </p:nvSpPr>
        <p:spPr>
          <a:xfrm>
            <a:off x="9106225" y="828600"/>
            <a:ext cx="3020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心築圖共備團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>
            <a:spLocks noGrp="1"/>
          </p:cNvSpPr>
          <p:nvPr>
            <p:ph type="title"/>
          </p:nvPr>
        </p:nvSpPr>
        <p:spPr>
          <a:xfrm>
            <a:off x="2589200" y="685800"/>
            <a:ext cx="79626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/>
              <a:t>Part two-課堂實踐</a:t>
            </a:r>
            <a:endParaRPr sz="4200"/>
          </a:p>
        </p:txBody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1828800" y="1484250"/>
            <a:ext cx="9798000" cy="50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000"/>
              <a:t>先感謝一下</a:t>
            </a:r>
            <a:endParaRPr sz="3000"/>
          </a:p>
          <a:p>
            <a:pPr marL="457200" lvl="0" indent="-419100" rtl="0"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大學長劉繼文老師的帶領，開啟了我心智圖教學之路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李政憲老師的無私分享，開啟我將摺紙活動融入課程，並開設摺紙社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CA老師身教，讓我覺得在國中端的我也可以做些什麼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所有無私分享的教育夥伴，讓我教學得以省思、精進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共備夥伴一路的陪伴、支持與鼓勵，讓我有堅持下去的勇氣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zh-TW" sz="3000"/>
              <a:t>感謝家人的默默付出讓我在東奔西跑研習時無後顧之憂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3574250" y="1600200"/>
            <a:ext cx="5677200" cy="1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1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報告順序及架構</a:t>
            </a: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2678111" y="36936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◉沈詩妮--心智共備團起源及歷程</a:t>
            </a: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◉陳巧莉--心智圖的應用及課堂實踐</a:t>
            </a: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Noto Sans Symbols"/>
              <a:buNone/>
            </a:pPr>
            <a: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◉楊秦雨--共備活動單應用及課堂實踐</a:t>
            </a:r>
            <a:br>
              <a:rPr lang="zh-TW" sz="4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40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100" y="1408475"/>
            <a:ext cx="3286125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title"/>
          </p:nvPr>
        </p:nvSpPr>
        <p:spPr>
          <a:xfrm>
            <a:off x="2592925" y="282724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/>
              <a:t>課堂實踐-心智圖</a:t>
            </a:r>
            <a:endParaRPr sz="4200"/>
          </a:p>
        </p:txBody>
      </p:sp>
      <p:sp>
        <p:nvSpPr>
          <p:cNvPr id="650" name="Shape 650"/>
          <p:cNvSpPr txBox="1"/>
          <p:nvPr/>
        </p:nvSpPr>
        <p:spPr>
          <a:xfrm>
            <a:off x="1485900" y="1119300"/>
            <a:ext cx="10018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/>
              <a:t>從心智圖開始-找出單元主題-概念核心，幫助孩子閱讀文本，抓出重點</a:t>
            </a:r>
            <a:endParaRPr sz="3400"/>
          </a:p>
        </p:txBody>
      </p:sp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400" y="1828775"/>
            <a:ext cx="6659359" cy="50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課堂實踐-心智圖-以應用問題為例</a:t>
            </a:r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2591125" y="1435050"/>
            <a:ext cx="8915400" cy="193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3200"/>
              <a:t>麻雀圖-幫助孩子拆解問題，再進行翻譯列式</a:t>
            </a:r>
            <a:endParaRPr sz="3200"/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3">
            <a:alphaModFix/>
          </a:blip>
          <a:srcRect r="25289" b="16058"/>
          <a:stretch/>
        </p:blipFill>
        <p:spPr>
          <a:xfrm>
            <a:off x="4155063" y="2400300"/>
            <a:ext cx="7712824" cy="401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課堂實踐-心智圖-以應用問題為例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    丟番圖的一生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4" name="Shape 664"/>
          <p:cNvPicPr preferRelativeResize="0"/>
          <p:nvPr/>
        </p:nvPicPr>
        <p:blipFill rotWithShape="1">
          <a:blip r:embed="rId3">
            <a:alphaModFix/>
          </a:blip>
          <a:srcRect l="10015" t="8308" b="7678"/>
          <a:stretch/>
        </p:blipFill>
        <p:spPr>
          <a:xfrm>
            <a:off x="636968" y="2152700"/>
            <a:ext cx="6089163" cy="42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Shape 665"/>
          <p:cNvPicPr preferRelativeResize="0"/>
          <p:nvPr/>
        </p:nvPicPr>
        <p:blipFill rotWithShape="1">
          <a:blip r:embed="rId4">
            <a:alphaModFix/>
          </a:blip>
          <a:srcRect t="13933" b="8869"/>
          <a:stretch/>
        </p:blipFill>
        <p:spPr>
          <a:xfrm>
            <a:off x="5531380" y="2400300"/>
            <a:ext cx="6508219" cy="37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title"/>
          </p:nvPr>
        </p:nvSpPr>
        <p:spPr>
          <a:xfrm>
            <a:off x="1981199" y="359075"/>
            <a:ext cx="94881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課堂實踐-心智圖-</a:t>
            </a:r>
            <a:r>
              <a:rPr lang="zh-TW" sz="3200"/>
              <a:t>以二元一次方程式的圖形為例</a:t>
            </a:r>
            <a:endParaRPr sz="3200"/>
          </a:p>
        </p:txBody>
      </p:sp>
      <p:pic>
        <p:nvPicPr>
          <p:cNvPr id="671" name="Shape 6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576" y="1013425"/>
            <a:ext cx="8062749" cy="58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Shape 676"/>
          <p:cNvPicPr preferRelativeResize="0"/>
          <p:nvPr/>
        </p:nvPicPr>
        <p:blipFill rotWithShape="1">
          <a:blip r:embed="rId3">
            <a:alphaModFix/>
          </a:blip>
          <a:srcRect b="31290"/>
          <a:stretch/>
        </p:blipFill>
        <p:spPr>
          <a:xfrm>
            <a:off x="4962300" y="685800"/>
            <a:ext cx="6317858" cy="61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Shape 677"/>
          <p:cNvSpPr txBox="1">
            <a:spLocks noGrp="1"/>
          </p:cNvSpPr>
          <p:nvPr>
            <p:ph type="title"/>
          </p:nvPr>
        </p:nvSpPr>
        <p:spPr>
          <a:xfrm>
            <a:off x="2589199" y="30926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課堂實踐-心智圖-</a:t>
            </a:r>
            <a:r>
              <a:rPr lang="zh-TW" sz="3200"/>
              <a:t>以二元一次方程式單元為例</a:t>
            </a:r>
            <a:endParaRPr sz="3200"/>
          </a:p>
        </p:txBody>
      </p:sp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1371600" y="1908325"/>
            <a:ext cx="3417900" cy="353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sz="2800"/>
              <a:t>CA說：「函數的表徵包含表格、圖、式子。」</a:t>
            </a:r>
            <a:endParaRPr sz="2800"/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sz="2800"/>
              <a:t>學習單設計</a:t>
            </a:r>
            <a:endParaRPr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>
            <a:spLocks noGrp="1"/>
          </p:cNvSpPr>
          <p:nvPr>
            <p:ph type="title"/>
          </p:nvPr>
        </p:nvSpPr>
        <p:spPr>
          <a:xfrm>
            <a:off x="2592925" y="685793"/>
            <a:ext cx="8911800" cy="101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/>
              <a:t>課堂實踐—心智圖筆記（學生心得）</a:t>
            </a:r>
            <a:endParaRPr sz="4000"/>
          </a:p>
        </p:txBody>
      </p:sp>
      <p:pic>
        <p:nvPicPr>
          <p:cNvPr id="684" name="Shape 684"/>
          <p:cNvPicPr preferRelativeResize="0"/>
          <p:nvPr/>
        </p:nvPicPr>
        <p:blipFill rotWithShape="1">
          <a:blip r:embed="rId3">
            <a:alphaModFix/>
          </a:blip>
          <a:srcRect b="58571"/>
          <a:stretch/>
        </p:blipFill>
        <p:spPr>
          <a:xfrm>
            <a:off x="1307300" y="1696200"/>
            <a:ext cx="3536198" cy="195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4">
            <a:alphaModFix/>
          </a:blip>
          <a:srcRect b="65665"/>
          <a:stretch/>
        </p:blipFill>
        <p:spPr>
          <a:xfrm>
            <a:off x="4624750" y="1696200"/>
            <a:ext cx="4266856" cy="195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 rotWithShape="1">
          <a:blip r:embed="rId5">
            <a:alphaModFix/>
          </a:blip>
          <a:srcRect t="4255" b="50566"/>
          <a:stretch/>
        </p:blipFill>
        <p:spPr>
          <a:xfrm>
            <a:off x="8953000" y="1746000"/>
            <a:ext cx="3243013" cy="195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Shape 687"/>
          <p:cNvPicPr preferRelativeResize="0"/>
          <p:nvPr/>
        </p:nvPicPr>
        <p:blipFill rotWithShape="1">
          <a:blip r:embed="rId6">
            <a:alphaModFix/>
          </a:blip>
          <a:srcRect l="9518" b="55910"/>
          <a:stretch/>
        </p:blipFill>
        <p:spPr>
          <a:xfrm>
            <a:off x="1371600" y="4272734"/>
            <a:ext cx="3243028" cy="210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Shape 688"/>
          <p:cNvPicPr preferRelativeResize="0"/>
          <p:nvPr/>
        </p:nvPicPr>
        <p:blipFill rotWithShape="1">
          <a:blip r:embed="rId7">
            <a:alphaModFix/>
          </a:blip>
          <a:srcRect b="64851"/>
          <a:stretch/>
        </p:blipFill>
        <p:spPr>
          <a:xfrm>
            <a:off x="4624750" y="4390700"/>
            <a:ext cx="4266849" cy="19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Shape 689"/>
          <p:cNvSpPr txBox="1"/>
          <p:nvPr/>
        </p:nvSpPr>
        <p:spPr>
          <a:xfrm>
            <a:off x="8953000" y="4101525"/>
            <a:ext cx="30777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E73A1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給孩子魚，不如教它們怎麼釣魚！</a:t>
            </a:r>
            <a:endParaRPr sz="2800">
              <a:solidFill>
                <a:srgbClr val="E73A1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E73A1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教學脈絡更清楚</a:t>
            </a:r>
            <a:endParaRPr sz="2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00"/>
              <a:t>滿滿的收穫—心智圖筆記</a:t>
            </a:r>
            <a:endParaRPr sz="4300"/>
          </a:p>
        </p:txBody>
      </p:sp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 t="11598"/>
          <a:stretch/>
        </p:blipFill>
        <p:spPr>
          <a:xfrm rot="10800000">
            <a:off x="2480323" y="1651121"/>
            <a:ext cx="7231352" cy="479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/>
        </p:nvSpPr>
        <p:spPr>
          <a:xfrm>
            <a:off x="1485900" y="890700"/>
            <a:ext cx="10018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從心智圖開始-找出單元主題-概念核心，多項式乘法與因式分解的結合!</a:t>
            </a:r>
            <a:endParaRPr sz="2800"/>
          </a:p>
        </p:txBody>
      </p:sp>
      <p:sp>
        <p:nvSpPr>
          <p:cNvPr id="701" name="Shape 701"/>
          <p:cNvSpPr txBox="1">
            <a:spLocks noGrp="1"/>
          </p:cNvSpPr>
          <p:nvPr>
            <p:ph type="title"/>
          </p:nvPr>
        </p:nvSpPr>
        <p:spPr>
          <a:xfrm>
            <a:off x="2039400" y="319150"/>
            <a:ext cx="8911800" cy="82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</a:t>
            </a:r>
            <a:r>
              <a:rPr lang="zh-TW" sz="3200"/>
              <a:t>以多項式、因式分解單元為例</a:t>
            </a:r>
            <a:endParaRPr sz="3200"/>
          </a:p>
        </p:txBody>
      </p:sp>
      <p:pic>
        <p:nvPicPr>
          <p:cNvPr id="702" name="Shape 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75" y="2127975"/>
            <a:ext cx="6182652" cy="46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Shape 703"/>
          <p:cNvSpPr txBox="1"/>
          <p:nvPr/>
        </p:nvSpPr>
        <p:spPr>
          <a:xfrm>
            <a:off x="7908150" y="2406575"/>
            <a:ext cx="17253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CA方法</a:t>
            </a:r>
            <a:endParaRPr sz="3000"/>
          </a:p>
        </p:txBody>
      </p:sp>
      <p:pic>
        <p:nvPicPr>
          <p:cNvPr id="704" name="Shape 7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0125" y="3233975"/>
            <a:ext cx="5289474" cy="2585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/>
        </p:nvSpPr>
        <p:spPr>
          <a:xfrm>
            <a:off x="1981200" y="1406100"/>
            <a:ext cx="2701200" cy="4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學習單的發展：</a:t>
            </a:r>
            <a:endParaRPr sz="28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直式乘法</a:t>
            </a:r>
            <a:endParaRPr sz="28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VS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因式分解</a:t>
            </a:r>
            <a:endParaRPr sz="2800"/>
          </a:p>
        </p:txBody>
      </p:sp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1981200" y="345325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</a:t>
            </a:r>
            <a:r>
              <a:rPr lang="zh-TW" sz="3200"/>
              <a:t>以多項式、因式分解單元為例</a:t>
            </a:r>
            <a:endParaRPr sz="3200"/>
          </a:p>
        </p:txBody>
      </p:sp>
      <p:pic>
        <p:nvPicPr>
          <p:cNvPr id="711" name="Shape 711"/>
          <p:cNvPicPr preferRelativeResize="0"/>
          <p:nvPr/>
        </p:nvPicPr>
        <p:blipFill rotWithShape="1">
          <a:blip r:embed="rId3">
            <a:alphaModFix/>
          </a:blip>
          <a:srcRect t="11646" b="24917"/>
          <a:stretch/>
        </p:blipFill>
        <p:spPr>
          <a:xfrm>
            <a:off x="5746627" y="1406100"/>
            <a:ext cx="4636050" cy="523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課堂實踐-摺紙融入教學</a:t>
            </a:r>
            <a:r>
              <a:rPr lang="zh-TW" sz="3200"/>
              <a:t>-以尺規作圖為例</a:t>
            </a:r>
            <a:endParaRPr sz="3200"/>
          </a:p>
        </p:txBody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2314725" y="1905100"/>
            <a:ext cx="4588500" cy="400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/>
              <a:t>從畫正三角形開始，帶孩子製作翻轉六邊形</a:t>
            </a:r>
            <a:endParaRPr sz="2800"/>
          </a:p>
        </p:txBody>
      </p:sp>
      <p:sp>
        <p:nvSpPr>
          <p:cNvPr id="718" name="Shape 718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/>
              <a:t>準備材料</a:t>
            </a:r>
            <a:endParaRPr sz="2800"/>
          </a:p>
        </p:txBody>
      </p:sp>
      <p:pic>
        <p:nvPicPr>
          <p:cNvPr id="719" name="Shape 719"/>
          <p:cNvPicPr preferRelativeResize="0"/>
          <p:nvPr/>
        </p:nvPicPr>
        <p:blipFill rotWithShape="1">
          <a:blip r:embed="rId3">
            <a:alphaModFix/>
          </a:blip>
          <a:srcRect l="21124" t="14823" r="26678" b="27876"/>
          <a:stretch/>
        </p:blipFill>
        <p:spPr>
          <a:xfrm>
            <a:off x="2555625" y="3029925"/>
            <a:ext cx="4313998" cy="355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538276" y="3225835"/>
            <a:ext cx="4213027" cy="315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1569900" y="2167450"/>
            <a:ext cx="15267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緣</a:t>
            </a:r>
            <a:r>
              <a:rPr lang="zh-TW" sz="4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起</a:t>
            </a:r>
            <a:endParaRPr sz="48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2329997" y="3510183"/>
            <a:ext cx="81438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None/>
            </a:pPr>
            <a:r>
              <a:rPr lang="zh-TW" sz="8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一通電話的開始</a:t>
            </a:r>
            <a:endParaRPr sz="8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2597900" y="686975"/>
            <a:ext cx="8143800" cy="128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/>
              <a:t>Part One -心智圖共備團的緣由</a:t>
            </a:r>
            <a:endParaRPr sz="4200"/>
          </a:p>
        </p:txBody>
      </p:sp>
      <p:pic>
        <p:nvPicPr>
          <p:cNvPr id="507" name="Shape 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6636" y="5178060"/>
            <a:ext cx="24003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661" y="5178060"/>
            <a:ext cx="2400300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Shape 7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3996125"/>
            <a:ext cx="2641600" cy="278787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>
            <a:off x="2402949" y="339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學習的樂趣-從動手做開始</a:t>
            </a:r>
            <a:endParaRPr/>
          </a:p>
        </p:txBody>
      </p:sp>
      <p:pic>
        <p:nvPicPr>
          <p:cNvPr id="727" name="Shape 7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1208375"/>
            <a:ext cx="2641600" cy="27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Shape 728"/>
          <p:cNvPicPr preferRelativeResize="0"/>
          <p:nvPr/>
        </p:nvPicPr>
        <p:blipFill rotWithShape="1">
          <a:blip r:embed="rId5">
            <a:alphaModFix/>
          </a:blip>
          <a:srcRect t="16936"/>
          <a:stretch/>
        </p:blipFill>
        <p:spPr>
          <a:xfrm>
            <a:off x="4844888" y="2171701"/>
            <a:ext cx="2870986" cy="31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Shape 729"/>
          <p:cNvPicPr preferRelativeResize="0"/>
          <p:nvPr/>
        </p:nvPicPr>
        <p:blipFill rotWithShape="1">
          <a:blip r:embed="rId6">
            <a:alphaModFix/>
          </a:blip>
          <a:srcRect t="13886" r="9526" b="14495"/>
          <a:stretch/>
        </p:blipFill>
        <p:spPr>
          <a:xfrm>
            <a:off x="8443775" y="339107"/>
            <a:ext cx="2870978" cy="302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Shape 730"/>
          <p:cNvPicPr preferRelativeResize="0"/>
          <p:nvPr/>
        </p:nvPicPr>
        <p:blipFill rotWithShape="1">
          <a:blip r:embed="rId7">
            <a:alphaModFix/>
          </a:blip>
          <a:srcRect b="12080"/>
          <a:stretch/>
        </p:blipFill>
        <p:spPr>
          <a:xfrm>
            <a:off x="8443775" y="3369050"/>
            <a:ext cx="2870978" cy="3365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/>
              <a:t>數學活動結合畢業祝福</a:t>
            </a:r>
            <a:endParaRPr sz="4000"/>
          </a:p>
        </p:txBody>
      </p:sp>
      <p:pic>
        <p:nvPicPr>
          <p:cNvPr id="736" name="Shape 7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1654871"/>
            <a:ext cx="4662547" cy="48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Shape 737"/>
          <p:cNvSpPr txBox="1"/>
          <p:nvPr/>
        </p:nvSpPr>
        <p:spPr>
          <a:xfrm>
            <a:off x="7173850" y="2858925"/>
            <a:ext cx="3798900" cy="24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正四面體+正六面體</a:t>
            </a:r>
            <a:endParaRPr sz="32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祝福小卡</a:t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課堂實踐-摺紙融入教學</a:t>
            </a:r>
            <a:r>
              <a:rPr lang="zh-TW" sz="3200"/>
              <a:t>-以摺紙社為例</a:t>
            </a:r>
            <a:endParaRPr/>
          </a:p>
        </p:txBody>
      </p:sp>
      <p:pic>
        <p:nvPicPr>
          <p:cNvPr id="743" name="Shape 743"/>
          <p:cNvPicPr preferRelativeResize="0"/>
          <p:nvPr/>
        </p:nvPicPr>
        <p:blipFill rotWithShape="1">
          <a:blip r:embed="rId3">
            <a:alphaModFix/>
          </a:blip>
          <a:srcRect t="13957" b="8631"/>
          <a:stretch/>
        </p:blipFill>
        <p:spPr>
          <a:xfrm>
            <a:off x="367752" y="1486918"/>
            <a:ext cx="8668457" cy="503260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Shape 744"/>
          <p:cNvSpPr txBox="1"/>
          <p:nvPr/>
        </p:nvSpPr>
        <p:spPr>
          <a:xfrm>
            <a:off x="9294200" y="2841250"/>
            <a:ext cx="2529900" cy="30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2018年3月14日</a:t>
            </a: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拍Day</a:t>
            </a: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霍金逝世</a:t>
            </a: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一刀剪愛心</a:t>
            </a: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學生創意無限～</a:t>
            </a:r>
            <a:endParaRPr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Shape 7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2814" y="3884960"/>
            <a:ext cx="320038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Shape 750"/>
          <p:cNvSpPr txBox="1">
            <a:spLocks noGrp="1"/>
          </p:cNvSpPr>
          <p:nvPr>
            <p:ph type="title"/>
          </p:nvPr>
        </p:nvSpPr>
        <p:spPr>
          <a:xfrm>
            <a:off x="2451568" y="3446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課堂實踐-以八年級平行四邊形融入教學</a:t>
            </a:r>
            <a:endParaRPr sz="3200"/>
          </a:p>
        </p:txBody>
      </p:sp>
      <p:sp>
        <p:nvSpPr>
          <p:cNvPr id="751" name="Shape 751"/>
          <p:cNvSpPr txBox="1"/>
          <p:nvPr/>
        </p:nvSpPr>
        <p:spPr>
          <a:xfrm>
            <a:off x="7597992" y="1029450"/>
            <a:ext cx="4330800" cy="27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/>
              <a:t>八年級課程單元</a:t>
            </a:r>
            <a:endParaRPr sz="2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/>
              <a:t>七年級學弟協助八年級學姐摺飛鏢</a:t>
            </a:r>
            <a:endParaRPr sz="2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課堂中最美的風景</a:t>
            </a:r>
            <a:r>
              <a:rPr lang="zh-TW" sz="3200"/>
              <a:t>❤️</a:t>
            </a:r>
            <a:endParaRPr sz="3200"/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4">
            <a:alphaModFix/>
          </a:blip>
          <a:srcRect t="17267" b="12225"/>
          <a:stretch/>
        </p:blipFill>
        <p:spPr>
          <a:xfrm>
            <a:off x="793100" y="1966800"/>
            <a:ext cx="6804897" cy="3598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Part three--活動單實作及課堂實踐</a:t>
            </a:r>
            <a:endParaRPr/>
          </a:p>
        </p:txBody>
      </p:sp>
      <p:sp>
        <p:nvSpPr>
          <p:cNvPr id="758" name="Shape 758"/>
          <p:cNvSpPr txBox="1"/>
          <p:nvPr/>
        </p:nvSpPr>
        <p:spPr>
          <a:xfrm>
            <a:off x="2480550" y="1805700"/>
            <a:ext cx="8827800" cy="4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sz="3000"/>
              <a:t>加入共備起源：縣內介聘失利落榜，並發現自己對翻轉課程及創新教學的陌生。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sz="3000"/>
              <a:t>感謝耿旭老師、玉君老師、紋怡老師在桃園亮點教師工作坊的分享，同時加入數學咖啡館，認識許多無私奉獻的老師。</a:t>
            </a:r>
            <a:endParaRPr sz="3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sz="3000"/>
              <a:t>竹苗區成立共備團，立馬加入，為自己教學做改變，感謝共備團成員。</a:t>
            </a:r>
            <a:endParaRPr sz="3000"/>
          </a:p>
          <a:p>
            <a: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sz="3000"/>
              <a:t>謹記CA教授的「慢慢來」。</a:t>
            </a: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 txBox="1">
            <a:spLocks noGrp="1"/>
          </p:cNvSpPr>
          <p:nvPr>
            <p:ph type="title"/>
          </p:nvPr>
        </p:nvSpPr>
        <p:spPr>
          <a:xfrm>
            <a:off x="2079275" y="624100"/>
            <a:ext cx="10031700" cy="105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製作活動單（三角形全等）</a:t>
            </a:r>
            <a:endParaRPr sz="6000"/>
          </a:p>
        </p:txBody>
      </p:sp>
      <p:pic>
        <p:nvPicPr>
          <p:cNvPr id="764" name="Shape 76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1024" y="1561662"/>
            <a:ext cx="3816000" cy="51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Shape 7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9375" y="1561651"/>
            <a:ext cx="3816000" cy="51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Shape 7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6314" y="1561638"/>
            <a:ext cx="3816000" cy="511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0"/>
              <a:t>活動單課堂上運用--巧莉</a:t>
            </a:r>
            <a:endParaRPr/>
          </a:p>
        </p:txBody>
      </p:sp>
      <p:pic>
        <p:nvPicPr>
          <p:cNvPr id="772" name="Shape 7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6600" y="1649850"/>
            <a:ext cx="4743000" cy="466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Shape 7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425" y="1649850"/>
            <a:ext cx="4743000" cy="475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活動單課堂上運用--秦雨</a:t>
            </a:r>
            <a:endParaRPr sz="6000"/>
          </a:p>
        </p:txBody>
      </p:sp>
      <p:pic>
        <p:nvPicPr>
          <p:cNvPr id="779" name="Shape 7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905092"/>
            <a:ext cx="4732748" cy="472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4450" y="1905093"/>
            <a:ext cx="4732724" cy="47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活動單課堂上運用--玉君</a:t>
            </a:r>
            <a:endParaRPr sz="6000"/>
          </a:p>
        </p:txBody>
      </p:sp>
      <p:pic>
        <p:nvPicPr>
          <p:cNvPr id="786" name="Shape 7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4105" y="1638838"/>
            <a:ext cx="2234280" cy="51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Shape 78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28370" y="1638838"/>
            <a:ext cx="3816000" cy="51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Shape 7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4365" y="1638838"/>
            <a:ext cx="3816000" cy="51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活動單課堂上運用--詩妮</a:t>
            </a:r>
            <a:endParaRPr sz="6000"/>
          </a:p>
        </p:txBody>
      </p:sp>
      <p:pic>
        <p:nvPicPr>
          <p:cNvPr id="794" name="Shape 79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4125" y="1628900"/>
            <a:ext cx="2880000" cy="49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Shape 7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125" y="1628900"/>
            <a:ext cx="2880001" cy="49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Shape 7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4125" y="1606549"/>
            <a:ext cx="4240601" cy="49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ctrTitle" idx="4294967295"/>
          </p:nvPr>
        </p:nvSpPr>
        <p:spPr>
          <a:xfrm>
            <a:off x="2551125" y="3191550"/>
            <a:ext cx="8089500" cy="21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第二次桃竹苗數咖共備</a:t>
            </a:r>
            <a:br>
              <a:rPr lang="zh-TW" sz="6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6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105年9月3日 龍潭國中 </a:t>
            </a:r>
            <a:endParaRPr sz="6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3425251" y="1645500"/>
            <a:ext cx="6166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我不入地獄誰入地獄 </a:t>
            </a:r>
            <a:endParaRPr sz="4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5" name="Shape 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5388" y="2787550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650" y="2740375"/>
            <a:ext cx="31432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title"/>
          </p:nvPr>
        </p:nvSpPr>
        <p:spPr>
          <a:xfrm>
            <a:off x="2319324" y="18636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LINE群組共備</a:t>
            </a:r>
            <a:endParaRPr sz="6000"/>
          </a:p>
        </p:txBody>
      </p:sp>
      <p:pic>
        <p:nvPicPr>
          <p:cNvPr id="802" name="Shape 80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8828" y="1567639"/>
            <a:ext cx="4053900" cy="37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Shape 8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9083" y="2943180"/>
            <a:ext cx="4053840" cy="364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Shape 8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1395" y="1567639"/>
            <a:ext cx="4670335" cy="355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>
            <a:spLocks noGrp="1"/>
          </p:cNvSpPr>
          <p:nvPr>
            <p:ph type="title"/>
          </p:nvPr>
        </p:nvSpPr>
        <p:spPr>
          <a:xfrm>
            <a:off x="2279925" y="624100"/>
            <a:ext cx="9520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製作活動單（特殊四邊形）</a:t>
            </a:r>
            <a:endParaRPr sz="6000"/>
          </a:p>
        </p:txBody>
      </p:sp>
      <p:pic>
        <p:nvPicPr>
          <p:cNvPr id="810" name="Shape 8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125" y="1823925"/>
            <a:ext cx="9302074" cy="48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提問單</a:t>
            </a:r>
            <a:endParaRPr sz="6000"/>
          </a:p>
        </p:txBody>
      </p:sp>
      <p:sp>
        <p:nvSpPr>
          <p:cNvPr id="816" name="Shape 816"/>
          <p:cNvSpPr txBox="1"/>
          <p:nvPr/>
        </p:nvSpPr>
        <p:spPr>
          <a:xfrm>
            <a:off x="2079275" y="2553500"/>
            <a:ext cx="9739800" cy="4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□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發下描圖紙用圓規畫二個圓，並剪下。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□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利用二圓找出長方形和正方形，並貼於活動單上，且完成空格。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□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發下答案卡，請折出垂直的二條直線，再剪出菱形和箏形，並貼於活動單上，且完成空格。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□</a:t>
            </a:r>
            <a:r>
              <a:rPr lang="zh-TW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如何利用對角線長求菱形的面積？試舉例說明。</a:t>
            </a:r>
            <a:r>
              <a:rPr lang="zh-TW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(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進階：此面積公式可推廣到對角線有何特質的四邊形。</a:t>
            </a:r>
            <a:r>
              <a:rPr lang="zh-TW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-3556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□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講解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P197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隨堂練習。（配合例</a:t>
            </a:r>
            <a:r>
              <a:rPr lang="zh-TW" sz="2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zh-TW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）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100" y="1009660"/>
            <a:ext cx="2400300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>
            <a:spLocks noGrp="1"/>
          </p:cNvSpPr>
          <p:nvPr>
            <p:ph type="title"/>
          </p:nvPr>
        </p:nvSpPr>
        <p:spPr>
          <a:xfrm>
            <a:off x="2592925" y="624103"/>
            <a:ext cx="8911800" cy="85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課堂上的實作</a:t>
            </a:r>
            <a:endParaRPr sz="6000"/>
          </a:p>
        </p:txBody>
      </p:sp>
      <p:pic>
        <p:nvPicPr>
          <p:cNvPr id="823" name="Shape 8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830187"/>
            <a:ext cx="4004149" cy="319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Shape 8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500" y="2881825"/>
            <a:ext cx="3645024" cy="364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Shape 8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9550" y="1629700"/>
            <a:ext cx="3386024" cy="3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/>
              <a:t>活動單作品</a:t>
            </a:r>
            <a:endParaRPr sz="6000"/>
          </a:p>
        </p:txBody>
      </p:sp>
      <p:pic>
        <p:nvPicPr>
          <p:cNvPr id="831" name="Shape 8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14774" y="-193227"/>
            <a:ext cx="5043851" cy="8593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>
            <a:spLocks noGrp="1"/>
          </p:cNvSpPr>
          <p:nvPr>
            <p:ph type="ctrTitle"/>
          </p:nvPr>
        </p:nvSpPr>
        <p:spPr>
          <a:xfrm>
            <a:off x="5422600" y="1042225"/>
            <a:ext cx="2223900" cy="11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結語</a:t>
            </a: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7" name="Shape 837"/>
          <p:cNvSpPr txBox="1">
            <a:spLocks noGrp="1"/>
          </p:cNvSpPr>
          <p:nvPr>
            <p:ph type="subTitle" idx="1"/>
          </p:nvPr>
        </p:nvSpPr>
        <p:spPr>
          <a:xfrm>
            <a:off x="2216550" y="2914650"/>
            <a:ext cx="8860500" cy="2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Noto Sans Symbols"/>
              <a:buNone/>
            </a:pPr>
            <a:r>
              <a:rPr lang="zh-TW" sz="7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一個人可以走得很快</a:t>
            </a:r>
            <a:br>
              <a:rPr lang="zh-TW" sz="7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7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一群人可以走得很久</a:t>
            </a:r>
            <a:endParaRPr sz="72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Noto Sans Symbols"/>
              <a:buNone/>
            </a:pPr>
            <a:endParaRPr sz="7200"/>
          </a:p>
        </p:txBody>
      </p:sp>
      <p:pic>
        <p:nvPicPr>
          <p:cNvPr id="838" name="Shape 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388" y="2425350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Shape 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850" y="2454375"/>
            <a:ext cx="31432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Shape 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975" y="190825"/>
            <a:ext cx="6478730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Shape 8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930" y="228600"/>
            <a:ext cx="4363228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title"/>
          </p:nvPr>
        </p:nvSpPr>
        <p:spPr>
          <a:xfrm>
            <a:off x="1211646" y="1172402"/>
            <a:ext cx="75762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zh-TW"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一群志同道合的夥伴</a:t>
            </a:r>
            <a:br>
              <a:rPr lang="zh-TW"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及數咖無私分享的奉茶精神</a:t>
            </a:r>
            <a:endParaRPr sz="48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1" name="Shape 851"/>
          <p:cNvSpPr txBox="1"/>
          <p:nvPr/>
        </p:nvSpPr>
        <p:spPr>
          <a:xfrm>
            <a:off x="2968832" y="4391155"/>
            <a:ext cx="93537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40"/>
              <a:buFont typeface="Century Gothic"/>
              <a:buNone/>
            </a:pPr>
            <a:r>
              <a:rPr lang="zh-TW" sz="444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我們可以一起走…..很久很久很久…..</a:t>
            </a:r>
            <a:endParaRPr sz="444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2525" y="1639029"/>
            <a:ext cx="650050" cy="13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 txBox="1">
            <a:spLocks noGrp="1"/>
          </p:cNvSpPr>
          <p:nvPr>
            <p:ph type="title"/>
          </p:nvPr>
        </p:nvSpPr>
        <p:spPr>
          <a:xfrm>
            <a:off x="3030875" y="2497800"/>
            <a:ext cx="6419700" cy="16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entury Gothic"/>
              <a:buNone/>
            </a:pPr>
            <a:r>
              <a:rPr lang="zh-TW" sz="8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感謝您的聆聽</a:t>
            </a:r>
            <a:endParaRPr sz="8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8" name="Shape 858"/>
          <p:cNvSpPr txBox="1"/>
          <p:nvPr/>
        </p:nvSpPr>
        <p:spPr>
          <a:xfrm>
            <a:off x="8282800" y="4356400"/>
            <a:ext cx="35649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自強國中</a:t>
            </a: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沈詩妮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育賢國中</a:t>
            </a: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陳巧莉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zh-TW" sz="3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竹北國中</a:t>
            </a:r>
            <a:r>
              <a:rPr lang="zh-TW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楊秦雨</a:t>
            </a:r>
            <a:endParaRPr sz="36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9" name="Shape 8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63" y="2183485"/>
            <a:ext cx="24003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Shape 8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625" y="501350"/>
            <a:ext cx="12382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hape 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250" y="939213"/>
            <a:ext cx="3838982" cy="58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169" y="939213"/>
            <a:ext cx="3838982" cy="5815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1894375" y="520925"/>
            <a:ext cx="2133000" cy="22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強烈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    震撼</a:t>
            </a:r>
            <a:endParaRPr sz="4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title"/>
          </p:nvPr>
        </p:nvSpPr>
        <p:spPr>
          <a:xfrm>
            <a:off x="3091376" y="2692050"/>
            <a:ext cx="6923400" cy="25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第三次桃竹苗共備</a:t>
            </a:r>
            <a:b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105.10.15 自強國中 </a:t>
            </a:r>
            <a:endParaRPr sz="6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4040675" y="1342350"/>
            <a:ext cx="5030700" cy="1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Noto Sans Symbols"/>
              <a:buNone/>
            </a:pP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直接</a:t>
            </a:r>
            <a:r>
              <a:rPr lang="zh-TW" sz="4800"/>
              <a:t>前</a:t>
            </a: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進自強 </a:t>
            </a:r>
            <a:endParaRPr sz="48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175" y="-541000"/>
            <a:ext cx="36957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275" y="-541000"/>
            <a:ext cx="31908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9188" y="2577750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650" y="2606775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3625" y="970750"/>
            <a:ext cx="3286125" cy="2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>
            <a:hlinkClick r:id="rId7"/>
          </p:cNvPr>
          <p:cNvSpPr/>
          <p:nvPr/>
        </p:nvSpPr>
        <p:spPr>
          <a:xfrm>
            <a:off x="9926025" y="4261725"/>
            <a:ext cx="427500" cy="436800"/>
          </a:xfrm>
          <a:prstGeom prst="su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4161550" y="1508099"/>
            <a:ext cx="48912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與CA的相遇 </a:t>
            </a: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3565450" y="3193325"/>
            <a:ext cx="6083400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Noto Sans Symbols"/>
              <a:buNone/>
            </a:pP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105.11.26  自強分享</a:t>
            </a:r>
            <a:endParaRPr sz="48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0800" y="4826253"/>
            <a:ext cx="152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613" y="3002825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488" y="3002825"/>
            <a:ext cx="31432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>
            <a:hlinkClick r:id="rId5"/>
          </p:cNvPr>
          <p:cNvSpPr/>
          <p:nvPr/>
        </p:nvSpPr>
        <p:spPr>
          <a:xfrm>
            <a:off x="9489125" y="3720500"/>
            <a:ext cx="351300" cy="360900"/>
          </a:xfrm>
          <a:prstGeom prst="su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3535925" y="1157700"/>
            <a:ext cx="6324600" cy="12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zh-TW"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造成老師們極大的衝擊 </a:t>
            </a:r>
            <a:endParaRPr sz="48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2746789" y="2942383"/>
            <a:ext cx="82260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Noto Sans Symbols"/>
              <a:buNone/>
            </a:pP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原來自己一直引以為傲</a:t>
            </a:r>
            <a:r>
              <a:rPr lang="zh-TW" sz="4800"/>
              <a:t>、</a:t>
            </a: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或認為對的教法</a:t>
            </a:r>
            <a:r>
              <a:rPr lang="zh-TW" sz="4800"/>
              <a:t>，竟然</a:t>
            </a:r>
            <a:r>
              <a:rPr lang="zh-TW" sz="4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是錯的⋯⋯ </a:t>
            </a:r>
            <a:endParaRPr sz="4800" b="0" i="0" u="none" strike="noStrike" cap="none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2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338" y="2400300"/>
            <a:ext cx="31432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600" y="2429325"/>
            <a:ext cx="31432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2195074" y="2737944"/>
            <a:ext cx="8541243" cy="202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entury Gothic"/>
              <a:buNone/>
            </a:pP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應老師們要求</a:t>
            </a:r>
            <a:b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再度邀請CA到自強分享 </a:t>
            </a:r>
            <a:br>
              <a:rPr lang="zh-TW" sz="6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6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9" name="Shape 5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0875" y="1828004"/>
            <a:ext cx="650050" cy="13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纖細">
  <a:themeElements>
    <a:clrScheme name="纖細">
      <a:dk1>
        <a:srgbClr val="000000"/>
      </a:dk1>
      <a:lt1>
        <a:srgbClr val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纖細">
  <a:themeElements>
    <a:clrScheme name="纖細">
      <a:dk1>
        <a:srgbClr val="000000"/>
      </a:dk1>
      <a:lt1>
        <a:srgbClr val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17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7E0C7"/>
      </a:accent1>
      <a:accent2>
        <a:srgbClr val="BB9763"/>
      </a:accent2>
      <a:accent3>
        <a:srgbClr val="62554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Microsoft Office PowerPoint</Application>
  <PresentationFormat>自訂</PresentationFormat>
  <Paragraphs>130</Paragraphs>
  <Slides>48</Slides>
  <Notes>48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48</vt:i4>
      </vt:variant>
    </vt:vector>
  </HeadingPairs>
  <TitlesOfParts>
    <vt:vector size="61" baseType="lpstr">
      <vt:lpstr>Arial</vt:lpstr>
      <vt:lpstr>新細明體</vt:lpstr>
      <vt:lpstr>Noto Sans Symbols</vt:lpstr>
      <vt:lpstr>Nunito</vt:lpstr>
      <vt:lpstr>Times New Roman</vt:lpstr>
      <vt:lpstr>Microsoft JhengHei</vt:lpstr>
      <vt:lpstr>Quattrocento Sans</vt:lpstr>
      <vt:lpstr>Century Gothic</vt:lpstr>
      <vt:lpstr>Calibri</vt:lpstr>
      <vt:lpstr>Shift</vt:lpstr>
      <vt:lpstr>纖細</vt:lpstr>
      <vt:lpstr>纖細</vt:lpstr>
      <vt:lpstr>Office 主题</vt:lpstr>
      <vt:lpstr>PowerPoint 簡報</vt:lpstr>
      <vt:lpstr>報告順序及架構</vt:lpstr>
      <vt:lpstr>緣起</vt:lpstr>
      <vt:lpstr>第二次桃竹苗數咖共備 105年9月3日 龍潭國中 </vt:lpstr>
      <vt:lpstr>PowerPoint 簡報</vt:lpstr>
      <vt:lpstr>第三次桃竹苗共備 105.10.15 自強國中 </vt:lpstr>
      <vt:lpstr>與CA的相遇 </vt:lpstr>
      <vt:lpstr>造成老師們極大的衝擊 </vt:lpstr>
      <vt:lpstr>應老師們要求 再度邀請CA到自強分享  </vt:lpstr>
      <vt:lpstr>10 : 00 ~ 12 : 00    CA與自強田徑隊孩子 12 : 00 ~ 13 :00     老師們與 CA 共進午餐 12 : 00 ~ 13 :00     CA 與老師們討論早上課程</vt:lpstr>
      <vt:lpstr>PowerPoint 簡報</vt:lpstr>
      <vt:lpstr>桃竹苗共備人數團迅速成長</vt:lpstr>
      <vt:lpstr>共備團的轉型</vt:lpstr>
      <vt:lpstr>PowerPoint 簡報</vt:lpstr>
      <vt:lpstr>心智圖共備團</vt:lpstr>
      <vt:lpstr>心智圖共備團共備了整整一年 繼文暫時請辭 台北組礙於交通暫別 但…….</vt:lpstr>
      <vt:lpstr>共備團再度轉型</vt:lpstr>
      <vt:lpstr>PowerPoint 簡報</vt:lpstr>
      <vt:lpstr>Part two-課堂實踐</vt:lpstr>
      <vt:lpstr>課堂實踐-心智圖</vt:lpstr>
      <vt:lpstr>課堂實踐-心智圖-以應用問題為例</vt:lpstr>
      <vt:lpstr>課堂實踐-心智圖-以應用問題為例        丟番圖的一生 </vt:lpstr>
      <vt:lpstr>課堂實踐-心智圖-以二元一次方程式的圖形為例</vt:lpstr>
      <vt:lpstr>課堂實踐-心智圖-以二元一次方程式單元為例</vt:lpstr>
      <vt:lpstr>課堂實踐—心智圖筆記（學生心得）</vt:lpstr>
      <vt:lpstr>滿滿的收穫—心智圖筆記</vt:lpstr>
      <vt:lpstr>課堂實踐-以多項式、因式分解單元為例</vt:lpstr>
      <vt:lpstr>課堂實踐-以多項式、因式分解單元為例</vt:lpstr>
      <vt:lpstr>課堂實踐-摺紙融入教學-以尺規作圖為例</vt:lpstr>
      <vt:lpstr>學習的樂趣-從動手做開始</vt:lpstr>
      <vt:lpstr>數學活動結合畢業祝福</vt:lpstr>
      <vt:lpstr>課堂實踐-摺紙融入教學-以摺紙社為例</vt:lpstr>
      <vt:lpstr>課堂實踐-以八年級平行四邊形融入教學</vt:lpstr>
      <vt:lpstr>Part three--活動單實作及課堂實踐</vt:lpstr>
      <vt:lpstr>製作活動單（三角形全等）</vt:lpstr>
      <vt:lpstr>活動單課堂上運用--巧莉</vt:lpstr>
      <vt:lpstr>活動單課堂上運用--秦雨</vt:lpstr>
      <vt:lpstr>活動單課堂上運用--玉君</vt:lpstr>
      <vt:lpstr>活動單課堂上運用--詩妮</vt:lpstr>
      <vt:lpstr>LINE群組共備</vt:lpstr>
      <vt:lpstr>製作活動單（特殊四邊形）</vt:lpstr>
      <vt:lpstr>提問單</vt:lpstr>
      <vt:lpstr>課堂上的實作</vt:lpstr>
      <vt:lpstr>活動單作品</vt:lpstr>
      <vt:lpstr>結語</vt:lpstr>
      <vt:lpstr>PowerPoint 簡報</vt:lpstr>
      <vt:lpstr>一群志同道合的夥伴 及數咖無私分享的奉茶精神</vt:lpstr>
      <vt:lpstr>感謝您的聆聽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modified xsi:type="dcterms:W3CDTF">2018-06-10T04:00:11Z</dcterms:modified>
</cp:coreProperties>
</file>