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</p:sldIdLst>
  <p:sldSz cx="12188825" cy="6858000"/>
  <p:notesSz cx="6858000" cy="9144000"/>
  <p:embeddedFontLst>
    <p:embeddedFont>
      <p:font typeface="Century Gothic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774" y="-7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12275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2000"/>
              <a:buFont typeface="Century Gothic"/>
              <a:buNone/>
              <a:defRPr sz="2000" b="0" i="0" u="none" strike="noStrike" cap="none">
                <a:solidFill>
                  <a:srgbClr val="8E94A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8E94A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8E94A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rgbClr val="8E94A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8E94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8E94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8E94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620"/>
              <a:buFont typeface="Century Gothic"/>
              <a:buNone/>
              <a:defRPr sz="1800" b="0" i="0" u="none" strike="noStrike" cap="none">
                <a:solidFill>
                  <a:srgbClr val="8E94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3960786" y="-1141677"/>
            <a:ext cx="4470400" cy="10157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7614868" y="2512404"/>
            <a:ext cx="5897561" cy="142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434617" y="-1042670"/>
            <a:ext cx="5897561" cy="8532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353970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lvl="0" indent="-381000" rtl="0">
              <a:spcBef>
                <a:spcPts val="1866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rgbClr val="8E94A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2100"/>
              <a:buFont typeface="Century Gothic"/>
              <a:buNone/>
              <a:defRPr sz="2100" b="0" i="0" u="none" strike="noStrike" cap="none">
                <a:solidFill>
                  <a:srgbClr val="8E94A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rgbClr val="8E94A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900"/>
              <a:buFont typeface="Century Gothic"/>
              <a:buNone/>
              <a:defRPr sz="1900" b="0" i="0" u="none" strike="noStrike" cap="none">
                <a:solidFill>
                  <a:srgbClr val="8E94A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Font typeface="Century Gothic"/>
              <a:buNone/>
              <a:defRPr sz="1900" b="0" i="0" u="none" strike="noStrike" cap="none">
                <a:solidFill>
                  <a:srgbClr val="8E94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Font typeface="Century Gothic"/>
              <a:buNone/>
              <a:defRPr sz="1900" b="0" i="0" u="none" strike="noStrike" cap="none">
                <a:solidFill>
                  <a:srgbClr val="8E94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Font typeface="Century Gothic"/>
              <a:buNone/>
              <a:defRPr sz="1900" b="0" i="0" u="none" strike="noStrike" cap="none">
                <a:solidFill>
                  <a:srgbClr val="8E94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rgbClr val="8E94AB"/>
              </a:buClr>
              <a:buSzPts val="1710"/>
              <a:buFont typeface="Century Gothic"/>
              <a:buNone/>
              <a:defRPr sz="1900" b="0" i="0" u="none" strike="noStrike" cap="none">
                <a:solidFill>
                  <a:srgbClr val="8E94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內容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297559" y="1701800"/>
            <a:ext cx="497710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1117309" y="2209800"/>
            <a:ext cx="4977104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3556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301622" y="1608836"/>
            <a:ext cx="4973041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90"/>
              <a:buFont typeface="Century Gothic"/>
              <a:buNone/>
              <a:defRPr sz="21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297559" y="2209800"/>
            <a:ext cx="4977104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3556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469236" y="482600"/>
            <a:ext cx="6805427" cy="5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304721" y="4648200"/>
            <a:ext cx="3351927" cy="1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2437765" y="279401"/>
            <a:ext cx="7313295" cy="444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R="0" lvl="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entury Gothic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430"/>
              <a:buFont typeface="Century Gothic"/>
              <a:buNone/>
              <a:defRPr sz="2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2437765" y="5562600"/>
            <a:ext cx="7313295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entury Gothic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54901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/>
          <a:lstStyle>
            <a:lvl1pPr marL="457200" marR="0" lvl="0" indent="-381000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1470" algn="l" rtl="0">
              <a:lnSpc>
                <a:spcPct val="95000"/>
              </a:lnSpc>
              <a:spcBef>
                <a:spcPts val="1066"/>
              </a:spcBef>
              <a:spcAft>
                <a:spcPts val="0"/>
              </a:spcAft>
              <a:buClr>
                <a:schemeClr val="dk1"/>
              </a:buClr>
              <a:buSzPts val="1620"/>
              <a:buFont typeface="Century Gothic"/>
              <a:buChar char="–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received_1450900725010870.mp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received_1450901511677458.mp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25976;&#23416;&#26032;&#19990;&#30028;--CA&#35527;&#25976;&#23416;--20180319%20&#33274;&#26481;&#32291;&#21021;&#20358;&#22283;&#23567;%20&#20837;&#29677;&#25945;&#23416;%20&#20845;&#24180;&#32026;%20&#20998;&#25976;%2000_09_00-00_12_31.mp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eceived_1441360945964848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zh-TW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生根數學期末分享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zh-TW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鷺江國中 數學科 沈雨青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37150" y="254400"/>
            <a:ext cx="10157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一把伸縮尺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3135600" cy="44703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去括號</a:t>
            </a:r>
            <a:endParaRPr/>
          </a:p>
          <a:p>
            <a:pPr marL="304747" lvl="0" indent="-30474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2</a:t>
            </a:r>
            <a:endParaRPr/>
          </a:p>
          <a:p>
            <a:pPr marL="304747" lvl="0" indent="-304747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-2</a:t>
            </a:r>
            <a:endParaRPr/>
          </a:p>
          <a:p>
            <a:pPr marL="304747" lvl="0" indent="-304747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2+1</a:t>
            </a:r>
            <a:endParaRPr/>
          </a:p>
          <a:p>
            <a:pPr marL="304747" lvl="0" indent="-304747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-(2+1)</a:t>
            </a:r>
            <a:endParaRPr/>
          </a:p>
          <a:p>
            <a:pPr marL="304747" lvl="0" indent="-304747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-2的位置怎麼到-3?</a:t>
            </a:r>
            <a:endParaRPr/>
          </a:p>
          <a:p>
            <a:pPr marL="304747" lvl="0" indent="-304747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得到-2-1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3647025" y="3585450"/>
            <a:ext cx="629700" cy="45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229325" y="1694850"/>
            <a:ext cx="3539700" cy="44703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rtl="0">
              <a:spcBef>
                <a:spcPts val="1866"/>
              </a:spcBef>
              <a:spcAft>
                <a:spcPts val="0"/>
              </a:spcAft>
              <a:buNone/>
            </a:pPr>
            <a:r>
              <a:rPr lang="zh-TW"/>
              <a:t>整數乘除</a:t>
            </a:r>
            <a:endParaRPr/>
          </a:p>
          <a:p>
            <a:pPr marL="457200" lvl="0" indent="-381000" rtl="0">
              <a:spcBef>
                <a:spcPts val="1866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 3x(-1)=- 3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-3x 2  =- 6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-3x(-2)=- 6</a:t>
            </a: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7825550" y="3644850"/>
            <a:ext cx="629700" cy="45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8511775" y="1647350"/>
            <a:ext cx="3539700" cy="44703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rtl="0">
              <a:spcBef>
                <a:spcPts val="1866"/>
              </a:spcBef>
              <a:spcAft>
                <a:spcPts val="0"/>
              </a:spcAft>
              <a:buNone/>
            </a:pPr>
            <a:r>
              <a:rPr lang="zh-TW"/>
              <a:t>不等式</a:t>
            </a:r>
            <a:endParaRPr/>
          </a:p>
          <a:p>
            <a:pPr marL="457200" lvl="0" indent="-381000" rtl="0">
              <a:spcBef>
                <a:spcPts val="1866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3&lt;5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-1x3 =-3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-1x5 =-5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-3&gt;-5</a:t>
            </a:r>
            <a:endParaRPr/>
          </a:p>
          <a:p>
            <a:pPr marL="0" lvl="0" indent="0" rtl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rtl="0">
              <a:spcBef>
                <a:spcPts val="1866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若a&lt;b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(-1)xa&gt;(-1)xb</a:t>
            </a:r>
            <a:endParaRPr/>
          </a:p>
          <a:p>
            <a:pPr marL="0" lvl="0" indent="0" rtl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35397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Shape 159" title="received_1450900725010870.mp4">
            <a:hlinkClick r:id="rId3" action="ppaction://hlinkfil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900" y="-985888"/>
            <a:ext cx="11773025" cy="88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737150" y="254400"/>
            <a:ext cx="10157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/>
              <a:t>一把伸縮尺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3135600" cy="44703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去括號</a:t>
            </a:r>
            <a:endParaRPr/>
          </a:p>
          <a:p>
            <a:pPr marL="304746" lvl="0" indent="-30474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2</a:t>
            </a:r>
            <a:endParaRPr/>
          </a:p>
          <a:p>
            <a:pPr marL="304746" lvl="0" indent="-304746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-2</a:t>
            </a:r>
            <a:endParaRPr/>
          </a:p>
          <a:p>
            <a:pPr marL="304746" lvl="0" indent="-304746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2+1</a:t>
            </a:r>
            <a:endParaRPr/>
          </a:p>
          <a:p>
            <a:pPr marL="304746" lvl="0" indent="-304746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-(2+1)</a:t>
            </a:r>
            <a:endParaRPr/>
          </a:p>
          <a:p>
            <a:pPr marL="304746" lvl="0" indent="-304746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-2的位置怎麼到-3?</a:t>
            </a:r>
            <a:endParaRPr/>
          </a:p>
          <a:p>
            <a:pPr marL="304746" lvl="0" indent="-304746" rtl="0"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>
                <a:solidFill>
                  <a:schemeClr val="dk1"/>
                </a:solidFill>
              </a:rPr>
              <a:t>得到-2-1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3647025" y="3585450"/>
            <a:ext cx="629700" cy="45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229325" y="1694850"/>
            <a:ext cx="3539700" cy="44703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rtl="0">
              <a:spcBef>
                <a:spcPts val="1866"/>
              </a:spcBef>
              <a:spcAft>
                <a:spcPts val="0"/>
              </a:spcAft>
              <a:buNone/>
            </a:pPr>
            <a:r>
              <a:rPr lang="zh-TW"/>
              <a:t>整數乘除</a:t>
            </a:r>
            <a:endParaRPr/>
          </a:p>
          <a:p>
            <a:pPr marL="457200" lvl="0" indent="-381000" rtl="0">
              <a:spcBef>
                <a:spcPts val="1866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 3x(-1)=- 3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-3x 2  =- 6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-3x(-2)=- 6</a:t>
            </a: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825550" y="3644850"/>
            <a:ext cx="629700" cy="45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8511775" y="1647350"/>
            <a:ext cx="3539700" cy="44703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 rtl="0">
              <a:spcBef>
                <a:spcPts val="1866"/>
              </a:spcBef>
              <a:spcAft>
                <a:spcPts val="0"/>
              </a:spcAft>
              <a:buNone/>
            </a:pPr>
            <a:r>
              <a:rPr lang="zh-TW"/>
              <a:t>不等式</a:t>
            </a:r>
            <a:endParaRPr/>
          </a:p>
          <a:p>
            <a:pPr marL="457200" lvl="0" indent="-381000" rtl="0">
              <a:spcBef>
                <a:spcPts val="1866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3&lt;5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-1x3 =-3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-1x5 =-5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-3&gt;-5</a:t>
            </a:r>
            <a:endParaRPr/>
          </a:p>
          <a:p>
            <a:pPr marL="0" lvl="0" indent="0" rtl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rtl="0">
              <a:spcBef>
                <a:spcPts val="1866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若a&lt;b</a:t>
            </a:r>
            <a:endParaRPr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zh-TW"/>
              <a:t>(-1)xa&gt;(-1)xb</a:t>
            </a:r>
            <a:endParaRPr/>
          </a:p>
          <a:p>
            <a:pPr marL="0" lvl="0" indent="0" rtl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35397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Shape 177" title="received_1450901511677458.mp4">
            <a:hlinkClick r:id="rId3" action="ppaction://hlinkfil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7525" y="-1562575"/>
            <a:ext cx="12093800" cy="90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903459" y="147475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正反比</a:t>
            </a:r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83034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>
              <a:spcBef>
                <a:spcPts val="1866"/>
              </a:spcBef>
              <a:spcAft>
                <a:spcPts val="0"/>
              </a:spcAft>
              <a:buNone/>
            </a:pPr>
            <a:r>
              <a:rPr lang="zh-TW"/>
              <a:t>為何要學比?</a:t>
            </a:r>
            <a:endParaRPr/>
          </a:p>
          <a:p>
            <a:pPr marL="0" lvl="0" indent="0">
              <a:spcBef>
                <a:spcPts val="1866"/>
              </a:spcBef>
              <a:spcAft>
                <a:spcPts val="0"/>
              </a:spcAft>
              <a:buNone/>
            </a:pPr>
            <a:r>
              <a:rPr lang="zh-TW"/>
              <a:t>想要維持某種特性不變而項目間的變化</a:t>
            </a:r>
            <a:endParaRPr/>
          </a:p>
          <a:p>
            <a:pPr marL="0" lvl="0" indent="0">
              <a:spcBef>
                <a:spcPts val="1866"/>
              </a:spcBef>
              <a:spcAft>
                <a:spcPts val="0"/>
              </a:spcAft>
              <a:buNone/>
            </a:pPr>
            <a:r>
              <a:rPr lang="zh-TW"/>
              <a:t>何謂正比?</a:t>
            </a:r>
            <a:endParaRPr/>
          </a:p>
          <a:p>
            <a:pPr marL="0" lvl="0" indent="0">
              <a:spcBef>
                <a:spcPts val="1866"/>
              </a:spcBef>
              <a:spcAft>
                <a:spcPts val="0"/>
              </a:spcAft>
              <a:buNone/>
            </a:pPr>
            <a:r>
              <a:rPr lang="zh-TW"/>
              <a:t>何謂反比?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正反比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353970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marR="0" lvl="0" indent="-1523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l="2723" r="19907"/>
          <a:stretch/>
        </p:blipFill>
        <p:spPr>
          <a:xfrm rot="5400000">
            <a:off x="-80138" y="1731537"/>
            <a:ext cx="11873900" cy="8624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35397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 t="5738" b="10001"/>
          <a:stretch/>
        </p:blipFill>
        <p:spPr>
          <a:xfrm>
            <a:off x="2280900" y="0"/>
            <a:ext cx="7258701" cy="1088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t="-2130" b="15542"/>
          <a:stretch/>
        </p:blipFill>
        <p:spPr>
          <a:xfrm>
            <a:off x="2105100" y="-4847000"/>
            <a:ext cx="7612700" cy="11483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Shape 2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0417" t="28" r="24368"/>
          <a:stretch/>
        </p:blipFill>
        <p:spPr>
          <a:xfrm rot="5400000">
            <a:off x="2871950" y="-368000"/>
            <a:ext cx="6315600" cy="78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教學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1071510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慢慢來，比較穩—分數運算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3047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創造老師的失誤達到學生的成功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參加生根前的我</a:t>
            </a:r>
            <a:endParaRPr sz="4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869550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indent="-304747">
              <a:spcBef>
                <a:spcPts val="0"/>
              </a:spcBef>
            </a:pPr>
            <a:r>
              <a:rPr lang="zh-TW" altLang="en-US" dirty="0"/>
              <a:t>課本都是對</a:t>
            </a:r>
            <a:r>
              <a:rPr lang="zh-TW" altLang="en-US" dirty="0" smtClean="0"/>
              <a:t>的</a:t>
            </a:r>
            <a:endParaRPr lang="en-US" altLang="zh-TW" dirty="0" smtClean="0"/>
          </a:p>
          <a:p>
            <a:pPr marL="304747" marR="0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en-US" altLang="zh-TW"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機械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式</a:t>
            </a:r>
            <a:r>
              <a:rPr lang="zh-TW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運算</a:t>
            </a:r>
            <a:endParaRPr lang="en-US" altLang="zh-TW" sz="24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3047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練習</a:t>
            </a:r>
            <a:r>
              <a:rPr lang="zh-TW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練習再練習，補考再補考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1523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383536" y="3905892"/>
            <a:ext cx="26212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</a:rPr>
              <a:t>著重練習和補救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1015725" y="725300"/>
            <a:ext cx="10157400" cy="21615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葳葳調了一壺2.1公升的金桔檸檬，並將其分裝到360毫升的小瓶子裡，方便帶去周杰倫演唱會現場喝。若金桔檸檬可被分裝成a瓶，且每瓶皆裝滿後，剩下b毫升，則b之值為何?</a:t>
            </a:r>
            <a:endParaRPr sz="3600"/>
          </a:p>
        </p:txBody>
      </p:sp>
      <p:grpSp>
        <p:nvGrpSpPr>
          <p:cNvPr id="225" name="Shape 225"/>
          <p:cNvGrpSpPr/>
          <p:nvPr/>
        </p:nvGrpSpPr>
        <p:grpSpPr>
          <a:xfrm>
            <a:off x="1281825" y="3717588"/>
            <a:ext cx="3494675" cy="2251025"/>
            <a:chOff x="1495675" y="3144900"/>
            <a:chExt cx="3494675" cy="2251025"/>
          </a:xfrm>
        </p:grpSpPr>
        <p:sp>
          <p:nvSpPr>
            <p:cNvPr id="226" name="Shape 226"/>
            <p:cNvSpPr txBox="1"/>
            <p:nvPr/>
          </p:nvSpPr>
          <p:spPr>
            <a:xfrm>
              <a:off x="1509450" y="3234425"/>
              <a:ext cx="3480900" cy="2161500"/>
            </a:xfrm>
            <a:prstGeom prst="rect">
              <a:avLst/>
            </a:prstGeom>
            <a:solidFill>
              <a:srgbClr val="D9D2E9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/>
                <a:t>2100÷360=5</a:t>
              </a:r>
              <a:endParaRPr sz="240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/>
                <a:t>      X360=300</a:t>
              </a:r>
              <a:endParaRPr sz="240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/>
                <a:t>              A:300ml </a:t>
              </a:r>
              <a:endParaRPr sz="2400"/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409525" y="3144900"/>
              <a:ext cx="5109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/>
                <a:t>5</a:t>
              </a:r>
              <a:endParaRPr sz="2400"/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3417325" y="3505100"/>
              <a:ext cx="5109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/>
                <a:t>6</a:t>
              </a:r>
              <a:endParaRPr sz="2400"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1580725" y="3830700"/>
              <a:ext cx="5109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/>
                <a:t>5</a:t>
              </a:r>
              <a:endParaRPr sz="2400"/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1588525" y="4267100"/>
              <a:ext cx="5109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/>
                <a:t>6</a:t>
              </a:r>
              <a:endParaRPr sz="2400"/>
            </a:p>
          </p:txBody>
        </p:sp>
        <p:cxnSp>
          <p:nvCxnSpPr>
            <p:cNvPr id="231" name="Shape 231"/>
            <p:cNvCxnSpPr/>
            <p:nvPr/>
          </p:nvCxnSpPr>
          <p:spPr>
            <a:xfrm>
              <a:off x="3341125" y="3560600"/>
              <a:ext cx="510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Shape 232"/>
            <p:cNvCxnSpPr/>
            <p:nvPr/>
          </p:nvCxnSpPr>
          <p:spPr>
            <a:xfrm>
              <a:off x="1495675" y="4307775"/>
              <a:ext cx="5109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07" y="3763465"/>
            <a:ext cx="5376672" cy="1475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 txBox="1"/>
          <p:nvPr/>
        </p:nvSpPr>
        <p:spPr>
          <a:xfrm>
            <a:off x="1128600" y="1686950"/>
            <a:ext cx="5940000" cy="2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Shape 240" title="數學新世界--CA談數學--20180319 臺東縣初來國小 入班教學 六年級 分數 00_09_00-00_12_31.mp4">
            <a:hlinkClick r:id="rId3" action="ppaction://hlinkfil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75" y="-1062000"/>
            <a:ext cx="11854550" cy="889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總結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746925" y="2877925"/>
            <a:ext cx="76740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謝謝CA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6" marR="0" lvl="0" indent="-30474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/>
              <a:t>謝謝梅仙老師以及生根的團隊</a:t>
            </a:r>
            <a:endParaRPr/>
          </a:p>
          <a:p>
            <a:pPr marL="304747" marR="0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/>
              <a:t>謝謝一起共備的你我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生根後我的改變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353970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備課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3047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教學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Shape 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17948" y="620688"/>
            <a:ext cx="7950983" cy="447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1629916" y="5517232"/>
            <a:ext cx="92170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學習單不只使計算熟練，利用常見的生活敘述，將數學概念帶入，讓學生可以感受數學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備課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889740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7" marR="0" lvl="0" indent="-30474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有感覺的數學--n邊形內角和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3047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可操作的數學--找窗戶重心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3047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對於課本不會照單全收--去括號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3047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課程脈絡要連貫小學、高中--科學記號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3047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提問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1523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7" marR="0" lvl="0" indent="-152347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Shape 1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827200" cy="664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212" y="-13"/>
            <a:ext cx="11831624" cy="664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837" y="-25"/>
            <a:ext cx="11677528" cy="656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2200" y="-1388"/>
            <a:ext cx="11831597" cy="6652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368476" y="5535777"/>
            <a:ext cx="3453300" cy="558000"/>
          </a:xfrm>
          <a:prstGeom prst="rect">
            <a:avLst/>
          </a:prstGeom>
          <a:solidFill>
            <a:srgbClr val="A7CB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要有感，用詞要精準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zh-TW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備課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8897400" cy="44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304746" marR="0" lvl="0" indent="-304746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有感覺的數學--n邊形內角和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6" marR="0" lvl="0" indent="-3047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可操作的數學--找窗戶重心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6" marR="0" lvl="0" indent="-3047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對於課本不會照單全收--去括號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6" marR="0" lvl="0" indent="-3047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課程脈絡要連貫小學、高中--科學記號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6" marR="0" lvl="0" indent="-3047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zh-TW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提問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6" marR="0" lvl="0" indent="-1523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4746" marR="0" lvl="0" indent="-152346" algn="l" rtl="0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Shape 1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3983" t="1931" r="34587"/>
          <a:stretch/>
        </p:blipFill>
        <p:spPr>
          <a:xfrm rot="5400000">
            <a:off x="3329463" y="-1515950"/>
            <a:ext cx="5529900" cy="970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117309" y="76200"/>
            <a:ext cx="10157400" cy="1397100"/>
          </a:xfrm>
          <a:prstGeom prst="rect">
            <a:avLst/>
          </a:prstGeom>
        </p:spPr>
        <p:txBody>
          <a:bodyPr spcFirstLastPara="1" wrap="square" lIns="121875" tIns="60925" rIns="121875" bIns="609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511425" y="1666175"/>
            <a:ext cx="3539700" cy="4470300"/>
          </a:xfrm>
          <a:prstGeom prst="rect">
            <a:avLst/>
          </a:prstGeom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lvl="0" indent="0">
              <a:spcBef>
                <a:spcPts val="1866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Shape 141" title="received_1441360945964848.mp4">
            <a:hlinkClick r:id="rId3" action="ppaction://hlinkfil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75" y="-859663"/>
            <a:ext cx="11689874" cy="876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書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501</Words>
  <Application>Microsoft Office PowerPoint</Application>
  <PresentationFormat>自訂</PresentationFormat>
  <Paragraphs>97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6" baseType="lpstr">
      <vt:lpstr>Arial</vt:lpstr>
      <vt:lpstr>新細明體</vt:lpstr>
      <vt:lpstr>Century Gothic</vt:lpstr>
      <vt:lpstr>書籍 16x9</vt:lpstr>
      <vt:lpstr>生根數學期末分享</vt:lpstr>
      <vt:lpstr>參加生根前的我</vt:lpstr>
      <vt:lpstr>生根後我的改變</vt:lpstr>
      <vt:lpstr>PowerPoint 簡報</vt:lpstr>
      <vt:lpstr>備課</vt:lpstr>
      <vt:lpstr>PowerPoint 簡報</vt:lpstr>
      <vt:lpstr>備課</vt:lpstr>
      <vt:lpstr>PowerPoint 簡報</vt:lpstr>
      <vt:lpstr>PowerPoint 簡報</vt:lpstr>
      <vt:lpstr>一把伸縮尺</vt:lpstr>
      <vt:lpstr>PowerPoint 簡報</vt:lpstr>
      <vt:lpstr>一把伸縮尺</vt:lpstr>
      <vt:lpstr>PowerPoint 簡報</vt:lpstr>
      <vt:lpstr>正反比</vt:lpstr>
      <vt:lpstr>正反比</vt:lpstr>
      <vt:lpstr>PowerPoint 簡報</vt:lpstr>
      <vt:lpstr>PowerPoint 簡報</vt:lpstr>
      <vt:lpstr>PowerPoint 簡報</vt:lpstr>
      <vt:lpstr>教學</vt:lpstr>
      <vt:lpstr>葳葳調了一壺2.1公升的金桔檸檬，並將其分裝到360毫升的小瓶子裡，方便帶去周杰倫演唱會現場喝。若金桔檸檬可被分裝成a瓶，且每瓶皆裝滿後，剩下b毫升，則b之值為何?</vt:lpstr>
      <vt:lpstr>PowerPoint 簡報</vt:lpstr>
      <vt:lpstr>總結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生根數學期末分享</dc:title>
  <dc:creator>ljjh384PC-02</dc:creator>
  <cp:lastModifiedBy>a43sd</cp:lastModifiedBy>
  <cp:revision>7</cp:revision>
  <dcterms:modified xsi:type="dcterms:W3CDTF">2018-06-09T15:52:04Z</dcterms:modified>
</cp:coreProperties>
</file>