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4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CC9900"/>
    <a:srgbClr val="D09622"/>
    <a:srgbClr val="2597FF"/>
    <a:srgbClr val="254F33"/>
    <a:srgbClr val="760000"/>
    <a:srgbClr val="D68B1C"/>
    <a:srgbClr val="FF9E1D"/>
    <a:srgbClr val="253600"/>
    <a:srgbClr val="552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374900"/>
            <a:ext cx="7940661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1138425"/>
            <a:ext cx="7940661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254F3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32984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138425"/>
            <a:ext cx="7329840" cy="4581150"/>
          </a:xfrm>
        </p:spPr>
        <p:txBody>
          <a:bodyPr/>
          <a:lstStyle>
            <a:lvl1pPr algn="l">
              <a:defRPr sz="2800">
                <a:solidFill>
                  <a:srgbClr val="254F33"/>
                </a:solidFill>
              </a:defRPr>
            </a:lvl1pPr>
            <a:lvl2pPr algn="l">
              <a:defRPr>
                <a:solidFill>
                  <a:srgbClr val="254F33"/>
                </a:solidFill>
              </a:defRPr>
            </a:lvl2pPr>
            <a:lvl3pPr algn="l">
              <a:defRPr>
                <a:solidFill>
                  <a:srgbClr val="254F33"/>
                </a:solidFill>
              </a:defRPr>
            </a:lvl3pPr>
            <a:lvl4pPr algn="l">
              <a:defRPr>
                <a:solidFill>
                  <a:srgbClr val="254F33"/>
                </a:solidFill>
              </a:defRPr>
            </a:lvl4pPr>
            <a:lvl5pPr algn="l">
              <a:defRPr>
                <a:solidFill>
                  <a:srgbClr val="254F3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702442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24429" cy="4275740"/>
          </a:xfrm>
        </p:spPr>
        <p:txBody>
          <a:bodyPr/>
          <a:lstStyle>
            <a:lvl1pPr>
              <a:defRPr sz="2800">
                <a:solidFill>
                  <a:srgbClr val="254F33"/>
                </a:solidFill>
              </a:defRPr>
            </a:lvl1pPr>
            <a:lvl2pPr>
              <a:defRPr>
                <a:solidFill>
                  <a:srgbClr val="254F33"/>
                </a:solidFill>
              </a:defRPr>
            </a:lvl2pPr>
            <a:lvl3pPr>
              <a:defRPr>
                <a:solidFill>
                  <a:srgbClr val="254F33"/>
                </a:solidFill>
              </a:defRPr>
            </a:lvl3pPr>
            <a:lvl4pPr>
              <a:defRPr>
                <a:solidFill>
                  <a:srgbClr val="254F33"/>
                </a:solidFill>
              </a:defRPr>
            </a:lvl4pPr>
            <a:lvl5pPr>
              <a:defRPr>
                <a:solidFill>
                  <a:srgbClr val="254F3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71902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6014" y="1138425"/>
            <a:ext cx="3512215" cy="7734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76014" y="1901949"/>
            <a:ext cx="3512215" cy="4123035"/>
          </a:xfrm>
        </p:spPr>
        <p:txBody>
          <a:bodyPr/>
          <a:lstStyle>
            <a:lvl1pPr algn="l">
              <a:defRPr sz="2400">
                <a:solidFill>
                  <a:srgbClr val="254F33"/>
                </a:solidFill>
              </a:defRPr>
            </a:lvl1pPr>
            <a:lvl2pPr algn="l">
              <a:defRPr sz="2000">
                <a:solidFill>
                  <a:srgbClr val="254F33"/>
                </a:solidFill>
              </a:defRPr>
            </a:lvl2pPr>
            <a:lvl3pPr algn="l">
              <a:defRPr sz="1800">
                <a:solidFill>
                  <a:srgbClr val="254F33"/>
                </a:solidFill>
              </a:defRPr>
            </a:lvl3pPr>
            <a:lvl4pPr algn="l">
              <a:defRPr sz="1600">
                <a:solidFill>
                  <a:srgbClr val="254F33"/>
                </a:solidFill>
              </a:defRPr>
            </a:lvl4pPr>
            <a:lvl5pPr algn="l">
              <a:defRPr sz="1600">
                <a:solidFill>
                  <a:srgbClr val="254F3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8230" y="1138425"/>
            <a:ext cx="3359510" cy="7734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8230" y="1901949"/>
            <a:ext cx="3359510" cy="4123035"/>
          </a:xfrm>
        </p:spPr>
        <p:txBody>
          <a:bodyPr/>
          <a:lstStyle>
            <a:lvl1pPr algn="l">
              <a:defRPr sz="2400">
                <a:solidFill>
                  <a:srgbClr val="254F33"/>
                </a:solidFill>
              </a:defRPr>
            </a:lvl1pPr>
            <a:lvl2pPr algn="l">
              <a:defRPr sz="2000">
                <a:solidFill>
                  <a:srgbClr val="254F33"/>
                </a:solidFill>
              </a:defRPr>
            </a:lvl2pPr>
            <a:lvl3pPr algn="l">
              <a:defRPr sz="1800">
                <a:solidFill>
                  <a:srgbClr val="254F33"/>
                </a:solidFill>
              </a:defRPr>
            </a:lvl3pPr>
            <a:lvl4pPr algn="l">
              <a:defRPr sz="1600">
                <a:solidFill>
                  <a:srgbClr val="254F33"/>
                </a:solidFill>
              </a:defRPr>
            </a:lvl4pPr>
            <a:lvl5pPr algn="l">
              <a:defRPr sz="1600">
                <a:solidFill>
                  <a:srgbClr val="254F3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55" y="222195"/>
            <a:ext cx="7940660" cy="1679755"/>
          </a:xfrm>
        </p:spPr>
        <p:txBody>
          <a:bodyPr>
            <a:noAutofit/>
          </a:bodyPr>
          <a:lstStyle/>
          <a:p>
            <a:pPr algn="l"/>
            <a:r>
              <a:rPr lang="zh-TW" altLang="en-US" dirty="0" smtClean="0">
                <a:latin typeface="華康流隸體" pitchFamily="65" charset="-120"/>
                <a:ea typeface="華康流隸體" pitchFamily="65" charset="-120"/>
              </a:rPr>
              <a:t> </a:t>
            </a:r>
            <a:r>
              <a:rPr lang="zh-TW" altLang="en-US" sz="7200" dirty="0" smtClean="0">
                <a:solidFill>
                  <a:srgbClr val="2597FF"/>
                </a:solidFill>
                <a:latin typeface="華康流隸體" pitchFamily="65" charset="-120"/>
                <a:ea typeface="華康流隸體" pitchFamily="65" charset="-120"/>
              </a:rPr>
              <a:t>三</a:t>
            </a:r>
            <a:r>
              <a:rPr lang="zh-TW" altLang="en-US" sz="7200" dirty="0">
                <a:solidFill>
                  <a:srgbClr val="2597FF"/>
                </a:solidFill>
                <a:latin typeface="華康流隸體" pitchFamily="65" charset="-120"/>
                <a:ea typeface="華康流隸體" pitchFamily="65" charset="-120"/>
              </a:rPr>
              <a:t>心課程</a:t>
            </a:r>
            <a:r>
              <a:rPr lang="zh-TW" altLang="en-US" sz="7200" dirty="0" smtClean="0">
                <a:solidFill>
                  <a:srgbClr val="2597FF"/>
                </a:solidFill>
                <a:latin typeface="華康流隸體" pitchFamily="65" charset="-120"/>
                <a:ea typeface="華康流隸體" pitchFamily="65" charset="-120"/>
              </a:rPr>
              <a:t>分享</a:t>
            </a:r>
            <a:endParaRPr lang="en-US" sz="7200" dirty="0">
              <a:solidFill>
                <a:srgbClr val="2597FF"/>
              </a:solidFill>
              <a:latin typeface="華康流隸體" pitchFamily="65" charset="-120"/>
              <a:ea typeface="華康流隸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596540"/>
            <a:ext cx="7329840" cy="1068935"/>
          </a:xfrm>
        </p:spPr>
        <p:txBody>
          <a:bodyPr/>
          <a:lstStyle/>
          <a:p>
            <a:r>
              <a:rPr lang="zh-TW" altLang="en-US" sz="4800" dirty="0" smtClean="0">
                <a:solidFill>
                  <a:srgbClr val="00B050"/>
                </a:solidFill>
                <a:latin typeface="華康行書體" pitchFamily="65" charset="-120"/>
                <a:ea typeface="華康行書體" pitchFamily="65" charset="-120"/>
              </a:rPr>
              <a:t>給定兩直線</a:t>
            </a:r>
            <a:endParaRPr 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976015" y="3276295"/>
            <a:ext cx="473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803" y="2970885"/>
            <a:ext cx="2482277" cy="2811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06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596540"/>
            <a:ext cx="7329840" cy="1068935"/>
          </a:xfrm>
        </p:spPr>
        <p:txBody>
          <a:bodyPr/>
          <a:lstStyle/>
          <a:p>
            <a:r>
              <a:rPr lang="zh-TW" altLang="en-US" sz="4800" dirty="0" smtClean="0">
                <a:solidFill>
                  <a:srgbClr val="00B050"/>
                </a:solidFill>
                <a:latin typeface="華康行書體" pitchFamily="65" charset="-120"/>
                <a:ea typeface="華康行書體" pitchFamily="65" charset="-120"/>
              </a:rPr>
              <a:t>給定三直線</a:t>
            </a:r>
            <a:endParaRPr 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976015" y="3276295"/>
            <a:ext cx="473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835" y="2665475"/>
            <a:ext cx="4428445" cy="372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65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680310"/>
            <a:ext cx="7329840" cy="1068935"/>
          </a:xfrm>
        </p:spPr>
        <p:txBody>
          <a:bodyPr/>
          <a:lstStyle/>
          <a:p>
            <a:r>
              <a:rPr lang="zh-TW" altLang="en-US" sz="4800" dirty="0" smtClean="0">
                <a:solidFill>
                  <a:srgbClr val="00B050"/>
                </a:solidFill>
                <a:latin typeface="華康行書體" pitchFamily="65" charset="-120"/>
                <a:ea typeface="華康行書體" pitchFamily="65" charset="-120"/>
              </a:rPr>
              <a:t>給定四直線</a:t>
            </a:r>
            <a:endParaRPr 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976015" y="3276295"/>
            <a:ext cx="473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540" y="1901950"/>
            <a:ext cx="3970330" cy="2424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2694006" y="4650640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探討這圓會成立之條件</a:t>
            </a:r>
            <a:endParaRPr lang="en-US" altLang="zh-TW" sz="3200" dirty="0" smtClean="0">
              <a:solidFill>
                <a:srgbClr val="0070C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154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4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三、</a:t>
            </a:r>
            <a:r>
              <a:rPr lang="zh-TW" altLang="en-US" sz="5400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重</a:t>
            </a:r>
            <a:r>
              <a:rPr lang="zh-TW" altLang="en-US" sz="54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心</a:t>
            </a:r>
            <a:endParaRPr lang="en-US" sz="5400" dirty="0">
              <a:solidFill>
                <a:srgbClr val="0070C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360" y="1320843"/>
            <a:ext cx="2484096" cy="232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70" y="4039819"/>
            <a:ext cx="3254651" cy="2215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408" y="3977476"/>
            <a:ext cx="3435863" cy="228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向左箭號 6"/>
          <p:cNvSpPr/>
          <p:nvPr/>
        </p:nvSpPr>
        <p:spPr>
          <a:xfrm rot="18951404">
            <a:off x="2887847" y="3712508"/>
            <a:ext cx="925026" cy="273449"/>
          </a:xfrm>
          <a:prstGeom prst="lef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左箭號 10"/>
          <p:cNvSpPr/>
          <p:nvPr/>
        </p:nvSpPr>
        <p:spPr>
          <a:xfrm rot="10800000">
            <a:off x="3777483" y="4934150"/>
            <a:ext cx="925026" cy="273449"/>
          </a:xfrm>
          <a:prstGeom prst="leftArrow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697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976015" y="3276295"/>
            <a:ext cx="473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130" y="1596540"/>
            <a:ext cx="3512215" cy="2289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976015" y="680310"/>
            <a:ext cx="7329840" cy="1068935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發表你能</a:t>
            </a:r>
            <a:r>
              <a:rPr lang="zh-TW" altLang="en-US" sz="4000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想到的想法</a:t>
            </a:r>
            <a:endParaRPr lang="en-US" sz="4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365195" y="5108755"/>
            <a:ext cx="7329840" cy="1068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0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歸納學生想法，得出重心資料</a:t>
            </a:r>
            <a:endParaRPr lang="en-US" sz="4000" dirty="0">
              <a:solidFill>
                <a:srgbClr val="0070C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82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374900"/>
            <a:ext cx="7329840" cy="1068935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rgbClr val="00B0F0"/>
                </a:solidFill>
                <a:latin typeface="Adobe 繁黑體 Std B" pitchFamily="34" charset="-120"/>
                <a:ea typeface="Adobe 繁黑體 Std B" pitchFamily="34" charset="-120"/>
              </a:rPr>
              <a:t>三心之學習單分享</a:t>
            </a:r>
            <a:endParaRPr lang="en-US" sz="4400" dirty="0">
              <a:solidFill>
                <a:srgbClr val="00B0F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976015" y="3276295"/>
            <a:ext cx="473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86835" y="1596540"/>
            <a:ext cx="7329840" cy="1068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400" dirty="0" smtClean="0">
                <a:solidFill>
                  <a:srgbClr val="D09622"/>
                </a:solidFill>
                <a:latin typeface="Adobe 繁黑體 Std B" pitchFamily="34" charset="-120"/>
                <a:ea typeface="Adobe 繁黑體 Std B" pitchFamily="34" charset="-120"/>
              </a:rPr>
              <a:t>捷運炸彈事件</a:t>
            </a:r>
            <a:endParaRPr lang="en-US" sz="4400" dirty="0">
              <a:solidFill>
                <a:srgbClr val="D09622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770" y="2621585"/>
            <a:ext cx="2397390" cy="347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38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86835" y="2360065"/>
            <a:ext cx="6719020" cy="532180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rgbClr val="00B0F0"/>
                </a:solidFill>
                <a:latin typeface="Adobe 繁黑體 Std B" pitchFamily="34" charset="-120"/>
                <a:ea typeface="Adobe 繁黑體 Std B" pitchFamily="34" charset="-120"/>
              </a:rPr>
              <a:t>面積與柱體</a:t>
            </a:r>
            <a:r>
              <a:rPr lang="en-US" altLang="zh-TW" sz="4800" dirty="0" smtClean="0">
                <a:solidFill>
                  <a:srgbClr val="00B0F0"/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4800" dirty="0" smtClean="0">
                <a:solidFill>
                  <a:srgbClr val="00B0F0"/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4800" dirty="0">
                <a:solidFill>
                  <a:srgbClr val="00B0F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4800" dirty="0" smtClean="0">
                <a:solidFill>
                  <a:srgbClr val="00B0F0"/>
                </a:solidFill>
                <a:latin typeface="Adobe 繁黑體 Std B" pitchFamily="34" charset="-120"/>
                <a:ea typeface="Adobe 繁黑體 Std B" pitchFamily="34" charset="-120"/>
              </a:rPr>
              <a:t>             體積分享</a:t>
            </a:r>
            <a:endParaRPr lang="en-US" sz="4800" dirty="0">
              <a:solidFill>
                <a:srgbClr val="00B0F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405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07080" y="2970885"/>
            <a:ext cx="7940661" cy="610820"/>
          </a:xfrm>
        </p:spPr>
        <p:txBody>
          <a:bodyPr>
            <a:noAutofit/>
          </a:bodyPr>
          <a:lstStyle/>
          <a:p>
            <a:r>
              <a:rPr lang="zh-TW" altLang="en-US" sz="6600" dirty="0" smtClean="0">
                <a:solidFill>
                  <a:srgbClr val="00B0F0"/>
                </a:solidFill>
                <a:latin typeface="Adobe 繁黑體 Std B" pitchFamily="34" charset="-120"/>
                <a:ea typeface="Adobe 繁黑體 Std B" pitchFamily="34" charset="-120"/>
              </a:rPr>
              <a:t>謝  謝  聆  聽</a:t>
            </a:r>
            <a:endParaRPr lang="zh-TW" altLang="en-US" sz="6600" dirty="0">
              <a:solidFill>
                <a:srgbClr val="00B0F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33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34130" y="2054655"/>
            <a:ext cx="8246070" cy="2137870"/>
          </a:xfrm>
        </p:spPr>
        <p:txBody>
          <a:bodyPr>
            <a:noAutofit/>
          </a:bodyPr>
          <a:lstStyle/>
          <a:p>
            <a:r>
              <a:rPr lang="zh-TW" altLang="en-US" sz="5400" dirty="0">
                <a:solidFill>
                  <a:srgbClr val="9900FF"/>
                </a:solidFill>
                <a:latin typeface="Adobe 繁黑體 Std B" pitchFamily="34" charset="-120"/>
                <a:ea typeface="Adobe 繁黑體 Std B" pitchFamily="34" charset="-120"/>
              </a:rPr>
              <a:t>利用給定之</a:t>
            </a:r>
            <a:r>
              <a:rPr lang="zh-TW" altLang="en-US" sz="5400" dirty="0" smtClean="0">
                <a:solidFill>
                  <a:srgbClr val="9900FF"/>
                </a:solidFill>
                <a:latin typeface="Adobe 繁黑體 Std B" pitchFamily="34" charset="-120"/>
                <a:ea typeface="Adobe 繁黑體 Std B" pitchFamily="34" charset="-120"/>
              </a:rPr>
              <a:t>條件畫出</a:t>
            </a:r>
            <a:r>
              <a:rPr lang="en-US" altLang="zh-TW" sz="5400" dirty="0" smtClean="0">
                <a:solidFill>
                  <a:srgbClr val="9900FF"/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5400" dirty="0" smtClean="0">
                <a:solidFill>
                  <a:srgbClr val="9900FF"/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5400" dirty="0" smtClean="0">
                <a:solidFill>
                  <a:srgbClr val="9900FF"/>
                </a:solidFill>
                <a:latin typeface="Adobe 繁黑體 Std B" pitchFamily="34" charset="-120"/>
                <a:ea typeface="Adobe 繁黑體 Std B" pitchFamily="34" charset="-120"/>
              </a:rPr>
              <a:t>滿足條件之</a:t>
            </a:r>
            <a:r>
              <a:rPr lang="zh-TW" altLang="en-US" sz="5400" dirty="0">
                <a:solidFill>
                  <a:srgbClr val="9900FF"/>
                </a:solidFill>
                <a:latin typeface="Adobe 繁黑體 Std B" pitchFamily="34" charset="-120"/>
                <a:ea typeface="Adobe 繁黑體 Std B" pitchFamily="34" charset="-120"/>
              </a:rPr>
              <a:t>圓</a:t>
            </a:r>
            <a:br>
              <a:rPr lang="zh-TW" altLang="en-US" sz="5400" dirty="0">
                <a:solidFill>
                  <a:srgbClr val="9900FF"/>
                </a:solidFill>
                <a:latin typeface="Adobe 繁黑體 Std B" pitchFamily="34" charset="-120"/>
                <a:ea typeface="Adobe 繁黑體 Std B" pitchFamily="34" charset="-120"/>
              </a:rPr>
            </a:br>
            <a:endParaRPr lang="zh-TW" altLang="en-US" sz="5400" dirty="0">
              <a:solidFill>
                <a:srgbClr val="9900FF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91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2207360"/>
            <a:ext cx="7329840" cy="1068935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CC9900"/>
                </a:solidFill>
                <a:latin typeface="華康行書體" pitchFamily="65" charset="-120"/>
                <a:ea typeface="華康行書體" pitchFamily="65" charset="-120"/>
              </a:rPr>
              <a:t>給定定點個數，</a:t>
            </a:r>
            <a:endParaRPr lang="en-US" altLang="zh-TW" sz="4000" dirty="0" smtClean="0">
              <a:solidFill>
                <a:srgbClr val="CC9900"/>
              </a:solidFill>
              <a:latin typeface="華康行書體" pitchFamily="65" charset="-120"/>
              <a:ea typeface="華康行書體" pitchFamily="65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solidFill>
                  <a:srgbClr val="CC9900"/>
                </a:solidFill>
                <a:latin typeface="華康行書體" pitchFamily="65" charset="-120"/>
                <a:ea typeface="華康行書體" pitchFamily="65" charset="-120"/>
              </a:rPr>
              <a:t> </a:t>
            </a:r>
            <a:r>
              <a:rPr lang="zh-TW" altLang="en-US" sz="4000" dirty="0" smtClean="0">
                <a:solidFill>
                  <a:srgbClr val="CC9900"/>
                </a:solidFill>
                <a:latin typeface="華康行書體" pitchFamily="65" charset="-120"/>
                <a:ea typeface="華康行書體" pitchFamily="65" charset="-120"/>
              </a:rPr>
              <a:t>畫</a:t>
            </a:r>
            <a:r>
              <a:rPr lang="zh-TW" altLang="en-US" sz="4000" dirty="0" smtClean="0">
                <a:solidFill>
                  <a:srgbClr val="CC9900"/>
                </a:solidFill>
                <a:latin typeface="華康行書體" pitchFamily="65" charset="-120"/>
                <a:ea typeface="華康行書體" pitchFamily="65" charset="-120"/>
              </a:rPr>
              <a:t>出一</a:t>
            </a:r>
            <a:r>
              <a:rPr lang="zh-TW" altLang="en-US" sz="4000" dirty="0" smtClean="0">
                <a:solidFill>
                  <a:srgbClr val="CC9900"/>
                </a:solidFill>
                <a:latin typeface="華康行書體" pitchFamily="65" charset="-120"/>
                <a:ea typeface="華康行書體" pitchFamily="65" charset="-120"/>
              </a:rPr>
              <a:t>圓同時通過定點</a:t>
            </a:r>
            <a:endParaRPr lang="en-US" sz="4000" dirty="0" smtClean="0">
              <a:solidFill>
                <a:srgbClr val="CC9900"/>
              </a:solidFill>
              <a:latin typeface="華康行書體" pitchFamily="65" charset="-120"/>
              <a:ea typeface="華康行書體" pitchFamily="65" charset="-12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28720" y="680005"/>
            <a:ext cx="7329840" cy="610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一、外心</a:t>
            </a:r>
            <a:endParaRPr lang="en-US" sz="5400" dirty="0">
              <a:solidFill>
                <a:srgbClr val="0070C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596540"/>
            <a:ext cx="7329840" cy="1068935"/>
          </a:xfrm>
        </p:spPr>
        <p:txBody>
          <a:bodyPr/>
          <a:lstStyle/>
          <a:p>
            <a:r>
              <a:rPr lang="zh-TW" altLang="en-US" sz="4800" dirty="0" smtClean="0">
                <a:solidFill>
                  <a:srgbClr val="00B050"/>
                </a:solidFill>
                <a:latin typeface="華康行書體" pitchFamily="65" charset="-120"/>
                <a:ea typeface="華康行書體" pitchFamily="65" charset="-120"/>
              </a:rPr>
              <a:t>給定一定點</a:t>
            </a:r>
            <a:endParaRPr lang="en-US" sz="4800" dirty="0" smtClean="0">
              <a:solidFill>
                <a:srgbClr val="00B050"/>
              </a:solidFill>
              <a:latin typeface="華康行書體" pitchFamily="65" charset="-120"/>
              <a:ea typeface="華康行書體" pitchFamily="65" charset="-120"/>
            </a:endParaRPr>
          </a:p>
          <a:p>
            <a:endParaRPr 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976015" y="3276295"/>
            <a:ext cx="473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180" y="2665475"/>
            <a:ext cx="2363023" cy="265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041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555745" y="374900"/>
            <a:ext cx="7329840" cy="1068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800" dirty="0" smtClean="0">
                <a:solidFill>
                  <a:srgbClr val="00B050"/>
                </a:solidFill>
                <a:latin typeface="華康行書體" pitchFamily="65" charset="-120"/>
                <a:ea typeface="華康行書體" pitchFamily="65" charset="-120"/>
              </a:rPr>
              <a:t>給定兩定點</a:t>
            </a:r>
            <a:endParaRPr lang="en-US" sz="4800" dirty="0" smtClean="0">
              <a:solidFill>
                <a:srgbClr val="00B050"/>
              </a:solidFill>
              <a:latin typeface="華康行書體" pitchFamily="65" charset="-120"/>
              <a:ea typeface="華康行書體" pitchFamily="65" charset="-120"/>
            </a:endParaRP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360" y="1901950"/>
            <a:ext cx="2023569" cy="2275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2281425" y="3700678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甲、這兩點距離恰為圓之直徑</a:t>
            </a:r>
            <a:endParaRPr lang="en-US" altLang="zh-TW" sz="3200" dirty="0" smtClean="0">
              <a:solidFill>
                <a:srgbClr val="0070C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281425" y="4650640"/>
            <a:ext cx="611257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乙、這兩點距離不得為圓之直徑</a:t>
            </a:r>
            <a:endParaRPr lang="en-US" altLang="zh-TW" sz="3200" dirty="0" smtClean="0">
              <a:solidFill>
                <a:srgbClr val="0070C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555745" y="374900"/>
            <a:ext cx="7329840" cy="1068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800" dirty="0" smtClean="0">
                <a:solidFill>
                  <a:srgbClr val="00B050"/>
                </a:solidFill>
                <a:latin typeface="華康行書體" pitchFamily="65" charset="-120"/>
                <a:ea typeface="華康行書體" pitchFamily="65" charset="-120"/>
              </a:rPr>
              <a:t>給定三定點</a:t>
            </a:r>
            <a:endParaRPr lang="en-US" sz="4800" dirty="0" smtClean="0">
              <a:solidFill>
                <a:srgbClr val="00B050"/>
              </a:solidFill>
              <a:latin typeface="華康行書體" pitchFamily="65" charset="-120"/>
              <a:ea typeface="華康行書體" pitchFamily="65" charset="-120"/>
            </a:endParaRP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45" y="1513592"/>
            <a:ext cx="4316164" cy="3889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51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555745" y="374900"/>
            <a:ext cx="7329840" cy="1068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254F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800" dirty="0" smtClean="0">
                <a:solidFill>
                  <a:srgbClr val="00B050"/>
                </a:solidFill>
                <a:latin typeface="華康行書體" pitchFamily="65" charset="-120"/>
                <a:ea typeface="華康行書體" pitchFamily="65" charset="-120"/>
              </a:rPr>
              <a:t>給定四定點</a:t>
            </a:r>
            <a:endParaRPr lang="en-US" sz="4800" dirty="0" smtClean="0">
              <a:solidFill>
                <a:srgbClr val="00B050"/>
              </a:solidFill>
              <a:latin typeface="華康行書體" pitchFamily="65" charset="-120"/>
              <a:ea typeface="華康行書體" pitchFamily="65" charset="-120"/>
            </a:endParaRP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45" y="1596540"/>
            <a:ext cx="4439417" cy="3315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2488079" y="5108755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探討這圓會成立之條件</a:t>
            </a:r>
            <a:endParaRPr lang="en-US" altLang="zh-TW" sz="3200" dirty="0" smtClean="0">
              <a:solidFill>
                <a:srgbClr val="0070C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722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4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二、內心</a:t>
            </a:r>
            <a:endParaRPr lang="en-US" sz="5400" dirty="0">
              <a:solidFill>
                <a:srgbClr val="0070C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2207360"/>
            <a:ext cx="7329840" cy="1068935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rgbClr val="CC9900"/>
                </a:solidFill>
                <a:latin typeface="華康行書體" pitchFamily="65" charset="-120"/>
                <a:ea typeface="華康行書體" pitchFamily="65" charset="-120"/>
              </a:rPr>
              <a:t>給定直線數目，</a:t>
            </a:r>
            <a:endParaRPr lang="en-US" altLang="zh-TW" sz="4800" dirty="0" smtClean="0">
              <a:solidFill>
                <a:srgbClr val="CC9900"/>
              </a:solidFill>
              <a:latin typeface="華康行書體" pitchFamily="65" charset="-120"/>
              <a:ea typeface="華康行書體" pitchFamily="65" charset="-120"/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rgbClr val="CC9900"/>
                </a:solidFill>
                <a:latin typeface="華康行書體" pitchFamily="65" charset="-120"/>
                <a:ea typeface="華康行書體" pitchFamily="65" charset="-120"/>
              </a:rPr>
              <a:t> </a:t>
            </a:r>
            <a:r>
              <a:rPr lang="zh-TW" altLang="en-US" sz="4800" dirty="0" smtClean="0">
                <a:solidFill>
                  <a:srgbClr val="CC9900"/>
                </a:solidFill>
                <a:latin typeface="華康行書體" pitchFamily="65" charset="-120"/>
                <a:ea typeface="華康行書體" pitchFamily="65" charset="-120"/>
              </a:rPr>
              <a:t> 畫圓同時與直線相切</a:t>
            </a:r>
            <a:endParaRPr lang="en-US" sz="4800" dirty="0">
              <a:solidFill>
                <a:srgbClr val="CC990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976015" y="3276295"/>
            <a:ext cx="473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437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596540"/>
            <a:ext cx="7329840" cy="1068935"/>
          </a:xfrm>
        </p:spPr>
        <p:txBody>
          <a:bodyPr/>
          <a:lstStyle/>
          <a:p>
            <a:r>
              <a:rPr lang="zh-TW" altLang="en-US" sz="4800" dirty="0" smtClean="0">
                <a:solidFill>
                  <a:srgbClr val="00B050"/>
                </a:solidFill>
                <a:latin typeface="華康行書體" pitchFamily="65" charset="-120"/>
                <a:ea typeface="華康行書體" pitchFamily="65" charset="-120"/>
              </a:rPr>
              <a:t>給定一直線</a:t>
            </a:r>
            <a:endParaRPr 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976015" y="3276295"/>
            <a:ext cx="473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360" y="2818180"/>
            <a:ext cx="2720046" cy="2351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44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141</Words>
  <Application>Microsoft Office PowerPoint</Application>
  <PresentationFormat>如螢幕大小 (4:3)</PresentationFormat>
  <Paragraphs>27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Theme</vt:lpstr>
      <vt:lpstr> 三心課程分享</vt:lpstr>
      <vt:lpstr>利用給定之條件畫出 滿足條件之圓 </vt:lpstr>
      <vt:lpstr>PowerPoint 簡報</vt:lpstr>
      <vt:lpstr>PowerPoint 簡報</vt:lpstr>
      <vt:lpstr>PowerPoint 簡報</vt:lpstr>
      <vt:lpstr>PowerPoint 簡報</vt:lpstr>
      <vt:lpstr>PowerPoint 簡報</vt:lpstr>
      <vt:lpstr>二、內心</vt:lpstr>
      <vt:lpstr>PowerPoint 簡報</vt:lpstr>
      <vt:lpstr>PowerPoint 簡報</vt:lpstr>
      <vt:lpstr>PowerPoint 簡報</vt:lpstr>
      <vt:lpstr>PowerPoint 簡報</vt:lpstr>
      <vt:lpstr>三、重心</vt:lpstr>
      <vt:lpstr>PowerPoint 簡報</vt:lpstr>
      <vt:lpstr>PowerPoint 簡報</vt:lpstr>
      <vt:lpstr>面積與柱體               體積分享</vt:lpstr>
      <vt:lpstr>PowerPoint 簡報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user</cp:lastModifiedBy>
  <cp:revision>80</cp:revision>
  <dcterms:created xsi:type="dcterms:W3CDTF">2013-08-21T19:17:07Z</dcterms:created>
  <dcterms:modified xsi:type="dcterms:W3CDTF">2018-05-31T09:35:02Z</dcterms:modified>
</cp:coreProperties>
</file>