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7" r:id="rId8"/>
    <p:sldId id="268" r:id="rId9"/>
    <p:sldId id="269" r:id="rId10"/>
    <p:sldId id="263" r:id="rId11"/>
    <p:sldId id="265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AEF2C-B12C-4CDB-9682-0EE838B3B25A}" type="datetimeFigureOut">
              <a:rPr lang="zh-TW" altLang="en-US" smtClean="0"/>
              <a:t>2018/6/10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9BD20-218E-4591-BB4B-993BCF726C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AEF2C-B12C-4CDB-9682-0EE838B3B25A}" type="datetimeFigureOut">
              <a:rPr lang="zh-TW" altLang="en-US" smtClean="0"/>
              <a:t>2018/6/10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9BD20-218E-4591-BB4B-993BCF726C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AEF2C-B12C-4CDB-9682-0EE838B3B25A}" type="datetimeFigureOut">
              <a:rPr lang="zh-TW" altLang="en-US" smtClean="0"/>
              <a:t>2018/6/10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9BD20-218E-4591-BB4B-993BCF726C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AEF2C-B12C-4CDB-9682-0EE838B3B25A}" type="datetimeFigureOut">
              <a:rPr lang="zh-TW" altLang="en-US" smtClean="0"/>
              <a:t>2018/6/10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9BD20-218E-4591-BB4B-993BCF726C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AEF2C-B12C-4CDB-9682-0EE838B3B25A}" type="datetimeFigureOut">
              <a:rPr lang="zh-TW" altLang="en-US" smtClean="0"/>
              <a:t>2018/6/10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9BD20-218E-4591-BB4B-993BCF726C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AEF2C-B12C-4CDB-9682-0EE838B3B25A}" type="datetimeFigureOut">
              <a:rPr lang="zh-TW" altLang="en-US" smtClean="0"/>
              <a:t>2018/6/10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9BD20-218E-4591-BB4B-993BCF726C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AEF2C-B12C-4CDB-9682-0EE838B3B25A}" type="datetimeFigureOut">
              <a:rPr lang="zh-TW" altLang="en-US" smtClean="0"/>
              <a:t>2018/6/10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9BD20-218E-4591-BB4B-993BCF726C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AEF2C-B12C-4CDB-9682-0EE838B3B25A}" type="datetimeFigureOut">
              <a:rPr lang="zh-TW" altLang="en-US" smtClean="0"/>
              <a:t>2018/6/10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9BD20-218E-4591-BB4B-993BCF726C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AEF2C-B12C-4CDB-9682-0EE838B3B25A}" type="datetimeFigureOut">
              <a:rPr lang="zh-TW" altLang="en-US" smtClean="0"/>
              <a:t>2018/6/10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9BD20-218E-4591-BB4B-993BCF726C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AEF2C-B12C-4CDB-9682-0EE838B3B25A}" type="datetimeFigureOut">
              <a:rPr lang="zh-TW" altLang="en-US" smtClean="0"/>
              <a:t>2018/6/10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9BD20-218E-4591-BB4B-993BCF726C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AEF2C-B12C-4CDB-9682-0EE838B3B25A}" type="datetimeFigureOut">
              <a:rPr lang="zh-TW" altLang="en-US" smtClean="0"/>
              <a:t>2018/6/10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9BD20-218E-4591-BB4B-993BCF726C9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7DAEF2C-B12C-4CDB-9682-0EE838B3B25A}" type="datetimeFigureOut">
              <a:rPr lang="zh-TW" altLang="en-US" smtClean="0"/>
              <a:t>2018/6/10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799BD20-218E-4591-BB4B-993BCF726C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randomBar dir="vert"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zh-TW" altLang="en-US" sz="8000" dirty="0" smtClean="0"/>
              <a:t>為什麼是老師</a:t>
            </a:r>
            <a:r>
              <a:rPr lang="zh-TW" altLang="en-US" sz="8000" dirty="0"/>
              <a:t>？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/>
              <a:t>講師：石孟哲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3512163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dirty="0" smtClean="0"/>
              <a:t>未來展望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16026110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50100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dirty="0" smtClean="0"/>
              <a:t>謝謝聆聽</a:t>
            </a:r>
            <a:r>
              <a:rPr lang="en-US" altLang="zh-TW" sz="9600" dirty="0" smtClean="0"/>
              <a:t/>
            </a:r>
            <a:br>
              <a:rPr lang="en-US" altLang="zh-TW" sz="9600" dirty="0" smtClean="0"/>
            </a:br>
            <a:r>
              <a:rPr lang="zh-TW" altLang="en-US" sz="9600" dirty="0"/>
              <a:t>敬請指教</a:t>
            </a:r>
          </a:p>
        </p:txBody>
      </p:sp>
    </p:spTree>
    <p:extLst>
      <p:ext uri="{BB962C8B-B14F-4D97-AF65-F5344CB8AC3E}">
        <p14:creationId xmlns:p14="http://schemas.microsoft.com/office/powerpoint/2010/main" val="16026110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270892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dirty="0" smtClean="0"/>
              <a:t>他是誰！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8683012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dirty="0" smtClean="0"/>
              <a:t>第一次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16026110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dirty="0" smtClean="0"/>
              <a:t>同與不同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16026110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dirty="0" smtClean="0"/>
              <a:t>改變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16026110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zh-TW" altLang="en-US" sz="8000" dirty="0" smtClean="0"/>
              <a:t>教學經驗分享</a:t>
            </a:r>
            <a:endParaRPr lang="zh-TW" altLang="en-US" sz="8000" dirty="0"/>
          </a:p>
        </p:txBody>
      </p:sp>
    </p:spTree>
    <p:extLst>
      <p:ext uri="{BB962C8B-B14F-4D97-AF65-F5344CB8AC3E}">
        <p14:creationId xmlns:p14="http://schemas.microsoft.com/office/powerpoint/2010/main" val="16026110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字方塊 1"/>
              <p:cNvSpPr txBox="1"/>
              <p:nvPr/>
            </p:nvSpPr>
            <p:spPr>
              <a:xfrm>
                <a:off x="611560" y="2226086"/>
                <a:ext cx="6873677" cy="25354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/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/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/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/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/>
                </a:lvl5pPr>
                <a:lvl6pPr marL="25146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/>
                </a:lvl6pPr>
                <a:lvl7pPr marL="29718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/>
                </a:lvl7pPr>
                <a:lvl8pPr marL="3429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/>
                </a:lvl8pPr>
                <a:lvl9pPr marL="38862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/>
                </a:lvl9pPr>
              </a:lstStyle>
              <a:p>
                <a:pPr marL="0" indent="0">
                  <a:buNone/>
                </a:pPr>
                <a:r>
                  <a:rPr lang="en-US" altLang="zh-TW" dirty="0"/>
                  <a:t>Sol:</a:t>
                </a:r>
              </a:p>
              <a:p>
                <a:pPr marL="0" indent="0">
                  <a:buNone/>
                </a:pPr>
                <a:r>
                  <a:rPr lang="zh-TW" altLang="en-US" dirty="0" smtClean="0"/>
                  <a:t>作</a:t>
                </a:r>
                <a:r>
                  <a:rPr lang="en-US" altLang="zh-TW" dirty="0" smtClean="0"/>
                  <a:t>A</a:t>
                </a:r>
                <a:r>
                  <a:rPr lang="zh-TW" altLang="en-US" dirty="0" smtClean="0"/>
                  <a:t>關於</a:t>
                </a:r>
                <a:r>
                  <a:rPr lang="en-US" altLang="zh-TW" dirty="0"/>
                  <a:t>x</a:t>
                </a:r>
                <a:r>
                  <a:rPr lang="zh-TW" altLang="en-US" dirty="0"/>
                  <a:t>軸對稱</a:t>
                </a:r>
                <a:r>
                  <a:rPr lang="zh-TW" altLang="en-US" dirty="0" smtClean="0"/>
                  <a:t>點</a:t>
                </a:r>
                <a:r>
                  <a:rPr lang="en-US" altLang="zh-TW" dirty="0" smtClean="0"/>
                  <a:t>A’(2,-3,-4</a:t>
                </a:r>
                <a:r>
                  <a:rPr lang="en-US" altLang="zh-TW" dirty="0"/>
                  <a:t>)</a:t>
                </a:r>
              </a:p>
              <a:p>
                <a:pPr marL="0" indent="0">
                  <a:buNone/>
                </a:pPr>
                <a:r>
                  <a:rPr lang="zh-TW" altLang="en-US" dirty="0"/>
                  <a:t>所求即</a:t>
                </a:r>
                <a:r>
                  <a:rPr lang="en-US" altLang="zh-TW" dirty="0" smtClean="0"/>
                  <a:t>A’B</a:t>
                </a:r>
                <a:r>
                  <a:rPr lang="en-US" altLang="zh-TW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>
                                <a:latin typeface="Cambria Math"/>
                              </a:rPr>
                              <m:t>6</m:t>
                            </m:r>
                          </m:e>
                          <m:sup>
                            <m:r>
                              <a:rPr lang="en-US" altLang="zh-TW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>
                                <a:latin typeface="Cambria Math"/>
                              </a:rPr>
                              <m:t>4</m:t>
                            </m:r>
                          </m:e>
                          <m:sup>
                            <m:r>
                              <a:rPr lang="en-US" altLang="zh-TW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>
                                <a:latin typeface="Cambria Math"/>
                              </a:rPr>
                              <m:t>28</m:t>
                            </m:r>
                          </m:e>
                          <m:sup>
                            <m:r>
                              <a:rPr lang="en-US" altLang="zh-TW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altLang="zh-TW">
                        <a:latin typeface="Cambria Math"/>
                      </a:rPr>
                      <m:t>=</m:t>
                    </m:r>
                  </m:oMath>
                </a14:m>
                <a:r>
                  <a:rPr lang="en-US" altLang="zh-TW" dirty="0" smtClean="0">
                    <a:solidFill>
                      <a:srgbClr val="FF0000"/>
                    </a:solidFill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zh-TW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209</m:t>
                        </m:r>
                      </m:e>
                    </m:rad>
                  </m:oMath>
                </a14:m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2" name="文字方塊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226086"/>
                <a:ext cx="6873677" cy="2535438"/>
              </a:xfrm>
              <a:prstGeom prst="rect">
                <a:avLst/>
              </a:prstGeom>
              <a:blipFill rotWithShape="1">
                <a:blip r:embed="rId2"/>
                <a:stretch>
                  <a:fillRect l="-2216" t="-31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/>
          <a:lstStyle/>
          <a:p>
            <a:r>
              <a:rPr lang="zh-TW" altLang="en-US" dirty="0" smtClean="0"/>
              <a:t>空間中有</a:t>
            </a:r>
            <a:r>
              <a:rPr lang="en-US" altLang="zh-TW" dirty="0" smtClean="0"/>
              <a:t>A(2,3,4)</a:t>
            </a:r>
            <a:r>
              <a:rPr lang="zh-TW" altLang="en-US" dirty="0" smtClean="0"/>
              <a:t>、</a:t>
            </a:r>
            <a:r>
              <a:rPr lang="en-US" altLang="zh-TW" dirty="0" smtClean="0"/>
              <a:t>B(8,-7,24)</a:t>
            </a:r>
            <a:r>
              <a:rPr lang="zh-TW" altLang="en-US" dirty="0" smtClean="0"/>
              <a:t>，</a:t>
            </a:r>
            <a:r>
              <a:rPr lang="en-US" altLang="zh-TW" dirty="0" smtClean="0"/>
              <a:t>x</a:t>
            </a:r>
            <a:r>
              <a:rPr lang="zh-TW" altLang="en-US" dirty="0" smtClean="0"/>
              <a:t>軸上找一點</a:t>
            </a:r>
            <a:r>
              <a:rPr lang="en-US" altLang="zh-TW" dirty="0" smtClean="0"/>
              <a:t>P</a:t>
            </a:r>
            <a:r>
              <a:rPr lang="zh-TW" altLang="en-US" dirty="0" smtClean="0"/>
              <a:t>使得</a:t>
            </a:r>
            <a:r>
              <a:rPr lang="en-US" altLang="zh-TW" dirty="0" smtClean="0"/>
              <a:t>PA+PB</a:t>
            </a:r>
            <a:r>
              <a:rPr lang="zh-TW" altLang="en-US" dirty="0" smtClean="0"/>
              <a:t>有最小值，求此極值為何？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60" t="21269" r="31301" b="16978"/>
          <a:stretch/>
        </p:blipFill>
        <p:spPr bwMode="auto">
          <a:xfrm>
            <a:off x="2699792" y="324704"/>
            <a:ext cx="5410740" cy="63382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63" t="38882" r="61023" b="24254"/>
          <a:stretch/>
        </p:blipFill>
        <p:spPr bwMode="auto">
          <a:xfrm>
            <a:off x="4932040" y="620688"/>
            <a:ext cx="3627040" cy="54812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95556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548680"/>
                <a:ext cx="82296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TW" dirty="0" smtClean="0"/>
                  <a:t>Way1.</a:t>
                </a:r>
              </a:p>
              <a:p>
                <a:pPr marL="0" indent="0">
                  <a:buNone/>
                </a:pPr>
                <a:r>
                  <a:rPr lang="zh-TW" altLang="en-US" dirty="0"/>
                  <a:t>設</a:t>
                </a:r>
                <a:r>
                  <a:rPr lang="en-US" altLang="zh-TW" dirty="0" smtClean="0"/>
                  <a:t>P(x,0,0)</a:t>
                </a:r>
              </a:p>
              <a:p>
                <a:pPr marL="0" indent="0">
                  <a:buNone/>
                </a:pPr>
                <a:r>
                  <a:rPr lang="en-US" altLang="zh-TW" sz="2400" dirty="0" smtClean="0"/>
                  <a:t>PA+PB=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b="0" i="1" smtClean="0">
                                <a:latin typeface="Cambria Math"/>
                              </a:rPr>
                              <m:t>(2−</m:t>
                            </m:r>
                            <m:r>
                              <a:rPr lang="en-US" altLang="zh-TW" sz="24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altLang="zh-TW" sz="24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TW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sz="2400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b="0" i="1" smtClean="0">
                                <a:latin typeface="Cambria Math"/>
                              </a:rPr>
                              <m:t>3</m:t>
                            </m:r>
                          </m:e>
                          <m:sup>
                            <m:r>
                              <a:rPr lang="en-US" altLang="zh-TW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sz="2400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b="0" i="1" smtClean="0">
                                <a:latin typeface="Cambria Math"/>
                              </a:rPr>
                              <m:t>4</m:t>
                            </m:r>
                          </m:e>
                          <m:sup>
                            <m:r>
                              <a:rPr lang="en-US" altLang="zh-TW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altLang="zh-TW" sz="2400" b="0" i="1" smtClean="0"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altLang="zh-TW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b="0" i="1" smtClean="0">
                                <a:latin typeface="Cambria Math"/>
                              </a:rPr>
                              <m:t>(8−</m:t>
                            </m:r>
                            <m:r>
                              <a:rPr lang="en-US" altLang="zh-TW" sz="24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altLang="zh-TW" sz="24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TW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sz="2400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b="0" i="1" smtClean="0">
                                <a:latin typeface="Cambria Math"/>
                              </a:rPr>
                              <m:t>(−7)</m:t>
                            </m:r>
                          </m:e>
                          <m:sup>
                            <m:r>
                              <a:rPr lang="en-US" altLang="zh-TW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sz="2400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b="0" i="1" smtClean="0">
                                <a:latin typeface="Cambria Math"/>
                              </a:rPr>
                              <m:t>24</m:t>
                            </m:r>
                          </m:e>
                          <m:sup>
                            <m:r>
                              <a:rPr lang="en-US" altLang="zh-TW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altLang="zh-TW" sz="2400" dirty="0" smtClean="0"/>
              </a:p>
              <a:p>
                <a:pPr marL="0" indent="0">
                  <a:buNone/>
                </a:pPr>
                <a:r>
                  <a:rPr lang="en-US" altLang="zh-TW" dirty="0"/>
                  <a:t>	</a:t>
                </a:r>
                <a:r>
                  <a:rPr lang="en-US" altLang="zh-TW" sz="2800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sz="2800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800">
                                <a:latin typeface="Cambria Math"/>
                              </a:rPr>
                              <m:t>(2−</m:t>
                            </m:r>
                            <m:r>
                              <a:rPr lang="en-US" altLang="zh-TW" sz="2800">
                                <a:latin typeface="Cambria Math"/>
                              </a:rPr>
                              <m:t>𝑥</m:t>
                            </m:r>
                            <m:r>
                              <a:rPr lang="en-US" altLang="zh-TW" sz="280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TW" sz="28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sz="2800">
                            <a:latin typeface="Cambria Math"/>
                          </a:rPr>
                          <m:t>+</m:t>
                        </m:r>
                        <m:r>
                          <a:rPr lang="en-US" altLang="zh-TW" sz="2800" b="0" i="0" smtClean="0">
                            <a:latin typeface="Cambria Math"/>
                          </a:rPr>
                          <m:t>25</m:t>
                        </m:r>
                      </m:e>
                    </m:rad>
                    <m:r>
                      <a:rPr lang="en-US" altLang="zh-TW" sz="2800" b="0" i="0" smtClean="0"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altLang="zh-TW" sz="280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800">
                                <a:latin typeface="Cambria Math"/>
                              </a:rPr>
                              <m:t>(</m:t>
                            </m:r>
                            <m:r>
                              <a:rPr lang="en-US" altLang="zh-TW" sz="2800" b="0" i="0" smtClean="0">
                                <a:latin typeface="Cambria Math"/>
                              </a:rPr>
                              <m:t>8</m:t>
                            </m:r>
                            <m:r>
                              <a:rPr lang="en-US" altLang="zh-TW" sz="2800"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TW" sz="2800">
                                <a:latin typeface="Cambria Math"/>
                              </a:rPr>
                              <m:t>𝑥</m:t>
                            </m:r>
                            <m:r>
                              <a:rPr lang="en-US" altLang="zh-TW" sz="280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TW" sz="28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sz="2800">
                            <a:latin typeface="Cambria Math"/>
                          </a:rPr>
                          <m:t>+</m:t>
                        </m:r>
                        <m:r>
                          <a:rPr lang="en-US" altLang="zh-TW" sz="2800" b="0" i="0" smtClean="0">
                            <a:latin typeface="Cambria Math"/>
                          </a:rPr>
                          <m:t>625</m:t>
                        </m:r>
                      </m:e>
                    </m:rad>
                  </m:oMath>
                </a14:m>
                <a:endParaRPr lang="en-US" altLang="zh-TW" sz="2800" dirty="0" smtClean="0"/>
              </a:p>
              <a:p>
                <a:pPr marL="0" indent="0">
                  <a:buNone/>
                </a:pPr>
                <a:r>
                  <a:rPr lang="zh-TW" altLang="en-US" dirty="0" smtClean="0"/>
                  <a:t>看作</a:t>
                </a:r>
                <a:r>
                  <a:rPr lang="en-US" altLang="zh-TW" dirty="0" smtClean="0"/>
                  <a:t>(2,5)</a:t>
                </a:r>
                <a:r>
                  <a:rPr lang="zh-TW" altLang="en-US" dirty="0" smtClean="0"/>
                  <a:t>、</a:t>
                </a:r>
                <a:r>
                  <a:rPr lang="en-US" altLang="zh-TW" dirty="0" smtClean="0"/>
                  <a:t>(8,25)</a:t>
                </a:r>
                <a:r>
                  <a:rPr lang="zh-TW" altLang="en-US" dirty="0" smtClean="0"/>
                  <a:t> 在與</a:t>
                </a:r>
                <a:r>
                  <a:rPr lang="en-US" altLang="zh-TW" dirty="0" smtClean="0"/>
                  <a:t>x</a:t>
                </a:r>
                <a:r>
                  <a:rPr lang="zh-TW" altLang="en-US" dirty="0" smtClean="0"/>
                  <a:t>軸上一點</a:t>
                </a:r>
                <a:r>
                  <a:rPr lang="en-US" altLang="zh-TW" dirty="0" smtClean="0"/>
                  <a:t>P</a:t>
                </a:r>
                <a:r>
                  <a:rPr lang="zh-TW" altLang="en-US" dirty="0" smtClean="0"/>
                  <a:t>距離和最短</a:t>
                </a:r>
                <a:endParaRPr lang="en-US" altLang="zh-TW" dirty="0" smtClean="0"/>
              </a:p>
              <a:p>
                <a:pPr marL="0" indent="0">
                  <a:buNone/>
                </a:pPr>
                <a:r>
                  <a:rPr lang="zh-TW" altLang="en-US" dirty="0" smtClean="0"/>
                  <a:t>即</a:t>
                </a:r>
                <a:r>
                  <a:rPr lang="en-US" altLang="zh-TW" dirty="0" smtClean="0"/>
                  <a:t>(2,5)</a:t>
                </a:r>
                <a:r>
                  <a:rPr lang="zh-TW" altLang="en-US" dirty="0" smtClean="0"/>
                  <a:t>與</a:t>
                </a:r>
                <a:r>
                  <a:rPr lang="en-US" altLang="zh-TW" dirty="0" smtClean="0"/>
                  <a:t>(8,-25)</a:t>
                </a:r>
                <a:r>
                  <a:rPr lang="zh-TW" altLang="en-US" dirty="0" smtClean="0"/>
                  <a:t>的距離</a:t>
                </a:r>
                <a:r>
                  <a:rPr lang="en-US" altLang="zh-TW" dirty="0" smtClean="0"/>
                  <a:t>=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US" altLang="zh-TW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zh-TW" b="0" i="1" smtClean="0">
                            <a:latin typeface="Cambria Math"/>
                          </a:rPr>
                          <m:t>26</m:t>
                        </m:r>
                      </m:e>
                    </m:rad>
                  </m:oMath>
                </a14:m>
                <a:endParaRPr lang="en-US" altLang="zh-TW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548680"/>
                <a:ext cx="8229600" cy="4525963"/>
              </a:xfrm>
              <a:blipFill rotWithShape="1">
                <a:blip r:embed="rId2"/>
                <a:stretch>
                  <a:fillRect l="-444" t="-27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5947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548680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zh-TW" dirty="0" smtClean="0"/>
                  <a:t>Way2.</a:t>
                </a:r>
              </a:p>
              <a:p>
                <a:pPr marL="0" indent="0">
                  <a:buNone/>
                </a:pPr>
                <a:r>
                  <a:rPr lang="en-US" altLang="zh-TW" dirty="0" smtClean="0"/>
                  <a:t>A(2,3,4) </a:t>
                </a:r>
                <a:r>
                  <a:rPr lang="zh-TW" altLang="en-US" dirty="0" smtClean="0"/>
                  <a:t>在</a:t>
                </a:r>
                <a:r>
                  <a:rPr lang="en-US" altLang="zh-TW" dirty="0" smtClean="0"/>
                  <a:t>x</a:t>
                </a:r>
                <a:r>
                  <a:rPr lang="zh-TW" altLang="en-US" dirty="0" smtClean="0"/>
                  <a:t>軸上投影點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TW" dirty="0" smtClean="0"/>
                  <a:t>(2,0,0)</a:t>
                </a:r>
              </a:p>
              <a:p>
                <a:pPr marL="0" indent="0">
                  <a:buNone/>
                </a:pPr>
                <a:r>
                  <a:rPr lang="en-US" altLang="zh-TW" dirty="0" smtClean="0"/>
                  <a:t>B(8,-7,24)</a:t>
                </a:r>
                <a:r>
                  <a:rPr lang="zh-TW" altLang="en-US" dirty="0" smtClean="0"/>
                  <a:t>在</a:t>
                </a:r>
                <a:r>
                  <a:rPr lang="en-US" altLang="zh-TW" dirty="0" smtClean="0"/>
                  <a:t>x</a:t>
                </a:r>
                <a:r>
                  <a:rPr lang="zh-TW" altLang="en-US" dirty="0" smtClean="0"/>
                  <a:t>軸上投影點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TW" dirty="0" smtClean="0"/>
                  <a:t>(8,0,0)</a:t>
                </a:r>
              </a:p>
              <a:p>
                <a:pPr marL="0" indent="0">
                  <a:buNone/>
                </a:pPr>
                <a:r>
                  <a:rPr lang="zh-TW" altLang="en-US" dirty="0" smtClean="0"/>
                  <a:t>由相似形，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𝐴</m:t>
                    </m:r>
                    <m:sSub>
                      <m:sSub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:</m:t>
                    </m:r>
                    <m:r>
                      <a:rPr lang="en-US" altLang="zh-TW" b="0" i="1" smtClean="0">
                        <a:latin typeface="Cambria Math"/>
                      </a:rPr>
                      <m:t>𝐵</m:t>
                    </m:r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TW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altLang="zh-TW" b="0" i="1" dirty="0" smtClean="0">
                        <a:latin typeface="Cambria Math"/>
                      </a:rPr>
                      <m:t>𝑃</m:t>
                    </m:r>
                    <m:r>
                      <a:rPr lang="en-US" altLang="zh-TW" b="0" i="1" dirty="0" smtClean="0">
                        <a:latin typeface="Cambria Math"/>
                      </a:rPr>
                      <m:t>:</m:t>
                    </m:r>
                    <m:r>
                      <a:rPr lang="en-US" altLang="zh-TW" b="0" i="1" dirty="0" smtClean="0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zh-TW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TW" dirty="0" smtClean="0"/>
                  <a:t>=1:5</a:t>
                </a:r>
              </a:p>
              <a:p>
                <a:pPr marL="0" indent="0">
                  <a:buNone/>
                </a:pPr>
                <a:r>
                  <a:rPr lang="zh-TW" altLang="en-US" dirty="0" smtClean="0"/>
                  <a:t>得</a:t>
                </a:r>
                <a:r>
                  <a:rPr lang="en-US" altLang="zh-TW" dirty="0" smtClean="0"/>
                  <a:t>P=</a:t>
                </a:r>
                <a14:m>
                  <m:oMath xmlns:m="http://schemas.openxmlformats.org/officeDocument/2006/math">
                    <m:r>
                      <a:rPr lang="zh-TW" altLang="en-US" b="0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altLang="zh-TW" b="0" i="1" smtClean="0">
                            <a:latin typeface="Cambria Math"/>
                          </a:rPr>
                          <m:t>6</m:t>
                        </m:r>
                      </m:den>
                    </m:f>
                    <m:sSub>
                      <m:sSub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TW" b="0" i="1" smtClean="0">
                            <a:latin typeface="Cambria Math"/>
                          </a:rPr>
                          <m:t>6</m:t>
                        </m:r>
                      </m:den>
                    </m:f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TW" dirty="0" smtClean="0"/>
                  <a:t>AP+BP=6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zh-TW" b="0" i="1" smtClean="0">
                            <a:latin typeface="Cambria Math"/>
                          </a:rPr>
                          <m:t>26</m:t>
                        </m:r>
                      </m:e>
                    </m:rad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548680"/>
                <a:ext cx="8229600" cy="4525963"/>
              </a:xfrm>
              <a:blipFill rotWithShape="1">
                <a:blip r:embed="rId2"/>
                <a:stretch>
                  <a:fillRect l="-444" t="-27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03" t="22328" r="22398" b="9375"/>
          <a:stretch/>
        </p:blipFill>
        <p:spPr bwMode="auto">
          <a:xfrm>
            <a:off x="2031436" y="620688"/>
            <a:ext cx="6534909" cy="5716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92550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4099</TotalTime>
  <Words>211</Words>
  <Application>Microsoft Office PowerPoint</Application>
  <PresentationFormat>如螢幕大小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觀點</vt:lpstr>
      <vt:lpstr>為什麼是老師？</vt:lpstr>
      <vt:lpstr>他是誰！</vt:lpstr>
      <vt:lpstr>第一次</vt:lpstr>
      <vt:lpstr>同與不同</vt:lpstr>
      <vt:lpstr>改變</vt:lpstr>
      <vt:lpstr>教學經驗分享</vt:lpstr>
      <vt:lpstr>PowerPoint 簡報</vt:lpstr>
      <vt:lpstr>PowerPoint 簡報</vt:lpstr>
      <vt:lpstr>PowerPoint 簡報</vt:lpstr>
      <vt:lpstr>未來展望</vt:lpstr>
      <vt:lpstr>謝謝聆聽 敬請指教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為什麼是老師？</dc:title>
  <dc:creator>user</dc:creator>
  <cp:lastModifiedBy>user</cp:lastModifiedBy>
  <cp:revision>16</cp:revision>
  <dcterms:created xsi:type="dcterms:W3CDTF">2018-06-07T07:45:38Z</dcterms:created>
  <dcterms:modified xsi:type="dcterms:W3CDTF">2018-06-10T04:47:06Z</dcterms:modified>
</cp:coreProperties>
</file>