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56" r:id="rId2"/>
    <p:sldId id="257" r:id="rId3"/>
    <p:sldId id="366" r:id="rId4"/>
    <p:sldId id="367" r:id="rId5"/>
    <p:sldId id="369" r:id="rId6"/>
    <p:sldId id="451" r:id="rId7"/>
    <p:sldId id="452" r:id="rId8"/>
    <p:sldId id="453" r:id="rId9"/>
    <p:sldId id="454" r:id="rId10"/>
    <p:sldId id="455" r:id="rId11"/>
    <p:sldId id="565" r:id="rId12"/>
    <p:sldId id="567" r:id="rId13"/>
    <p:sldId id="481" r:id="rId14"/>
    <p:sldId id="482" r:id="rId15"/>
    <p:sldId id="557" r:id="rId16"/>
    <p:sldId id="558" r:id="rId17"/>
    <p:sldId id="486" r:id="rId18"/>
    <p:sldId id="487" r:id="rId19"/>
    <p:sldId id="490" r:id="rId20"/>
    <p:sldId id="559" r:id="rId21"/>
    <p:sldId id="560" r:id="rId22"/>
    <p:sldId id="538" r:id="rId23"/>
    <p:sldId id="561" r:id="rId24"/>
    <p:sldId id="562" r:id="rId25"/>
    <p:sldId id="539" r:id="rId26"/>
    <p:sldId id="563" r:id="rId27"/>
    <p:sldId id="549" r:id="rId28"/>
    <p:sldId id="540" r:id="rId29"/>
    <p:sldId id="541" r:id="rId30"/>
    <p:sldId id="542" r:id="rId31"/>
    <p:sldId id="550" r:id="rId32"/>
    <p:sldId id="485" r:id="rId33"/>
    <p:sldId id="543" r:id="rId34"/>
    <p:sldId id="545" r:id="rId35"/>
    <p:sldId id="556" r:id="rId36"/>
    <p:sldId id="564" r:id="rId37"/>
    <p:sldId id="546" r:id="rId38"/>
    <p:sldId id="552" r:id="rId39"/>
    <p:sldId id="553" r:id="rId40"/>
    <p:sldId id="273" r:id="rId41"/>
    <p:sldId id="362" r:id="rId42"/>
    <p:sldId id="363" r:id="rId43"/>
    <p:sldId id="364" r:id="rId44"/>
    <p:sldId id="365" r:id="rId45"/>
    <p:sldId id="332" r:id="rId46"/>
    <p:sldId id="334" r:id="rId47"/>
    <p:sldId id="272" r:id="rId48"/>
    <p:sldId id="335" r:id="rId49"/>
    <p:sldId id="271" r:id="rId50"/>
    <p:sldId id="337" r:id="rId51"/>
    <p:sldId id="372" r:id="rId52"/>
    <p:sldId id="373" r:id="rId53"/>
    <p:sldId id="286" r:id="rId54"/>
    <p:sldId id="340" r:id="rId55"/>
    <p:sldId id="287" r:id="rId56"/>
    <p:sldId id="277" r:id="rId57"/>
    <p:sldId id="380" r:id="rId58"/>
    <p:sldId id="381" r:id="rId59"/>
    <p:sldId id="382" r:id="rId60"/>
    <p:sldId id="383" r:id="rId61"/>
    <p:sldId id="384" r:id="rId62"/>
    <p:sldId id="321" r:id="rId63"/>
    <p:sldId id="278" r:id="rId64"/>
    <p:sldId id="385" r:id="rId65"/>
    <p:sldId id="386" r:id="rId66"/>
    <p:sldId id="456" r:id="rId67"/>
    <p:sldId id="457" r:id="rId68"/>
    <p:sldId id="458" r:id="rId69"/>
    <p:sldId id="459" r:id="rId70"/>
    <p:sldId id="460" r:id="rId71"/>
    <p:sldId id="387" r:id="rId72"/>
    <p:sldId id="462" r:id="rId73"/>
    <p:sldId id="473" r:id="rId74"/>
    <p:sldId id="474" r:id="rId75"/>
    <p:sldId id="475" r:id="rId76"/>
    <p:sldId id="476" r:id="rId77"/>
    <p:sldId id="477" r:id="rId78"/>
    <p:sldId id="478" r:id="rId79"/>
    <p:sldId id="479" r:id="rId80"/>
    <p:sldId id="480" r:id="rId81"/>
    <p:sldId id="554" r:id="rId82"/>
    <p:sldId id="568" r:id="rId83"/>
    <p:sldId id="566" r:id="rId84"/>
    <p:sldId id="493" r:id="rId85"/>
    <p:sldId id="494" r:id="rId86"/>
    <p:sldId id="496" r:id="rId87"/>
    <p:sldId id="497" r:id="rId88"/>
    <p:sldId id="498" r:id="rId89"/>
    <p:sldId id="499" r:id="rId90"/>
    <p:sldId id="506" r:id="rId91"/>
    <p:sldId id="500" r:id="rId92"/>
    <p:sldId id="507" r:id="rId93"/>
    <p:sldId id="501" r:id="rId94"/>
    <p:sldId id="508" r:id="rId95"/>
    <p:sldId id="502" r:id="rId96"/>
    <p:sldId id="504" r:id="rId97"/>
    <p:sldId id="509" r:id="rId98"/>
    <p:sldId id="510" r:id="rId99"/>
    <p:sldId id="503" r:id="rId100"/>
    <p:sldId id="511" r:id="rId101"/>
    <p:sldId id="505" r:id="rId102"/>
    <p:sldId id="512" r:id="rId103"/>
    <p:sldId id="514" r:id="rId104"/>
    <p:sldId id="517" r:id="rId105"/>
    <p:sldId id="520" r:id="rId106"/>
    <p:sldId id="519" r:id="rId107"/>
    <p:sldId id="521" r:id="rId108"/>
    <p:sldId id="516" r:id="rId109"/>
    <p:sldId id="522" r:id="rId110"/>
    <p:sldId id="523" r:id="rId111"/>
    <p:sldId id="524" r:id="rId112"/>
    <p:sldId id="525" r:id="rId113"/>
    <p:sldId id="526" r:id="rId114"/>
    <p:sldId id="527" r:id="rId115"/>
    <p:sldId id="528" r:id="rId116"/>
    <p:sldId id="529" r:id="rId117"/>
    <p:sldId id="533" r:id="rId118"/>
    <p:sldId id="531" r:id="rId119"/>
    <p:sldId id="534" r:id="rId120"/>
    <p:sldId id="536" r:id="rId121"/>
    <p:sldId id="537" r:id="rId122"/>
    <p:sldId id="569" r:id="rId123"/>
    <p:sldId id="570" r:id="rId124"/>
    <p:sldId id="571" r:id="rId125"/>
    <p:sldId id="572" r:id="rId126"/>
    <p:sldId id="573" r:id="rId127"/>
    <p:sldId id="574" r:id="rId128"/>
    <p:sldId id="575" r:id="rId129"/>
    <p:sldId id="576" r:id="rId130"/>
    <p:sldId id="463" r:id="rId131"/>
    <p:sldId id="464" r:id="rId132"/>
    <p:sldId id="472" r:id="rId133"/>
    <p:sldId id="471" r:id="rId134"/>
    <p:sldId id="466" r:id="rId135"/>
    <p:sldId id="467" r:id="rId136"/>
    <p:sldId id="468" r:id="rId137"/>
    <p:sldId id="465" r:id="rId138"/>
    <p:sldId id="469" r:id="rId139"/>
    <p:sldId id="470" r:id="rId140"/>
    <p:sldId id="577" r:id="rId141"/>
    <p:sldId id="440" r:id="rId142"/>
    <p:sldId id="578" r:id="rId143"/>
    <p:sldId id="579" r:id="rId144"/>
    <p:sldId id="580" r:id="rId145"/>
    <p:sldId id="581" r:id="rId146"/>
    <p:sldId id="582" r:id="rId147"/>
    <p:sldId id="583" r:id="rId148"/>
    <p:sldId id="584" r:id="rId149"/>
    <p:sldId id="585" r:id="rId150"/>
    <p:sldId id="586" r:id="rId151"/>
    <p:sldId id="461" r:id="rId152"/>
    <p:sldId id="587" r:id="rId153"/>
    <p:sldId id="588" r:id="rId154"/>
    <p:sldId id="589" r:id="rId155"/>
    <p:sldId id="590" r:id="rId156"/>
    <p:sldId id="591" r:id="rId157"/>
    <p:sldId id="592" r:id="rId158"/>
    <p:sldId id="593" r:id="rId159"/>
    <p:sldId id="594" r:id="rId160"/>
    <p:sldId id="595" r:id="rId161"/>
    <p:sldId id="488" r:id="rId162"/>
    <p:sldId id="513" r:id="rId163"/>
    <p:sldId id="596" r:id="rId164"/>
    <p:sldId id="597" r:id="rId165"/>
    <p:sldId id="598" r:id="rId166"/>
    <p:sldId id="599" r:id="rId167"/>
    <p:sldId id="604" r:id="rId168"/>
    <p:sldId id="515" r:id="rId169"/>
    <p:sldId id="607" r:id="rId170"/>
    <p:sldId id="614" r:id="rId171"/>
    <p:sldId id="615" r:id="rId172"/>
    <p:sldId id="606" r:id="rId173"/>
    <p:sldId id="445" r:id="rId174"/>
    <p:sldId id="610" r:id="rId175"/>
    <p:sldId id="611" r:id="rId176"/>
    <p:sldId id="612" r:id="rId177"/>
    <p:sldId id="613" r:id="rId178"/>
    <p:sldId id="609" r:id="rId179"/>
    <p:sldId id="605" r:id="rId180"/>
    <p:sldId id="446" r:id="rId181"/>
    <p:sldId id="608" r:id="rId18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3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36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520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46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60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83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426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62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55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61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75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37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60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3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71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9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0562E-2F78-4C49-A63F-8F2D962116DC}" type="datetimeFigureOut">
              <a:rPr lang="zh-TW" altLang="en-US" smtClean="0"/>
              <a:t>2018/6/10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0CD737-98BD-475B-864D-A189C2BAE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96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2GXfues7z70#t=0m58s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outube.com/watch?v=YC-sgpmhZK0#t=1m38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hOOEZCQoxU#t=6m50s" TargetMode="External"/><Relationship Id="rId2" Type="http://schemas.openxmlformats.org/officeDocument/2006/relationships/hyperlink" Target="https://www.youtube.com/watch?v=WDnYWh9X4M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auf2KsnYAU" TargetMode="Externa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tw/maps/@23.7061933,120.5451684,2583m/data=!3m1!1e3?hl=zh-TW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bQ5k2R5L6k#t=2m15s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youtube.com/watch?v=mjMW51EFNV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d.com/talks/roger_antonsen_math_is_the_hidden_secret_to_understanding_the_world?language=zh-tw#t-41288" TargetMode="Externa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-6AnoyC8IY&amp;list=PLB34708439D048E21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o-6AnoyC8IY&amp;list=PLB34708439D048E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PSy5KY8g8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youtube.com/watch?v=OMq9he-5HUU#t=0m14s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enNdFtdqrs#t=0m46s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today.net/dalemon/post/24253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nhmath.com/106mid-session/zh-tw/%E5%8D%B3%E6%99%82%E5%9B%9E%E9%A5%8B/10-%E5%9B%9E%E9%A5%8B/%E5%8D%97%E5%8D%80%E5%8D%B3%E6%99%82%E5%9B%9E%E9%A5%8B/14-%E9%99%B3%E7%B6%AD%E6%B0%91-%E8%80%81%E5%B8%AB" TargetMode="Externa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enNdFtdqrs#t=0m46s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39042" y="1508988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征實</a:t>
            </a:r>
            <a:r>
              <a:rPr lang="en-US" altLang="zh-TW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重新邂逅數的教與學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01175"/>
          </a:xfrm>
        </p:spPr>
        <p:txBody>
          <a:bodyPr>
            <a:normAutofit/>
          </a:bodyPr>
          <a:lstStyle/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2018.06.06</a:t>
            </a:r>
          </a:p>
          <a:p>
            <a:pPr algn="ctr"/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新北市中和區興南國小 許瑜庭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7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高中階段：武功秘笈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高一：三角函數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__108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高二：三一富士山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四摳三減三摳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用錯方法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hlinkClick r:id="rId2"/>
              </a:rPr>
              <a:t>https://www.youtube.com/watch?v=2GXfues7z70#t=0m58s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BC62449-B1E6-494C-A92A-A6176950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4" t="48445" r="63833" b="23555"/>
          <a:stretch/>
        </p:blipFill>
        <p:spPr>
          <a:xfrm>
            <a:off x="5679019" y="3237549"/>
            <a:ext cx="6512981" cy="36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101080" y="2387600"/>
            <a:ext cx="4040" cy="61976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920" y="3234371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 flipV="1">
            <a:off x="3454400" y="3026701"/>
            <a:ext cx="2641600" cy="1260819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2365547"/>
            <a:ext cx="2604080" cy="1899749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101080" y="2387600"/>
            <a:ext cx="4040" cy="61976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920" y="3234371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 flipV="1">
            <a:off x="3454400" y="3026701"/>
            <a:ext cx="2641600" cy="1260819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3007360"/>
            <a:ext cx="2622320" cy="128016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2365547"/>
            <a:ext cx="2604080" cy="1899749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10501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1355090"/>
            <a:ext cx="2626360" cy="293243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1080" y="1355090"/>
            <a:ext cx="2608119" cy="2910205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你看到什麼？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1748" name="Picture 4" descr="相關圖片">
            <a:extLst>
              <a:ext uri="{FF2B5EF4-FFF2-40B4-BE49-F238E27FC236}">
                <a16:creationId xmlns="" xmlns:a16="http://schemas.microsoft.com/office/drawing/2014/main" id="{9C67F4CB-9B77-4F8F-BBC4-F89E097CE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1152" r="14622" b="11152"/>
          <a:stretch/>
        </p:blipFill>
        <p:spPr bwMode="auto">
          <a:xfrm>
            <a:off x="2330086" y="1351111"/>
            <a:ext cx="7531829" cy="549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8914" name="Picture 2" descr="http://cdn8.littlethings.com/app/uploads/2015/08/unnamed-32-600x859.jpg">
            <a:extLst>
              <a:ext uri="{FF2B5EF4-FFF2-40B4-BE49-F238E27FC236}">
                <a16:creationId xmlns="" xmlns:a16="http://schemas.microsoft.com/office/drawing/2014/main" id="{3506FE2C-9255-4B2C-8175-5D6EF948B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8889"/>
          <a:stretch/>
        </p:blipFill>
        <p:spPr bwMode="auto">
          <a:xfrm>
            <a:off x="3701257" y="1347615"/>
            <a:ext cx="4789487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5842" name="Picture 2" descr="相關圖片">
            <a:extLst>
              <a:ext uri="{FF2B5EF4-FFF2-40B4-BE49-F238E27FC236}">
                <a16:creationId xmlns="" xmlns:a16="http://schemas.microsoft.com/office/drawing/2014/main" id="{1042DD4B-0181-4FAA-89AA-8F96ADF6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7" t="9984" r="5694" b="586"/>
          <a:stretch/>
        </p:blipFill>
        <p:spPr bwMode="auto">
          <a:xfrm>
            <a:off x="3135948" y="1188964"/>
            <a:ext cx="5920105" cy="55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7890" name="Picture 2" descr="相關圖片">
            <a:extLst>
              <a:ext uri="{FF2B5EF4-FFF2-40B4-BE49-F238E27FC236}">
                <a16:creationId xmlns="" xmlns:a16="http://schemas.microsoft.com/office/drawing/2014/main" id="{28E50B42-F758-470E-BF4C-639AD790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0086" r="18164" b="16282"/>
          <a:stretch/>
        </p:blipFill>
        <p:spPr bwMode="auto">
          <a:xfrm>
            <a:off x="2686389" y="1300481"/>
            <a:ext cx="6819223" cy="55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1748" name="Picture 4" descr="相關圖片">
            <a:extLst>
              <a:ext uri="{FF2B5EF4-FFF2-40B4-BE49-F238E27FC236}">
                <a16:creationId xmlns="" xmlns:a16="http://schemas.microsoft.com/office/drawing/2014/main" id="{9C67F4CB-9B77-4F8F-BBC4-F89E097CE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1152" r="14622" b="11152"/>
          <a:stretch/>
        </p:blipFill>
        <p:spPr bwMode="auto">
          <a:xfrm>
            <a:off x="2311036" y="1351111"/>
            <a:ext cx="7531829" cy="549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645FC135-5B31-40F9-83CC-BCF5C708465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1" cy="5495749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9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大學階段：數學教材教法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大三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講解九年一貫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直接寫教案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大四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集中實習：上台教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</a:p>
          <a:p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99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8914" name="Picture 2" descr="http://cdn8.littlethings.com/app/uploads/2015/08/unnamed-32-600x859.jpg">
            <a:extLst>
              <a:ext uri="{FF2B5EF4-FFF2-40B4-BE49-F238E27FC236}">
                <a16:creationId xmlns="" xmlns:a16="http://schemas.microsoft.com/office/drawing/2014/main" id="{3506FE2C-9255-4B2C-8175-5D6EF948B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8889"/>
          <a:stretch/>
        </p:blipFill>
        <p:spPr bwMode="auto">
          <a:xfrm>
            <a:off x="3701257" y="1347615"/>
            <a:ext cx="4789487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F7C750BF-3E7A-4902-8C24-2265D1695A5D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1" cy="5495749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6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5842" name="Picture 2" descr="相關圖片">
            <a:extLst>
              <a:ext uri="{FF2B5EF4-FFF2-40B4-BE49-F238E27FC236}">
                <a16:creationId xmlns="" xmlns:a16="http://schemas.microsoft.com/office/drawing/2014/main" id="{1042DD4B-0181-4FAA-89AA-8F96ADF6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7" t="9984" r="5694" b="586"/>
          <a:stretch/>
        </p:blipFill>
        <p:spPr bwMode="auto">
          <a:xfrm>
            <a:off x="3174048" y="1188964"/>
            <a:ext cx="5920105" cy="55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B4182E92-2EF8-4A17-9AD3-45F1A17CC83B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1" cy="5495749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羅夏克墨漬測驗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pic>
        <p:nvPicPr>
          <p:cNvPr id="37890" name="Picture 2" descr="相關圖片">
            <a:extLst>
              <a:ext uri="{FF2B5EF4-FFF2-40B4-BE49-F238E27FC236}">
                <a16:creationId xmlns="" xmlns:a16="http://schemas.microsoft.com/office/drawing/2014/main" id="{28E50B42-F758-470E-BF4C-639AD790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10086" r="18164" b="16282"/>
          <a:stretch/>
        </p:blipFill>
        <p:spPr bwMode="auto">
          <a:xfrm>
            <a:off x="2762589" y="1300481"/>
            <a:ext cx="6819223" cy="55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4989CC67-44DC-4851-88CE-FB9514D39FDA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1" cy="5495749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弧形上彎 7">
            <a:extLst>
              <a:ext uri="{FF2B5EF4-FFF2-40B4-BE49-F238E27FC236}">
                <a16:creationId xmlns="" xmlns:a16="http://schemas.microsoft.com/office/drawing/2014/main" id="{9C99D98B-546F-4BDE-8267-6E1AD7058A6A}"/>
              </a:ext>
            </a:extLst>
          </p:cNvPr>
          <p:cNvSpPr/>
          <p:nvPr/>
        </p:nvSpPr>
        <p:spPr>
          <a:xfrm>
            <a:off x="4795520" y="5598161"/>
            <a:ext cx="2600960" cy="896910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弧形上彎 7">
            <a:extLst>
              <a:ext uri="{FF2B5EF4-FFF2-40B4-BE49-F238E27FC236}">
                <a16:creationId xmlns="" xmlns:a16="http://schemas.microsoft.com/office/drawing/2014/main" id="{9C99D98B-546F-4BDE-8267-6E1AD7058A6A}"/>
              </a:ext>
            </a:extLst>
          </p:cNvPr>
          <p:cNvSpPr/>
          <p:nvPr/>
        </p:nvSpPr>
        <p:spPr>
          <a:xfrm>
            <a:off x="4795520" y="5598161"/>
            <a:ext cx="2600960" cy="896910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弧形上彎 7">
            <a:extLst>
              <a:ext uri="{FF2B5EF4-FFF2-40B4-BE49-F238E27FC236}">
                <a16:creationId xmlns="" xmlns:a16="http://schemas.microsoft.com/office/drawing/2014/main" id="{9C99D98B-546F-4BDE-8267-6E1AD7058A6A}"/>
              </a:ext>
            </a:extLst>
          </p:cNvPr>
          <p:cNvSpPr/>
          <p:nvPr/>
        </p:nvSpPr>
        <p:spPr>
          <a:xfrm>
            <a:off x="4795520" y="5598161"/>
            <a:ext cx="2600960" cy="896910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弧形上彎 7">
            <a:extLst>
              <a:ext uri="{FF2B5EF4-FFF2-40B4-BE49-F238E27FC236}">
                <a16:creationId xmlns="" xmlns:a16="http://schemas.microsoft.com/office/drawing/2014/main" id="{9C99D98B-546F-4BDE-8267-6E1AD7058A6A}"/>
              </a:ext>
            </a:extLst>
          </p:cNvPr>
          <p:cNvSpPr/>
          <p:nvPr/>
        </p:nvSpPr>
        <p:spPr>
          <a:xfrm>
            <a:off x="4795520" y="5598161"/>
            <a:ext cx="2600960" cy="896910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="" xmlns:a16="http://schemas.microsoft.com/office/drawing/2014/main" id="{C127EE40-F24F-4AA5-B3BC-78F0EA02AF8E}"/>
              </a:ext>
            </a:extLst>
          </p:cNvPr>
          <p:cNvCxnSpPr>
            <a:cxnSpLocks/>
          </p:cNvCxnSpPr>
          <p:nvPr/>
        </p:nvCxnSpPr>
        <p:spPr>
          <a:xfrm>
            <a:off x="6150844" y="2757486"/>
            <a:ext cx="2745506" cy="6238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47FAC6-CAD9-4653-9740-8CB046A20BF0}"/>
              </a:ext>
            </a:extLst>
          </p:cNvPr>
          <p:cNvSpPr/>
          <p:nvPr/>
        </p:nvSpPr>
        <p:spPr>
          <a:xfrm>
            <a:off x="8896350" y="3145492"/>
            <a:ext cx="16751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線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200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="" xmlns:a16="http://schemas.microsoft.com/office/drawing/2014/main" id="{C127EE40-F24F-4AA5-B3BC-78F0EA02AF8E}"/>
              </a:ext>
            </a:extLst>
          </p:cNvPr>
          <p:cNvCxnSpPr>
            <a:cxnSpLocks/>
          </p:cNvCxnSpPr>
          <p:nvPr/>
        </p:nvCxnSpPr>
        <p:spPr>
          <a:xfrm>
            <a:off x="6150844" y="2757486"/>
            <a:ext cx="2745506" cy="6238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47FAC6-CAD9-4653-9740-8CB046A20BF0}"/>
              </a:ext>
            </a:extLst>
          </p:cNvPr>
          <p:cNvSpPr/>
          <p:nvPr/>
        </p:nvSpPr>
        <p:spPr>
          <a:xfrm>
            <a:off x="8896350" y="3145492"/>
            <a:ext cx="16751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線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="" xmlns:a16="http://schemas.microsoft.com/office/drawing/2014/main" id="{DA987115-1365-4C1A-9BA3-B4BC5024F054}"/>
              </a:ext>
            </a:extLst>
          </p:cNvPr>
          <p:cNvCxnSpPr>
            <a:cxnSpLocks/>
          </p:cNvCxnSpPr>
          <p:nvPr/>
        </p:nvCxnSpPr>
        <p:spPr>
          <a:xfrm>
            <a:off x="4200525" y="4286250"/>
            <a:ext cx="1840632" cy="169545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="" xmlns:a16="http://schemas.microsoft.com/office/drawing/2014/main" id="{507C5068-7A88-4723-82F1-A92EE4C9F9EB}"/>
              </a:ext>
            </a:extLst>
          </p:cNvPr>
          <p:cNvCxnSpPr>
            <a:cxnSpLocks/>
          </p:cNvCxnSpPr>
          <p:nvPr/>
        </p:nvCxnSpPr>
        <p:spPr>
          <a:xfrm flipH="1">
            <a:off x="6096000" y="4410075"/>
            <a:ext cx="2038351" cy="1571625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FB055DC-D5F8-4E8D-BDA2-37CAE0EDFBD6}"/>
              </a:ext>
            </a:extLst>
          </p:cNvPr>
          <p:cNvSpPr/>
          <p:nvPr/>
        </p:nvSpPr>
        <p:spPr>
          <a:xfrm>
            <a:off x="5258429" y="5891539"/>
            <a:ext cx="1971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圖形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39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實習、代理階段：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按「備課用書」索驥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照「印象中」去教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61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="" xmlns:a16="http://schemas.microsoft.com/office/drawing/2014/main" id="{C127EE40-F24F-4AA5-B3BC-78F0EA02AF8E}"/>
              </a:ext>
            </a:extLst>
          </p:cNvPr>
          <p:cNvCxnSpPr>
            <a:cxnSpLocks/>
          </p:cNvCxnSpPr>
          <p:nvPr/>
        </p:nvCxnSpPr>
        <p:spPr>
          <a:xfrm>
            <a:off x="6150844" y="2757486"/>
            <a:ext cx="2745506" cy="6238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47FAC6-CAD9-4653-9740-8CB046A20BF0}"/>
              </a:ext>
            </a:extLst>
          </p:cNvPr>
          <p:cNvSpPr/>
          <p:nvPr/>
        </p:nvSpPr>
        <p:spPr>
          <a:xfrm>
            <a:off x="8896350" y="3145492"/>
            <a:ext cx="16751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線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="" xmlns:a16="http://schemas.microsoft.com/office/drawing/2014/main" id="{DA987115-1365-4C1A-9BA3-B4BC5024F054}"/>
              </a:ext>
            </a:extLst>
          </p:cNvPr>
          <p:cNvCxnSpPr>
            <a:cxnSpLocks/>
          </p:cNvCxnSpPr>
          <p:nvPr/>
        </p:nvCxnSpPr>
        <p:spPr>
          <a:xfrm>
            <a:off x="4200525" y="4286250"/>
            <a:ext cx="1840632" cy="169545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="" xmlns:a16="http://schemas.microsoft.com/office/drawing/2014/main" id="{507C5068-7A88-4723-82F1-A92EE4C9F9EB}"/>
              </a:ext>
            </a:extLst>
          </p:cNvPr>
          <p:cNvCxnSpPr>
            <a:cxnSpLocks/>
          </p:cNvCxnSpPr>
          <p:nvPr/>
        </p:nvCxnSpPr>
        <p:spPr>
          <a:xfrm flipH="1">
            <a:off x="6096000" y="4410075"/>
            <a:ext cx="2038351" cy="1571625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FB055DC-D5F8-4E8D-BDA2-37CAE0EDFBD6}"/>
              </a:ext>
            </a:extLst>
          </p:cNvPr>
          <p:cNvSpPr/>
          <p:nvPr/>
        </p:nvSpPr>
        <p:spPr>
          <a:xfrm>
            <a:off x="5258429" y="5891539"/>
            <a:ext cx="1971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圖形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647BE2CA-51ED-4393-BD18-E70C7A0F93CB}"/>
              </a:ext>
            </a:extLst>
          </p:cNvPr>
          <p:cNvSpPr/>
          <p:nvPr/>
        </p:nvSpPr>
        <p:spPr>
          <a:xfrm>
            <a:off x="5822863" y="5891539"/>
            <a:ext cx="1619250" cy="70788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D1D42190-5289-4E54-8E3D-663B1AF3045E}"/>
              </a:ext>
            </a:extLst>
          </p:cNvPr>
          <p:cNvSpPr/>
          <p:nvPr/>
        </p:nvSpPr>
        <p:spPr>
          <a:xfrm>
            <a:off x="8821441" y="3629817"/>
            <a:ext cx="1619250" cy="70788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0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="" xmlns:a16="http://schemas.microsoft.com/office/drawing/2014/main" id="{D15B5BFF-7657-4134-9033-D9C53733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有沒有其他說法？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翻過去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中間有一條線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繞著旋轉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2" name="Picture 6" descr="「三角板」的圖片搜尋結果">
            <a:extLst>
              <a:ext uri="{FF2B5EF4-FFF2-40B4-BE49-F238E27FC236}">
                <a16:creationId xmlns="" xmlns:a16="http://schemas.microsoft.com/office/drawing/2014/main" id="{5995088E-A3FD-4A79-A7AE-96085DC6D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16200000" flipV="1">
            <a:off x="5221081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「三角板」的圖片搜尋結果">
            <a:extLst>
              <a:ext uri="{FF2B5EF4-FFF2-40B4-BE49-F238E27FC236}">
                <a16:creationId xmlns="" xmlns:a16="http://schemas.microsoft.com/office/drawing/2014/main" id="{FBAE5710-3A27-46CB-B892-4E2373FC5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29157" r="3758" b="31609"/>
          <a:stretch/>
        </p:blipFill>
        <p:spPr bwMode="auto">
          <a:xfrm rot="5400000" flipH="1" flipV="1">
            <a:off x="2727849" y="2189602"/>
            <a:ext cx="4243071" cy="23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="" xmlns:a16="http://schemas.microsoft.com/office/drawing/2014/main" id="{C127EE40-F24F-4AA5-B3BC-78F0EA02AF8E}"/>
              </a:ext>
            </a:extLst>
          </p:cNvPr>
          <p:cNvCxnSpPr>
            <a:cxnSpLocks/>
          </p:cNvCxnSpPr>
          <p:nvPr/>
        </p:nvCxnSpPr>
        <p:spPr>
          <a:xfrm>
            <a:off x="6150844" y="2757486"/>
            <a:ext cx="2745506" cy="6238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47FAC6-CAD9-4653-9740-8CB046A20BF0}"/>
              </a:ext>
            </a:extLst>
          </p:cNvPr>
          <p:cNvSpPr/>
          <p:nvPr/>
        </p:nvSpPr>
        <p:spPr>
          <a:xfrm>
            <a:off x="8896350" y="3145492"/>
            <a:ext cx="16751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對稱軸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線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="" xmlns:a16="http://schemas.microsoft.com/office/drawing/2014/main" id="{DA987115-1365-4C1A-9BA3-B4BC5024F054}"/>
              </a:ext>
            </a:extLst>
          </p:cNvPr>
          <p:cNvCxnSpPr>
            <a:cxnSpLocks/>
          </p:cNvCxnSpPr>
          <p:nvPr/>
        </p:nvCxnSpPr>
        <p:spPr>
          <a:xfrm>
            <a:off x="4200525" y="4286250"/>
            <a:ext cx="1840632" cy="169545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="" xmlns:a16="http://schemas.microsoft.com/office/drawing/2014/main" id="{507C5068-7A88-4723-82F1-A92EE4C9F9EB}"/>
              </a:ext>
            </a:extLst>
          </p:cNvPr>
          <p:cNvCxnSpPr>
            <a:cxnSpLocks/>
          </p:cNvCxnSpPr>
          <p:nvPr/>
        </p:nvCxnSpPr>
        <p:spPr>
          <a:xfrm flipH="1">
            <a:off x="6096000" y="4410075"/>
            <a:ext cx="2038351" cy="1571625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FB055DC-D5F8-4E8D-BDA2-37CAE0EDFBD6}"/>
              </a:ext>
            </a:extLst>
          </p:cNvPr>
          <p:cNvSpPr/>
          <p:nvPr/>
        </p:nvSpPr>
        <p:spPr>
          <a:xfrm>
            <a:off x="5258429" y="5891539"/>
            <a:ext cx="1971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圖形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對稱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="" xmlns:a16="http://schemas.microsoft.com/office/drawing/2014/main" id="{647BE2CA-51ED-4393-BD18-E70C7A0F93CB}"/>
              </a:ext>
            </a:extLst>
          </p:cNvPr>
          <p:cNvSpPr/>
          <p:nvPr/>
        </p:nvSpPr>
        <p:spPr>
          <a:xfrm>
            <a:off x="5822863" y="5891539"/>
            <a:ext cx="1619250" cy="70788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="" xmlns:a16="http://schemas.microsoft.com/office/drawing/2014/main" id="{D1D42190-5289-4E54-8E3D-663B1AF3045E}"/>
              </a:ext>
            </a:extLst>
          </p:cNvPr>
          <p:cNvSpPr/>
          <p:nvPr/>
        </p:nvSpPr>
        <p:spPr>
          <a:xfrm>
            <a:off x="8821441" y="3629817"/>
            <a:ext cx="1619250" cy="70788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044ED192-7DE6-46C8-8D38-E0C537ED1AFC}"/>
              </a:ext>
            </a:extLst>
          </p:cNvPr>
          <p:cNvSpPr/>
          <p:nvPr/>
        </p:nvSpPr>
        <p:spPr>
          <a:xfrm>
            <a:off x="7758494" y="5103887"/>
            <a:ext cx="2916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線對稱圖形</a:t>
            </a:r>
            <a:endParaRPr lang="en-US" altLang="zh-TW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16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名偵探柯南劇場版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引爆摩天樓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664A5807-DB5D-4FD8-AFEF-6F4DB5772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https://www.youtube.com/watch?v=YC-sgpmhZK0#t=1m38s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森谷貞治→森谷帝二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C0EB299-CBDC-446F-A5B9-AFC1FC28D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7" t="36592" r="59250" b="13334"/>
          <a:stretch/>
        </p:blipFill>
        <p:spPr>
          <a:xfrm>
            <a:off x="6055360" y="18338"/>
            <a:ext cx="4876800" cy="68396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BB5A9A0-846E-448E-8A53-FB665B12E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6" t="24330" r="43170" b="27011"/>
          <a:stretch/>
        </p:blipFill>
        <p:spPr>
          <a:xfrm>
            <a:off x="144754" y="3530338"/>
            <a:ext cx="5929460" cy="33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強迫症攝影師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5EA7026A-089A-475D-AEC5-E276F14E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來自美國攝影師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SEPEHR GHASSEMI</a:t>
            </a:r>
          </a:p>
          <a:p>
            <a:pPr marL="0" indent="0">
              <a:buNone/>
            </a:pP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極致對稱的建築風光攝影作品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8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37758AD8-9164-4740-A837-69D12FE36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1811">
            <a:extLst>
              <a:ext uri="{FF2B5EF4-FFF2-40B4-BE49-F238E27FC236}">
                <a16:creationId xmlns="" xmlns:a16="http://schemas.microsoft.com/office/drawing/2014/main" id="{4D20375C-1647-4682-885A-385DCC84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-19050"/>
            <a:ext cx="103155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强迫症摄影师的极致对称建筑风光摄影佳作">
            <a:extLst>
              <a:ext uri="{FF2B5EF4-FFF2-40B4-BE49-F238E27FC236}">
                <a16:creationId xmlns="" xmlns:a16="http://schemas.microsoft.com/office/drawing/2014/main" id="{FF7E5A25-7935-4D3D-A5D9-2ED6D33DE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8" y="1189376"/>
            <a:ext cx="12198878" cy="566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37758AD8-9164-4740-A837-69D12FE36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1815">
            <a:extLst>
              <a:ext uri="{FF2B5EF4-FFF2-40B4-BE49-F238E27FC236}">
                <a16:creationId xmlns="" xmlns:a16="http://schemas.microsoft.com/office/drawing/2014/main" id="{DEC17177-F6D6-4EA6-A2AF-10A39176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" y="1693"/>
            <a:ext cx="10284460" cy="68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37758AD8-9164-4740-A837-69D12FE36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1812">
            <a:extLst>
              <a:ext uri="{FF2B5EF4-FFF2-40B4-BE49-F238E27FC236}">
                <a16:creationId xmlns="" xmlns:a16="http://schemas.microsoft.com/office/drawing/2014/main" id="{50705E9D-B2A1-44E0-B361-C70ED6AA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8" y="1288"/>
            <a:ext cx="10281265" cy="68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大自然中的對稱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5EA7026A-089A-475D-AEC5-E276F14E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30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37758AD8-9164-4740-A837-69D12FE36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「大自然 對稱」的圖片搜尋結果">
            <a:extLst>
              <a:ext uri="{FF2B5EF4-FFF2-40B4-BE49-F238E27FC236}">
                <a16:creationId xmlns="" xmlns:a16="http://schemas.microsoft.com/office/drawing/2014/main" id="{965FAEBE-8BDE-41D8-9DFF-F31A55A6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67" y="0"/>
            <a:ext cx="9076266" cy="68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https://www.youtube.com/watch?v=WDnYWh9X4MI</a:t>
            </a:r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https://www.youtube.com/watch?v=nhOOEZCQoxU</a:t>
            </a:r>
            <a:r>
              <a:rPr lang="en-US" altLang="zh-TW" dirty="0">
                <a:hlinkClick r:id="rId3"/>
              </a:rPr>
              <a:t>#t=6m50s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https://www.youtube.com/watch?v=Mauf2KsnYAU</a:t>
            </a:r>
            <a:r>
              <a:rPr lang="en-US" altLang="zh-TW" sz="1600" dirty="0">
                <a:hlinkClick r:id="rId3"/>
              </a:rPr>
              <a:t> #t=6m50s</a:t>
            </a:r>
            <a:endParaRPr lang="en-US" altLang="zh-TW" sz="1600" dirty="0"/>
          </a:p>
          <a:p>
            <a:pPr marL="0" indent="0">
              <a:buNone/>
            </a:pPr>
            <a:endParaRPr lang="en-US" altLang="zh-TW" sz="1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13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4D870B4-42BA-4E51-928E-89921E2B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EA790BE-942B-43B7-B4C6-9CCE725B4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「大自然 對稱」的圖片搜尋結果">
            <a:extLst>
              <a:ext uri="{FF2B5EF4-FFF2-40B4-BE49-F238E27FC236}">
                <a16:creationId xmlns="" xmlns:a16="http://schemas.microsoft.com/office/drawing/2014/main" id="{DF898EFA-DB78-4861-AC02-2B9BB7A4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74" y="10160"/>
            <a:ext cx="7035452" cy="68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1D9BCA-5EE6-4E94-B564-82D3B8E4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E34BC36-4960-468A-991C-4B204D6C1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「大自然 對稱」的圖片搜尋結果">
            <a:extLst>
              <a:ext uri="{FF2B5EF4-FFF2-40B4-BE49-F238E27FC236}">
                <a16:creationId xmlns="" xmlns:a16="http://schemas.microsoft.com/office/drawing/2014/main" id="{C8C83FB6-2914-4D83-8BDF-766B06451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9113"/>
          <a:stretch/>
        </p:blipFill>
        <p:spPr bwMode="auto">
          <a:xfrm>
            <a:off x="2386542" y="0"/>
            <a:ext cx="7418916" cy="68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D985DC5-649E-43D1-B4C6-90BC55C1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F68DD3B-DD3A-409D-8ABE-3AD36CBDA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相關圖片">
            <a:extLst>
              <a:ext uri="{FF2B5EF4-FFF2-40B4-BE49-F238E27FC236}">
                <a16:creationId xmlns="" xmlns:a16="http://schemas.microsoft.com/office/drawing/2014/main" id="{6CDBD6E5-5018-4CE8-A3EC-2372C2D4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82" y="0"/>
            <a:ext cx="790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FC1AC2D-3B9A-4056-944A-E231B438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B1A1BDF-B78D-4639-9BD0-6A6F7FDBA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「大自然 對稱」的圖片搜尋結果">
            <a:extLst>
              <a:ext uri="{FF2B5EF4-FFF2-40B4-BE49-F238E27FC236}">
                <a16:creationId xmlns="" xmlns:a16="http://schemas.microsoft.com/office/drawing/2014/main" id="{6E6ABA2E-0D07-47EC-AE47-F968F1C4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72" y="0"/>
            <a:ext cx="6622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1189A37-E902-45C3-849D-765578B4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831B6E0-8606-4AA5-8229-FEB9C9EAE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http://5b0988e595225.cdn.sohucs.com/images/20171009/12e8361bf1444dfdbe9f9eb9dd4e1ce1.jpeg">
            <a:extLst>
              <a:ext uri="{FF2B5EF4-FFF2-40B4-BE49-F238E27FC236}">
                <a16:creationId xmlns="" xmlns:a16="http://schemas.microsoft.com/office/drawing/2014/main" id="{2DE97A45-6E42-423E-B46D-680166ED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27" y="0"/>
            <a:ext cx="9259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B40166B-B91E-4470-827C-C98C3032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186A932-A463-4184-96E1-34B92CC7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http://5b0988e595225.cdn.sohucs.com/images/20171009/c70d73d1f5ad4149999cc6f85365fce9.jpeg">
            <a:extLst>
              <a:ext uri="{FF2B5EF4-FFF2-40B4-BE49-F238E27FC236}">
                <a16:creationId xmlns="" xmlns:a16="http://schemas.microsoft.com/office/drawing/2014/main" id="{1BAF1D65-727E-49F4-94B6-E41695CC2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53" y="0"/>
            <a:ext cx="8202295" cy="68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FE0D5E0-2A3D-4751-9D59-05E9949B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506E33B-DF62-4740-9519-B46C63D6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http://5b0988e595225.cdn.sohucs.com/images/20171009/124d23e5a82546248c1c50da70763c3f.jpeg">
            <a:extLst>
              <a:ext uri="{FF2B5EF4-FFF2-40B4-BE49-F238E27FC236}">
                <a16:creationId xmlns="" xmlns:a16="http://schemas.microsoft.com/office/drawing/2014/main" id="{14952DEF-2601-42D6-B37E-A477F869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47" y="0"/>
            <a:ext cx="7643706" cy="684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0D0D348-A3F6-4809-939A-FD920085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5C08A82-88A0-47BB-BC0F-85385DF9B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8" name="Picture 4" descr="「渦蟲」的圖片搜尋結果">
            <a:extLst>
              <a:ext uri="{FF2B5EF4-FFF2-40B4-BE49-F238E27FC236}">
                <a16:creationId xmlns="" xmlns:a16="http://schemas.microsoft.com/office/drawing/2014/main" id="{95C053CB-D2C2-460A-AD1C-7E9D8C45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7" y="-3093"/>
            <a:ext cx="9889066" cy="686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B961A5-C39E-4B18-BC30-FC2A0A61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5B0B1AB-1165-49AC-A73F-47C42488F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相關圖片">
            <a:extLst>
              <a:ext uri="{FF2B5EF4-FFF2-40B4-BE49-F238E27FC236}">
                <a16:creationId xmlns="" xmlns:a16="http://schemas.microsoft.com/office/drawing/2014/main" id="{EE180F7B-A83C-4A72-B1CB-5D43E6F4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0"/>
            <a:ext cx="1170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58CBC1D-EA8D-4092-AFBF-C1AA4C65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E5C510E-E664-476C-BF04-9EBA705DE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 descr="相關圖片">
            <a:extLst>
              <a:ext uri="{FF2B5EF4-FFF2-40B4-BE49-F238E27FC236}">
                <a16:creationId xmlns="" xmlns:a16="http://schemas.microsoft.com/office/drawing/2014/main" id="{F70538B7-2537-4383-9680-9ACE93105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7" y="0"/>
            <a:ext cx="10986346" cy="6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什麼是數學？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34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Map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中正紀念堂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國父紀念館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台北市政府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https://www.google.com.tw/maps/@23.7061933,120.5451684,2583m/data=!3m1!1e3?hl=zh-TW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23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數學生根</a:t>
            </a:r>
            <a: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基準量與比較量</a:t>
            </a:r>
            <a: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79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這東西好吃嗎？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6BB7349-49CE-4519-9886-98017AEF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953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服務生問客人牛排好不好吃，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63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這東西好吃嗎？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6BB7349-49CE-4519-9886-98017AEF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953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服務生問客人牛排好不好吃，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他一臉嚴肅說這是我今天吃過最難吃的一塊牛排。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在服務生傻眼以後，客人解釋，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88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這東西好吃嗎？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F6BB7349-49CE-4519-9886-98017AEF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953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服務生問客人牛排好不好吃，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他一臉嚴肅說這是我今天吃過最難吃的一塊牛排。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在服務生傻眼以後，客人解釋，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我今天也只吃了這塊牛排，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所以這是最難吃也是最好吃的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1488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我考了第一名！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A4F84C8A-ACF8-41B9-ACAA-9E5D4503C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過年期間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6" name="Picture 4" descr="ãç¼ç´åãçåçæå°çµæ">
            <a:extLst>
              <a:ext uri="{FF2B5EF4-FFF2-40B4-BE49-F238E27FC236}">
                <a16:creationId xmlns="" xmlns:a16="http://schemas.microsoft.com/office/drawing/2014/main" id="{5FB9FDE5-7E06-4DB1-8A54-3E4FD9C57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5466" r="24577"/>
          <a:stretch/>
        </p:blipFill>
        <p:spPr bwMode="auto">
          <a:xfrm>
            <a:off x="3083936" y="1795032"/>
            <a:ext cx="4813762" cy="50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8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我考了第一名！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="" xmlns:a16="http://schemas.microsoft.com/office/drawing/2014/main" id="{0C89FC0B-514C-4E14-90E3-6DA75A97E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3" t="39092" r="49386" b="22370"/>
          <a:stretch/>
        </p:blipFill>
        <p:spPr>
          <a:xfrm>
            <a:off x="812799" y="1526168"/>
            <a:ext cx="9753098" cy="53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我考了第一名！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A4F84C8A-ACF8-41B9-ACAA-9E5D4503C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過年期間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6" name="Picture 4" descr="ãç¼ç´åãçåçæå°çµæ">
            <a:extLst>
              <a:ext uri="{FF2B5EF4-FFF2-40B4-BE49-F238E27FC236}">
                <a16:creationId xmlns="" xmlns:a16="http://schemas.microsoft.com/office/drawing/2014/main" id="{5FB9FDE5-7E06-4DB1-8A54-3E4FD9C57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5466" r="24577"/>
          <a:stretch/>
        </p:blipFill>
        <p:spPr bwMode="auto">
          <a:xfrm>
            <a:off x="3083936" y="1795032"/>
            <a:ext cx="4813762" cy="50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ç¼ç¥æ­»ãçåçæå°çµæ">
            <a:extLst>
              <a:ext uri="{FF2B5EF4-FFF2-40B4-BE49-F238E27FC236}">
                <a16:creationId xmlns="" xmlns:a16="http://schemas.microsoft.com/office/drawing/2014/main" id="{77B63AAF-20D8-4A32-BD8E-0D5A4A4D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27" y="3490595"/>
            <a:ext cx="4489873" cy="33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4EF00CE-C38F-43DA-926D-D2A404E6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9714D58-FD52-43DD-BD06-9E669A852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6" t="18815" r="63673" b="56826"/>
          <a:stretch/>
        </p:blipFill>
        <p:spPr>
          <a:xfrm>
            <a:off x="677334" y="1508760"/>
            <a:ext cx="3970080" cy="2601327"/>
          </a:xfrm>
          <a:prstGeom prst="rect">
            <a:avLst/>
          </a:prstGeom>
        </p:spPr>
      </p:pic>
      <p:pic>
        <p:nvPicPr>
          <p:cNvPr id="5" name="Picture 2" descr="ãé¢å°é¢ãçåçæå°çµæ">
            <a:extLst>
              <a:ext uri="{FF2B5EF4-FFF2-40B4-BE49-F238E27FC236}">
                <a16:creationId xmlns="" xmlns:a16="http://schemas.microsoft.com/office/drawing/2014/main" id="{B79DC563-B323-4133-948C-B6A9573B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718" y="2387387"/>
            <a:ext cx="6921186" cy="460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457957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吃東西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最好吃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最難吃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名次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最後一名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04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考試會考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「萬般皆下品，唯有讀書高」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84" name="Picture 4" descr="相關圖片">
            <a:extLst>
              <a:ext uri="{FF2B5EF4-FFF2-40B4-BE49-F238E27FC236}">
                <a16:creationId xmlns="" xmlns:a16="http://schemas.microsoft.com/office/drawing/2014/main" id="{7A73346A-12C4-47E3-8548-59CAD4F6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635125"/>
            <a:ext cx="6267450" cy="522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457957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相對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只有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個時，沒有參照對象，沒有辦法比較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一定要有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個，才有相對的概念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比比看、對對看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03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882033-5707-44F3-881F-FAB2816A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ãé«ç®ãçåçæå°çµæ">
            <a:extLst>
              <a:ext uri="{FF2B5EF4-FFF2-40B4-BE49-F238E27FC236}">
                <a16:creationId xmlns="" xmlns:a16="http://schemas.microsoft.com/office/drawing/2014/main" id="{7CB4D1B9-C012-4677-BD2C-6819FC4EF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/>
          <a:stretch/>
        </p:blipFill>
        <p:spPr bwMode="auto">
          <a:xfrm>
            <a:off x="4175382" y="510044"/>
            <a:ext cx="3841236" cy="63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矩形 6">
            <a:extLst>
              <a:ext uri="{FF2B5EF4-FFF2-40B4-BE49-F238E27FC236}">
                <a16:creationId xmlns="" xmlns:a16="http://schemas.microsoft.com/office/drawing/2014/main" id="{7E68A773-0CD6-44B2-B3FE-6EADDC9B5BFC}"/>
              </a:ext>
            </a:extLst>
          </p:cNvPr>
          <p:cNvSpPr/>
          <p:nvPr/>
        </p:nvSpPr>
        <p:spPr>
          <a:xfrm>
            <a:off x="829559" y="713538"/>
            <a:ext cx="2710608" cy="1974428"/>
          </a:xfrm>
          <a:prstGeom prst="wedgeRectCallout">
            <a:avLst>
              <a:gd name="adj1" fmla="val 81065"/>
              <a:gd name="adj2" fmla="val 2573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8BD4BCA-ED20-42A0-A505-8AEE86A7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03" y="1065681"/>
            <a:ext cx="199556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你比我矮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351A05D4-FDF7-47D5-B1DD-26A9DAC0ECA7}"/>
              </a:ext>
            </a:extLst>
          </p:cNvPr>
          <p:cNvGrpSpPr/>
          <p:nvPr/>
        </p:nvGrpSpPr>
        <p:grpSpPr>
          <a:xfrm>
            <a:off x="8083297" y="1984866"/>
            <a:ext cx="3068612" cy="4210166"/>
            <a:chOff x="8375528" y="2889840"/>
            <a:chExt cx="3068612" cy="4210166"/>
          </a:xfrm>
        </p:grpSpPr>
        <p:sp>
          <p:nvSpPr>
            <p:cNvPr id="4" name="語音泡泡: 橢圓形 3">
              <a:extLst>
                <a:ext uri="{FF2B5EF4-FFF2-40B4-BE49-F238E27FC236}">
                  <a16:creationId xmlns="" xmlns:a16="http://schemas.microsoft.com/office/drawing/2014/main" id="{97ED7BD7-0BA2-41C9-868E-1DC13D730FA0}"/>
                </a:ext>
              </a:extLst>
            </p:cNvPr>
            <p:cNvSpPr/>
            <p:nvPr/>
          </p:nvSpPr>
          <p:spPr>
            <a:xfrm>
              <a:off x="8375528" y="2889840"/>
              <a:ext cx="3068612" cy="1875934"/>
            </a:xfrm>
            <a:prstGeom prst="wedgeEllipseCallout">
              <a:avLst>
                <a:gd name="adj1" fmla="val -53089"/>
                <a:gd name="adj2" fmla="val 4843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內容版面配置區 2">
              <a:extLst>
                <a:ext uri="{FF2B5EF4-FFF2-40B4-BE49-F238E27FC236}">
                  <a16:creationId xmlns="" xmlns:a16="http://schemas.microsoft.com/office/drawing/2014/main" id="{C0B58DDE-7A65-4884-87F2-0C03DB493F96}"/>
                </a:ext>
              </a:extLst>
            </p:cNvPr>
            <p:cNvSpPr txBox="1">
              <a:spLocks/>
            </p:cNvSpPr>
            <p:nvPr/>
          </p:nvSpPr>
          <p:spPr>
            <a:xfrm>
              <a:off x="9104245" y="3219233"/>
              <a:ext cx="1995567" cy="38807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charset="2"/>
                <a:buNone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我比你矮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>
                <a:buFont typeface="Wingdings 3" charset="2"/>
                <a:buNone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你比我高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0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4EF00CE-C38F-43DA-926D-D2A404E6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69CDD80-710B-4986-9EBB-54D97B99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6" t="33926" r="29489" b="41926"/>
          <a:stretch/>
        </p:blipFill>
        <p:spPr>
          <a:xfrm>
            <a:off x="677333" y="1554480"/>
            <a:ext cx="11527185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69CDD80-710B-4986-9EBB-54D97B99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5" t="52911" r="51676" b="42226"/>
          <a:stretch/>
        </p:blipFill>
        <p:spPr>
          <a:xfrm>
            <a:off x="677334" y="1470459"/>
            <a:ext cx="5420413" cy="575035"/>
          </a:xfrm>
          <a:prstGeom prst="rect">
            <a:avLst/>
          </a:prstGeom>
        </p:spPr>
      </p:pic>
      <p:pic>
        <p:nvPicPr>
          <p:cNvPr id="2050" name="Picture 2" descr="ç¸éåç">
            <a:extLst>
              <a:ext uri="{FF2B5EF4-FFF2-40B4-BE49-F238E27FC236}">
                <a16:creationId xmlns="" xmlns:a16="http://schemas.microsoft.com/office/drawing/2014/main" id="{73FF70C8-53AB-4F6B-820C-234D03266A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23441"/>
            <a:ext cx="7575296" cy="47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69CDD80-710B-4986-9EBB-54D97B99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5" t="52911" r="51676" b="42226"/>
          <a:stretch/>
        </p:blipFill>
        <p:spPr>
          <a:xfrm>
            <a:off x="677334" y="1470459"/>
            <a:ext cx="5420413" cy="575035"/>
          </a:xfrm>
          <a:prstGeom prst="rect">
            <a:avLst/>
          </a:prstGeom>
        </p:spPr>
      </p:pic>
      <p:pic>
        <p:nvPicPr>
          <p:cNvPr id="3076" name="Picture 4" descr="ç¸éåç">
            <a:extLst>
              <a:ext uri="{FF2B5EF4-FFF2-40B4-BE49-F238E27FC236}">
                <a16:creationId xmlns="" xmlns:a16="http://schemas.microsoft.com/office/drawing/2014/main" id="{A8B925AF-C53F-4406-85C8-1F6772AF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7851" r="1043" b="7954"/>
          <a:stretch/>
        </p:blipFill>
        <p:spPr bwMode="auto">
          <a:xfrm>
            <a:off x="677334" y="2123440"/>
            <a:ext cx="8097520" cy="46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69CDD80-710B-4986-9EBB-54D97B995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5" t="52911" r="51676" b="42226"/>
          <a:stretch/>
        </p:blipFill>
        <p:spPr>
          <a:xfrm>
            <a:off x="677334" y="1470459"/>
            <a:ext cx="5420413" cy="575035"/>
          </a:xfrm>
          <a:prstGeom prst="rect">
            <a:avLst/>
          </a:prstGeom>
        </p:spPr>
      </p:pic>
      <p:pic>
        <p:nvPicPr>
          <p:cNvPr id="3074" name="Picture 2" descr="ç¸éåç">
            <a:extLst>
              <a:ext uri="{FF2B5EF4-FFF2-40B4-BE49-F238E27FC236}">
                <a16:creationId xmlns="" xmlns:a16="http://schemas.microsoft.com/office/drawing/2014/main" id="{46E9D09C-5342-4A00-AB65-A5CE8B9EE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/>
          <a:stretch/>
        </p:blipFill>
        <p:spPr bwMode="auto">
          <a:xfrm>
            <a:off x="677333" y="2123441"/>
            <a:ext cx="7607205" cy="473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F5F4E678-C0EB-4644-96FC-18C63FFE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538" y="2045494"/>
            <a:ext cx="1943946" cy="3880773"/>
          </a:xfrm>
        </p:spPr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早到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準時到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遲到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848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pic>
        <p:nvPicPr>
          <p:cNvPr id="5122" name="Picture 2" descr="ãä¸­å¤®ä¼çºæºãçåçæå°çµæ">
            <a:extLst>
              <a:ext uri="{FF2B5EF4-FFF2-40B4-BE49-F238E27FC236}">
                <a16:creationId xmlns="" xmlns:a16="http://schemas.microsoft.com/office/drawing/2014/main" id="{784C90A0-4E4C-4030-945E-6127D429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063115"/>
            <a:ext cx="7088967" cy="53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3">
            <a:extLst>
              <a:ext uri="{FF2B5EF4-FFF2-40B4-BE49-F238E27FC236}">
                <a16:creationId xmlns="" xmlns:a16="http://schemas.microsoft.com/office/drawing/2014/main" id="{7872DEEE-3679-4C68-86BC-08BE973E438E}"/>
              </a:ext>
            </a:extLst>
          </p:cNvPr>
          <p:cNvSpPr txBox="1">
            <a:spLocks/>
          </p:cNvSpPr>
          <p:nvPr/>
        </p:nvSpPr>
        <p:spPr>
          <a:xfrm>
            <a:off x="677334" y="1376110"/>
            <a:ext cx="390746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以中央伍為準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4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基準</a:t>
            </a:r>
          </a:p>
        </p:txBody>
      </p:sp>
      <p:pic>
        <p:nvPicPr>
          <p:cNvPr id="5122" name="Picture 2" descr="ãä¸­å¤®ä¼çºæºãçåçæå°çµæ">
            <a:extLst>
              <a:ext uri="{FF2B5EF4-FFF2-40B4-BE49-F238E27FC236}">
                <a16:creationId xmlns="" xmlns:a16="http://schemas.microsoft.com/office/drawing/2014/main" id="{784C90A0-4E4C-4030-945E-6127D429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063115"/>
            <a:ext cx="7088967" cy="53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3">
            <a:extLst>
              <a:ext uri="{FF2B5EF4-FFF2-40B4-BE49-F238E27FC236}">
                <a16:creationId xmlns="" xmlns:a16="http://schemas.microsoft.com/office/drawing/2014/main" id="{7872DEEE-3679-4C68-86BC-08BE973E438E}"/>
              </a:ext>
            </a:extLst>
          </p:cNvPr>
          <p:cNvSpPr txBox="1">
            <a:spLocks/>
          </p:cNvSpPr>
          <p:nvPr/>
        </p:nvSpPr>
        <p:spPr>
          <a:xfrm>
            <a:off x="677334" y="1376110"/>
            <a:ext cx="390746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以中央伍為準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語音泡泡: 橢圓形 2">
            <a:extLst>
              <a:ext uri="{FF2B5EF4-FFF2-40B4-BE49-F238E27FC236}">
                <a16:creationId xmlns="" xmlns:a16="http://schemas.microsoft.com/office/drawing/2014/main" id="{B46CE63E-35AE-4AF4-93F7-093313D585D5}"/>
              </a:ext>
            </a:extLst>
          </p:cNvPr>
          <p:cNvSpPr/>
          <p:nvPr/>
        </p:nvSpPr>
        <p:spPr>
          <a:xfrm>
            <a:off x="6386765" y="1060630"/>
            <a:ext cx="4597071" cy="2004970"/>
          </a:xfrm>
          <a:prstGeom prst="wedgeEllipseCallout">
            <a:avLst>
              <a:gd name="adj1" fmla="val -63486"/>
              <a:gd name="adj2" fmla="val 7049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我為準！</a:t>
            </a:r>
          </a:p>
        </p:txBody>
      </p:sp>
    </p:spTree>
    <p:extLst>
      <p:ext uri="{BB962C8B-B14F-4D97-AF65-F5344CB8AC3E}">
        <p14:creationId xmlns:p14="http://schemas.microsoft.com/office/powerpoint/2010/main" val="30658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="" xmlns:a16="http://schemas.microsoft.com/office/drawing/2014/main" id="{E2653F32-13F5-4152-AEDF-62B11843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1" t="36761" r="21401" b="56392"/>
          <a:stretch/>
        </p:blipFill>
        <p:spPr>
          <a:xfrm>
            <a:off x="677334" y="4025726"/>
            <a:ext cx="11728026" cy="7435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F11EE3-D4E2-4B8C-9F7D-1DB6FC312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24605" r="21598" b="70459"/>
          <a:stretch/>
        </p:blipFill>
        <p:spPr>
          <a:xfrm>
            <a:off x="677334" y="1270001"/>
            <a:ext cx="11514666" cy="50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7AE6B22-6717-4002-9B83-748B524F0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68358" r="21598" b="18808"/>
          <a:stretch/>
        </p:blipFill>
        <p:spPr>
          <a:xfrm>
            <a:off x="677334" y="2436515"/>
            <a:ext cx="11514666" cy="1320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2C32AF8-02AB-41DB-9E8C-14A424406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41231" r="21598" b="51543"/>
          <a:stretch/>
        </p:blipFill>
        <p:spPr>
          <a:xfrm>
            <a:off x="677334" y="1694836"/>
            <a:ext cx="11514666" cy="743566"/>
          </a:xfrm>
          <a:prstGeom prst="rect">
            <a:avLst/>
          </a:prstGeom>
        </p:spPr>
      </p:pic>
      <p:pic>
        <p:nvPicPr>
          <p:cNvPr id="9" name="內容版面配置區 6">
            <a:extLst>
              <a:ext uri="{FF2B5EF4-FFF2-40B4-BE49-F238E27FC236}">
                <a16:creationId xmlns="" xmlns:a16="http://schemas.microsoft.com/office/drawing/2014/main" id="{CEEE208E-6DB1-452A-BF36-EF3DEC1D4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1" t="72912" r="21401" b="22450"/>
          <a:stretch/>
        </p:blipFill>
        <p:spPr>
          <a:xfrm>
            <a:off x="677334" y="4744501"/>
            <a:ext cx="11728026" cy="485587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="" xmlns:a16="http://schemas.microsoft.com/office/drawing/2014/main" id="{4A9D4057-A9DA-415B-9FA5-1773811BDD59}"/>
              </a:ext>
            </a:extLst>
          </p:cNvPr>
          <p:cNvSpPr/>
          <p:nvPr/>
        </p:nvSpPr>
        <p:spPr>
          <a:xfrm>
            <a:off x="2771480" y="1811675"/>
            <a:ext cx="707011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="" xmlns:a16="http://schemas.microsoft.com/office/drawing/2014/main" id="{AF3B3091-34CE-4A0A-9694-E6D74217D7E5}"/>
              </a:ext>
            </a:extLst>
          </p:cNvPr>
          <p:cNvSpPr/>
          <p:nvPr/>
        </p:nvSpPr>
        <p:spPr>
          <a:xfrm>
            <a:off x="3612037" y="1823128"/>
            <a:ext cx="707011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7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882033-5707-44F3-881F-FAB2816A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ãé«ç®ãçåçæå°çµæ">
            <a:extLst>
              <a:ext uri="{FF2B5EF4-FFF2-40B4-BE49-F238E27FC236}">
                <a16:creationId xmlns="" xmlns:a16="http://schemas.microsoft.com/office/drawing/2014/main" id="{7CB4D1B9-C012-4677-BD2C-6819FC4EF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/>
          <a:stretch/>
        </p:blipFill>
        <p:spPr bwMode="auto">
          <a:xfrm>
            <a:off x="4175382" y="510044"/>
            <a:ext cx="3841236" cy="63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矩形 6">
            <a:extLst>
              <a:ext uri="{FF2B5EF4-FFF2-40B4-BE49-F238E27FC236}">
                <a16:creationId xmlns="" xmlns:a16="http://schemas.microsoft.com/office/drawing/2014/main" id="{7E68A773-0CD6-44B2-B3FE-6EADDC9B5BFC}"/>
              </a:ext>
            </a:extLst>
          </p:cNvPr>
          <p:cNvSpPr/>
          <p:nvPr/>
        </p:nvSpPr>
        <p:spPr>
          <a:xfrm>
            <a:off x="829559" y="713538"/>
            <a:ext cx="2710608" cy="1974428"/>
          </a:xfrm>
          <a:prstGeom prst="wedgeRectCallout">
            <a:avLst>
              <a:gd name="adj1" fmla="val 81065"/>
              <a:gd name="adj2" fmla="val 2573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8BD4BCA-ED20-42A0-A505-8AEE86A7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03" y="1065681"/>
            <a:ext cx="199556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我比你高</a:t>
            </a:r>
            <a:endParaRPr lang="en-US" altLang="zh-TW" sz="2800" dirty="0">
              <a:solidFill>
                <a:schemeClr val="bg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你比我矮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351A05D4-FDF7-47D5-B1DD-26A9DAC0ECA7}"/>
              </a:ext>
            </a:extLst>
          </p:cNvPr>
          <p:cNvGrpSpPr/>
          <p:nvPr/>
        </p:nvGrpSpPr>
        <p:grpSpPr>
          <a:xfrm>
            <a:off x="8083297" y="1984866"/>
            <a:ext cx="3068612" cy="4210166"/>
            <a:chOff x="8375528" y="2889840"/>
            <a:chExt cx="3068612" cy="4210166"/>
          </a:xfrm>
        </p:grpSpPr>
        <p:sp>
          <p:nvSpPr>
            <p:cNvPr id="4" name="語音泡泡: 橢圓形 3">
              <a:extLst>
                <a:ext uri="{FF2B5EF4-FFF2-40B4-BE49-F238E27FC236}">
                  <a16:creationId xmlns="" xmlns:a16="http://schemas.microsoft.com/office/drawing/2014/main" id="{97ED7BD7-0BA2-41C9-868E-1DC13D730FA0}"/>
                </a:ext>
              </a:extLst>
            </p:cNvPr>
            <p:cNvSpPr/>
            <p:nvPr/>
          </p:nvSpPr>
          <p:spPr>
            <a:xfrm>
              <a:off x="8375528" y="2889840"/>
              <a:ext cx="3068612" cy="1875934"/>
            </a:xfrm>
            <a:prstGeom prst="wedgeEllipseCallout">
              <a:avLst>
                <a:gd name="adj1" fmla="val -53089"/>
                <a:gd name="adj2" fmla="val 4843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內容版面配置區 2">
              <a:extLst>
                <a:ext uri="{FF2B5EF4-FFF2-40B4-BE49-F238E27FC236}">
                  <a16:creationId xmlns="" xmlns:a16="http://schemas.microsoft.com/office/drawing/2014/main" id="{C0B58DDE-7A65-4884-87F2-0C03DB493F96}"/>
                </a:ext>
              </a:extLst>
            </p:cNvPr>
            <p:cNvSpPr txBox="1">
              <a:spLocks/>
            </p:cNvSpPr>
            <p:nvPr/>
          </p:nvSpPr>
          <p:spPr>
            <a:xfrm>
              <a:off x="9104245" y="3219233"/>
              <a:ext cx="1995567" cy="38807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charset="2"/>
                <a:buNone/>
              </a:pPr>
              <a:r>
                <a:rPr lang="zh-TW" altLang="en-US" sz="2800" dirty="0">
                  <a:solidFill>
                    <a:schemeClr val="bg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我比你矮</a:t>
              </a:r>
              <a:endParaRPr lang="en-US" altLang="zh-TW" sz="28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>
                <a:buFont typeface="Wingdings 3" charset="2"/>
                <a:buNone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你比我高</a:t>
              </a:r>
              <a:endPara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4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生活中會用到。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這頓飯要多少錢？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06" name="Picture 2" descr="「結帳」的圖片搜尋結果">
            <a:extLst>
              <a:ext uri="{FF2B5EF4-FFF2-40B4-BE49-F238E27FC236}">
                <a16:creationId xmlns="" xmlns:a16="http://schemas.microsoft.com/office/drawing/2014/main" id="{3F5F012E-F935-4940-82DD-30D45721D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/>
          <a:stretch/>
        </p:blipFill>
        <p:spPr bwMode="auto">
          <a:xfrm>
            <a:off x="5457825" y="1781175"/>
            <a:ext cx="673417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「錢」的圖片搜尋結果">
            <a:extLst>
              <a:ext uri="{FF2B5EF4-FFF2-40B4-BE49-F238E27FC236}">
                <a16:creationId xmlns="" xmlns:a16="http://schemas.microsoft.com/office/drawing/2014/main" id="{FC994573-CA2F-4B17-A574-77AC6B4A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6" y="3656064"/>
            <a:ext cx="3600450" cy="23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我比你高←→你比我矮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我比你快←→你比我慢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我比你胖←→你比我瘦</a:t>
            </a:r>
          </a:p>
        </p:txBody>
      </p:sp>
    </p:spTree>
    <p:extLst>
      <p:ext uri="{BB962C8B-B14F-4D97-AF65-F5344CB8AC3E}">
        <p14:creationId xmlns:p14="http://schemas.microsoft.com/office/powerpoint/2010/main" val="41492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矮</a:t>
            </a:r>
            <a:endParaRPr lang="en-US" altLang="zh-TW" sz="2800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慢</a:t>
            </a:r>
            <a:endParaRPr lang="en-US" altLang="zh-TW" sz="2800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瘦</a:t>
            </a:r>
          </a:p>
        </p:txBody>
      </p:sp>
    </p:spTree>
    <p:extLst>
      <p:ext uri="{BB962C8B-B14F-4D97-AF65-F5344CB8AC3E}">
        <p14:creationId xmlns:p14="http://schemas.microsoft.com/office/powerpoint/2010/main" val="9440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矮</a:t>
            </a:r>
            <a:endParaRPr lang="en-US" altLang="zh-TW" sz="2800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慢</a:t>
            </a:r>
            <a:endParaRPr lang="en-US" altLang="zh-TW" sz="2800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我比你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←→你比我</a:t>
            </a:r>
            <a:r>
              <a:rPr lang="zh-TW" altLang="en-US" sz="2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瘦</a:t>
            </a:r>
          </a:p>
        </p:txBody>
      </p:sp>
      <p:pic>
        <p:nvPicPr>
          <p:cNvPr id="15362" name="Picture 2" descr="ãç¸åãçåçæå°çµæ">
            <a:extLst>
              <a:ext uri="{FF2B5EF4-FFF2-40B4-BE49-F238E27FC236}">
                <a16:creationId xmlns="" xmlns:a16="http://schemas.microsoft.com/office/drawing/2014/main" id="{27D8D8E3-1D71-42B3-A4DB-3BFCC239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10" y="2714625"/>
            <a:ext cx="37052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2729D82-E294-47C2-814B-1769C06E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96552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ç¸éåç">
            <a:extLst>
              <a:ext uri="{FF2B5EF4-FFF2-40B4-BE49-F238E27FC236}">
                <a16:creationId xmlns="" xmlns:a16="http://schemas.microsoft.com/office/drawing/2014/main" id="{6FCF1EDB-6B23-4F69-8CDA-DB075DBDD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45051" r="65023" b="33633"/>
          <a:stretch/>
        </p:blipFill>
        <p:spPr bwMode="auto">
          <a:xfrm>
            <a:off x="-145627" y="2075616"/>
            <a:ext cx="5171211" cy="22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20DD415-9663-4EA1-82E0-9CF54588D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6" t="39111" r="71917" b="45629"/>
          <a:stretch/>
        </p:blipFill>
        <p:spPr>
          <a:xfrm>
            <a:off x="0" y="4318000"/>
            <a:ext cx="5471859" cy="262140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E83F55D-FC83-4EA6-B29C-477334814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3" t="34666" r="45250" b="17482"/>
          <a:stretch/>
        </p:blipFill>
        <p:spPr>
          <a:xfrm>
            <a:off x="5364251" y="2627664"/>
            <a:ext cx="7183120" cy="42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="" xmlns:a16="http://schemas.microsoft.com/office/drawing/2014/main" id="{C9459F00-E39B-4ABE-9406-9EC0709BA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82" t="83769" r="24249" b="11435"/>
          <a:stretch/>
        </p:blipFill>
        <p:spPr>
          <a:xfrm>
            <a:off x="677333" y="4050125"/>
            <a:ext cx="11592511" cy="503024"/>
          </a:xfrm>
          <a:prstGeom prst="rect">
            <a:avLst/>
          </a:prstGeom>
        </p:spPr>
      </p:pic>
      <p:pic>
        <p:nvPicPr>
          <p:cNvPr id="8" name="內容版面配置區 5">
            <a:extLst>
              <a:ext uri="{FF2B5EF4-FFF2-40B4-BE49-F238E27FC236}">
                <a16:creationId xmlns="" xmlns:a16="http://schemas.microsoft.com/office/drawing/2014/main" id="{B412A388-EA3C-42C6-A34B-B5CDB43AA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2" t="24172" r="24249" b="69845"/>
          <a:stretch/>
        </p:blipFill>
        <p:spPr>
          <a:xfrm>
            <a:off x="677333" y="3429000"/>
            <a:ext cx="11592511" cy="6463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5EC6BD1-9180-4B8C-B506-0748FF1DAF7B}"/>
              </a:ext>
            </a:extLst>
          </p:cNvPr>
          <p:cNvSpPr/>
          <p:nvPr/>
        </p:nvSpPr>
        <p:spPr>
          <a:xfrm>
            <a:off x="602042" y="2115235"/>
            <a:ext cx="708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3"/>
              </a:rPr>
              <a:t>https://www.youtube.com/watch?v=YbQ5k2R5L6k</a:t>
            </a:r>
            <a:r>
              <a:rPr lang="en-US" altLang="zh-TW" dirty="0">
                <a:hlinkClick r:id="rId3"/>
              </a:rPr>
              <a:t>#t=2m15s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134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9B9749-9E5D-48AF-B187-65B66A18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="" xmlns:a16="http://schemas.microsoft.com/office/drawing/2014/main" id="{E2653F32-13F5-4152-AEDF-62B11843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1" t="36761" r="21401" b="56392"/>
          <a:stretch/>
        </p:blipFill>
        <p:spPr>
          <a:xfrm>
            <a:off x="677334" y="4025726"/>
            <a:ext cx="11728026" cy="7435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F11EE3-D4E2-4B8C-9F7D-1DB6FC312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24605" r="21598" b="70459"/>
          <a:stretch/>
        </p:blipFill>
        <p:spPr>
          <a:xfrm>
            <a:off x="677334" y="1270001"/>
            <a:ext cx="11514666" cy="50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7AE6B22-6717-4002-9B83-748B524F0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68358" r="21598" b="18808"/>
          <a:stretch/>
        </p:blipFill>
        <p:spPr>
          <a:xfrm>
            <a:off x="677334" y="2436515"/>
            <a:ext cx="11514666" cy="1320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52C32AF8-02AB-41DB-9E8C-14A424406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4" t="41231" r="21598" b="51543"/>
          <a:stretch/>
        </p:blipFill>
        <p:spPr>
          <a:xfrm>
            <a:off x="677334" y="1694836"/>
            <a:ext cx="11514666" cy="743566"/>
          </a:xfrm>
          <a:prstGeom prst="rect">
            <a:avLst/>
          </a:prstGeom>
        </p:spPr>
      </p:pic>
      <p:pic>
        <p:nvPicPr>
          <p:cNvPr id="9" name="內容版面配置區 6">
            <a:extLst>
              <a:ext uri="{FF2B5EF4-FFF2-40B4-BE49-F238E27FC236}">
                <a16:creationId xmlns="" xmlns:a16="http://schemas.microsoft.com/office/drawing/2014/main" id="{CEEE208E-6DB1-452A-BF36-EF3DEC1D4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1" t="72912" r="21401" b="22450"/>
          <a:stretch/>
        </p:blipFill>
        <p:spPr>
          <a:xfrm>
            <a:off x="677334" y="4744501"/>
            <a:ext cx="11728026" cy="485587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="" xmlns:a16="http://schemas.microsoft.com/office/drawing/2014/main" id="{18D78251-8AD9-465C-AF32-BE2E39615480}"/>
              </a:ext>
            </a:extLst>
          </p:cNvPr>
          <p:cNvSpPr/>
          <p:nvPr/>
        </p:nvSpPr>
        <p:spPr>
          <a:xfrm>
            <a:off x="1952919" y="1853258"/>
            <a:ext cx="707011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="" xmlns:a16="http://schemas.microsoft.com/office/drawing/2014/main" id="{EEAD0509-F59D-4C4D-9CF6-B82B7FE2BC78}"/>
              </a:ext>
            </a:extLst>
          </p:cNvPr>
          <p:cNvSpPr/>
          <p:nvPr/>
        </p:nvSpPr>
        <p:spPr>
          <a:xfrm>
            <a:off x="2395979" y="4722088"/>
            <a:ext cx="707011" cy="50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300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62729D82-E294-47C2-814B-1769C06E1C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9965528" cy="46974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人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         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→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人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1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人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         → </a:t>
                </a:r>
                <a:r>
                  <a:rPr lang="en-US" altLang="zh-TW" sz="2800" dirty="0">
                    <a:highlight>
                      <a:srgbClr val="FFFF00"/>
                    </a:highlight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人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3</a:t>
                </a: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                數字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扮演「倍」的概念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2729D82-E294-47C2-814B-1769C06E1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9965528" cy="4697411"/>
              </a:xfrm>
              <a:blipFill>
                <a:blip r:embed="rId2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形 4" descr="男人">
            <a:extLst>
              <a:ext uri="{FF2B5EF4-FFF2-40B4-BE49-F238E27FC236}">
                <a16:creationId xmlns="" xmlns:a16="http://schemas.microsoft.com/office/drawing/2014/main" id="{42170F7F-E717-4B3F-AB1E-21D53B9F3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2514600"/>
            <a:ext cx="914400" cy="914400"/>
          </a:xfrm>
          <a:prstGeom prst="rect">
            <a:avLst/>
          </a:prstGeom>
        </p:spPr>
      </p:pic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26A1A167-91CA-4208-9EA8-F2C52CB28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8658" y="3643226"/>
            <a:ext cx="914400" cy="914400"/>
          </a:xfrm>
          <a:prstGeom prst="rect">
            <a:avLst/>
          </a:prstGeom>
        </p:spPr>
      </p:pic>
      <p:pic>
        <p:nvPicPr>
          <p:cNvPr id="7" name="圖形 6" descr="男人">
            <a:extLst>
              <a:ext uri="{FF2B5EF4-FFF2-40B4-BE49-F238E27FC236}">
                <a16:creationId xmlns="" xmlns:a16="http://schemas.microsoft.com/office/drawing/2014/main" id="{AB55A1BD-191B-4137-817E-D8C7287D4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6998" y="3652339"/>
            <a:ext cx="914400" cy="914400"/>
          </a:xfrm>
          <a:prstGeom prst="rect">
            <a:avLst/>
          </a:prstGeom>
        </p:spPr>
      </p:pic>
      <p:pic>
        <p:nvPicPr>
          <p:cNvPr id="8" name="圖形 7" descr="男人">
            <a:extLst>
              <a:ext uri="{FF2B5EF4-FFF2-40B4-BE49-F238E27FC236}">
                <a16:creationId xmlns="" xmlns:a16="http://schemas.microsoft.com/office/drawing/2014/main" id="{F330F53C-A842-4E4C-AACD-DAE4B85FC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5338" y="3643226"/>
            <a:ext cx="914400" cy="914400"/>
          </a:xfrm>
          <a:prstGeom prst="rect">
            <a:avLst/>
          </a:prstGeom>
        </p:spPr>
      </p:pic>
      <p:pic>
        <p:nvPicPr>
          <p:cNvPr id="9" name="圖形 8" descr="男人">
            <a:extLst>
              <a:ext uri="{FF2B5EF4-FFF2-40B4-BE49-F238E27FC236}">
                <a16:creationId xmlns="" xmlns:a16="http://schemas.microsoft.com/office/drawing/2014/main" id="{DC87FC4C-B0E7-4BBB-A5BF-AD357ADD0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8658" y="2514600"/>
            <a:ext cx="914400" cy="914400"/>
          </a:xfrm>
          <a:prstGeom prst="rect">
            <a:avLst/>
          </a:prstGeom>
        </p:spPr>
      </p:pic>
      <p:pic>
        <p:nvPicPr>
          <p:cNvPr id="10" name="圖形 9" descr="男人">
            <a:extLst>
              <a:ext uri="{FF2B5EF4-FFF2-40B4-BE49-F238E27FC236}">
                <a16:creationId xmlns="" xmlns:a16="http://schemas.microsoft.com/office/drawing/2014/main" id="{877305C8-77CD-4122-8B73-2F08BB7A5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2898" y="3652339"/>
            <a:ext cx="914400" cy="914400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232AF73B-0A17-4461-ABB5-40B83268C304}"/>
              </a:ext>
            </a:extLst>
          </p:cNvPr>
          <p:cNvCxnSpPr>
            <a:cxnSpLocks/>
          </p:cNvCxnSpPr>
          <p:nvPr/>
        </p:nvCxnSpPr>
        <p:spPr>
          <a:xfrm>
            <a:off x="0" y="4666268"/>
            <a:ext cx="109256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E49F096-1F1A-4DBB-9AF7-C81C128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甲是乙的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倍。</a:t>
            </a:r>
            <a:b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62729D82-E294-47C2-814B-1769C06E1C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167492"/>
                <a:ext cx="9965528" cy="59403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甲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乙</a:t>
                </a:r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→甲是乙的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倍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把乙當作基準，用甲去比較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  <a:p>
                <a:pPr marL="0" indent="0">
                  <a:buNone/>
                </a:pPr>
                <a:endParaRPr lang="en-US" altLang="zh-TW" sz="1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甲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sz="28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乙  →乙是甲的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倍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把甲當作基準，用乙去比較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甲  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乙 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乙   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甲 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800" i="1" dirty="0">
                            <a:latin typeface="Cambria Math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28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1</m:t>
                        </m:r>
                      </m:num>
                      <m:den>
                        <m:r>
                          <a:rPr lang="en-US" altLang="zh-TW" sz="2800" i="1" dirty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den>
                    </m:f>
                  </m:oMath>
                </a14:m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2729D82-E294-47C2-814B-1769C06E1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167492"/>
                <a:ext cx="9965528" cy="5940318"/>
              </a:xfrm>
              <a:blipFill>
                <a:blip r:embed="rId2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0A1B5B8-832D-452A-A14D-7215720DF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5" t="54846" r="35283" b="23574"/>
          <a:stretch/>
        </p:blipFill>
        <p:spPr>
          <a:xfrm>
            <a:off x="677334" y="3296103"/>
            <a:ext cx="4410784" cy="22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="" xmlns:a16="http://schemas.microsoft.com/office/drawing/2014/main" id="{2E49F096-1F1A-4DBB-9AF7-C81C128E96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77334" y="609600"/>
                <a:ext cx="8596668" cy="132080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zh-TW" altLang="en-US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甲</m:t>
                        </m:r>
                      </m:num>
                      <m:den>
                        <m:r>
                          <a:rPr lang="zh-TW" altLang="en-US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乙</m:t>
                        </m:r>
                      </m:den>
                    </m:f>
                  </m:oMath>
                </a14:m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= 2 </a:t>
                </a:r>
                <a:r>
                  <a:rPr lang="en-US" altLang="zh-TW" sz="1800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sz="1800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甲、乙皆為正數</a:t>
                </a:r>
                <a:r>
                  <a:rPr lang="en-US" altLang="zh-TW" sz="1800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r>
                  <a:rPr lang="zh-TW" altLang="en-US" sz="1300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/>
                </a:r>
                <a:br>
                  <a:rPr lang="zh-TW" altLang="en-US" sz="1300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</a:br>
                <a:endParaRPr lang="zh-TW" altLang="en-US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2E49F096-1F1A-4DBB-9AF7-C81C128E96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4" y="609600"/>
                <a:ext cx="8596668" cy="1320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62729D82-E294-47C2-814B-1769C06E1C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167492"/>
                <a:ext cx="10837332" cy="59403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甲 ： 乙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= 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2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 </a:t>
                </a:r>
                <a:r>
                  <a:rPr lang="en-US" altLang="zh-TW" sz="2800" dirty="0">
                    <a:highlight>
                      <a:srgbClr val="FFFF00"/>
                    </a:highlight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→</a:t>
                </a:r>
                <a:r>
                  <a:rPr lang="zh-TW" altLang="en-US" sz="2800" u="sng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用乙當</a:t>
                </a:r>
                <a:r>
                  <a:rPr lang="en-US" altLang="zh-TW" sz="2800" u="sng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zh-TW" altLang="en-US" sz="2800" u="sng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，當作基準，看甲為何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；</a:t>
                </a:r>
                <a:r>
                  <a:rPr lang="zh-TW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甲為乙的</a:t>
                </a:r>
                <a:r>
                  <a:rPr lang="en-US" altLang="zh-TW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  <a:r>
                  <a:rPr lang="zh-TW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倍</a:t>
                </a:r>
                <a:endParaRPr lang="en-US" altLang="zh-TW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= 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sz="2800" dirty="0">
                    <a:highlight>
                      <a:srgbClr val="FFFF00"/>
                    </a:highlight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800" i="1" dirty="0" smtClean="0">
                            <a:latin typeface="Cambria Math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2800" b="0" i="1" dirty="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1</m:t>
                        </m:r>
                      </m:num>
                      <m:den>
                        <m:r>
                          <a:rPr lang="en-US" altLang="zh-TW" sz="2800" b="0" i="1" dirty="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→</a:t>
                </a:r>
                <a:r>
                  <a:rPr lang="zh-TW" altLang="en-US" sz="2800" u="sng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用甲當</a:t>
                </a:r>
                <a:r>
                  <a:rPr lang="en-US" altLang="zh-TW" sz="2800" u="sng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zh-TW" altLang="en-US" sz="2800" u="sng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，當作基準，看甲為何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；</a:t>
                </a:r>
                <a:r>
                  <a:rPr lang="zh-TW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乙為甲的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8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標楷體" panose="03000509000000000000" pitchFamily="65" charset="-120"/>
                          </a:rPr>
                        </m:ctrlPr>
                      </m:fPr>
                      <m:num>
                        <m:r>
                          <a:rPr lang="en-US" altLang="zh-TW" sz="28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1</m:t>
                        </m:r>
                      </m:num>
                      <m:den>
                        <m:r>
                          <a:rPr lang="en-US" altLang="zh-TW" sz="28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2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倍</a:t>
                </a:r>
                <a:endParaRPr lang="en-US" altLang="zh-TW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※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但只是比較出來的比例關係，並無法真正代表原來的值。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endParaRPr lang="en-US" altLang="zh-TW" sz="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※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要從「比較」回到「真正的」，一定要知道甲或乙的其中一項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2729D82-E294-47C2-814B-1769C06E1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167492"/>
                <a:ext cx="10837332" cy="5940318"/>
              </a:xfrm>
              <a:blipFill>
                <a:blip r:embed="rId3"/>
                <a:stretch>
                  <a:fillRect l="-11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9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39042" y="1508988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《</a:t>
            </a:r>
            <a:r>
              <a:rPr lang="zh-TW" altLang="en-US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征實</a:t>
            </a:r>
            <a:r>
              <a:rPr lang="en-US" altLang="zh-TW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》</a:t>
            </a:r>
            <a:r>
              <a:rPr lang="en-US" altLang="zh-TW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/>
            </a:r>
            <a:br>
              <a:rPr lang="en-US" altLang="zh-TW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</a:br>
            <a:r>
              <a:rPr lang="zh-TW" altLang="en-US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昨日的收穫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華康隸書體W7" panose="03000709000000000000" pitchFamily="65" charset="-120"/>
              <a:ea typeface="華康隸書體W7" panose="030007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01175"/>
          </a:xfrm>
        </p:spPr>
        <p:txBody>
          <a:bodyPr>
            <a:normAutofit/>
          </a:bodyPr>
          <a:lstStyle/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41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買麵包又用不到三角函數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06" name="Picture 2" descr="「結帳」的圖片搜尋結果">
            <a:extLst>
              <a:ext uri="{FF2B5EF4-FFF2-40B4-BE49-F238E27FC236}">
                <a16:creationId xmlns="" xmlns:a16="http://schemas.microsoft.com/office/drawing/2014/main" id="{3F5F012E-F935-4940-82DD-30D45721D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/>
          <a:stretch/>
        </p:blipFill>
        <p:spPr bwMode="auto">
          <a:xfrm>
            <a:off x="5457825" y="1781175"/>
            <a:ext cx="673417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「三角函數」的圖片搜尋結果">
            <a:extLst>
              <a:ext uri="{FF2B5EF4-FFF2-40B4-BE49-F238E27FC236}">
                <a16:creationId xmlns="" xmlns:a16="http://schemas.microsoft.com/office/drawing/2014/main" id="{ABC67C60-BBD3-4889-BE84-525DF5D48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5"/>
          <a:stretch/>
        </p:blipFill>
        <p:spPr bwMode="auto">
          <a:xfrm>
            <a:off x="306322" y="3537282"/>
            <a:ext cx="5151503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用詞簡單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「直覺的比較」與「精準的描述」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可惡！為什麼以前我不知道！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過去的學習時光到底錯過些什麼？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：沒關係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我們慢慢來！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：讓○○更有味道！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：在不疑中有疑！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用詞簡單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「直覺的比較」與「精準的描述」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畫一個圓：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垃圾桶蓋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麥克風線→哪一個比較好？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任學生虐我千萬遍，我仍待學生如初戀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任數學略我千萬遍，我仍待數學如初戀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="" xmlns:a16="http://schemas.microsoft.com/office/drawing/2014/main" id="{5FDF9597-B6E2-41B0-BECF-CB964AE58000}"/>
              </a:ext>
            </a:extLst>
          </p:cNvPr>
          <p:cNvSpPr/>
          <p:nvPr/>
        </p:nvSpPr>
        <p:spPr>
          <a:xfrm>
            <a:off x="7258640" y="4402318"/>
            <a:ext cx="490194" cy="3959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6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角錐切面？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動力沙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MM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沙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https://www.youtube.com/watch?v=mjMW51EFNVw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B90DB97-8743-430B-9492-92DAFD79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2" t="24000" r="42667" b="26370"/>
          <a:stretch/>
        </p:blipFill>
        <p:spPr>
          <a:xfrm>
            <a:off x="4622800" y="2229335"/>
            <a:ext cx="7569200" cy="46286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D8CA240-6888-4A72-A9CB-B1919CD41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3" t="35852" r="50000" b="18370"/>
          <a:stretch/>
        </p:blipFill>
        <p:spPr>
          <a:xfrm>
            <a:off x="0" y="3718560"/>
            <a:ext cx="462280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相對位置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9B5AAE3-AA83-4E67-ADAF-9490CBA4C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b="35408"/>
          <a:stretch/>
        </p:blipFill>
        <p:spPr>
          <a:xfrm>
            <a:off x="0" y="3269752"/>
            <a:ext cx="12192000" cy="35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相對位置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B34E6D5-EA0E-40B9-B36C-F89DA8629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9" r="2846" b="36783"/>
          <a:stretch/>
        </p:blipFill>
        <p:spPr>
          <a:xfrm>
            <a:off x="790575" y="1371600"/>
            <a:ext cx="9844251" cy="54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相對位置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0534D80B-F3FD-49B7-ACA1-7E4CC9E19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2847" b="34518"/>
          <a:stretch/>
        </p:blipFill>
        <p:spPr>
          <a:xfrm>
            <a:off x="790575" y="1295400"/>
            <a:ext cx="97691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相對位置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 descr="一張含有 室內 的圖片&#10;&#10;描述是以高可信度產生">
            <a:extLst>
              <a:ext uri="{FF2B5EF4-FFF2-40B4-BE49-F238E27FC236}">
                <a16:creationId xmlns="" xmlns:a16="http://schemas.microsoft.com/office/drawing/2014/main" id="{F10092A5-9F58-483E-A60A-1891A17C8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30371" r="-51" b="30963"/>
          <a:stretch/>
        </p:blipFill>
        <p:spPr>
          <a:xfrm>
            <a:off x="790576" y="1270000"/>
            <a:ext cx="5913120" cy="432303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EC963D00-333D-4B66-82D8-61BFEB0CD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28777" r="739" b="28942"/>
          <a:stretch/>
        </p:blipFill>
        <p:spPr>
          <a:xfrm>
            <a:off x="6055360" y="2087838"/>
            <a:ext cx="613664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面積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相對位置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FBB73A0-23E3-44F1-B31E-40C60BC6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1" b="38518"/>
          <a:stretch/>
        </p:blipFill>
        <p:spPr>
          <a:xfrm>
            <a:off x="0" y="1655793"/>
            <a:ext cx="12232122" cy="51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傻人有傻福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站在這裡的契機：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踏出舒適圈去研習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勇敢發言說出心裡話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反正也不認識我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願意改變這麼一點點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拋磚引玉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68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數學？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數是什麼？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00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93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數學？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數是什麼？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羅傑．安東森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TEDxOslo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數學──理解萬物的秘密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https://www.ted.com/talks/roger_antonsen_math_is_the_hidden_secret_to_understanding_the_world?language=zh-tw#t-41288</a:t>
            </a:r>
            <a:endParaRPr lang="en-US" altLang="zh-TW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~5’40”</a:t>
            </a: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81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39042" y="1508988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《</a:t>
            </a:r>
            <a:r>
              <a:rPr lang="zh-TW" altLang="en-US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征實</a:t>
            </a:r>
            <a:r>
              <a:rPr lang="en-US" altLang="zh-TW" sz="6000" dirty="0">
                <a:solidFill>
                  <a:srgbClr val="00206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》</a:t>
            </a:r>
            <a:r>
              <a:rPr lang="en-US" altLang="zh-TW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/>
            </a:r>
            <a:br>
              <a:rPr lang="en-US" altLang="zh-TW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</a:br>
            <a:r>
              <a:rPr lang="zh-TW" altLang="en-US" sz="6000" dirty="0">
                <a:solidFill>
                  <a:srgbClr val="0070C0"/>
                </a:solidFill>
                <a:latin typeface="華康隸書體W7" panose="03000709000000000000" pitchFamily="65" charset="-120"/>
                <a:ea typeface="華康隸書體W7" panose="03000709000000000000" pitchFamily="65" charset="-120"/>
              </a:rPr>
              <a:t>重新邂逅數的教與學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華康隸書體W7" panose="03000709000000000000" pitchFamily="65" charset="-120"/>
              <a:ea typeface="華康隸書體W7" panose="030007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01175"/>
          </a:xfrm>
        </p:spPr>
        <p:txBody>
          <a:bodyPr>
            <a:normAutofit/>
          </a:bodyPr>
          <a:lstStyle/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2018.06.06</a:t>
            </a:r>
          </a:p>
          <a:p>
            <a:pPr algn="ctr"/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新北市中和區興南國小 許瑜庭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0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809435-797A-4DD9-8AAB-D5B918F9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51893" y="1694490"/>
            <a:ext cx="3022974" cy="5060316"/>
          </a:xfrm>
          <a:prstGeom prst="triangle">
            <a:avLst>
              <a:gd name="adj" fmla="val 98523"/>
            </a:avLst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學經歷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臺北市松山區民生國小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時雨中學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北一女中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台北市立教育大學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自然科學系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佛光大學宗教所碩士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642469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經歷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代理教師四年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正式教師四年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新北市汐止區東山國小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班超級小校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新北市中和區興南國小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班大校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78" name="Picture 2" descr="「雲翠 傾斜」的圖片搜尋結果">
            <a:extLst>
              <a:ext uri="{FF2B5EF4-FFF2-40B4-BE49-F238E27FC236}">
                <a16:creationId xmlns="" xmlns:a16="http://schemas.microsoft.com/office/drawing/2014/main" id="{0665DB75-043E-4223-8674-52D628EE3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86" y="1694490"/>
            <a:ext cx="7774940" cy="51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7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為什麼要學數學？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78" name="Picture 2" descr="「雲翠 傾斜」的圖片搜尋結果">
            <a:extLst>
              <a:ext uri="{FF2B5EF4-FFF2-40B4-BE49-F238E27FC236}">
                <a16:creationId xmlns="" xmlns:a16="http://schemas.microsoft.com/office/drawing/2014/main" id="{0665DB75-043E-4223-8674-52D628EE3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86" y="1694490"/>
            <a:ext cx="7774940" cy="51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809435-797A-4DD9-8AAB-D5B918F9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51893" y="1694490"/>
            <a:ext cx="3022974" cy="5060316"/>
          </a:xfrm>
          <a:prstGeom prst="triangle">
            <a:avLst>
              <a:gd name="adj" fmla="val 98523"/>
            </a:avLst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385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讓他有感覺！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48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="" xmlns:a16="http://schemas.microsoft.com/office/drawing/2014/main" id="{62343A82-2433-47A5-8731-49E57BD5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威利在哪裡？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E3A6D76-A15B-4795-8455-5F47AAA2A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英國插畫家馬汀（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Martin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Handford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）創作的繪本中，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讀者必須要在人山人海的畫面裡，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找出身穿紅白條紋的威利。</a:t>
            </a:r>
          </a:p>
        </p:txBody>
      </p:sp>
      <p:pic>
        <p:nvPicPr>
          <p:cNvPr id="4098" name="Picture 2" descr="「威利在哪裡」的圖片搜尋結果">
            <a:extLst>
              <a:ext uri="{FF2B5EF4-FFF2-40B4-BE49-F238E27FC236}">
                <a16:creationId xmlns="" xmlns:a16="http://schemas.microsoft.com/office/drawing/2014/main" id="{3A384E3A-4B1B-4A93-86E8-F64B69B0E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4" t="3380" r="32310" b="3846"/>
          <a:stretch/>
        </p:blipFill>
        <p:spPr bwMode="auto">
          <a:xfrm>
            <a:off x="6276975" y="2828926"/>
            <a:ext cx="18478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2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6851E8-E829-494F-8BF3-DF6D49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917E2C7-13A5-43F8-B361-4B815695AD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51146400-A066-4F28-849F-3065688943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getez.info/uploads/201709/15/0930_wfWJt.jpg">
            <a:extLst>
              <a:ext uri="{FF2B5EF4-FFF2-40B4-BE49-F238E27FC236}">
                <a16:creationId xmlns="" xmlns:a16="http://schemas.microsoft.com/office/drawing/2014/main" id="{06AC06C3-923A-4660-AE30-9EC8C968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0"/>
            <a:ext cx="1082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6851E8-E829-494F-8BF3-DF6D49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917E2C7-13A5-43F8-B361-4B815695AD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51146400-A066-4F28-849F-3065688943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「威利在哪裡 解答」的圖片搜尋結果">
            <a:extLst>
              <a:ext uri="{FF2B5EF4-FFF2-40B4-BE49-F238E27FC236}">
                <a16:creationId xmlns="" xmlns:a16="http://schemas.microsoft.com/office/drawing/2014/main" id="{DA94F72C-D382-42C8-A31D-9F27E55C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60" y="0"/>
            <a:ext cx="911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6851E8-E829-494F-8BF3-DF6D49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917E2C7-13A5-43F8-B361-4B815695AD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51146400-A066-4F28-849F-3065688943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「威利在哪裡 解答」的圖片搜尋結果">
            <a:extLst>
              <a:ext uri="{FF2B5EF4-FFF2-40B4-BE49-F238E27FC236}">
                <a16:creationId xmlns="" xmlns:a16="http://schemas.microsoft.com/office/drawing/2014/main" id="{DA94F72C-D382-42C8-A31D-9F27E55C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60" y="0"/>
            <a:ext cx="911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「眼神死」的圖片搜尋結果">
            <a:extLst>
              <a:ext uri="{FF2B5EF4-FFF2-40B4-BE49-F238E27FC236}">
                <a16:creationId xmlns="" xmlns:a16="http://schemas.microsoft.com/office/drawing/2014/main" id="{8CD67C40-C0AF-4F21-BA01-AD2E707B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85875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讓他有感覺！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7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DDD3E7B-F5BC-44BF-B4AA-6082E8AD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845F99-0E3F-462C-B4D1-683F19C446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4047BBF-20B8-452F-8A9C-64477406C9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9369E98-B014-4B77-B7F4-70DC06DCB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9" t="16111" r="44444" b="49099"/>
          <a:stretch/>
        </p:blipFill>
        <p:spPr>
          <a:xfrm>
            <a:off x="967978" y="0"/>
            <a:ext cx="10256044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DDD3E7B-F5BC-44BF-B4AA-6082E8AD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845F99-0E3F-462C-B4D1-683F19C446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4047BBF-20B8-452F-8A9C-64477406C9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9369E98-B014-4B77-B7F4-70DC06DCB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9" t="16111" r="44444" b="31812"/>
          <a:stretch/>
        </p:blipFill>
        <p:spPr>
          <a:xfrm>
            <a:off x="967978" y="0"/>
            <a:ext cx="10256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小學階段：功文數學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3BE7DE5B-3E92-4E70-9A34-5EDE9FF974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9491" r="73713" b="15888"/>
          <a:stretch/>
        </p:blipFill>
        <p:spPr>
          <a:xfrm>
            <a:off x="516381" y="1178603"/>
            <a:ext cx="5951094" cy="5682207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1C27E63A-F3FB-4EA7-A6A6-308702250F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ç¸éåç">
            <a:extLst>
              <a:ext uri="{FF2B5EF4-FFF2-40B4-BE49-F238E27FC236}">
                <a16:creationId xmlns="" xmlns:a16="http://schemas.microsoft.com/office/drawing/2014/main" id="{7F6ED768-893D-4512-9C07-8A60B349E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/>
          <a:stretch/>
        </p:blipFill>
        <p:spPr bwMode="auto">
          <a:xfrm>
            <a:off x="6410960" y="3505200"/>
            <a:ext cx="580136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DDD3E7B-F5BC-44BF-B4AA-6082E8AD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F845F99-0E3F-462C-B4D1-683F19C446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4047BBF-20B8-452F-8A9C-64477406C9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9369E98-B014-4B77-B7F4-70DC06DCB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9" t="16111" r="44444" b="31812"/>
          <a:stretch/>
        </p:blipFill>
        <p:spPr>
          <a:xfrm>
            <a:off x="967978" y="0"/>
            <a:ext cx="10256044" cy="6858000"/>
          </a:xfrm>
          <a:prstGeom prst="rect">
            <a:avLst/>
          </a:prstGeom>
        </p:spPr>
      </p:pic>
      <p:pic>
        <p:nvPicPr>
          <p:cNvPr id="57346" name="Picture 2" descr="相關圖片">
            <a:extLst>
              <a:ext uri="{FF2B5EF4-FFF2-40B4-BE49-F238E27FC236}">
                <a16:creationId xmlns="" xmlns:a16="http://schemas.microsoft.com/office/drawing/2014/main" id="{1479747C-82CC-46D8-B2C3-5E6C2563E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 bwMode="auto">
          <a:xfrm>
            <a:off x="3484789" y="1270000"/>
            <a:ext cx="7739233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讓他有感覺！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7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11015E-8F6C-4481-8ABE-CE85EC36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0E152F6-3EF2-4CD8-8A8B-186E30E607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96DE262-DF9E-4283-94A8-FBD32D8C29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「瞎子摸象」的圖片搜尋結果">
            <a:extLst>
              <a:ext uri="{FF2B5EF4-FFF2-40B4-BE49-F238E27FC236}">
                <a16:creationId xmlns="" xmlns:a16="http://schemas.microsoft.com/office/drawing/2014/main" id="{2AE442FA-B875-465B-B219-18C5F292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11015E-8F6C-4481-8ABE-CE85EC36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以管窺天→縱覽全局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0E152F6-3EF2-4CD8-8A8B-186E30E607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96DE262-DF9E-4283-94A8-FBD32D8C29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「瞎子摸象」的圖片搜尋結果">
            <a:extLst>
              <a:ext uri="{FF2B5EF4-FFF2-40B4-BE49-F238E27FC236}">
                <a16:creationId xmlns="" xmlns:a16="http://schemas.microsoft.com/office/drawing/2014/main" id="{2AE442FA-B875-465B-B219-18C5F292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1" y="3429000"/>
            <a:ext cx="514092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「上帝」的圖片搜尋結果">
            <a:extLst>
              <a:ext uri="{FF2B5EF4-FFF2-40B4-BE49-F238E27FC236}">
                <a16:creationId xmlns="" xmlns:a16="http://schemas.microsoft.com/office/drawing/2014/main" id="{3916BE80-E290-4A12-ABAA-A2B94666C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9"/>
          <a:stretch/>
        </p:blipFill>
        <p:spPr bwMode="auto">
          <a:xfrm>
            <a:off x="6096000" y="280341"/>
            <a:ext cx="6096000" cy="65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4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11015E-8F6C-4481-8ABE-CE85EC36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以管窺天→縱覽全局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0E152F6-3EF2-4CD8-8A8B-186E30E607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96DE262-DF9E-4283-94A8-FBD32D8C29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641406D-1D46-4334-9396-5CEADCF6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38195" r="18984" b="29583"/>
          <a:stretch/>
        </p:blipFill>
        <p:spPr>
          <a:xfrm>
            <a:off x="955071" y="1209040"/>
            <a:ext cx="11256164" cy="3105150"/>
          </a:xfrm>
          <a:prstGeom prst="rect">
            <a:avLst/>
          </a:prstGeom>
        </p:spPr>
      </p:pic>
      <p:pic>
        <p:nvPicPr>
          <p:cNvPr id="18434" name="Picture 2" descr="「瞎子摸象」的圖片搜尋結果">
            <a:extLst>
              <a:ext uri="{FF2B5EF4-FFF2-40B4-BE49-F238E27FC236}">
                <a16:creationId xmlns="" xmlns:a16="http://schemas.microsoft.com/office/drawing/2014/main" id="{2AE442FA-B875-465B-B219-18C5F292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1" y="3429000"/>
            <a:ext cx="514092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「上帝」的圖片搜尋結果">
            <a:extLst>
              <a:ext uri="{FF2B5EF4-FFF2-40B4-BE49-F238E27FC236}">
                <a16:creationId xmlns="" xmlns:a16="http://schemas.microsoft.com/office/drawing/2014/main" id="{3916BE80-E290-4A12-ABAA-A2B94666C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9"/>
          <a:stretch/>
        </p:blipFill>
        <p:spPr bwMode="auto">
          <a:xfrm>
            <a:off x="6096000" y="280341"/>
            <a:ext cx="6096000" cy="65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11015E-8F6C-4481-8ABE-CE85EC36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以管窺天→縱覽全局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0E152F6-3EF2-4CD8-8A8B-186E30E607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96DE262-DF9E-4283-94A8-FBD32D8C29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641406D-1D46-4334-9396-5CEADCF6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38195" r="18984" b="29583"/>
          <a:stretch/>
        </p:blipFill>
        <p:spPr>
          <a:xfrm>
            <a:off x="955071" y="1209040"/>
            <a:ext cx="11256164" cy="3105150"/>
          </a:xfrm>
          <a:prstGeom prst="rect">
            <a:avLst/>
          </a:prstGeom>
        </p:spPr>
      </p:pic>
      <p:pic>
        <p:nvPicPr>
          <p:cNvPr id="18434" name="Picture 2" descr="「瞎子摸象」的圖片搜尋結果">
            <a:extLst>
              <a:ext uri="{FF2B5EF4-FFF2-40B4-BE49-F238E27FC236}">
                <a16:creationId xmlns="" xmlns:a16="http://schemas.microsoft.com/office/drawing/2014/main" id="{2AE442FA-B875-465B-B219-18C5F292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1" y="3429000"/>
            <a:ext cx="514092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「上帝」的圖片搜尋結果">
            <a:extLst>
              <a:ext uri="{FF2B5EF4-FFF2-40B4-BE49-F238E27FC236}">
                <a16:creationId xmlns="" xmlns:a16="http://schemas.microsoft.com/office/drawing/2014/main" id="{3916BE80-E290-4A12-ABAA-A2B94666C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9"/>
          <a:stretch/>
        </p:blipFill>
        <p:spPr bwMode="auto">
          <a:xfrm>
            <a:off x="6096000" y="280341"/>
            <a:ext cx="6096000" cy="65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="" xmlns:a16="http://schemas.microsoft.com/office/drawing/2014/main" id="{F88B76C4-C85C-4B42-A8B1-77F8284B892A}"/>
              </a:ext>
            </a:extLst>
          </p:cNvPr>
          <p:cNvSpPr/>
          <p:nvPr/>
        </p:nvSpPr>
        <p:spPr>
          <a:xfrm>
            <a:off x="2063750" y="2957830"/>
            <a:ext cx="1442720" cy="538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4FA9506-92B5-456A-82C3-0F599564B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44" t="37917" r="20859" b="28148"/>
          <a:stretch/>
        </p:blipFill>
        <p:spPr>
          <a:xfrm>
            <a:off x="2190751" y="3505200"/>
            <a:ext cx="10001250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我知道了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https://www.youtube.com/watch?v=o-6AnoyC8IY&amp;list=PLB34708439D048E21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2’10”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D37740EA-6E00-4E02-AC15-E535826E8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354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我知道了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https://www.youtube.com/watch?v=o-6AnoyC8IY&amp;list=PLB34708439D048E21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2’10”</a:t>
            </a:r>
            <a:r>
              <a:rPr lang="en-US" altLang="zh-TW" sz="11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D37740EA-6E00-4E02-AC15-E535826E8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  <p:pic>
        <p:nvPicPr>
          <p:cNvPr id="61444" name="Picture 4" descr="相關圖片">
            <a:extLst>
              <a:ext uri="{FF2B5EF4-FFF2-40B4-BE49-F238E27FC236}">
                <a16:creationId xmlns="" xmlns:a16="http://schemas.microsoft.com/office/drawing/2014/main" id="{0C2C9EB2-5945-4839-AD08-47A4B0C6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160588"/>
            <a:ext cx="6053365" cy="46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相關圖片">
            <a:extLst>
              <a:ext uri="{FF2B5EF4-FFF2-40B4-BE49-F238E27FC236}">
                <a16:creationId xmlns="" xmlns:a16="http://schemas.microsoft.com/office/drawing/2014/main" id="{FC23AC37-89FD-466C-B90E-74A7B478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76" y="2146962"/>
            <a:ext cx="6022324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感動→有鑑賞能力→學習有價值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11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D37740EA-6E00-4E02-AC15-E535826E8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800" dirty="0"/>
          </a:p>
        </p:txBody>
      </p:sp>
      <p:sp>
        <p:nvSpPr>
          <p:cNvPr id="3" name="AutoShape 2" descr="「小丸子 崇拜」的圖片搜尋結果">
            <a:extLst>
              <a:ext uri="{FF2B5EF4-FFF2-40B4-BE49-F238E27FC236}">
                <a16:creationId xmlns="" xmlns:a16="http://schemas.microsoft.com/office/drawing/2014/main" id="{7354B698-7AFD-4472-9E89-3013C4CBD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4518" name="Picture 6" descr="相關圖片">
            <a:extLst>
              <a:ext uri="{FF2B5EF4-FFF2-40B4-BE49-F238E27FC236}">
                <a16:creationId xmlns="" xmlns:a16="http://schemas.microsoft.com/office/drawing/2014/main" id="{0468BAFF-97DD-4423-A8CC-736BF316C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701077"/>
            <a:ext cx="9208347" cy="518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2478183E-6D93-4BBC-80D0-8FB538D25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3636670"/>
            <a:ext cx="5821680" cy="32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讓他有感覺！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8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小學階段：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MPM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1C27E63A-F3FB-4EA7-A6A6-308702250F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4002" y="2391546"/>
            <a:ext cx="2914567" cy="4466454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 descr="「mpm數學」的圖片搜尋結果">
            <a:extLst>
              <a:ext uri="{FF2B5EF4-FFF2-40B4-BE49-F238E27FC236}">
                <a16:creationId xmlns="" xmlns:a16="http://schemas.microsoft.com/office/drawing/2014/main" id="{8B93D7B0-02CD-4317-AF95-5B4C006BD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7084" r="5104" b="4028"/>
          <a:stretch/>
        </p:blipFill>
        <p:spPr bwMode="auto">
          <a:xfrm>
            <a:off x="784829" y="1185436"/>
            <a:ext cx="7604780" cy="567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5416105" cy="388077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8219016" cy="3880772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問這麼多幹嘛</a:t>
            </a:r>
            <a:endParaRPr lang="zh-TW" altLang="en-US" sz="2800" dirty="0"/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公式背下來就對了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就你問題最多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數字帶進公式答案就出來了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AutoShape 6" descr="「填鴨」的圖片搜尋結果">
            <a:extLst>
              <a:ext uri="{FF2B5EF4-FFF2-40B4-BE49-F238E27FC236}">
                <a16:creationId xmlns="" xmlns:a16="http://schemas.microsoft.com/office/drawing/2014/main" id="{17D08E04-451B-4942-B4E9-92601EC3A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39250" y="4591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 descr="「訓話」的圖片搜尋結果">
            <a:extLst>
              <a:ext uri="{FF2B5EF4-FFF2-40B4-BE49-F238E27FC236}">
                <a16:creationId xmlns="" xmlns:a16="http://schemas.microsoft.com/office/drawing/2014/main" id="{DF7E6B7A-1576-4205-B881-5AC1E4009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/>
          <a:stretch/>
        </p:blipFill>
        <p:spPr bwMode="auto">
          <a:xfrm>
            <a:off x="5448299" y="2160589"/>
            <a:ext cx="5923491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3249CB2-2BF5-4151-BCD7-BE9831A6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21" t="63332" r="43984" b="29199"/>
          <a:stretch/>
        </p:blipFill>
        <p:spPr>
          <a:xfrm>
            <a:off x="851342" y="4895850"/>
            <a:ext cx="3979773" cy="11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6728B4-3BBB-4698-83E3-609AF923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8747612-F88A-484A-868C-315EE7F50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EB87B4C-962D-4AF2-A498-A9123505CA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EFDF04A-EF90-48BA-8650-4BC30C32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28"/>
          <a:stretch/>
        </p:blipFill>
        <p:spPr>
          <a:xfrm>
            <a:off x="677334" y="0"/>
            <a:ext cx="9447741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6728B4-3BBB-4698-83E3-609AF923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8747612-F88A-484A-868C-315EE7F50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EB87B4C-962D-4AF2-A498-A9123505CA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EFDF04A-EF90-48BA-8650-4BC30C32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78"/>
          <a:stretch/>
        </p:blipFill>
        <p:spPr>
          <a:xfrm>
            <a:off x="677334" y="0"/>
            <a:ext cx="9447741" cy="5524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36B24048-A8F4-421C-8129-C6C002D4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4830059"/>
            <a:ext cx="628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6728B4-3BBB-4698-83E3-609AF923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8747612-F88A-484A-868C-315EE7F50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EB87B4C-962D-4AF2-A498-A9123505CA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EFDF04A-EF90-48BA-8650-4BC30C32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28"/>
          <a:stretch/>
        </p:blipFill>
        <p:spPr>
          <a:xfrm>
            <a:off x="677334" y="0"/>
            <a:ext cx="9447741" cy="61150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E0BEA11-8277-4C19-AFE9-7103BB51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4830059"/>
            <a:ext cx="628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6728B4-3BBB-4698-83E3-609AF923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8747612-F88A-484A-868C-315EE7F500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EB87B4C-962D-4AF2-A498-A9123505CA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EFDF04A-EF90-48BA-8650-4BC30C32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9447741" cy="68269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EDE4604-6AB0-4C6B-8E35-257E52ED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4830059"/>
            <a:ext cx="628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5416105" cy="388077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AutoShape 6" descr="「填鴨」的圖片搜尋結果">
            <a:extLst>
              <a:ext uri="{FF2B5EF4-FFF2-40B4-BE49-F238E27FC236}">
                <a16:creationId xmlns="" xmlns:a16="http://schemas.microsoft.com/office/drawing/2014/main" id="{17D08E04-451B-4942-B4E9-92601EC3A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39250" y="4591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4" name="Picture 12" descr="相關圖片">
            <a:extLst>
              <a:ext uri="{FF2B5EF4-FFF2-40B4-BE49-F238E27FC236}">
                <a16:creationId xmlns="" xmlns:a16="http://schemas.microsoft.com/office/drawing/2014/main" id="{9299C9C8-8DC9-4CB6-A36E-3EFC35951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/>
          <a:stretch/>
        </p:blipFill>
        <p:spPr bwMode="auto">
          <a:xfrm>
            <a:off x="5283390" y="3774412"/>
            <a:ext cx="4423921" cy="30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相關圖片">
            <a:extLst>
              <a:ext uri="{FF2B5EF4-FFF2-40B4-BE49-F238E27FC236}">
                <a16:creationId xmlns="" xmlns:a16="http://schemas.microsoft.com/office/drawing/2014/main" id="{62020A9B-BFC7-43A2-8C05-0C3C5797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/>
          <a:stretch/>
        </p:blipFill>
        <p:spPr bwMode="auto">
          <a:xfrm>
            <a:off x="677334" y="3774412"/>
            <a:ext cx="4617342" cy="30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「填鴨」的圖片搜尋結果">
            <a:extLst>
              <a:ext uri="{FF2B5EF4-FFF2-40B4-BE49-F238E27FC236}">
                <a16:creationId xmlns="" xmlns:a16="http://schemas.microsoft.com/office/drawing/2014/main" id="{9ADF2FA8-1690-4E1B-B43E-A4780EE55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 bwMode="auto">
          <a:xfrm>
            <a:off x="677333" y="1182850"/>
            <a:ext cx="3870555" cy="259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「填鴨」的圖片搜尋結果">
            <a:extLst>
              <a:ext uri="{FF2B5EF4-FFF2-40B4-BE49-F238E27FC236}">
                <a16:creationId xmlns="" xmlns:a16="http://schemas.microsoft.com/office/drawing/2014/main" id="{1ED8CB22-39AF-4DFA-BBA1-74812BE80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/>
          <a:stretch/>
        </p:blipFill>
        <p:spPr bwMode="auto">
          <a:xfrm>
            <a:off x="4775951" y="953826"/>
            <a:ext cx="5109364" cy="289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AutoShape 6" descr="「填鴨」的圖片搜尋結果">
            <a:extLst>
              <a:ext uri="{FF2B5EF4-FFF2-40B4-BE49-F238E27FC236}">
                <a16:creationId xmlns="" xmlns:a16="http://schemas.microsoft.com/office/drawing/2014/main" id="{17D08E04-451B-4942-B4E9-92601EC3A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39250" y="4591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92" name="Picture 20" descr="相關圖片">
            <a:extLst>
              <a:ext uri="{FF2B5EF4-FFF2-40B4-BE49-F238E27FC236}">
                <a16:creationId xmlns="" xmlns:a16="http://schemas.microsoft.com/office/drawing/2014/main" id="{D741AA41-45C2-442B-B061-04FF247E5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7077" r="7214" b="7782"/>
          <a:stretch/>
        </p:blipFill>
        <p:spPr bwMode="auto">
          <a:xfrm>
            <a:off x="5748030" y="1270000"/>
            <a:ext cx="6131192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相關圖片">
            <a:extLst>
              <a:ext uri="{FF2B5EF4-FFF2-40B4-BE49-F238E27FC236}">
                <a16:creationId xmlns="" xmlns:a16="http://schemas.microsoft.com/office/drawing/2014/main" id="{5D8A0EED-C040-4F7A-A86F-5F773872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9" y="1155700"/>
            <a:ext cx="5143500" cy="287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相關圖片">
            <a:extLst>
              <a:ext uri="{FF2B5EF4-FFF2-40B4-BE49-F238E27FC236}">
                <a16:creationId xmlns="" xmlns:a16="http://schemas.microsoft.com/office/drawing/2014/main" id="{913998E5-7C08-4FEC-A723-46811088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905249"/>
            <a:ext cx="5009091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黑人問號」的圖片搜尋結果">
            <a:extLst>
              <a:ext uri="{FF2B5EF4-FFF2-40B4-BE49-F238E27FC236}">
                <a16:creationId xmlns="" xmlns:a16="http://schemas.microsoft.com/office/drawing/2014/main" id="{64CB0FB0-DBC7-4AE4-B614-E7577489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51062"/>
            <a:ext cx="5612196" cy="3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黑人問號」的圖片搜尋結果">
            <a:extLst>
              <a:ext uri="{FF2B5EF4-FFF2-40B4-BE49-F238E27FC236}">
                <a16:creationId xmlns="" xmlns:a16="http://schemas.microsoft.com/office/drawing/2014/main" id="{11C7C7D6-E05C-416D-82C5-299CBC40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30" y="2139001"/>
            <a:ext cx="3806969" cy="39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「思考」的圖片搜尋結果">
            <a:extLst>
              <a:ext uri="{FF2B5EF4-FFF2-40B4-BE49-F238E27FC236}">
                <a16:creationId xmlns="" xmlns:a16="http://schemas.microsoft.com/office/drawing/2014/main" id="{9E2B3B60-B10E-4587-9A04-5C7EEFAA4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13229" r="8348" b="5380"/>
          <a:stretch/>
        </p:blipFill>
        <p:spPr bwMode="auto">
          <a:xfrm>
            <a:off x="681210" y="2152065"/>
            <a:ext cx="4033030" cy="38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從身為學生學數學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="" xmlns:a16="http://schemas.microsoft.com/office/drawing/2014/main" id="{1336AF8E-AC26-4AE3-A392-0C60588763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「空談」的圖片搜尋結果">
            <a:extLst>
              <a:ext uri="{FF2B5EF4-FFF2-40B4-BE49-F238E27FC236}">
                <a16:creationId xmlns="" xmlns:a16="http://schemas.microsoft.com/office/drawing/2014/main" id="{D70D1420-8986-4C95-A9B5-D33ACA9BB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/>
          <a:stretch/>
        </p:blipFill>
        <p:spPr bwMode="auto">
          <a:xfrm>
            <a:off x="5089966" y="2166977"/>
            <a:ext cx="4184035" cy="38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「思考」的圖片搜尋結果">
            <a:extLst>
              <a:ext uri="{FF2B5EF4-FFF2-40B4-BE49-F238E27FC236}">
                <a16:creationId xmlns="" xmlns:a16="http://schemas.microsoft.com/office/drawing/2014/main" id="{9E2B3B60-B10E-4587-9A04-5C7EEFAA4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13229" r="8348" b="5380"/>
          <a:stretch/>
        </p:blipFill>
        <p:spPr bwMode="auto">
          <a:xfrm>
            <a:off x="681210" y="2152065"/>
            <a:ext cx="4033030" cy="38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小學階段：奧林匹克 數學競賽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1C27E63A-F3FB-4EA7-A6A6-308702250F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「奧林匹克數學」的圖片搜尋結果">
            <a:extLst>
              <a:ext uri="{FF2B5EF4-FFF2-40B4-BE49-F238E27FC236}">
                <a16:creationId xmlns="" xmlns:a16="http://schemas.microsoft.com/office/drawing/2014/main" id="{1B6FDC89-16BF-47EA-9A9F-3D4750E9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729250"/>
            <a:ext cx="8208597" cy="43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到成為教師教數學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內容版面配置區 2">
            <a:extLst>
              <a:ext uri="{FF2B5EF4-FFF2-40B4-BE49-F238E27FC236}">
                <a16:creationId xmlns="" xmlns:a16="http://schemas.microsoft.com/office/drawing/2014/main" id="{6514C19B-E9EC-48C7-A129-F9B5D1FC40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7256" y="2160587"/>
            <a:ext cx="3881437" cy="3881437"/>
          </a:xfrm>
          <a:prstGeom prst="rect">
            <a:avLst/>
          </a:prstGeom>
        </p:spPr>
      </p:pic>
      <p:pic>
        <p:nvPicPr>
          <p:cNvPr id="2050" name="Picture 2" descr="「黑人問號」的圖片搜尋結果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/>
          <a:stretch/>
        </p:blipFill>
        <p:spPr bwMode="auto">
          <a:xfrm>
            <a:off x="8511381" y="2175666"/>
            <a:ext cx="368061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「黑人問號」的圖片搜尋結果">
            <a:extLst>
              <a:ext uri="{FF2B5EF4-FFF2-40B4-BE49-F238E27FC236}">
                <a16:creationId xmlns="" xmlns:a16="http://schemas.microsoft.com/office/drawing/2014/main" id="{9AC29852-D595-4C78-A984-92BBA5EFC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「黑人問號」的圖片搜尋結果">
            <a:extLst>
              <a:ext uri="{FF2B5EF4-FFF2-40B4-BE49-F238E27FC236}">
                <a16:creationId xmlns="" xmlns:a16="http://schemas.microsoft.com/office/drawing/2014/main" id="{180E04C3-FFE4-4145-B256-DF0C0D64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9" y="2160588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到成為教師教數學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AutoShape 2" descr="「黑人問號」的圖片搜尋結果">
            <a:extLst>
              <a:ext uri="{FF2B5EF4-FFF2-40B4-BE49-F238E27FC236}">
                <a16:creationId xmlns="" xmlns:a16="http://schemas.microsoft.com/office/drawing/2014/main" id="{9AC29852-D595-4C78-A984-92BBA5EFC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696DA9C8-C0B9-4707-9EBB-66DFAB867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當被除數不變，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除數愈小時，商愈大。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除數愈大時，商愈小。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>
                <a:extLst>
                  <a:ext uri="{FF2B5EF4-FFF2-40B4-BE49-F238E27FC236}">
                    <a16:creationId xmlns="" xmlns:a16="http://schemas.microsoft.com/office/drawing/2014/main" id="{BC75871D-28B3-43B3-8D18-6B09D8C7F02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4   =   2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1   =   8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0.4 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20</a:t>
                </a: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4   =  0.2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1   =  0.8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0.4 =  2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8" name="內容版面配置區 7">
                <a:extLst>
                  <a:ext uri="{FF2B5EF4-FFF2-40B4-BE49-F238E27FC236}">
                    <a16:creationId xmlns:a16="http://schemas.microsoft.com/office/drawing/2014/main" id="{BC75871D-28B3-43B3-8D18-6B09D8C7F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15" t="-1570" b="-32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「黑人問號」的圖片搜尋結果">
            <a:extLst>
              <a:ext uri="{FF2B5EF4-FFF2-40B4-BE49-F238E27FC236}">
                <a16:creationId xmlns="" xmlns:a16="http://schemas.microsoft.com/office/drawing/2014/main" id="{FECCC0F5-E1D0-4939-801C-F307AD56B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88" y="3988464"/>
            <a:ext cx="2799392" cy="28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到成為教師教數學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AutoShape 2" descr="「黑人問號」的圖片搜尋結果">
            <a:extLst>
              <a:ext uri="{FF2B5EF4-FFF2-40B4-BE49-F238E27FC236}">
                <a16:creationId xmlns="" xmlns:a16="http://schemas.microsoft.com/office/drawing/2014/main" id="{9AC29852-D595-4C78-A984-92BBA5EFC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696DA9C8-C0B9-4707-9EBB-66DFAB8679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當被除數不變，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除數愈小時，商愈大。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除數愈大時，商愈小。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當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除數為 </a:t>
            </a:r>
            <a:r>
              <a:rPr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時呢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>
                <a:extLst>
                  <a:ext uri="{FF2B5EF4-FFF2-40B4-BE49-F238E27FC236}">
                    <a16:creationId xmlns="" xmlns:a16="http://schemas.microsoft.com/office/drawing/2014/main" id="{BC75871D-28B3-43B3-8D18-6B09D8C7F02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4   =   2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1   =   8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0.4 =</a:t>
                </a:r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</a:t>
                </a: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20</a:t>
                </a:r>
              </a:p>
              <a:p>
                <a:pPr marL="0" indent="0">
                  <a:buNone/>
                </a:pP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4   =  0.2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1   =  0.8</a:t>
                </a:r>
              </a:p>
              <a:p>
                <a:pPr marL="0" indent="0">
                  <a:buNone/>
                </a:pPr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0.8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 0.4 =  2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8" name="內容版面配置區 7">
                <a:extLst>
                  <a:ext uri="{FF2B5EF4-FFF2-40B4-BE49-F238E27FC236}">
                    <a16:creationId xmlns:a16="http://schemas.microsoft.com/office/drawing/2014/main" id="{BC75871D-28B3-43B3-8D18-6B09D8C7F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15" t="-1570" b="-32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4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拿到教材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學生的反應 地獄</a:t>
            </a:r>
            <a:r>
              <a:rPr lang="en-US" altLang="zh-TW" sz="2800" dirty="0"/>
              <a:t>vs</a:t>
            </a:r>
            <a:r>
              <a:rPr lang="zh-TW" altLang="en-US" sz="2800" dirty="0"/>
              <a:t>天堂</a:t>
            </a:r>
            <a:endParaRPr lang="en-US" altLang="zh-TW" sz="2800" dirty="0"/>
          </a:p>
          <a:p>
            <a:r>
              <a:rPr lang="zh-TW" altLang="en-US" sz="2800" dirty="0"/>
              <a:t>小白</a:t>
            </a:r>
            <a:endParaRPr lang="en-US" altLang="zh-TW" sz="2800" dirty="0"/>
          </a:p>
        </p:txBody>
      </p:sp>
      <p:pic>
        <p:nvPicPr>
          <p:cNvPr id="6" name="圖片 5" descr="一張含有 文字 的圖片&#10;&#10;產生非常高可信度的描述">
            <a:extLst>
              <a:ext uri="{FF2B5EF4-FFF2-40B4-BE49-F238E27FC236}">
                <a16:creationId xmlns="" xmlns:a16="http://schemas.microsoft.com/office/drawing/2014/main" id="{12A0F0B5-4B36-4CDB-86B6-BE634F5C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9492" r="7407" b="47912"/>
          <a:stretch/>
        </p:blipFill>
        <p:spPr>
          <a:xfrm rot="16200000">
            <a:off x="4444677" y="2876693"/>
            <a:ext cx="3683649" cy="24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拿到教材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家長的反應 </a:t>
            </a:r>
            <a:endParaRPr lang="en-US" altLang="zh-TW" sz="2800" dirty="0"/>
          </a:p>
          <a:p>
            <a:r>
              <a:rPr lang="zh-TW" altLang="en-US" sz="2800" dirty="0"/>
              <a:t>如獲至寶</a:t>
            </a:r>
            <a:endParaRPr lang="en-US" altLang="zh-TW" sz="2800" dirty="0"/>
          </a:p>
          <a:p>
            <a:endParaRPr lang="en-US" altLang="zh-TW" sz="2800" dirty="0"/>
          </a:p>
        </p:txBody>
      </p:sp>
      <p:pic>
        <p:nvPicPr>
          <p:cNvPr id="4" name="圖片 3" descr="一張含有 文字, 白板 的圖片&#10;&#10;產生非常高可信度的描述">
            <a:extLst>
              <a:ext uri="{FF2B5EF4-FFF2-40B4-BE49-F238E27FC236}">
                <a16:creationId xmlns="" xmlns:a16="http://schemas.microsoft.com/office/drawing/2014/main" id="{428A2C18-2DD1-4257-823B-7F631877B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 r="5338" b="2074"/>
          <a:stretch/>
        </p:blipFill>
        <p:spPr>
          <a:xfrm>
            <a:off x="3291730" y="26307"/>
            <a:ext cx="8900270" cy="68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拿到教材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家長的反應 </a:t>
            </a:r>
            <a:endParaRPr lang="en-US" altLang="zh-TW" sz="2800" dirty="0"/>
          </a:p>
          <a:p>
            <a:r>
              <a:rPr lang="zh-TW" altLang="en-US" sz="2800" dirty="0"/>
              <a:t>如獲至寶</a:t>
            </a:r>
            <a:endParaRPr lang="en-US" altLang="zh-TW" sz="2800" dirty="0"/>
          </a:p>
          <a:p>
            <a:endParaRPr lang="en-US" altLang="zh-TW" sz="2800" dirty="0"/>
          </a:p>
        </p:txBody>
      </p:sp>
      <p:pic>
        <p:nvPicPr>
          <p:cNvPr id="8" name="圖片 7" descr="一張含有 文字 的圖片&#10;&#10;產生非常高可信度的描述">
            <a:extLst>
              <a:ext uri="{FF2B5EF4-FFF2-40B4-BE49-F238E27FC236}">
                <a16:creationId xmlns="" xmlns:a16="http://schemas.microsoft.com/office/drawing/2014/main" id="{469AA2E2-DD28-41ED-9318-BCE2030EC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8247"/>
          <a:stretch/>
        </p:blipFill>
        <p:spPr>
          <a:xfrm>
            <a:off x="3124200" y="26307"/>
            <a:ext cx="6589395" cy="68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接連兩次參與生根研習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我和我的小夥伴都驚呆了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「驚呆了」的圖片搜尋結果">
            <a:extLst>
              <a:ext uri="{FF2B5EF4-FFF2-40B4-BE49-F238E27FC236}">
                <a16:creationId xmlns="" xmlns:a16="http://schemas.microsoft.com/office/drawing/2014/main" id="{97224479-0A92-464E-88AD-F7F79921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160589"/>
            <a:ext cx="3255845" cy="43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嚇到吃手」的圖片搜尋結果">
            <a:extLst>
              <a:ext uri="{FF2B5EF4-FFF2-40B4-BE49-F238E27FC236}">
                <a16:creationId xmlns="" xmlns:a16="http://schemas.microsoft.com/office/drawing/2014/main" id="{1334A6DD-4BBC-481C-8F21-A3522CC0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79" y="3704262"/>
            <a:ext cx="2785121" cy="278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7C329BDC-B789-4E3F-9A38-FD5DF6719C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</p:spPr>
            <p:txBody>
              <a:bodyPr>
                <a:normAutofit/>
              </a:bodyPr>
              <a:lstStyle/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建中畢業→長庚醫學→林口長庚急診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建中畢業→師大生科→藥廠工作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建中資優→台大材料→台積電工程師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圓面積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半徑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半徑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3.14</a:t>
                </a:r>
              </a:p>
              <a:p>
                <a:endPara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C329BDC-B789-4E3F-9A38-FD5DF6719C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  <a:blipFill>
                <a:blip r:embed="rId2"/>
                <a:stretch>
                  <a:fillRect l="-682" t="-1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3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7C329BDC-B789-4E3F-9A38-FD5DF6719C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</p:spPr>
            <p:txBody>
              <a:bodyPr>
                <a:normAutofit/>
              </a:bodyPr>
              <a:lstStyle/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建中畢業→長庚醫學→林口長庚急診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建中畢業→師大生科→藥廠工作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建中資優→台大材料→台積電工程師</a:t>
                </a:r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圓面積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半徑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半徑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3.14</a:t>
                </a:r>
              </a:p>
              <a:p>
                <a:endPara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C329BDC-B789-4E3F-9A38-FD5DF6719C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  <a:blipFill>
                <a:blip r:embed="rId2"/>
                <a:stretch>
                  <a:fillRect l="-682" t="-1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「不然咧」的圖片搜尋結果">
            <a:extLst>
              <a:ext uri="{FF2B5EF4-FFF2-40B4-BE49-F238E27FC236}">
                <a16:creationId xmlns="" xmlns:a16="http://schemas.microsoft.com/office/drawing/2014/main" id="{6F3010C1-B673-412D-8ABF-6CBBBA12C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04" y="2160589"/>
            <a:ext cx="4118239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7C329BDC-B789-4E3F-9A38-FD5DF6719C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</p:spPr>
            <p:txBody>
              <a:bodyPr>
                <a:normAutofit/>
              </a:bodyPr>
              <a:lstStyle/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圓面積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半徑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半徑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3.14</a:t>
                </a:r>
              </a:p>
              <a:p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為什麼？</a:t>
                </a:r>
                <a:endParaRPr lang="en-US" altLang="zh-TW" sz="28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endPara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C329BDC-B789-4E3F-9A38-FD5DF6719C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  <a:blipFill>
                <a:blip r:embed="rId2"/>
                <a:stretch>
                  <a:fillRect l="-682" t="-1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4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小學階段：奧林匹克 數學競賽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1C27E63A-F3FB-4EA7-A6A6-308702250F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「奧林匹克數學」的圖片搜尋結果">
            <a:extLst>
              <a:ext uri="{FF2B5EF4-FFF2-40B4-BE49-F238E27FC236}">
                <a16:creationId xmlns="" xmlns:a16="http://schemas.microsoft.com/office/drawing/2014/main" id="{1B6FDC89-16BF-47EA-9A9F-3D4750E9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729250"/>
            <a:ext cx="8208597" cy="43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å¿«ææé¢¨ koãçåçæå°çµæ">
            <a:extLst>
              <a:ext uri="{FF2B5EF4-FFF2-40B4-BE49-F238E27FC236}">
                <a16:creationId xmlns="" xmlns:a16="http://schemas.microsoft.com/office/drawing/2014/main" id="{5376EC11-31C8-405F-A85E-0DACD598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03" y="1727627"/>
            <a:ext cx="8208597" cy="51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而不知其所以然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="" xmlns:a16="http://schemas.microsoft.com/office/drawing/2014/main" id="{7C329BDC-B789-4E3F-9A38-FD5DF6719C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</p:spPr>
            <p:txBody>
              <a:bodyPr>
                <a:normAutofit/>
              </a:bodyPr>
              <a:lstStyle/>
              <a:p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圓面積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半徑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m:t>半徑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8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3.14</a:t>
                </a:r>
              </a:p>
              <a:p>
                <a:endParaRPr lang="en-US" altLang="zh-TW" sz="28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800" dirty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為什麼？</a:t>
                </a:r>
                <a:endParaRPr lang="en-US" altLang="zh-TW" sz="28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「阿不就這樣」</a:t>
                </a:r>
                <a:endParaRPr lang="en-US" altLang="zh-TW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8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「以前就這樣背的啊」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C329BDC-B789-4E3F-9A38-FD5DF6719C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3" y="2160589"/>
                <a:ext cx="10724091" cy="3880773"/>
              </a:xfrm>
              <a:blipFill>
                <a:blip r:embed="rId2"/>
                <a:stretch>
                  <a:fillRect l="-682" t="-1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「黑人問號」的圖片搜尋結果">
            <a:extLst>
              <a:ext uri="{FF2B5EF4-FFF2-40B4-BE49-F238E27FC236}">
                <a16:creationId xmlns="" xmlns:a16="http://schemas.microsoft.com/office/drawing/2014/main" id="{6E686907-8CDF-4294-A2CA-C8260D69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44" y="2159925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接連兩次參與研習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10" name="內容版面配置區 3" descr="一張含有 文字, 白板 的圖片&#10;&#10;產生非常高可信度的描述">
            <a:extLst>
              <a:ext uri="{FF2B5EF4-FFF2-40B4-BE49-F238E27FC236}">
                <a16:creationId xmlns="" xmlns:a16="http://schemas.microsoft.com/office/drawing/2014/main" id="{E42FB1CB-7823-4CAC-96A4-80E2E856E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5"/>
          <a:stretch/>
        </p:blipFill>
        <p:spPr>
          <a:xfrm>
            <a:off x="677334" y="-1131"/>
            <a:ext cx="9563946" cy="6859131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="" xmlns:a16="http://schemas.microsoft.com/office/drawing/2014/main" id="{E168C665-2941-4515-9CDD-536890FC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09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接連兩次參與研習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10" name="內容版面配置區 3" descr="一張含有 文字, 白板 的圖片&#10;&#10;產生非常高可信度的描述">
            <a:extLst>
              <a:ext uri="{FF2B5EF4-FFF2-40B4-BE49-F238E27FC236}">
                <a16:creationId xmlns="" xmlns:a16="http://schemas.microsoft.com/office/drawing/2014/main" id="{E42FB1CB-7823-4CAC-96A4-80E2E856E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t="41147" r="7986" b="46235"/>
          <a:stretch/>
        </p:blipFill>
        <p:spPr>
          <a:xfrm>
            <a:off x="677334" y="1441451"/>
            <a:ext cx="10584131" cy="2463799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="" xmlns:a16="http://schemas.microsoft.com/office/drawing/2014/main" id="{E168C665-2941-4515-9CDD-536890FC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51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接連兩次參與研習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4" name="內容版面配置區 3" descr="一張含有 文字, 白板 的圖片&#10;&#10;產生非常高可信度的描述">
            <a:extLst>
              <a:ext uri="{FF2B5EF4-FFF2-40B4-BE49-F238E27FC236}">
                <a16:creationId xmlns="" xmlns:a16="http://schemas.microsoft.com/office/drawing/2014/main" id="{CB26CCE4-198B-4D12-BDB2-08667A31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4"/>
          <a:stretch/>
        </p:blipFill>
        <p:spPr>
          <a:xfrm>
            <a:off x="753110" y="1"/>
            <a:ext cx="11136194" cy="6858000"/>
          </a:xfrm>
        </p:spPr>
      </p:pic>
    </p:spTree>
    <p:extLst>
      <p:ext uri="{BB962C8B-B14F-4D97-AF65-F5344CB8AC3E}">
        <p14:creationId xmlns:p14="http://schemas.microsoft.com/office/powerpoint/2010/main" val="26020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 descr="一張含有 室內, 天花板, 牆 的圖片&#10;&#10;產生非常高可信度的描述">
            <a:extLst>
              <a:ext uri="{FF2B5EF4-FFF2-40B4-BE49-F238E27FC236}">
                <a16:creationId xmlns="" xmlns:a16="http://schemas.microsoft.com/office/drawing/2014/main" id="{C36A5A74-5201-4DFA-8216-847BB18A5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8" r="4624"/>
          <a:stretch/>
        </p:blipFill>
        <p:spPr>
          <a:xfrm>
            <a:off x="0" y="1797168"/>
            <a:ext cx="12192000" cy="5184657"/>
          </a:xfrm>
        </p:spPr>
      </p:pic>
    </p:spTree>
    <p:extLst>
      <p:ext uri="{BB962C8B-B14F-4D97-AF65-F5344CB8AC3E}">
        <p14:creationId xmlns:p14="http://schemas.microsoft.com/office/powerpoint/2010/main" val="16587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且知其所以然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 descr="一張含有 室內, 天花板, 牆 的圖片&#10;&#10;產生非常高可信度的描述">
            <a:extLst>
              <a:ext uri="{FF2B5EF4-FFF2-40B4-BE49-F238E27FC236}">
                <a16:creationId xmlns="" xmlns:a16="http://schemas.microsoft.com/office/drawing/2014/main" id="{C36A5A74-5201-4DFA-8216-847BB18A5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8" r="4624"/>
          <a:stretch/>
        </p:blipFill>
        <p:spPr>
          <a:xfrm>
            <a:off x="0" y="1797168"/>
            <a:ext cx="12192000" cy="5184657"/>
          </a:xfrm>
        </p:spPr>
      </p:pic>
    </p:spTree>
    <p:extLst>
      <p:ext uri="{BB962C8B-B14F-4D97-AF65-F5344CB8AC3E}">
        <p14:creationId xmlns:p14="http://schemas.microsoft.com/office/powerpoint/2010/main" val="2877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導入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數學史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𝜋</m:t>
                    </m:r>
                  </m:oMath>
                </a14:m>
                <a:endParaRPr lang="en-US" altLang="zh-TW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28" t="-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>
                <a:extLst>
                  <a:ext uri="{FF2B5EF4-FFF2-40B4-BE49-F238E27FC236}">
                    <a16:creationId xmlns="" xmlns:a16="http://schemas.microsoft.com/office/drawing/2014/main" id="{2DC69A86-7085-47AD-A1D8-0CBBB482E2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2" y="2160588"/>
                <a:ext cx="11002477" cy="4697411"/>
              </a:xfrm>
            </p:spPr>
            <p:txBody>
              <a:bodyPr>
                <a:normAutofit fontScale="92500"/>
              </a:bodyPr>
              <a:lstStyle/>
              <a:p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圓周率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是一個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數學常數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，為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一個圓的周長和其直徑的比率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，約等於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3.14159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。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它在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18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世紀中期之後一般用希臘字母 </a:t>
                </a:r>
                <a14:m>
                  <m:oMath xmlns:m="http://schemas.openxmlformats.org/officeDocument/2006/math">
                    <m:r>
                      <a:rPr lang="zh-TW" altLang="en-US" sz="2000" b="1" i="1" dirty="0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zh-TW" altLang="en-US" sz="20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指代，有時也拼寫為「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pi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來自於希臘語「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π</a:t>
                </a:r>
                <a:r>
                  <a:rPr lang="en-US" altLang="zh-TW" sz="2000" dirty="0" err="1">
                    <a:latin typeface="標楷體" panose="03000509000000000000" pitchFamily="65" charset="-120"/>
                    <a:ea typeface="標楷體" panose="03000509000000000000" pitchFamily="65" charset="-120"/>
                  </a:rPr>
                  <a:t>ερίμετρος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」（周長）的首字母。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遠古時期（公元前一千紀）已估算至前兩位（「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」和「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」）。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最早有記載的對圓周率估值在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古埃及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和巴比倫出現，兩個估值都與圓周率的正確數值相差不到百分之一。巴比倫曾出土一塊公元前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1900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至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1600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年的泥板，暗示了人們當時把圓周率視同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3.125</a:t>
                </a: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公元前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4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世紀的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百道梵書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中的天文學運算把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339</m:t>
                        </m:r>
                      </m:num>
                      <m:den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108</m:t>
                        </m:r>
                      </m:den>
                    </m:f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≒</m:t>
                    </m:r>
                  </m:oMath>
                </a14:m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3.125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（精確到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99.91%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）用作圓周率估值。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公元前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150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年前的其他印度文獻把圓周率視為√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10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（約等於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3.1622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）。</a:t>
                </a: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在公元後的第一個千年，中國數學家</a:t>
                </a:r>
                <a:r>
                  <a:rPr lang="zh-TW" altLang="en-US" sz="2000" b="1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祖沖之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又把圓周率估算到了小數點後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7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位小數。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此後至中世紀末，人對於圓周率的估算沒有更多進展。</a:t>
                </a:r>
              </a:p>
            </p:txBody>
          </p:sp>
        </mc:Choice>
        <mc:Fallback xmlns="">
          <p:sp>
            <p:nvSpPr>
              <p:cNvPr id="4" name="內容版面配置區 3">
                <a:extLst>
                  <a:ext uri="{FF2B5EF4-FFF2-40B4-BE49-F238E27FC236}">
                    <a16:creationId xmlns:a16="http://schemas.microsoft.com/office/drawing/2014/main" id="{2DC69A86-7085-47AD-A1D8-0CBBB482E2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2" y="2160588"/>
                <a:ext cx="11002477" cy="4697411"/>
              </a:xfrm>
              <a:blipFill>
                <a:blip r:embed="rId3"/>
                <a:stretch>
                  <a:fillRect l="-222" t="-6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20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導入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數學史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𝜋</m:t>
                    </m:r>
                  </m:oMath>
                </a14:m>
                <a:endParaRPr lang="en-US" altLang="zh-TW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28" t="-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DC69A86-7085-47AD-A1D8-0CBBB482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160588"/>
            <a:ext cx="11002477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圓周率小數點從第七位到第八位，花了數學家九百多年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曹魏劉徽割圓術、阿基米德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圓周率之詩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圓周率之歌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https://www.youtube.com/watch?v=8SPSy5KY8g8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https://www.youtube.com/watch?v=OMq9he-5HUU#t=0m14s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889DC69-F9F7-4257-8860-57C3F1C25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33" t="26222" r="45417" b="64540"/>
          <a:stretch/>
        </p:blipFill>
        <p:spPr>
          <a:xfrm>
            <a:off x="2994009" y="3859242"/>
            <a:ext cx="2214164" cy="112245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C8B7821-CEA8-4241-8AEC-58F0691ED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33" t="35460" r="45417" b="54163"/>
          <a:stretch/>
        </p:blipFill>
        <p:spPr>
          <a:xfrm>
            <a:off x="5040177" y="3720858"/>
            <a:ext cx="2214162" cy="12608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47EF8AFD-8A15-4AAE-82E8-F5218C769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73" t="55772" r="46959" b="34074"/>
          <a:stretch/>
        </p:blipFill>
        <p:spPr>
          <a:xfrm>
            <a:off x="9135365" y="3654309"/>
            <a:ext cx="1440236" cy="12878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CCCF31F4-6DB5-418F-973D-E645260EA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33" t="46216" r="45417" b="44419"/>
          <a:stretch/>
        </p:blipFill>
        <p:spPr>
          <a:xfrm>
            <a:off x="6921203" y="3708313"/>
            <a:ext cx="2214162" cy="12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導入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數學史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𝜋</m:t>
                    </m:r>
                  </m:oMath>
                </a14:m>
                <a:endParaRPr lang="en-US" altLang="zh-TW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28" t="-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DC69A86-7085-47AD-A1D8-0CBBB482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160588"/>
            <a:ext cx="11002477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圓周率之日：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年為例：今年的「圓周率日」會出現非常巧合的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/26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/53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秒的「神奇」時刻。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可謂百年一遇，下一次可要等到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年後的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2115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日了。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70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導入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數學史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𝜋</m:t>
                    </m:r>
                  </m:oMath>
                </a14:m>
                <a:endParaRPr lang="en-US" altLang="zh-TW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28" t="-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DC69A86-7085-47AD-A1D8-0CBBB482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160588"/>
            <a:ext cx="11002477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圓周率之日：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年為例：今年的「圓周率日」會出現非常巧合的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/26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/53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秒的「神奇」時刻。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可謂百年一遇，下一次可要等到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年後的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2115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日了。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π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Pi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）發音接近派（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Pie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），慶祝「圓周率日」時吃「派」（西式餡餅）或披薩的習慣。比如，今年紐英倫的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Portland Pie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公司將以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美元出售品脫啤酒、兒童餐或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吋披薩，而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Blaze Pizza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連鎖披薩店則推出每個披薩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美元的優惠，在美國東南部特許經營的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Your Pie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，除了每個披薩售價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美元外，還贈送免費雪糕等。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59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國中階段：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課本內容超少</a:t>
            </a:r>
            <a:endParaRPr lang="en-US" altLang="zh-TW" dirty="0">
              <a:hlinkClick r:id="rId2"/>
            </a:endParaRPr>
          </a:p>
          <a:p>
            <a:r>
              <a:rPr lang="en-US" altLang="zh-TW" dirty="0" smtClean="0">
                <a:hlinkClick r:id="rId2"/>
              </a:rPr>
              <a:t>https://www.youtube.com/watch?v=H9Zj70yD4yg</a:t>
            </a:r>
            <a:endParaRPr lang="en-US" altLang="zh-TW" dirty="0">
              <a:hlinkClick r:id="rId2"/>
            </a:endParaRPr>
          </a:p>
          <a:p>
            <a:r>
              <a:rPr lang="en-US" altLang="zh-TW" dirty="0">
                <a:hlinkClick r:id="rId2"/>
              </a:rPr>
              <a:t>https://www.youtube.com/watch?v=6enNdFtdqrs#t=0m46s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58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導入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《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數學史</a:t>
                </a:r>
                <a:r>
                  <a:rPr lang="en-US" altLang="zh-TW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》</a:t>
                </a:r>
                <a:r>
                  <a:rPr lang="zh-TW" altLang="en-US" dirty="0">
                    <a:solidFill>
                      <a:schemeClr val="accent1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：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𝜋</m:t>
                    </m:r>
                  </m:oMath>
                </a14:m>
                <a:endParaRPr lang="en-US" altLang="zh-TW" dirty="0">
                  <a:solidFill>
                    <a:schemeClr val="accent1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28" t="-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2DC69A86-7085-47AD-A1D8-0CBBB482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160588"/>
            <a:ext cx="11002477" cy="4697411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圓周率之書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https://www.ettoday.net/dalemon/post/24253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="" xmlns:a16="http://schemas.microsoft.com/office/drawing/2014/main" id="{E08595F3-E1E2-4C17-8454-A1F721E29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22518" r="6271" b="24148"/>
          <a:stretch/>
        </p:blipFill>
        <p:spPr>
          <a:xfrm>
            <a:off x="6949440" y="1156121"/>
            <a:ext cx="5242560" cy="57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知其然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且知其所以然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D37740EA-6E00-4E02-AC15-E535826E8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原來如此</a:t>
            </a:r>
            <a:endParaRPr lang="zh-TW" altLang="en-US" sz="2800" dirty="0"/>
          </a:p>
        </p:txBody>
      </p:sp>
      <p:pic>
        <p:nvPicPr>
          <p:cNvPr id="2058" name="Picture 10" descr="「恍然大悟」的圖片搜尋結果">
            <a:extLst>
              <a:ext uri="{FF2B5EF4-FFF2-40B4-BE49-F238E27FC236}">
                <a16:creationId xmlns="" xmlns:a16="http://schemas.microsoft.com/office/drawing/2014/main" id="{CCF56B11-213E-4593-A7FA-84BC0776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10" y="2246314"/>
            <a:ext cx="8230086" cy="46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4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數學生根</a:t>
            </a:r>
            <a: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線對稱圖形</a:t>
            </a:r>
            <a: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416517"/>
          </a:xfrm>
        </p:spPr>
        <p:txBody>
          <a:bodyPr>
            <a:normAutofit/>
          </a:bodyPr>
          <a:lstStyle/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95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ADF4D6E-750E-480F-85C0-FBF6E0C4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數學新世界第四屆期中會議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南區場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國小組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陳維民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B514B89-8C28-45A8-84ED-658D05385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8"/>
            <a:ext cx="4184035" cy="469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hlinkClick r:id="rId2"/>
              </a:rPr>
              <a:t>http://www.nhmath.com/106mid-session/zh-tw/%E5%8D%B3%E6%99%82%E5%9B%9E%E9%A5%8B/10-%E5%9B%9E%E9%A5%8B/%E5%8D%97%E5%8D%80%E5%8D%B3%E6%99%82%E5%9B%9E%E9%A5%8B/14-%E9%99%B3%E7%B6%AD%E6%B0%91-%E8%80%81%E5%B8%AB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如何能拍出在 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「人在景色正中間的照片」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9FE80A97-E532-4CC0-954B-F2F90BF1CF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33F91472-3AB9-4F74-A894-ED1D36235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4" t="18963" r="26833" b="31259"/>
          <a:stretch/>
        </p:blipFill>
        <p:spPr>
          <a:xfrm>
            <a:off x="4358640" y="1300480"/>
            <a:ext cx="7833360" cy="55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951F76F-9F9B-41F0-9F2D-F140DD30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08" y="-1997"/>
            <a:ext cx="10315785" cy="68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B615A32-7507-494A-886B-5CE27679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E3BB8C-9910-4602-88BD-051C064F9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相關圖片">
            <a:extLst>
              <a:ext uri="{FF2B5EF4-FFF2-40B4-BE49-F238E27FC236}">
                <a16:creationId xmlns="" xmlns:a16="http://schemas.microsoft.com/office/drawing/2014/main" id="{DFC794EA-738D-4B90-9F11-60E41705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2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FC9459E-467F-4614-96EF-8E802B21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728474F-6187-4708-89E9-8890E34BE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相關圖片">
            <a:extLst>
              <a:ext uri="{FF2B5EF4-FFF2-40B4-BE49-F238E27FC236}">
                <a16:creationId xmlns="" xmlns:a16="http://schemas.microsoft.com/office/drawing/2014/main" id="{7430B674-65C1-4241-9863-B6932777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0"/>
            <a:ext cx="11364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DDE4E4-4995-40ED-A298-18D583FA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EBCE943-455A-48B0-A55A-CFD81CFC9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54EBEF0-9772-45BD-B7C5-90982E3BF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6" t="7556" r="36834" b="28148"/>
          <a:stretch/>
        </p:blipFill>
        <p:spPr>
          <a:xfrm>
            <a:off x="2875280" y="35560"/>
            <a:ext cx="6441440" cy="6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5003056-3166-4C35-8FB8-8D51E74B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E395A3D-97EF-4C6A-A7B0-5E710827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11792A5-EB9E-4AEE-B906-75D076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17" t="22963" r="31667" b="41037"/>
          <a:stretch/>
        </p:blipFill>
        <p:spPr>
          <a:xfrm>
            <a:off x="2811024" y="6075"/>
            <a:ext cx="6569953" cy="68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49E2E63-551D-4425-A7FD-3D355442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B869F00-D882-49A8-A0F0-A6FAFD070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17FC2B7-AC69-4D01-9B39-362F2D389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33" t="22666" r="31334" b="41333"/>
          <a:stretch/>
        </p:blipFill>
        <p:spPr>
          <a:xfrm>
            <a:off x="2812954" y="-1"/>
            <a:ext cx="6566092" cy="68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國中階段：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課本內容超少</a:t>
            </a:r>
            <a:endParaRPr lang="en-US" altLang="zh-TW" dirty="0">
              <a:hlinkClick r:id="rId2"/>
            </a:endParaRPr>
          </a:p>
          <a:p>
            <a:r>
              <a:rPr lang="en-US" altLang="zh-TW" dirty="0">
                <a:hlinkClick r:id="rId2"/>
              </a:rPr>
              <a:t>https://www.youtube.com/watch?v=H9Zj70yD4yg</a:t>
            </a:r>
          </a:p>
          <a:p>
            <a:r>
              <a:rPr lang="en-US" altLang="zh-TW" dirty="0">
                <a:hlinkClick r:id="rId2"/>
              </a:rPr>
              <a:t>https://www.youtube.com/watch?v=6enNdFtdqrs#t=0m46s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用參考書上課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4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28308BF-ACE5-4D54-913C-C7BC008E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D9764CC-61A8-4C08-8038-21CFF7B7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5F9534F-CC26-49F5-BA77-7FF9280D1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17" t="22666" r="31083" b="41482"/>
          <a:stretch/>
        </p:blipFill>
        <p:spPr>
          <a:xfrm>
            <a:off x="2748280" y="0"/>
            <a:ext cx="6695440" cy="69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416347-9AD8-4132-9CCE-E178AF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C329BDC-B789-4E3F-9A38-FD5DF6719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7240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讓他有感覺！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對稱的「稱」？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="" xmlns:a16="http://schemas.microsoft.com/office/drawing/2014/main" id="{FCE3B0E7-FF35-4E74-B416-266E2A6E6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33" t="23844" r="18309" b="22659"/>
          <a:stretch/>
        </p:blipFill>
        <p:spPr>
          <a:xfrm>
            <a:off x="401972" y="1685925"/>
            <a:ext cx="1138805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對稱的「稱」？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664A5807-DB5D-4FD8-AFEF-6F4DB5772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ㄔㄥˋ，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適合、相當、足夠。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秤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4" name="Picture 4" descr="「公平」的圖片搜尋結果">
            <a:extLst>
              <a:ext uri="{FF2B5EF4-FFF2-40B4-BE49-F238E27FC236}">
                <a16:creationId xmlns="" xmlns:a16="http://schemas.microsoft.com/office/drawing/2014/main" id="{BE1ED90E-A979-44DF-A33A-56D6F898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77" y="3814099"/>
            <a:ext cx="25241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8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165FFD-3531-4566-A005-655408102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對稱的「稱」？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664A5807-DB5D-4FD8-AFEF-6F4DB5772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ㄔㄥˋ，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適合、相當、足夠。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秤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4" name="Picture 4" descr="「公平」的圖片搜尋結果">
            <a:extLst>
              <a:ext uri="{FF2B5EF4-FFF2-40B4-BE49-F238E27FC236}">
                <a16:creationId xmlns="" xmlns:a16="http://schemas.microsoft.com/office/drawing/2014/main" id="{BE1ED90E-A979-44DF-A33A-56D6F898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77" y="3814099"/>
            <a:ext cx="25241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公平」的圖片搜尋結果">
            <a:extLst>
              <a:ext uri="{FF2B5EF4-FFF2-40B4-BE49-F238E27FC236}">
                <a16:creationId xmlns="" xmlns:a16="http://schemas.microsoft.com/office/drawing/2014/main" id="{24C82C37-8CA5-4358-88BB-0760E429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3429000"/>
            <a:ext cx="6097496" cy="32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強迫症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CF5B41-E16F-4F17-9B43-F20E8F86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高中階段：武功秘笈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FA55F77A-C7D2-4F49-B3C7-4362FB13B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高一：三角函數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__108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高二：三一富士山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四摳三減三摳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552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2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105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10501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1355090"/>
            <a:ext cx="2626360" cy="293243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8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10501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1355090"/>
            <a:ext cx="2626360" cy="293243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1080" y="1355090"/>
            <a:ext cx="2608119" cy="2910205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096000" y="1355090"/>
            <a:ext cx="0" cy="414782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105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 flipH="1">
            <a:off x="6096000" y="2387600"/>
            <a:ext cx="5080" cy="311531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 flipH="1">
            <a:off x="6096000" y="2387600"/>
            <a:ext cx="5080" cy="311531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 flipH="1">
            <a:off x="6096000" y="2387600"/>
            <a:ext cx="5080" cy="311531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="" xmlns:a16="http://schemas.microsoft.com/office/drawing/2014/main" id="{11F1DB3B-7A67-4600-83B3-0D3B93C25D0A}"/>
              </a:ext>
            </a:extLst>
          </p:cNvPr>
          <p:cNvCxnSpPr>
            <a:cxnSpLocks/>
          </p:cNvCxnSpPr>
          <p:nvPr/>
        </p:nvCxnSpPr>
        <p:spPr>
          <a:xfrm>
            <a:off x="3454400" y="4287520"/>
            <a:ext cx="264160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="" xmlns:a16="http://schemas.microsoft.com/office/drawing/2014/main" id="{309EAD66-73B7-4091-9E86-CBBD10EEFC6B}"/>
              </a:ext>
            </a:extLst>
          </p:cNvPr>
          <p:cNvCxnSpPr>
            <a:cxnSpLocks/>
          </p:cNvCxnSpPr>
          <p:nvPr/>
        </p:nvCxnSpPr>
        <p:spPr>
          <a:xfrm flipH="1">
            <a:off x="6096000" y="4287520"/>
            <a:ext cx="2631440" cy="121539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2365547"/>
            <a:ext cx="2604080" cy="1899749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0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 flipH="1">
            <a:off x="6096000" y="2387600"/>
            <a:ext cx="5080" cy="311531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5733099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2365547"/>
            <a:ext cx="2604080" cy="1899749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0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C14F66-E51B-4D07-9F4B-CE49F6619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2398D79-B851-40F7-BB2E-B504F39E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E41A1DB9-2E83-47EE-BDED-78D0C0E82FF9}"/>
              </a:ext>
            </a:extLst>
          </p:cNvPr>
          <p:cNvCxnSpPr>
            <a:cxnSpLocks/>
          </p:cNvCxnSpPr>
          <p:nvPr/>
        </p:nvCxnSpPr>
        <p:spPr>
          <a:xfrm>
            <a:off x="6101080" y="2387600"/>
            <a:ext cx="4040" cy="619760"/>
          </a:xfrm>
          <a:prstGeom prst="line">
            <a:avLst/>
          </a:prstGeom>
          <a:ln w="762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圖形 5" descr="男人">
            <a:extLst>
              <a:ext uri="{FF2B5EF4-FFF2-40B4-BE49-F238E27FC236}">
                <a16:creationId xmlns="" xmlns:a16="http://schemas.microsoft.com/office/drawing/2014/main" id="{13063574-ACA5-4DFB-A67D-20FB09581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920" y="3234371"/>
            <a:ext cx="914400" cy="914400"/>
          </a:xfrm>
          <a:prstGeom prst="rect">
            <a:avLst/>
          </a:prstGeom>
        </p:spPr>
      </p:pic>
      <p:pic>
        <p:nvPicPr>
          <p:cNvPr id="7" name="圖形 6" descr="眼睛">
            <a:extLst>
              <a:ext uri="{FF2B5EF4-FFF2-40B4-BE49-F238E27FC236}">
                <a16:creationId xmlns="" xmlns:a16="http://schemas.microsoft.com/office/drawing/2014/main" id="{4446365F-1AE3-48FA-8078-94E26A160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664" y="3830320"/>
            <a:ext cx="914400" cy="914400"/>
          </a:xfrm>
          <a:prstGeom prst="rect">
            <a:avLst/>
          </a:prstGeom>
        </p:spPr>
      </p:pic>
      <p:pic>
        <p:nvPicPr>
          <p:cNvPr id="8" name="圖形 7" descr="眼睛">
            <a:extLst>
              <a:ext uri="{FF2B5EF4-FFF2-40B4-BE49-F238E27FC236}">
                <a16:creationId xmlns="" xmlns:a16="http://schemas.microsoft.com/office/drawing/2014/main" id="{635526B5-330A-42D3-9631-2DB7790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1998" y="3830320"/>
            <a:ext cx="914400" cy="914400"/>
          </a:xfrm>
          <a:prstGeom prst="rect">
            <a:avLst/>
          </a:prstGeom>
        </p:spPr>
      </p:pic>
      <p:pic>
        <p:nvPicPr>
          <p:cNvPr id="10" name="圖形 9" descr="女人">
            <a:extLst>
              <a:ext uri="{FF2B5EF4-FFF2-40B4-BE49-F238E27FC236}">
                <a16:creationId xmlns="" xmlns:a16="http://schemas.microsoft.com/office/drawing/2014/main" id="{F758E5BB-CB9B-4ECA-8DAA-E9FA0469A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82" y="1226848"/>
            <a:ext cx="914400" cy="9144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="" xmlns:a16="http://schemas.microsoft.com/office/drawing/2014/main" id="{A95DD696-D7BF-442D-B44B-4A656733589B}"/>
              </a:ext>
            </a:extLst>
          </p:cNvPr>
          <p:cNvCxnSpPr>
            <a:cxnSpLocks/>
          </p:cNvCxnSpPr>
          <p:nvPr/>
        </p:nvCxnSpPr>
        <p:spPr>
          <a:xfrm flipV="1">
            <a:off x="3464561" y="2387600"/>
            <a:ext cx="2631439" cy="1899920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="" xmlns:a16="http://schemas.microsoft.com/office/drawing/2014/main" id="{AFC84F82-35C0-4F75-BCE0-B8B0B9517FA1}"/>
              </a:ext>
            </a:extLst>
          </p:cNvPr>
          <p:cNvCxnSpPr>
            <a:cxnSpLocks/>
          </p:cNvCxnSpPr>
          <p:nvPr/>
        </p:nvCxnSpPr>
        <p:spPr>
          <a:xfrm flipH="1" flipV="1">
            <a:off x="6105120" y="2365547"/>
            <a:ext cx="2604080" cy="1899749"/>
          </a:xfrm>
          <a:prstGeom prst="line">
            <a:avLst/>
          </a:prstGeom>
          <a:ln w="57150">
            <a:solidFill>
              <a:srgbClr val="F490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5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781</TotalTime>
  <Words>2402</Words>
  <Application>Microsoft Office PowerPoint</Application>
  <PresentationFormat>自訂</PresentationFormat>
  <Paragraphs>495</Paragraphs>
  <Slides>181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181</vt:i4>
      </vt:variant>
    </vt:vector>
  </HeadingPairs>
  <TitlesOfParts>
    <vt:vector size="182" baseType="lpstr">
      <vt:lpstr>多面向</vt:lpstr>
      <vt:lpstr> 《征實》 重新邂逅數的教與學</vt:lpstr>
      <vt:lpstr>學經歷</vt:lpstr>
      <vt:lpstr>小學階段：功文數學</vt:lpstr>
      <vt:lpstr>小學階段：MPM數學</vt:lpstr>
      <vt:lpstr>小學階段：奧林匹克 數學競賽</vt:lpstr>
      <vt:lpstr>小學階段：奧林匹克 數學競賽</vt:lpstr>
      <vt:lpstr>國中階段：</vt:lpstr>
      <vt:lpstr>國中階段：</vt:lpstr>
      <vt:lpstr>高中階段：武功秘笈</vt:lpstr>
      <vt:lpstr>高中階段：武功秘笈</vt:lpstr>
      <vt:lpstr>大學階段：數學教材教法</vt:lpstr>
      <vt:lpstr>實習、代理階段：</vt:lpstr>
      <vt:lpstr>數學？</vt:lpstr>
      <vt:lpstr>數學？</vt:lpstr>
      <vt:lpstr>為什麼要學數學？</vt:lpstr>
      <vt:lpstr>為什麼要學數學？</vt:lpstr>
      <vt:lpstr>為什麼要學數學？</vt:lpstr>
      <vt:lpstr>為什麼要學數學？</vt:lpstr>
      <vt:lpstr>為什麼要學數學？</vt:lpstr>
      <vt:lpstr>為什麼要學數學？</vt:lpstr>
      <vt:lpstr>為什麼要學數學？</vt:lpstr>
      <vt:lpstr>感覺！</vt:lpstr>
      <vt:lpstr>威利在哪裡？</vt:lpstr>
      <vt:lpstr>PowerPoint 簡報</vt:lpstr>
      <vt:lpstr>PowerPoint 簡報</vt:lpstr>
      <vt:lpstr>PowerPoint 簡報</vt:lpstr>
      <vt:lpstr>感覺！</vt:lpstr>
      <vt:lpstr>PowerPoint 簡報</vt:lpstr>
      <vt:lpstr>PowerPoint 簡報</vt:lpstr>
      <vt:lpstr>PowerPoint 簡報</vt:lpstr>
      <vt:lpstr>感覺！</vt:lpstr>
      <vt:lpstr>PowerPoint 簡報</vt:lpstr>
      <vt:lpstr>以管窺天→縱覽全局</vt:lpstr>
      <vt:lpstr>以管窺天→縱覽全局</vt:lpstr>
      <vt:lpstr>以管窺天→縱覽全局</vt:lpstr>
      <vt:lpstr>我知道了  https://www.youtube.com/watch?v=o-6AnoyC8IY&amp;list=PLB34708439D048E21  2’10” </vt:lpstr>
      <vt:lpstr>我知道了  https://www.youtube.com/watch?v=o-6AnoyC8IY&amp;list=PLB34708439D048E21  2’10” </vt:lpstr>
      <vt:lpstr>感動→有鑑賞能力→學習有價值 </vt:lpstr>
      <vt:lpstr>感覺！</vt:lpstr>
      <vt:lpstr>從身為學生學數學… </vt:lpstr>
      <vt:lpstr>PowerPoint 簡報</vt:lpstr>
      <vt:lpstr>PowerPoint 簡報</vt:lpstr>
      <vt:lpstr>PowerPoint 簡報</vt:lpstr>
      <vt:lpstr>PowerPoint 簡報</vt:lpstr>
      <vt:lpstr>從身為學生學數學… </vt:lpstr>
      <vt:lpstr>從身為學生學數學… </vt:lpstr>
      <vt:lpstr>從身為學生學數學… </vt:lpstr>
      <vt:lpstr>從身為學生學數學… </vt:lpstr>
      <vt:lpstr>從身為學生學數學… </vt:lpstr>
      <vt:lpstr>到成為教師教數學…</vt:lpstr>
      <vt:lpstr>到成為教師教數學…</vt:lpstr>
      <vt:lpstr>到成為教師教數學…</vt:lpstr>
      <vt:lpstr>拿到教材…</vt:lpstr>
      <vt:lpstr>拿到教材…</vt:lpstr>
      <vt:lpstr>拿到教材…</vt:lpstr>
      <vt:lpstr>接連兩次參與生根研習…</vt:lpstr>
      <vt:lpstr>知其然</vt:lpstr>
      <vt:lpstr>知其然</vt:lpstr>
      <vt:lpstr>知其然 </vt:lpstr>
      <vt:lpstr>知其然 而不知其所以然</vt:lpstr>
      <vt:lpstr>接連兩次參與研習…</vt:lpstr>
      <vt:lpstr>接連兩次參與研習…</vt:lpstr>
      <vt:lpstr>接連兩次參與研習…</vt:lpstr>
      <vt:lpstr>知其然 </vt:lpstr>
      <vt:lpstr>知其然 且知其所以然</vt:lpstr>
      <vt:lpstr>導入《數學史》：π</vt:lpstr>
      <vt:lpstr>導入《數學史》：π</vt:lpstr>
      <vt:lpstr>導入《數學史》：π</vt:lpstr>
      <vt:lpstr>導入《數學史》：π</vt:lpstr>
      <vt:lpstr>導入《數學史》：π</vt:lpstr>
      <vt:lpstr>知其然 且知其所以然</vt:lpstr>
      <vt:lpstr> 數學生根 線對稱圖形 </vt:lpstr>
      <vt:lpstr>2018數學新世界第四屆期中會議【南區場】國小組-陳維民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感覺！</vt:lpstr>
      <vt:lpstr>對稱的「稱」？</vt:lpstr>
      <vt:lpstr>對稱的「稱」？</vt:lpstr>
      <vt:lpstr>對稱的「稱」？</vt:lpstr>
      <vt:lpstr>強迫症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你看到什麼？</vt:lpstr>
      <vt:lpstr>羅夏克墨漬測驗</vt:lpstr>
      <vt:lpstr>羅夏克墨漬測驗</vt:lpstr>
      <vt:lpstr>羅夏克墨漬測驗</vt:lpstr>
      <vt:lpstr>羅夏克墨漬測驗</vt:lpstr>
      <vt:lpstr>PowerPoint 簡報</vt:lpstr>
      <vt:lpstr>羅夏克墨漬測驗</vt:lpstr>
      <vt:lpstr>羅夏克墨漬測驗</vt:lpstr>
      <vt:lpstr>羅夏克墨漬測驗</vt:lpstr>
      <vt:lpstr>羅夏克墨漬測驗</vt:lpstr>
      <vt:lpstr>有沒有其他說法？</vt:lpstr>
      <vt:lpstr>有沒有其他說法？</vt:lpstr>
      <vt:lpstr>有沒有其他說法？</vt:lpstr>
      <vt:lpstr>有沒有其他說法？</vt:lpstr>
      <vt:lpstr>有沒有其他說法？</vt:lpstr>
      <vt:lpstr>有沒有其他說法？</vt:lpstr>
      <vt:lpstr>有沒有其他說法？</vt:lpstr>
      <vt:lpstr>有沒有其他說法？</vt:lpstr>
      <vt:lpstr>有沒有其他說法？</vt:lpstr>
      <vt:lpstr>名偵探柯南劇場版 《引爆摩天樓》</vt:lpstr>
      <vt:lpstr>強迫症攝影師</vt:lpstr>
      <vt:lpstr>PowerPoint 簡報</vt:lpstr>
      <vt:lpstr>PowerPoint 簡報</vt:lpstr>
      <vt:lpstr>PowerPoint 簡報</vt:lpstr>
      <vt:lpstr>PowerPoint 簡報</vt:lpstr>
      <vt:lpstr>大自然中的對稱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Google Map</vt:lpstr>
      <vt:lpstr> 數學生根 基準量與比較量 </vt:lpstr>
      <vt:lpstr>這東西好吃嗎？</vt:lpstr>
      <vt:lpstr>這東西好吃嗎？</vt:lpstr>
      <vt:lpstr>這東西好吃嗎？</vt:lpstr>
      <vt:lpstr>我考了第一名！</vt:lpstr>
      <vt:lpstr>我考了第一名！</vt:lpstr>
      <vt:lpstr>我考了第一名！</vt:lpstr>
      <vt:lpstr>相對</vt:lpstr>
      <vt:lpstr>PowerPoint 簡報</vt:lpstr>
      <vt:lpstr>相對/對</vt:lpstr>
      <vt:lpstr>PowerPoint 簡報</vt:lpstr>
      <vt:lpstr>基準</vt:lpstr>
      <vt:lpstr>基準</vt:lpstr>
      <vt:lpstr>基準</vt:lpstr>
      <vt:lpstr>基準</vt:lpstr>
      <vt:lpstr>基準</vt:lpstr>
      <vt:lpstr>基準</vt:lpstr>
      <vt:lpstr>比較</vt:lpstr>
      <vt:lpstr>PowerPoint 簡報</vt:lpstr>
      <vt:lpstr>比較</vt:lpstr>
      <vt:lpstr>比較</vt:lpstr>
      <vt:lpstr>比較</vt:lpstr>
      <vt:lpstr>比較(大小)</vt:lpstr>
      <vt:lpstr>比較(大小)</vt:lpstr>
      <vt:lpstr>比較</vt:lpstr>
      <vt:lpstr>PowerPoint 簡報</vt:lpstr>
      <vt:lpstr>甲是乙的2倍。 </vt:lpstr>
      <vt:lpstr>甲/乙 = 2 (甲、乙皆為正數) </vt:lpstr>
      <vt:lpstr> 《征實》 昨日的收穫</vt:lpstr>
      <vt:lpstr>用詞簡單 「直覺的比較」與「精準的描述」</vt:lpstr>
      <vt:lpstr>用詞簡單 「直覺的比較」與「精準的描述」</vt:lpstr>
      <vt:lpstr>角錐切面？ </vt:lpstr>
      <vt:lpstr>面積/相對位置 </vt:lpstr>
      <vt:lpstr>面積/相對位置 </vt:lpstr>
      <vt:lpstr>面積/相對位置 </vt:lpstr>
      <vt:lpstr>面積/相對位置 </vt:lpstr>
      <vt:lpstr>面積/相對位置 </vt:lpstr>
      <vt:lpstr>傻人有傻福 </vt:lpstr>
      <vt:lpstr>數學？ </vt:lpstr>
      <vt:lpstr>數學？ </vt:lpstr>
      <vt:lpstr> 《征實》 重新邂逅數的教與學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數學生根在興南  只要有「心」都不「難」</dc:title>
  <dc:creator>a</dc:creator>
  <cp:lastModifiedBy>user</cp:lastModifiedBy>
  <cp:revision>80</cp:revision>
  <dcterms:created xsi:type="dcterms:W3CDTF">2018-01-03T06:58:36Z</dcterms:created>
  <dcterms:modified xsi:type="dcterms:W3CDTF">2018-06-10T06:53:14Z</dcterms:modified>
</cp:coreProperties>
</file>