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73" r:id="rId3"/>
    <p:sldId id="306" r:id="rId4"/>
    <p:sldId id="305" r:id="rId5"/>
    <p:sldId id="263" r:id="rId6"/>
    <p:sldId id="262" r:id="rId7"/>
    <p:sldId id="268" r:id="rId8"/>
    <p:sldId id="264" r:id="rId9"/>
    <p:sldId id="278" r:id="rId10"/>
    <p:sldId id="261" r:id="rId11"/>
    <p:sldId id="266" r:id="rId12"/>
    <p:sldId id="322" r:id="rId13"/>
    <p:sldId id="323" r:id="rId14"/>
    <p:sldId id="270" r:id="rId15"/>
    <p:sldId id="271" r:id="rId16"/>
    <p:sldId id="272" r:id="rId17"/>
    <p:sldId id="280" r:id="rId18"/>
    <p:sldId id="281" r:id="rId19"/>
    <p:sldId id="282" r:id="rId20"/>
    <p:sldId id="275" r:id="rId21"/>
    <p:sldId id="257" r:id="rId22"/>
    <p:sldId id="276" r:id="rId23"/>
    <p:sldId id="258" r:id="rId24"/>
    <p:sldId id="277" r:id="rId25"/>
    <p:sldId id="259" r:id="rId26"/>
    <p:sldId id="260" r:id="rId27"/>
    <p:sldId id="299" r:id="rId28"/>
    <p:sldId id="279" r:id="rId29"/>
    <p:sldId id="285" r:id="rId30"/>
    <p:sldId id="294" r:id="rId31"/>
    <p:sldId id="284" r:id="rId32"/>
    <p:sldId id="287" r:id="rId33"/>
    <p:sldId id="286" r:id="rId34"/>
    <p:sldId id="288" r:id="rId35"/>
    <p:sldId id="324" r:id="rId36"/>
    <p:sldId id="295" r:id="rId37"/>
    <p:sldId id="298" r:id="rId38"/>
    <p:sldId id="314" r:id="rId39"/>
    <p:sldId id="296" r:id="rId40"/>
    <p:sldId id="297" r:id="rId41"/>
    <p:sldId id="300" r:id="rId42"/>
    <p:sldId id="289" r:id="rId43"/>
    <p:sldId id="290" r:id="rId44"/>
    <p:sldId id="291" r:id="rId45"/>
    <p:sldId id="293" r:id="rId46"/>
    <p:sldId id="292" r:id="rId47"/>
    <p:sldId id="303" r:id="rId48"/>
    <p:sldId id="302" r:id="rId49"/>
    <p:sldId id="30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08" r:id="rId58"/>
    <p:sldId id="307" r:id="rId59"/>
    <p:sldId id="309" r:id="rId60"/>
    <p:sldId id="310" r:id="rId61"/>
    <p:sldId id="311" r:id="rId62"/>
    <p:sldId id="312" r:id="rId63"/>
    <p:sldId id="313" r:id="rId6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00"/>
    <a:srgbClr val="6600FF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8" autoAdjust="0"/>
  </p:normalViewPr>
  <p:slideViewPr>
    <p:cSldViewPr>
      <p:cViewPr>
        <p:scale>
          <a:sx n="80" d="100"/>
          <a:sy n="80" d="100"/>
        </p:scale>
        <p:origin x="390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C7587-0818-4CC6-8E89-F621F968DA9D}" type="datetimeFigureOut">
              <a:rPr lang="zh-TW" altLang="en-US" smtClean="0"/>
              <a:pPr/>
              <a:t>2018/6/10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EEA96-A52E-4E20-AAB3-41A157FF95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EEA96-A52E-4E20-AAB3-41A157FF958B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數</a:t>
            </a:r>
            <a:r>
              <a:rPr lang="en-US" altLang="zh-TW" dirty="0" smtClean="0"/>
              <a:t>(</a:t>
            </a:r>
            <a:r>
              <a:rPr lang="zh-TW" altLang="en-US" dirty="0" smtClean="0"/>
              <a:t>倍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、分數、小數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EEA96-A52E-4E20-AAB3-41A157FF958B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比大小、折線圖、函數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EEA96-A52E-4E20-AAB3-41A157FF958B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垂直、平行</a:t>
            </a:r>
            <a:endParaRPr lang="en-US" altLang="zh-TW" dirty="0" smtClean="0"/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2018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月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日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時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分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42.6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秒的地震花蓮大地震讓雲翠大樓傾斜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33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度，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月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日搜救的時候傳出雲翠大樓每小時傾斜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公分，現場搜救人員一度退出。傾斜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33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度是指哪裡呢？請畫出來！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EEA96-A52E-4E20-AAB3-41A157FF958B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多項式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EEA96-A52E-4E20-AAB3-41A157FF958B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</a:t>
            </a:r>
            <a:r>
              <a:rPr lang="zh-TW" altLang="en-US" dirty="0" smtClean="0"/>
              <a:t>上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EEA96-A52E-4E20-AAB3-41A157FF958B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徒手畫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EEA96-A52E-4E20-AAB3-41A157FF958B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平衡感</a:t>
            </a:r>
            <a:r>
              <a:rPr lang="en-US" altLang="zh-TW" dirty="0" smtClean="0"/>
              <a:t>(</a:t>
            </a:r>
            <a:r>
              <a:rPr lang="zh-TW" altLang="en-US" smtClean="0"/>
              <a:t>重心</a:t>
            </a:r>
            <a:r>
              <a:rPr lang="en-US" altLang="zh-TW" smtClean="0"/>
              <a:t>)</a:t>
            </a:r>
            <a:r>
              <a:rPr lang="zh-TW" altLang="en-US" dirty="0" smtClean="0"/>
              <a:t>：旋轉對稱、翻轉對稱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EEA96-A52E-4E20-AAB3-41A157FF958B}" type="slidenum">
              <a:rPr lang="zh-TW" altLang="en-US" smtClean="0"/>
              <a:pPr/>
              <a:t>56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C062-0DCA-4F1A-99D6-2E06D369E5CD}" type="datetimeFigureOut">
              <a:rPr lang="zh-TW" altLang="en-US" smtClean="0"/>
              <a:pPr/>
              <a:t>2018/6/10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AC89-177E-4745-87E6-3C2BCA705B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C062-0DCA-4F1A-99D6-2E06D369E5CD}" type="datetimeFigureOut">
              <a:rPr lang="zh-TW" altLang="en-US" smtClean="0"/>
              <a:pPr/>
              <a:t>2018/6/10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AC89-177E-4745-87E6-3C2BCA705B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C062-0DCA-4F1A-99D6-2E06D369E5CD}" type="datetimeFigureOut">
              <a:rPr lang="zh-TW" altLang="en-US" smtClean="0"/>
              <a:pPr/>
              <a:t>2018/6/10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AC89-177E-4745-87E6-3C2BCA705B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fld id="{7795C062-0DCA-4F1A-99D6-2E06D369E5CD}" type="datetimeFigureOut">
              <a:rPr lang="zh-TW" altLang="en-US" smtClean="0"/>
              <a:pPr/>
              <a:t>2018/6/10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fld id="{ADA1AC89-177E-4745-87E6-3C2BCA705B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C062-0DCA-4F1A-99D6-2E06D369E5CD}" type="datetimeFigureOut">
              <a:rPr lang="zh-TW" altLang="en-US" smtClean="0"/>
              <a:pPr/>
              <a:t>2018/6/10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AC89-177E-4745-87E6-3C2BCA705B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C062-0DCA-4F1A-99D6-2E06D369E5CD}" type="datetimeFigureOut">
              <a:rPr lang="zh-TW" altLang="en-US" smtClean="0"/>
              <a:pPr/>
              <a:t>2018/6/10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AC89-177E-4745-87E6-3C2BCA705B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C062-0DCA-4F1A-99D6-2E06D369E5CD}" type="datetimeFigureOut">
              <a:rPr lang="zh-TW" altLang="en-US" smtClean="0"/>
              <a:pPr/>
              <a:t>2018/6/10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AC89-177E-4745-87E6-3C2BCA705B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C062-0DCA-4F1A-99D6-2E06D369E5CD}" type="datetimeFigureOut">
              <a:rPr lang="zh-TW" altLang="en-US" smtClean="0"/>
              <a:pPr/>
              <a:t>2018/6/10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AC89-177E-4745-87E6-3C2BCA705B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C062-0DCA-4F1A-99D6-2E06D369E5CD}" type="datetimeFigureOut">
              <a:rPr lang="zh-TW" altLang="en-US" smtClean="0"/>
              <a:pPr/>
              <a:t>2018/6/10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AC89-177E-4745-87E6-3C2BCA705B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C062-0DCA-4F1A-99D6-2E06D369E5CD}" type="datetimeFigureOut">
              <a:rPr lang="zh-TW" altLang="en-US" smtClean="0"/>
              <a:pPr/>
              <a:t>2018/6/10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AC89-177E-4745-87E6-3C2BCA705B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C062-0DCA-4F1A-99D6-2E06D369E5CD}" type="datetimeFigureOut">
              <a:rPr lang="zh-TW" altLang="en-US" smtClean="0"/>
              <a:pPr/>
              <a:t>2018/6/10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AC89-177E-4745-87E6-3C2BCA705B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7795C062-0DCA-4F1A-99D6-2E06D369E5CD}" type="datetimeFigureOut">
              <a:rPr lang="zh-TW" altLang="en-US" smtClean="0"/>
              <a:pPr/>
              <a:t>2018/6/10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ADA1AC89-177E-4745-87E6-3C2BCA705B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8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image" Target="../media/image19.wmf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w.news.yahoo.com/&#33457;&#34030;&#22823;&#22320;&#38663;-&#38642;&#32736;&#22823;&#27155;&#29190;&#20670;&#20498;&#21361;&#27231;-&#20154;&#21729;&#25764;&#38626;&#25628;&#25937;&#34892;&#21205;&#26283;&#20572;-082942968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9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1.png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50.png"/><Relationship Id="rId10" Type="http://schemas.openxmlformats.org/officeDocument/2006/relationships/image" Target="../media/image47.wmf"/><Relationship Id="rId4" Type="http://schemas.openxmlformats.org/officeDocument/2006/relationships/image" Target="../media/image49.png"/><Relationship Id="rId9" Type="http://schemas.openxmlformats.org/officeDocument/2006/relationships/oleObject" Target="../embeddings/oleObject16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4.png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66.png"/><Relationship Id="rId10" Type="http://schemas.openxmlformats.org/officeDocument/2006/relationships/image" Target="../media/image63.wmf"/><Relationship Id="rId4" Type="http://schemas.openxmlformats.org/officeDocument/2006/relationships/image" Target="../media/image65.png"/><Relationship Id="rId9" Type="http://schemas.openxmlformats.org/officeDocument/2006/relationships/oleObject" Target="../embeddings/oleObject19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0.png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72.png"/><Relationship Id="rId10" Type="http://schemas.openxmlformats.org/officeDocument/2006/relationships/image" Target="../media/image69.wmf"/><Relationship Id="rId4" Type="http://schemas.openxmlformats.org/officeDocument/2006/relationships/image" Target="../media/image71.png"/><Relationship Id="rId9" Type="http://schemas.openxmlformats.org/officeDocument/2006/relationships/oleObject" Target="../embeddings/oleObject21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TW" altLang="en-US" sz="5500" dirty="0">
                <a:latin typeface="標楷體" pitchFamily="65" charset="-120"/>
                <a:ea typeface="標楷體" pitchFamily="65" charset="-120"/>
              </a:rPr>
              <a:t>從國中</a:t>
            </a:r>
            <a:r>
              <a:rPr lang="zh-TW" altLang="en-US" sz="5500" dirty="0" smtClean="0">
                <a:latin typeface="標楷體" pitchFamily="65" charset="-120"/>
                <a:ea typeface="標楷體" pitchFamily="65" charset="-120"/>
              </a:rPr>
              <a:t>數學想國小數學</a:t>
            </a:r>
            <a:endParaRPr lang="zh-TW" altLang="en-US" sz="55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屏東縣琉球國中陳梅仙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1043608" y="980728"/>
          <a:ext cx="3024336" cy="4831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3" imgW="774360" imgH="1346040" progId="Equation.DSMT4">
                  <p:embed/>
                </p:oleObj>
              </mc:Choice>
              <mc:Fallback>
                <p:oleObj name="Equation" r:id="rId3" imgW="774360" imgH="1346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980728"/>
                        <a:ext cx="3024336" cy="48316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直線接點 8"/>
          <p:cNvCxnSpPr/>
          <p:nvPr/>
        </p:nvCxnSpPr>
        <p:spPr>
          <a:xfrm>
            <a:off x="1043608" y="3356992"/>
            <a:ext cx="302433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1043608" y="5013176"/>
            <a:ext cx="302433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物件 12"/>
          <p:cNvGraphicFramePr>
            <a:graphicFrameLocks noChangeAspect="1"/>
          </p:cNvGraphicFramePr>
          <p:nvPr/>
        </p:nvGraphicFramePr>
        <p:xfrm>
          <a:off x="5004047" y="1700807"/>
          <a:ext cx="2841045" cy="10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5" imgW="787320" imgH="279360" progId="Equation.DSMT4">
                  <p:embed/>
                </p:oleObj>
              </mc:Choice>
              <mc:Fallback>
                <p:oleObj name="Equation" r:id="rId5" imgW="787320" imgH="279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7" y="1700807"/>
                        <a:ext cx="2841045" cy="1008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向下箭號 13"/>
          <p:cNvSpPr/>
          <p:nvPr/>
        </p:nvSpPr>
        <p:spPr>
          <a:xfrm>
            <a:off x="6156176" y="2924944"/>
            <a:ext cx="64807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5" name="物件 14"/>
          <p:cNvGraphicFramePr>
            <a:graphicFrameLocks noChangeAspect="1"/>
          </p:cNvGraphicFramePr>
          <p:nvPr/>
        </p:nvGraphicFramePr>
        <p:xfrm>
          <a:off x="5626100" y="3860800"/>
          <a:ext cx="1741488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7" imgW="482400" imgH="279360" progId="Equation.DSMT4">
                  <p:embed/>
                </p:oleObj>
              </mc:Choice>
              <mc:Fallback>
                <p:oleObj name="Equation" r:id="rId7" imgW="482400" imgH="279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100" y="3860800"/>
                        <a:ext cx="1741488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8244408" y="6211669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上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0" y="6211669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下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3945384" y="292963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5384" y="2929632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5292080" y="548680"/>
          <a:ext cx="3419872" cy="4512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Equation" r:id="rId5" imgW="1231560" imgH="1625400" progId="Equation.DSMT4">
                  <p:embed/>
                </p:oleObj>
              </mc:Choice>
              <mc:Fallback>
                <p:oleObj name="Equation" r:id="rId5" imgW="1231560" imgH="1625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548680"/>
                        <a:ext cx="3419872" cy="45128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611560" y="561772"/>
          <a:ext cx="3439767" cy="632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Equation" r:id="rId7" imgW="1257120" imgH="2311200" progId="Equation.DSMT4">
                  <p:embed/>
                </p:oleObj>
              </mc:Choice>
              <mc:Fallback>
                <p:oleObj name="Equation" r:id="rId7" imgW="1257120" imgH="2311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561772"/>
                        <a:ext cx="3439767" cy="6323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向下箭號 7"/>
          <p:cNvSpPr/>
          <p:nvPr/>
        </p:nvSpPr>
        <p:spPr>
          <a:xfrm>
            <a:off x="1979712" y="1700808"/>
            <a:ext cx="14401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0" name="物件 9"/>
          <p:cNvGraphicFramePr>
            <a:graphicFrameLocks noChangeAspect="1"/>
          </p:cNvGraphicFramePr>
          <p:nvPr/>
        </p:nvGraphicFramePr>
        <p:xfrm>
          <a:off x="2123728" y="1844824"/>
          <a:ext cx="533423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Equation" r:id="rId9" imgW="203040" imgH="177480" progId="Equation.DSMT4">
                  <p:embed/>
                </p:oleObj>
              </mc:Choice>
              <mc:Fallback>
                <p:oleObj name="Equation" r:id="rId9" imgW="203040" imgH="177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844824"/>
                        <a:ext cx="533423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向下箭號 10"/>
          <p:cNvSpPr/>
          <p:nvPr/>
        </p:nvSpPr>
        <p:spPr>
          <a:xfrm>
            <a:off x="3707904" y="1700808"/>
            <a:ext cx="14401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下箭號 11"/>
          <p:cNvSpPr/>
          <p:nvPr/>
        </p:nvSpPr>
        <p:spPr>
          <a:xfrm>
            <a:off x="1979712" y="3284984"/>
            <a:ext cx="14401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下箭號 12"/>
          <p:cNvSpPr/>
          <p:nvPr/>
        </p:nvSpPr>
        <p:spPr>
          <a:xfrm>
            <a:off x="3707904" y="3284984"/>
            <a:ext cx="14401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4" name="物件 13"/>
          <p:cNvGraphicFramePr>
            <a:graphicFrameLocks noChangeAspect="1"/>
          </p:cNvGraphicFramePr>
          <p:nvPr/>
        </p:nvGraphicFramePr>
        <p:xfrm>
          <a:off x="3894561" y="1844824"/>
          <a:ext cx="533423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Equation" r:id="rId11" imgW="203040" imgH="177480" progId="Equation.DSMT4">
                  <p:embed/>
                </p:oleObj>
              </mc:Choice>
              <mc:Fallback>
                <p:oleObj name="Equation" r:id="rId11" imgW="203040" imgH="177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561" y="1844824"/>
                        <a:ext cx="533423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物件 14"/>
          <p:cNvGraphicFramePr>
            <a:graphicFrameLocks noChangeAspect="1"/>
          </p:cNvGraphicFramePr>
          <p:nvPr/>
        </p:nvGraphicFramePr>
        <p:xfrm>
          <a:off x="2099717" y="3050282"/>
          <a:ext cx="60007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Equation" r:id="rId12" imgW="228600" imgH="393480" progId="Equation.DSMT4">
                  <p:embed/>
                </p:oleObj>
              </mc:Choice>
              <mc:Fallback>
                <p:oleObj name="Equation" r:id="rId12" imgW="228600" imgH="393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9717" y="3050282"/>
                        <a:ext cx="600075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物件 15"/>
          <p:cNvGraphicFramePr>
            <a:graphicFrameLocks noChangeAspect="1"/>
          </p:cNvGraphicFramePr>
          <p:nvPr/>
        </p:nvGraphicFramePr>
        <p:xfrm>
          <a:off x="3827909" y="3050282"/>
          <a:ext cx="60007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Equation" r:id="rId14" imgW="228600" imgH="393480" progId="Equation.DSMT4">
                  <p:embed/>
                </p:oleObj>
              </mc:Choice>
              <mc:Fallback>
                <p:oleObj name="Equation" r:id="rId14" imgW="228600" imgH="393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7909" y="3050282"/>
                        <a:ext cx="600075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8244408" y="6211669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上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623" y="-27384"/>
            <a:ext cx="8184833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" y="2708920"/>
            <a:ext cx="82105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9552" y="5013176"/>
            <a:ext cx="64008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8244408" y="6211669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上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316416" y="1988840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上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0676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89040"/>
            <a:ext cx="80962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8244408" y="6211669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下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橡皮筋</a:t>
            </a:r>
            <a:endParaRPr lang="zh-TW" altLang="en-US" dirty="0"/>
          </a:p>
        </p:txBody>
      </p:sp>
      <p:grpSp>
        <p:nvGrpSpPr>
          <p:cNvPr id="10242" name="Group 2"/>
          <p:cNvGrpSpPr>
            <a:grpSpLocks noChangeAspect="1"/>
          </p:cNvGrpSpPr>
          <p:nvPr/>
        </p:nvGrpSpPr>
        <p:grpSpPr bwMode="auto">
          <a:xfrm>
            <a:off x="395536" y="2508424"/>
            <a:ext cx="5672138" cy="135731"/>
            <a:chOff x="1268" y="1471"/>
            <a:chExt cx="5955" cy="143"/>
          </a:xfrm>
        </p:grpSpPr>
        <p:sp>
          <p:nvSpPr>
            <p:cNvPr id="10243" name="Oval 3"/>
            <p:cNvSpPr>
              <a:spLocks noChangeArrowheads="1"/>
            </p:cNvSpPr>
            <p:nvPr/>
          </p:nvSpPr>
          <p:spPr bwMode="auto">
            <a:xfrm>
              <a:off x="1268" y="1471"/>
              <a:ext cx="2003" cy="14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244" name="Oval 4"/>
            <p:cNvSpPr>
              <a:spLocks noChangeArrowheads="1"/>
            </p:cNvSpPr>
            <p:nvPr/>
          </p:nvSpPr>
          <p:spPr bwMode="auto">
            <a:xfrm>
              <a:off x="3243" y="1471"/>
              <a:ext cx="2003" cy="14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245" name="Oval 5"/>
            <p:cNvSpPr>
              <a:spLocks noChangeArrowheads="1"/>
            </p:cNvSpPr>
            <p:nvPr/>
          </p:nvSpPr>
          <p:spPr bwMode="auto">
            <a:xfrm>
              <a:off x="5220" y="1471"/>
              <a:ext cx="2003" cy="14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10246" name="Group 6"/>
          <p:cNvGrpSpPr>
            <a:grpSpLocks noChangeAspect="1"/>
          </p:cNvGrpSpPr>
          <p:nvPr/>
        </p:nvGrpSpPr>
        <p:grpSpPr bwMode="auto">
          <a:xfrm>
            <a:off x="395537" y="3184699"/>
            <a:ext cx="8370095" cy="135731"/>
            <a:chOff x="1268" y="1471"/>
            <a:chExt cx="5955" cy="143"/>
          </a:xfrm>
        </p:grpSpPr>
        <p:sp>
          <p:nvSpPr>
            <p:cNvPr id="10247" name="Oval 7"/>
            <p:cNvSpPr>
              <a:spLocks noChangeArrowheads="1"/>
            </p:cNvSpPr>
            <p:nvPr/>
          </p:nvSpPr>
          <p:spPr bwMode="auto">
            <a:xfrm>
              <a:off x="1268" y="1471"/>
              <a:ext cx="2003" cy="14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248" name="Oval 8"/>
            <p:cNvSpPr>
              <a:spLocks noChangeArrowheads="1"/>
            </p:cNvSpPr>
            <p:nvPr/>
          </p:nvSpPr>
          <p:spPr bwMode="auto">
            <a:xfrm>
              <a:off x="3243" y="1471"/>
              <a:ext cx="2003" cy="14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249" name="Oval 9"/>
            <p:cNvSpPr>
              <a:spLocks noChangeArrowheads="1"/>
            </p:cNvSpPr>
            <p:nvPr/>
          </p:nvSpPr>
          <p:spPr bwMode="auto">
            <a:xfrm>
              <a:off x="5220" y="1471"/>
              <a:ext cx="2003" cy="14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10250" name="Group 10"/>
          <p:cNvGrpSpPr>
            <a:grpSpLocks noChangeAspect="1"/>
          </p:cNvGrpSpPr>
          <p:nvPr/>
        </p:nvGrpSpPr>
        <p:grpSpPr bwMode="auto">
          <a:xfrm>
            <a:off x="395536" y="3862561"/>
            <a:ext cx="3617120" cy="135732"/>
            <a:chOff x="1268" y="1471"/>
            <a:chExt cx="5955" cy="143"/>
          </a:xfrm>
        </p:grpSpPr>
        <p:sp>
          <p:nvSpPr>
            <p:cNvPr id="10251" name="Oval 11"/>
            <p:cNvSpPr>
              <a:spLocks noChangeArrowheads="1"/>
            </p:cNvSpPr>
            <p:nvPr/>
          </p:nvSpPr>
          <p:spPr bwMode="auto">
            <a:xfrm>
              <a:off x="1268" y="1471"/>
              <a:ext cx="2003" cy="14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252" name="Oval 12"/>
            <p:cNvSpPr>
              <a:spLocks noChangeArrowheads="1"/>
            </p:cNvSpPr>
            <p:nvPr/>
          </p:nvSpPr>
          <p:spPr bwMode="auto">
            <a:xfrm>
              <a:off x="3243" y="1471"/>
              <a:ext cx="2003" cy="14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253" name="Oval 13"/>
            <p:cNvSpPr>
              <a:spLocks noChangeArrowheads="1"/>
            </p:cNvSpPr>
            <p:nvPr/>
          </p:nvSpPr>
          <p:spPr bwMode="auto">
            <a:xfrm>
              <a:off x="5220" y="1471"/>
              <a:ext cx="2003" cy="14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10254" name="Group 14"/>
          <p:cNvGrpSpPr>
            <a:grpSpLocks noChangeAspect="1"/>
          </p:cNvGrpSpPr>
          <p:nvPr/>
        </p:nvGrpSpPr>
        <p:grpSpPr bwMode="auto">
          <a:xfrm>
            <a:off x="395536" y="4562649"/>
            <a:ext cx="7577138" cy="135731"/>
            <a:chOff x="1070" y="5030"/>
            <a:chExt cx="7955" cy="143"/>
          </a:xfrm>
        </p:grpSpPr>
        <p:sp>
          <p:nvSpPr>
            <p:cNvPr id="10255" name="Oval 15"/>
            <p:cNvSpPr>
              <a:spLocks noChangeArrowheads="1"/>
            </p:cNvSpPr>
            <p:nvPr/>
          </p:nvSpPr>
          <p:spPr bwMode="auto">
            <a:xfrm>
              <a:off x="1070" y="5030"/>
              <a:ext cx="2003" cy="14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256" name="Oval 16"/>
            <p:cNvSpPr>
              <a:spLocks noChangeArrowheads="1"/>
            </p:cNvSpPr>
            <p:nvPr/>
          </p:nvSpPr>
          <p:spPr bwMode="auto">
            <a:xfrm>
              <a:off x="3045" y="5030"/>
              <a:ext cx="2003" cy="14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257" name="Oval 17"/>
            <p:cNvSpPr>
              <a:spLocks noChangeArrowheads="1"/>
            </p:cNvSpPr>
            <p:nvPr/>
          </p:nvSpPr>
          <p:spPr bwMode="auto">
            <a:xfrm>
              <a:off x="5022" y="5030"/>
              <a:ext cx="4003" cy="14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平行線截等比例線段</a:t>
            </a:r>
            <a:endParaRPr lang="zh-TW" altLang="en-US" dirty="0"/>
          </a:p>
        </p:txBody>
      </p:sp>
      <p:pic>
        <p:nvPicPr>
          <p:cNvPr id="11268" name="Picture 4" descr="ãæå®¤å°æ¿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130" y="1124744"/>
            <a:ext cx="7549286" cy="5661965"/>
          </a:xfrm>
          <a:prstGeom prst="rect">
            <a:avLst/>
          </a:prstGeom>
          <a:noFill/>
        </p:spPr>
      </p:pic>
      <p:cxnSp>
        <p:nvCxnSpPr>
          <p:cNvPr id="7" name="直線接點 6"/>
          <p:cNvCxnSpPr/>
          <p:nvPr/>
        </p:nvCxnSpPr>
        <p:spPr>
          <a:xfrm flipH="1" flipV="1">
            <a:off x="2143125" y="3381375"/>
            <a:ext cx="4877147" cy="5516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H="1">
            <a:off x="5220072" y="4149080"/>
            <a:ext cx="2520280" cy="144016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等比例線段連出平行線</a:t>
            </a:r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179512" y="1916832"/>
            <a:ext cx="878497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179512" y="6093296"/>
            <a:ext cx="878497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橢圓 6"/>
          <p:cNvSpPr/>
          <p:nvPr/>
        </p:nvSpPr>
        <p:spPr>
          <a:xfrm rot="900000">
            <a:off x="2371561" y="1902415"/>
            <a:ext cx="72008" cy="13932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 rot="900000">
            <a:off x="1819604" y="3171705"/>
            <a:ext cx="72008" cy="29694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 rot="21519255">
            <a:off x="2829878" y="1940616"/>
            <a:ext cx="72008" cy="13437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 rot="21519255">
            <a:off x="2882195" y="3228946"/>
            <a:ext cx="72008" cy="28638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 rot="19564653">
            <a:off x="4165297" y="1798061"/>
            <a:ext cx="72008" cy="16317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 rot="19564653">
            <a:off x="5551928" y="2939586"/>
            <a:ext cx="72008" cy="34777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接點 19"/>
          <p:cNvCxnSpPr/>
          <p:nvPr/>
        </p:nvCxnSpPr>
        <p:spPr>
          <a:xfrm>
            <a:off x="207186" y="3237186"/>
            <a:ext cx="8784976" cy="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6525"/>
            <a:ext cx="64008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3419872" y="4797152"/>
            <a:ext cx="432048" cy="1800200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067944" y="4797152"/>
            <a:ext cx="432048" cy="1800200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788024" y="4797152"/>
            <a:ext cx="1296144" cy="1800200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79375"/>
            <a:ext cx="6324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50950"/>
            <a:ext cx="64008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zh-TW" altLang="en-US" sz="10000" dirty="0" smtClean="0"/>
              <a:t>縮放</a:t>
            </a:r>
            <a:endParaRPr lang="zh-TW" altLang="en-US" sz="1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zh-TW" altLang="en-US" sz="10000" dirty="0" smtClean="0"/>
              <a:t>變化</a:t>
            </a:r>
            <a:endParaRPr lang="zh-TW" altLang="en-US" sz="1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assport.fitness.org.tw/p_images/cf7a/cf7abd7a796658288221a0fcf210ef63_tall.jpg?s=6366353745854361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-95250"/>
            <a:ext cx="3964781" cy="6953250"/>
          </a:xfrm>
          <a:prstGeom prst="rect">
            <a:avLst/>
          </a:prstGeom>
          <a:noFill/>
        </p:spPr>
      </p:pic>
      <p:pic>
        <p:nvPicPr>
          <p:cNvPr id="1032" name="Picture 8" descr="https://passport.fitness.org.tw/p_images/473b/473b32d88ffd7e21762ff0f749590e69_tall.jpg?s=6366353773487227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203" y="-99392"/>
            <a:ext cx="3964781" cy="6953250"/>
          </a:xfrm>
          <a:prstGeom prst="rect">
            <a:avLst/>
          </a:prstGeom>
          <a:noFill/>
        </p:spPr>
      </p:pic>
      <p:sp>
        <p:nvSpPr>
          <p:cNvPr id="4" name="文字方塊 3"/>
          <p:cNvSpPr txBox="1"/>
          <p:nvPr/>
        </p:nvSpPr>
        <p:spPr>
          <a:xfrm>
            <a:off x="8244408" y="0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上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zh-TW" altLang="en-US" sz="10000" dirty="0" smtClean="0"/>
              <a:t>垂直、平行</a:t>
            </a:r>
            <a:endParaRPr lang="zh-TW" altLang="en-US" sz="1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花蓮重災區雲翠大樓疑似有傾倒危機，鋼樑有斷裂危險。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 l="21130" r="15533" b="8675"/>
          <a:stretch>
            <a:fillRect/>
          </a:stretch>
        </p:blipFill>
        <p:spPr bwMode="auto">
          <a:xfrm>
            <a:off x="1101514" y="0"/>
            <a:ext cx="7142894" cy="686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8244408" y="6211669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下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zh-TW" altLang="en-US" sz="10000" dirty="0" smtClean="0"/>
              <a:t>除法</a:t>
            </a:r>
            <a:endParaRPr lang="zh-TW" altLang="en-US" sz="1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分裝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7533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8172400" y="0"/>
            <a:ext cx="9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下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平分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8105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484959"/>
            <a:ext cx="73533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哪一種經常發生？</a:t>
            </a:r>
            <a:endParaRPr lang="zh-TW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443734"/>
            <a:ext cx="8964000" cy="104298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93096"/>
            <a:ext cx="8743950" cy="5143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854" y="1772816"/>
            <a:ext cx="8964000" cy="46430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504" y="5013177"/>
            <a:ext cx="8928000" cy="949401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群組 73"/>
          <p:cNvGrpSpPr/>
          <p:nvPr/>
        </p:nvGrpSpPr>
        <p:grpSpPr>
          <a:xfrm>
            <a:off x="179513" y="-1"/>
            <a:ext cx="8735887" cy="6381329"/>
            <a:chOff x="179513" y="-1"/>
            <a:chExt cx="8735887" cy="6381329"/>
          </a:xfrm>
        </p:grpSpPr>
        <p:graphicFrame>
          <p:nvGraphicFramePr>
            <p:cNvPr id="5" name="物件 4"/>
            <p:cNvGraphicFramePr>
              <a:graphicFrameLocks noChangeAspect="1"/>
            </p:cNvGraphicFramePr>
            <p:nvPr/>
          </p:nvGraphicFramePr>
          <p:xfrm>
            <a:off x="179513" y="1263737"/>
            <a:ext cx="1656183" cy="2696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36" name="Equation" r:id="rId3" imgW="545760" imgH="888840" progId="Equation.DSMT4">
                    <p:embed/>
                  </p:oleObj>
                </mc:Choice>
                <mc:Fallback>
                  <p:oleObj name="Equation" r:id="rId3" imgW="545760" imgH="88884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513" y="1263737"/>
                          <a:ext cx="1656183" cy="2696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物件 7"/>
            <p:cNvGraphicFramePr>
              <a:graphicFrameLocks noChangeAspect="1"/>
            </p:cNvGraphicFramePr>
            <p:nvPr/>
          </p:nvGraphicFramePr>
          <p:xfrm>
            <a:off x="2627784" y="-1"/>
            <a:ext cx="2808312" cy="53130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37" name="Equation" r:id="rId5" imgW="939600" imgH="1777680" progId="Equation.DSMT4">
                    <p:embed/>
                  </p:oleObj>
                </mc:Choice>
                <mc:Fallback>
                  <p:oleObj name="Equation" r:id="rId5" imgW="939600" imgH="177768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7784" y="-1"/>
                          <a:ext cx="2808312" cy="531302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423" name="Object 7"/>
            <p:cNvGraphicFramePr>
              <a:graphicFrameLocks noChangeAspect="1"/>
            </p:cNvGraphicFramePr>
            <p:nvPr/>
          </p:nvGraphicFramePr>
          <p:xfrm>
            <a:off x="5918200" y="0"/>
            <a:ext cx="2997200" cy="5313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38" name="Equation" r:id="rId7" imgW="1002960" imgH="1777680" progId="Equation.DSMT4">
                    <p:embed/>
                  </p:oleObj>
                </mc:Choice>
                <mc:Fallback>
                  <p:oleObj name="Equation" r:id="rId7" imgW="1002960" imgH="177768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8200" y="0"/>
                          <a:ext cx="2997200" cy="5313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" name="直線接點 10"/>
            <p:cNvCxnSpPr/>
            <p:nvPr/>
          </p:nvCxnSpPr>
          <p:spPr>
            <a:xfrm>
              <a:off x="755576" y="1910249"/>
              <a:ext cx="122413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手繪多邊形 11"/>
            <p:cNvSpPr/>
            <p:nvPr/>
          </p:nvSpPr>
          <p:spPr>
            <a:xfrm>
              <a:off x="653143" y="1910249"/>
              <a:ext cx="156358" cy="510639"/>
            </a:xfrm>
            <a:custGeom>
              <a:avLst/>
              <a:gdLst>
                <a:gd name="connsiteX0" fmla="*/ 83127 w 156358"/>
                <a:gd name="connsiteY0" fmla="*/ 0 h 510639"/>
                <a:gd name="connsiteX1" fmla="*/ 142504 w 156358"/>
                <a:gd name="connsiteY1" fmla="*/ 225631 h 510639"/>
                <a:gd name="connsiteX2" fmla="*/ 0 w 156358"/>
                <a:gd name="connsiteY2" fmla="*/ 510639 h 510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358" h="510639">
                  <a:moveTo>
                    <a:pt x="83127" y="0"/>
                  </a:moveTo>
                  <a:cubicBezTo>
                    <a:pt x="119742" y="70262"/>
                    <a:pt x="156358" y="140525"/>
                    <a:pt x="142504" y="225631"/>
                  </a:cubicBezTo>
                  <a:cubicBezTo>
                    <a:pt x="128650" y="310737"/>
                    <a:pt x="64325" y="410688"/>
                    <a:pt x="0" y="510639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9" name="直線接點 18"/>
            <p:cNvCxnSpPr/>
            <p:nvPr/>
          </p:nvCxnSpPr>
          <p:spPr>
            <a:xfrm>
              <a:off x="683568" y="3284984"/>
              <a:ext cx="122413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3347864" y="3284984"/>
              <a:ext cx="122413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6660232" y="3284984"/>
              <a:ext cx="122413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3275856" y="1916832"/>
              <a:ext cx="208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手繪多邊形 31"/>
            <p:cNvSpPr/>
            <p:nvPr/>
          </p:nvSpPr>
          <p:spPr>
            <a:xfrm>
              <a:off x="3173423" y="1916832"/>
              <a:ext cx="156358" cy="510639"/>
            </a:xfrm>
            <a:custGeom>
              <a:avLst/>
              <a:gdLst>
                <a:gd name="connsiteX0" fmla="*/ 83127 w 156358"/>
                <a:gd name="connsiteY0" fmla="*/ 0 h 510639"/>
                <a:gd name="connsiteX1" fmla="*/ 142504 w 156358"/>
                <a:gd name="connsiteY1" fmla="*/ 225631 h 510639"/>
                <a:gd name="connsiteX2" fmla="*/ 0 w 156358"/>
                <a:gd name="connsiteY2" fmla="*/ 510639 h 510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358" h="510639">
                  <a:moveTo>
                    <a:pt x="83127" y="0"/>
                  </a:moveTo>
                  <a:cubicBezTo>
                    <a:pt x="119742" y="70262"/>
                    <a:pt x="156358" y="140525"/>
                    <a:pt x="142504" y="225631"/>
                  </a:cubicBezTo>
                  <a:cubicBezTo>
                    <a:pt x="128650" y="310737"/>
                    <a:pt x="64325" y="410688"/>
                    <a:pt x="0" y="510639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3" name="直線接點 32"/>
            <p:cNvCxnSpPr/>
            <p:nvPr/>
          </p:nvCxnSpPr>
          <p:spPr>
            <a:xfrm>
              <a:off x="6588224" y="1916832"/>
              <a:ext cx="208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手繪多邊形 33"/>
            <p:cNvSpPr/>
            <p:nvPr/>
          </p:nvSpPr>
          <p:spPr>
            <a:xfrm>
              <a:off x="6485791" y="1916832"/>
              <a:ext cx="156358" cy="510639"/>
            </a:xfrm>
            <a:custGeom>
              <a:avLst/>
              <a:gdLst>
                <a:gd name="connsiteX0" fmla="*/ 83127 w 156358"/>
                <a:gd name="connsiteY0" fmla="*/ 0 h 510639"/>
                <a:gd name="connsiteX1" fmla="*/ 142504 w 156358"/>
                <a:gd name="connsiteY1" fmla="*/ 225631 h 510639"/>
                <a:gd name="connsiteX2" fmla="*/ 0 w 156358"/>
                <a:gd name="connsiteY2" fmla="*/ 510639 h 510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358" h="510639">
                  <a:moveTo>
                    <a:pt x="83127" y="0"/>
                  </a:moveTo>
                  <a:cubicBezTo>
                    <a:pt x="119742" y="70262"/>
                    <a:pt x="156358" y="140525"/>
                    <a:pt x="142504" y="225631"/>
                  </a:cubicBezTo>
                  <a:cubicBezTo>
                    <a:pt x="128650" y="310737"/>
                    <a:pt x="64325" y="410688"/>
                    <a:pt x="0" y="510639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6" name="直線接點 35"/>
            <p:cNvCxnSpPr/>
            <p:nvPr/>
          </p:nvCxnSpPr>
          <p:spPr>
            <a:xfrm>
              <a:off x="4860032" y="0"/>
              <a:ext cx="0" cy="5157192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>
              <a:off x="8172400" y="0"/>
              <a:ext cx="0" cy="5157192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群組 69"/>
            <p:cNvGrpSpPr/>
            <p:nvPr/>
          </p:nvGrpSpPr>
          <p:grpSpPr>
            <a:xfrm>
              <a:off x="1043608" y="4437160"/>
              <a:ext cx="2016200" cy="1944168"/>
              <a:chOff x="1763712" y="4437160"/>
              <a:chExt cx="2016200" cy="1944168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1763712" y="4437160"/>
                <a:ext cx="216000" cy="432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1979736" y="4437160"/>
                <a:ext cx="216000" cy="43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2195760" y="4437160"/>
                <a:ext cx="216000" cy="43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2411784" y="4437160"/>
                <a:ext cx="216000" cy="43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1763712" y="4869208"/>
                <a:ext cx="216000" cy="43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1979736" y="4869208"/>
                <a:ext cx="216000" cy="43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2195760" y="4869208"/>
                <a:ext cx="216000" cy="43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2411784" y="4869208"/>
                <a:ext cx="216000" cy="43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2915840" y="4437160"/>
                <a:ext cx="216000" cy="432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3131864" y="4437160"/>
                <a:ext cx="216000" cy="43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3347888" y="4437160"/>
                <a:ext cx="216000" cy="43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3563912" y="4437160"/>
                <a:ext cx="216000" cy="43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2915840" y="4869208"/>
                <a:ext cx="216000" cy="43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3131864" y="4869208"/>
                <a:ext cx="216000" cy="43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3347888" y="4869208"/>
                <a:ext cx="216000" cy="43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3563912" y="4869208"/>
                <a:ext cx="216000" cy="43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1763712" y="5517280"/>
                <a:ext cx="216000" cy="432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1979736" y="5517280"/>
                <a:ext cx="216000" cy="43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2195760" y="5517280"/>
                <a:ext cx="216000" cy="43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2411784" y="5517280"/>
                <a:ext cx="216000" cy="43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1763712" y="5949328"/>
                <a:ext cx="216000" cy="43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1979736" y="5949328"/>
                <a:ext cx="216000" cy="43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2195760" y="5949328"/>
                <a:ext cx="216000" cy="43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2411784" y="5949328"/>
                <a:ext cx="216000" cy="43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2915840" y="5517280"/>
                <a:ext cx="216000" cy="432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3131864" y="5517280"/>
                <a:ext cx="216000" cy="43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3347888" y="5517280"/>
                <a:ext cx="216000" cy="43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3563912" y="5517280"/>
                <a:ext cx="216000" cy="43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2915840" y="5949328"/>
                <a:ext cx="216000" cy="43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3131864" y="5949328"/>
                <a:ext cx="216000" cy="43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3347888" y="5949328"/>
                <a:ext cx="216000" cy="43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3563912" y="5949328"/>
                <a:ext cx="216000" cy="43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72" name="直線接點 71"/>
            <p:cNvCxnSpPr/>
            <p:nvPr/>
          </p:nvCxnSpPr>
          <p:spPr>
            <a:xfrm>
              <a:off x="4067944" y="4581128"/>
              <a:ext cx="61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/>
            <p:nvPr/>
          </p:nvCxnSpPr>
          <p:spPr>
            <a:xfrm>
              <a:off x="7524328" y="4581128"/>
              <a:ext cx="12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文字方塊 74"/>
          <p:cNvSpPr txBox="1"/>
          <p:nvPr/>
        </p:nvSpPr>
        <p:spPr>
          <a:xfrm>
            <a:off x="3851920" y="5589240"/>
            <a:ext cx="108012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分數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6" name="文字方塊 75"/>
          <p:cNvSpPr txBox="1"/>
          <p:nvPr/>
        </p:nvSpPr>
        <p:spPr>
          <a:xfrm>
            <a:off x="7668344" y="5661248"/>
            <a:ext cx="108012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小數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3923928" y="6211669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上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7" name="文字方塊 76"/>
          <p:cNvSpPr txBox="1"/>
          <p:nvPr/>
        </p:nvSpPr>
        <p:spPr>
          <a:xfrm>
            <a:off x="7740352" y="6211669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下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zh-TW" altLang="en-US" sz="10000" dirty="0" smtClean="0"/>
              <a:t>怎麼唸</a:t>
            </a:r>
            <a:r>
              <a:rPr lang="en-US" altLang="zh-TW" sz="10000" dirty="0" smtClean="0"/>
              <a:t/>
            </a:r>
            <a:br>
              <a:rPr lang="en-US" altLang="zh-TW" sz="10000" dirty="0" smtClean="0"/>
            </a:br>
            <a:r>
              <a:rPr lang="zh-TW" altLang="en-US" sz="10000" dirty="0" smtClean="0"/>
              <a:t>就怎麼算</a:t>
            </a:r>
            <a:endParaRPr lang="zh-TW" altLang="en-US" sz="1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今年屏東「第一鮪」稱號確定由東港籍漁船德鴻發號獲得。記者蔣繼平／攝影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3977"/>
            <a:ext cx="9183624" cy="516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 descr="「蛋雕」的圖片搜尋結果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27195" cy="30870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6" name="圖片 5" descr="相關圖片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220" y="0"/>
            <a:ext cx="2811780" cy="23067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4484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844824"/>
            <a:ext cx="60769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4975" y="2681288"/>
            <a:ext cx="57340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5" cstate="print"/>
          <a:srcRect t="53308"/>
          <a:stretch>
            <a:fillRect/>
          </a:stretch>
        </p:blipFill>
        <p:spPr bwMode="auto">
          <a:xfrm>
            <a:off x="1043608" y="4869160"/>
            <a:ext cx="7019925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5" cstate="print"/>
          <a:srcRect b="90343"/>
          <a:stretch>
            <a:fillRect/>
          </a:stretch>
        </p:blipFill>
        <p:spPr bwMode="auto">
          <a:xfrm>
            <a:off x="1259632" y="4509120"/>
            <a:ext cx="7019925" cy="396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8244408" y="6211669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下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06859" y="6021288"/>
            <a:ext cx="6912768" cy="5760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825004" y="3789040"/>
            <a:ext cx="5976664" cy="5760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563888" y="1484784"/>
            <a:ext cx="4248472" cy="5760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378796"/>
            <a:ext cx="8077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88640"/>
            <a:ext cx="80867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098923"/>
            <a:ext cx="81629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3563888" y="1484784"/>
          <a:ext cx="4464496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2" name="Equation" r:id="rId7" imgW="939600" imgH="203040" progId="Equation.DSMT4">
                  <p:embed/>
                </p:oleObj>
              </mc:Choice>
              <mc:Fallback>
                <p:oleObj name="Equation" r:id="rId7" imgW="93960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1484784"/>
                        <a:ext cx="4464496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1752996" y="3829050"/>
          <a:ext cx="6275388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3" name="Equation" r:id="rId9" imgW="1320480" imgH="177480" progId="Equation.DSMT4">
                  <p:embed/>
                </p:oleObj>
              </mc:Choice>
              <mc:Fallback>
                <p:oleObj name="Equation" r:id="rId9" imgW="1320480" imgH="177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996" y="3829050"/>
                        <a:ext cx="6275388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9" name="Object 5"/>
          <p:cNvGraphicFramePr>
            <a:graphicFrameLocks noChangeAspect="1"/>
          </p:cNvGraphicFramePr>
          <p:nvPr/>
        </p:nvGraphicFramePr>
        <p:xfrm>
          <a:off x="906859" y="6021660"/>
          <a:ext cx="71215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4" name="Equation" r:id="rId11" imgW="1498320" imgH="203040" progId="Equation.DSMT4">
                  <p:embed/>
                </p:oleObj>
              </mc:Choice>
              <mc:Fallback>
                <p:oleObj name="Equation" r:id="rId11" imgW="1498320" imgH="203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859" y="6021660"/>
                        <a:ext cx="71215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8244408" y="6211669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上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zh-TW" altLang="en-US" sz="10000" dirty="0" smtClean="0"/>
              <a:t>不等式</a:t>
            </a:r>
            <a:endParaRPr lang="zh-TW" altLang="en-US" sz="1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260648"/>
            <a:ext cx="9039225" cy="638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8172400" y="0"/>
            <a:ext cx="9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上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29600" cy="6034682"/>
          </a:xfrm>
        </p:spPr>
        <p:txBody>
          <a:bodyPr>
            <a:normAutofit/>
          </a:bodyPr>
          <a:lstStyle/>
          <a:p>
            <a:r>
              <a:rPr lang="en-US" altLang="zh-TW" sz="7200" dirty="0" smtClean="0">
                <a:latin typeface="標楷體" pitchFamily="65" charset="-120"/>
                <a:ea typeface="標楷體" pitchFamily="65" charset="-120"/>
              </a:rPr>
              <a:t>x&gt;2</a:t>
            </a:r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且</a:t>
            </a:r>
            <a:r>
              <a:rPr lang="en-US" altLang="zh-TW" sz="7200" dirty="0" smtClean="0">
                <a:latin typeface="標楷體" pitchFamily="65" charset="-120"/>
                <a:ea typeface="標楷體" pitchFamily="65" charset="-120"/>
              </a:rPr>
              <a:t>x&lt;5</a:t>
            </a:r>
            <a:br>
              <a:rPr lang="en-US" altLang="zh-TW" sz="72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72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72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7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x&gt;2&lt;5</a:t>
            </a:r>
            <a:r>
              <a:rPr lang="zh-TW" altLang="en-US" sz="7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7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5&lt;x&gt;2</a:t>
            </a:r>
            <a:r>
              <a:rPr lang="en-US" altLang="zh-TW" sz="72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72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72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72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7200" dirty="0" smtClean="0">
                <a:latin typeface="標楷體" pitchFamily="65" charset="-120"/>
                <a:ea typeface="標楷體" pitchFamily="65" charset="-120"/>
              </a:rPr>
              <a:t>2&lt;x&lt;5  5&gt;x&gt;2</a:t>
            </a:r>
            <a:endParaRPr lang="zh-TW" altLang="en-US" sz="7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向下箭號 4"/>
          <p:cNvSpPr/>
          <p:nvPr/>
        </p:nvSpPr>
        <p:spPr>
          <a:xfrm rot="2032589">
            <a:off x="3520087" y="1735852"/>
            <a:ext cx="432760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下箭號 5"/>
          <p:cNvSpPr/>
          <p:nvPr/>
        </p:nvSpPr>
        <p:spPr>
          <a:xfrm rot="19567411" flipH="1">
            <a:off x="5191153" y="1735853"/>
            <a:ext cx="432760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下箭號 7"/>
          <p:cNvSpPr/>
          <p:nvPr/>
        </p:nvSpPr>
        <p:spPr>
          <a:xfrm>
            <a:off x="4355976" y="4005064"/>
            <a:ext cx="432760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1316" t="23008" r="13159" b="32534"/>
          <a:stretch/>
        </p:blipFill>
        <p:spPr>
          <a:xfrm>
            <a:off x="611560" y="188640"/>
            <a:ext cx="8064896" cy="316491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3685" t="45591" r="5744" b="21251"/>
          <a:stretch/>
        </p:blipFill>
        <p:spPr>
          <a:xfrm>
            <a:off x="0" y="4005064"/>
            <a:ext cx="914631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761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zh-TW" altLang="en-US" sz="10000" dirty="0" smtClean="0"/>
              <a:t>三角形</a:t>
            </a:r>
            <a:endParaRPr lang="zh-TW" altLang="en-US" sz="1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認識</a:t>
            </a:r>
            <a:r>
              <a:rPr lang="zh-TW" altLang="en-US" smtClean="0"/>
              <a:t>形狀？！</a:t>
            </a:r>
            <a:endParaRPr lang="zh-TW" alt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48577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5775" y="3212976"/>
            <a:ext cx="48482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8172400" y="6211669"/>
            <a:ext cx="9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上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414338"/>
            <a:ext cx="832485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8172400" y="6211669"/>
            <a:ext cx="9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上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309"/>
            <a:ext cx="80867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841" y="3573016"/>
            <a:ext cx="80295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8172400" y="6211669"/>
            <a:ext cx="9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上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45762" t="10846" r="19165" b="9562"/>
          <a:stretch>
            <a:fillRect/>
          </a:stretch>
        </p:blipFill>
        <p:spPr bwMode="auto">
          <a:xfrm>
            <a:off x="35496" y="332656"/>
            <a:ext cx="3420888" cy="621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l="32484" t="14765" r="9931" b="16022"/>
          <a:stretch>
            <a:fillRect/>
          </a:stretch>
        </p:blipFill>
        <p:spPr bwMode="auto">
          <a:xfrm>
            <a:off x="3491880" y="764704"/>
            <a:ext cx="561662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8244408" y="6211669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上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3" y="252413"/>
            <a:ext cx="7458075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三角形內角和是</a:t>
            </a:r>
            <a:r>
              <a:rPr lang="en-US" altLang="zh-TW" dirty="0" smtClean="0"/>
              <a:t>180</a:t>
            </a:r>
            <a:r>
              <a:rPr lang="zh-TW" altLang="en-US" dirty="0" smtClean="0"/>
              <a:t>度嗎？</a:t>
            </a:r>
            <a:endParaRPr lang="zh-TW" alt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r="78588"/>
          <a:stretch>
            <a:fillRect/>
          </a:stretch>
        </p:blipFill>
        <p:spPr bwMode="auto">
          <a:xfrm>
            <a:off x="251520" y="2107282"/>
            <a:ext cx="205172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 l="31213"/>
          <a:stretch>
            <a:fillRect/>
          </a:stretch>
        </p:blipFill>
        <p:spPr bwMode="auto">
          <a:xfrm>
            <a:off x="2339752" y="2107282"/>
            <a:ext cx="65912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zh-TW" altLang="en-US" sz="10000" dirty="0" smtClean="0"/>
              <a:t>基準量</a:t>
            </a:r>
            <a:r>
              <a:rPr lang="en-US" altLang="zh-TW" sz="10000" dirty="0" smtClean="0"/>
              <a:t/>
            </a:r>
            <a:br>
              <a:rPr lang="en-US" altLang="zh-TW" sz="10000" dirty="0" smtClean="0"/>
            </a:br>
            <a:r>
              <a:rPr lang="zh-TW" altLang="en-US" sz="10000" dirty="0" smtClean="0"/>
              <a:t>與比較量</a:t>
            </a:r>
            <a:endParaRPr lang="zh-TW" altLang="en-US" sz="1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7636"/>
            <a:ext cx="80486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558404"/>
            <a:ext cx="76676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350492"/>
            <a:ext cx="6143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2051720" y="2852937"/>
          <a:ext cx="4360485" cy="1152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6" name="Equation" r:id="rId6" imgW="1384200" imgH="457200" progId="Equation.DSMT4">
                  <p:embed/>
                </p:oleObj>
              </mc:Choice>
              <mc:Fallback>
                <p:oleObj name="Equation" r:id="rId6" imgW="1384200" imgH="457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852937"/>
                        <a:ext cx="4360485" cy="11521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4094336"/>
            <a:ext cx="80486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6567" name="Object 7"/>
          <p:cNvGraphicFramePr>
            <a:graphicFrameLocks noChangeAspect="1"/>
          </p:cNvGraphicFramePr>
          <p:nvPr/>
        </p:nvGraphicFramePr>
        <p:xfrm>
          <a:off x="2055813" y="5374407"/>
          <a:ext cx="4640262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7" name="Equation" r:id="rId9" imgW="1473120" imgH="457200" progId="Equation.DSMT4">
                  <p:embed/>
                </p:oleObj>
              </mc:Choice>
              <mc:Fallback>
                <p:oleObj name="Equation" r:id="rId9" imgW="1473120" imgH="457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813" y="5374407"/>
                        <a:ext cx="4640262" cy="1150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8172400" y="6211669"/>
            <a:ext cx="9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下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5602"/>
            <a:ext cx="80676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772394"/>
            <a:ext cx="77724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542" y="2564482"/>
            <a:ext cx="5581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7590" name="Object 6"/>
          <p:cNvGraphicFramePr>
            <a:graphicFrameLocks noChangeAspect="1"/>
          </p:cNvGraphicFramePr>
          <p:nvPr/>
        </p:nvGraphicFramePr>
        <p:xfrm>
          <a:off x="2230438" y="3100090"/>
          <a:ext cx="4002087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1" name="Equation" r:id="rId6" imgW="1269720" imgH="431640" progId="Equation.DSMT4">
                  <p:embed/>
                </p:oleObj>
              </mc:Choice>
              <mc:Fallback>
                <p:oleObj name="Equation" r:id="rId6" imgW="1269720" imgH="431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0438" y="3100090"/>
                        <a:ext cx="4002087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148658"/>
            <a:ext cx="8096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7592" name="Object 8"/>
          <p:cNvGraphicFramePr>
            <a:graphicFrameLocks noChangeAspect="1"/>
          </p:cNvGraphicFramePr>
          <p:nvPr/>
        </p:nvGraphicFramePr>
        <p:xfrm>
          <a:off x="2884488" y="5444827"/>
          <a:ext cx="3560762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2" name="Equation" r:id="rId9" imgW="1130040" imgH="457200" progId="Equation.DSMT4">
                  <p:embed/>
                </p:oleObj>
              </mc:Choice>
              <mc:Fallback>
                <p:oleObj name="Equation" r:id="rId9" imgW="1130040" imgH="457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488" y="5444827"/>
                        <a:ext cx="3560762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zh-TW" altLang="en-US" sz="10000" dirty="0" smtClean="0"/>
              <a:t>數線</a:t>
            </a:r>
            <a:endParaRPr lang="zh-TW" altLang="en-US" sz="1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300038"/>
            <a:ext cx="8505825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8172400" y="0"/>
            <a:ext cx="9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上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>
            <a:off x="2843808" y="5949280"/>
            <a:ext cx="72008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zh-TW" altLang="en-US" sz="10000" dirty="0" smtClean="0"/>
              <a:t>累積</a:t>
            </a:r>
            <a:endParaRPr lang="zh-TW" altLang="en-US" sz="1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吃了</a:t>
            </a:r>
            <a:r>
              <a:rPr lang="en-US" altLang="zh-TW" dirty="0" smtClean="0"/>
              <a:t>2</a:t>
            </a:r>
            <a:r>
              <a:rPr lang="zh-TW" altLang="en-US" dirty="0" smtClean="0"/>
              <a:t>碗飯？！</a:t>
            </a:r>
            <a:endParaRPr lang="zh-TW" altLang="en-US" dirty="0"/>
          </a:p>
        </p:txBody>
      </p:sp>
      <p:pic>
        <p:nvPicPr>
          <p:cNvPr id="4" name="圖片 3" descr="QlhZs%3DqlzADqQ5FkpOqxU8m%3DkLss8eWfL0Uc81mR68tYz1516669225495compressflag.png"/>
          <p:cNvPicPr>
            <a:picLocks noChangeAspect="1"/>
          </p:cNvPicPr>
          <p:nvPr/>
        </p:nvPicPr>
        <p:blipFill>
          <a:blip r:embed="rId2" cstate="print"/>
          <a:srcRect l="22704" t="26798" r="9649" b="3597"/>
          <a:stretch>
            <a:fillRect/>
          </a:stretch>
        </p:blipFill>
        <p:spPr>
          <a:xfrm>
            <a:off x="1338858" y="2564922"/>
            <a:ext cx="2873102" cy="1814597"/>
          </a:xfrm>
          <a:prstGeom prst="rect">
            <a:avLst/>
          </a:prstGeom>
        </p:spPr>
      </p:pic>
      <p:pic>
        <p:nvPicPr>
          <p:cNvPr id="5" name="圖片 4" descr="384760-XXL.jpg"/>
          <p:cNvPicPr>
            <a:picLocks noChangeAspect="1"/>
          </p:cNvPicPr>
          <p:nvPr/>
        </p:nvPicPr>
        <p:blipFill>
          <a:blip r:embed="rId3" cstate="print"/>
          <a:srcRect t="11459" b="5530"/>
          <a:stretch>
            <a:fillRect/>
          </a:stretch>
        </p:blipFill>
        <p:spPr>
          <a:xfrm>
            <a:off x="4283969" y="1556792"/>
            <a:ext cx="3400425" cy="2822727"/>
          </a:xfrm>
          <a:prstGeom prst="rect">
            <a:avLst/>
          </a:prstGeom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4509120"/>
            <a:ext cx="1512168" cy="1642173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5"/>
          <p:cNvSpPr>
            <a:spLocks noChangeAspect="1" noChangeArrowheads="1"/>
          </p:cNvSpPr>
          <p:nvPr/>
        </p:nvSpPr>
        <p:spPr bwMode="auto">
          <a:xfrm>
            <a:off x="1403649" y="1077600"/>
            <a:ext cx="2486661" cy="1493520"/>
          </a:xfrm>
          <a:prstGeom prst="rect">
            <a:avLst/>
          </a:prstGeom>
          <a:solidFill>
            <a:srgbClr val="ED7D3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0115" name="Rectangle 6"/>
          <p:cNvSpPr>
            <a:spLocks noChangeAspect="1" noChangeArrowheads="1"/>
          </p:cNvSpPr>
          <p:nvPr/>
        </p:nvSpPr>
        <p:spPr bwMode="auto">
          <a:xfrm>
            <a:off x="5076056" y="1077600"/>
            <a:ext cx="1991360" cy="1991360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57200" y="96872"/>
            <a:ext cx="8229600" cy="836712"/>
          </a:xfrm>
        </p:spPr>
        <p:txBody>
          <a:bodyPr>
            <a:normAutofit/>
          </a:bodyPr>
          <a:lstStyle/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哪一張色紙比較大張呢？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0116" name="立方體 351"/>
          <p:cNvSpPr>
            <a:spLocks noChangeAspect="1" noChangeArrowheads="1"/>
          </p:cNvSpPr>
          <p:nvPr/>
        </p:nvSpPr>
        <p:spPr bwMode="auto">
          <a:xfrm>
            <a:off x="2195736" y="4221088"/>
            <a:ext cx="1143000" cy="2386013"/>
          </a:xfrm>
          <a:prstGeom prst="cube">
            <a:avLst>
              <a:gd name="adj" fmla="val 25000"/>
            </a:avLst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0117" name="立方體 352"/>
          <p:cNvSpPr>
            <a:spLocks noChangeAspect="1" noChangeArrowheads="1"/>
          </p:cNvSpPr>
          <p:nvPr/>
        </p:nvSpPr>
        <p:spPr bwMode="auto">
          <a:xfrm>
            <a:off x="4499992" y="5085184"/>
            <a:ext cx="2283618" cy="1512095"/>
          </a:xfrm>
          <a:prstGeom prst="cube">
            <a:avLst>
              <a:gd name="adj" fmla="val 25000"/>
            </a:avLst>
          </a:prstGeom>
          <a:solidFill>
            <a:srgbClr val="ED7D3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標題 5"/>
          <p:cNvSpPr txBox="1">
            <a:spLocks/>
          </p:cNvSpPr>
          <p:nvPr/>
        </p:nvSpPr>
        <p:spPr>
          <a:xfrm>
            <a:off x="467544" y="324036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哪一</a:t>
            </a: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塊積木</a:t>
            </a:r>
            <a:r>
              <a:rPr kumimoji="0" lang="zh-TW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比較大</a:t>
            </a: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塊</a:t>
            </a:r>
            <a:r>
              <a:rPr kumimoji="0" lang="zh-TW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呢？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172400" y="6211669"/>
            <a:ext cx="9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下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172400" y="0"/>
            <a:ext cx="9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下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zh-TW" altLang="en-US" dirty="0" smtClean="0"/>
              <a:t>比例相同？比例改變？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pPr algn="ctr">
              <a:buNone/>
            </a:pPr>
            <a:r>
              <a:rPr lang="zh-TW" altLang="en-US" dirty="0"/>
              <a:t>形的變與</a:t>
            </a:r>
            <a:r>
              <a:rPr lang="zh-TW" altLang="en-US" dirty="0" smtClean="0"/>
              <a:t>不變       口味</a:t>
            </a:r>
            <a:r>
              <a:rPr lang="zh-TW" altLang="en-US" dirty="0"/>
              <a:t>的變與不變</a:t>
            </a:r>
          </a:p>
          <a:p>
            <a:pPr algn="ctr">
              <a:buNone/>
            </a:pPr>
            <a:endParaRPr lang="en-US" altLang="zh-TW" dirty="0" smtClean="0"/>
          </a:p>
        </p:txBody>
      </p:sp>
      <p:pic>
        <p:nvPicPr>
          <p:cNvPr id="4" name="圖片 3" descr="「胖 瘦」的圖片搜尋結果"/>
          <p:cNvPicPr>
            <a:picLocks noChangeAspect="1"/>
          </p:cNvPicPr>
          <p:nvPr/>
        </p:nvPicPr>
        <p:blipFill>
          <a:blip r:embed="rId3" cstate="print"/>
          <a:srcRect l="15240" t="4671" r="6678"/>
          <a:stretch>
            <a:fillRect/>
          </a:stretch>
        </p:blipFill>
        <p:spPr bwMode="auto">
          <a:xfrm>
            <a:off x="1087633" y="2780928"/>
            <a:ext cx="2710535" cy="327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 descr="「lemon water」的圖片搜尋結果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64904"/>
            <a:ext cx="2857500" cy="36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字方塊 5"/>
          <p:cNvSpPr txBox="1"/>
          <p:nvPr/>
        </p:nvSpPr>
        <p:spPr>
          <a:xfrm>
            <a:off x="8244408" y="6211669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上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zh-TW" altLang="en-US" sz="10000" dirty="0" smtClean="0"/>
              <a:t>等量公理</a:t>
            </a:r>
            <a:endParaRPr lang="zh-TW" altLang="en-US" sz="1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0143"/>
            <a:ext cx="8029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7991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90503"/>
            <a:ext cx="80391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765" y="5085184"/>
            <a:ext cx="80676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字方塊 9"/>
          <p:cNvSpPr txBox="1"/>
          <p:nvPr/>
        </p:nvSpPr>
        <p:spPr>
          <a:xfrm>
            <a:off x="8172400" y="6211669"/>
            <a:ext cx="9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上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98115"/>
            <a:ext cx="80581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8172400" y="6211669"/>
            <a:ext cx="9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上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282" y="2170931"/>
            <a:ext cx="80581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59163"/>
            <a:ext cx="80105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zh-TW" altLang="en-US" sz="10000" dirty="0" smtClean="0"/>
              <a:t>圓規</a:t>
            </a:r>
            <a:endParaRPr lang="zh-TW" altLang="en-US" sz="1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 b="67941"/>
          <a:stretch>
            <a:fillRect/>
          </a:stretch>
        </p:blipFill>
        <p:spPr bwMode="auto">
          <a:xfrm>
            <a:off x="4" y="423162"/>
            <a:ext cx="9178290" cy="293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687" y="3564127"/>
            <a:ext cx="8760809" cy="224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zh-TW" altLang="en-US" sz="10000" dirty="0" smtClean="0"/>
              <a:t>對稱</a:t>
            </a:r>
            <a:endParaRPr lang="zh-TW" altLang="en-US" sz="1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ãè³è¸è»ãçåçæå°çµæ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57336"/>
            <a:ext cx="6096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en-US" altLang="zh-TW" sz="10000" dirty="0" smtClean="0"/>
              <a:t>107</a:t>
            </a:r>
            <a:r>
              <a:rPr lang="zh-TW" altLang="en-US" sz="10000" dirty="0" smtClean="0"/>
              <a:t>會考</a:t>
            </a:r>
            <a:endParaRPr lang="zh-TW" altLang="en-US" sz="1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88643"/>
            <a:ext cx="7515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" y="2780928"/>
            <a:ext cx="9147810" cy="348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" y="3114246"/>
            <a:ext cx="9101138" cy="377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9147810" cy="267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錯在哪裡？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8330" y="1556792"/>
            <a:ext cx="4351902" cy="422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8244408" y="6211669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上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705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082469" cy="688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9138476" cy="338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917"/>
            <a:ext cx="9110472" cy="307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04826"/>
            <a:ext cx="9091803" cy="573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156" y="0"/>
            <a:ext cx="7094220" cy="686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t="12569" b="15450"/>
          <a:stretch>
            <a:fillRect/>
          </a:stretch>
        </p:blipFill>
        <p:spPr bwMode="auto">
          <a:xfrm>
            <a:off x="0" y="764704"/>
            <a:ext cx="9144000" cy="526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3203848" y="18448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南瓜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796136" y="17008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南瓜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172400" y="6211669"/>
            <a:ext cx="9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上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等級表？</a:t>
            </a:r>
            <a:endParaRPr lang="zh-TW" altLang="en-US" dirty="0"/>
          </a:p>
        </p:txBody>
      </p:sp>
      <p:sp>
        <p:nvSpPr>
          <p:cNvPr id="29698" name="AutoShape 2" descr="ãæ¶éæ©ãçåçæå°çµæ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</p:nvPr>
        </p:nvGraphicFramePr>
        <p:xfrm>
          <a:off x="457200" y="2203688"/>
          <a:ext cx="8291268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1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12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2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12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12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12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800" dirty="0" smtClean="0"/>
                        <a:t>萬</a:t>
                      </a:r>
                      <a:endParaRPr lang="zh-TW" altLang="en-US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800" dirty="0" smtClean="0"/>
                        <a:t>千</a:t>
                      </a:r>
                      <a:endParaRPr lang="zh-TW" altLang="en-US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800" dirty="0" smtClean="0"/>
                        <a:t>百</a:t>
                      </a:r>
                      <a:endParaRPr lang="zh-TW" altLang="en-US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800" dirty="0" smtClean="0"/>
                        <a:t>十</a:t>
                      </a:r>
                      <a:endParaRPr lang="zh-TW" altLang="en-US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800" dirty="0" smtClean="0"/>
                        <a:t>個</a:t>
                      </a:r>
                      <a:endParaRPr lang="zh-TW" altLang="en-US" sz="4800" dirty="0"/>
                    </a:p>
                  </a:txBody>
                  <a:tcPr anchor="ctr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800" dirty="0" smtClean="0"/>
                        <a:t>十分</a:t>
                      </a:r>
                      <a:endParaRPr lang="zh-TW" altLang="en-US" sz="4800" dirty="0"/>
                    </a:p>
                  </a:txBody>
                  <a:tcPr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800" dirty="0" smtClean="0"/>
                        <a:t>百分</a:t>
                      </a:r>
                      <a:endParaRPr lang="zh-TW" altLang="en-US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800" dirty="0" smtClean="0"/>
                        <a:t>千分</a:t>
                      </a:r>
                      <a:endParaRPr lang="zh-TW" altLang="en-US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800" dirty="0" smtClean="0"/>
                        <a:t>萬分</a:t>
                      </a:r>
                      <a:endParaRPr lang="zh-TW" altLang="en-US" sz="4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800" dirty="0" smtClean="0"/>
                        <a:t>4</a:t>
                      </a:r>
                      <a:endParaRPr lang="zh-TW" altLang="en-US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800" dirty="0" smtClean="0"/>
                        <a:t>5</a:t>
                      </a:r>
                      <a:endParaRPr lang="zh-TW" altLang="en-US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800" dirty="0" smtClean="0"/>
                        <a:t>2</a:t>
                      </a:r>
                      <a:endParaRPr lang="zh-TW" altLang="en-US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800" dirty="0" smtClean="0"/>
                        <a:t>9</a:t>
                      </a:r>
                      <a:endParaRPr lang="zh-TW" altLang="en-US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800" dirty="0" smtClean="0"/>
                        <a:t>6</a:t>
                      </a:r>
                      <a:endParaRPr lang="zh-TW" altLang="en-US" sz="4800" dirty="0"/>
                    </a:p>
                  </a:txBody>
                  <a:tcPr anchor="ctr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800" dirty="0" smtClean="0"/>
                        <a:t>1</a:t>
                      </a:r>
                      <a:endParaRPr lang="zh-TW" altLang="en-US" sz="4800" dirty="0"/>
                    </a:p>
                  </a:txBody>
                  <a:tcPr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800" dirty="0" smtClean="0"/>
                        <a:t>7</a:t>
                      </a:r>
                      <a:endParaRPr lang="zh-TW" altLang="en-US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800" dirty="0" smtClean="0"/>
                        <a:t>8</a:t>
                      </a:r>
                      <a:endParaRPr lang="zh-TW" altLang="en-US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800" dirty="0" smtClean="0"/>
                        <a:t>3</a:t>
                      </a:r>
                      <a:endParaRPr lang="zh-TW" altLang="en-US" sz="4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8244408" y="6211669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下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195736" y="0"/>
          <a:ext cx="4680520" cy="6854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Equation" r:id="rId3" imgW="2323800" imgH="3403440" progId="Equation.DSMT4">
                  <p:embed/>
                </p:oleObj>
              </mc:Choice>
              <mc:Fallback>
                <p:oleObj name="Equation" r:id="rId3" imgW="2323800" imgH="34034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0"/>
                        <a:ext cx="4680520" cy="68545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線接點 5"/>
          <p:cNvCxnSpPr/>
          <p:nvPr/>
        </p:nvCxnSpPr>
        <p:spPr>
          <a:xfrm>
            <a:off x="2555776" y="908720"/>
            <a:ext cx="43204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手繪多邊形 6"/>
          <p:cNvSpPr/>
          <p:nvPr/>
        </p:nvSpPr>
        <p:spPr>
          <a:xfrm>
            <a:off x="2469311" y="914400"/>
            <a:ext cx="120733" cy="403761"/>
          </a:xfrm>
          <a:custGeom>
            <a:avLst/>
            <a:gdLst>
              <a:gd name="connsiteX0" fmla="*/ 83128 w 120733"/>
              <a:gd name="connsiteY0" fmla="*/ 0 h 403761"/>
              <a:gd name="connsiteX1" fmla="*/ 106878 w 120733"/>
              <a:gd name="connsiteY1" fmla="*/ 237506 h 403761"/>
              <a:gd name="connsiteX2" fmla="*/ 0 w 120733"/>
              <a:gd name="connsiteY2" fmla="*/ 403761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733" h="403761">
                <a:moveTo>
                  <a:pt x="83128" y="0"/>
                </a:moveTo>
                <a:cubicBezTo>
                  <a:pt x="101930" y="85106"/>
                  <a:pt x="120733" y="170213"/>
                  <a:pt x="106878" y="237506"/>
                </a:cubicBezTo>
                <a:cubicBezTo>
                  <a:pt x="93023" y="304800"/>
                  <a:pt x="46511" y="354280"/>
                  <a:pt x="0" y="403761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接點 9"/>
          <p:cNvCxnSpPr/>
          <p:nvPr/>
        </p:nvCxnSpPr>
        <p:spPr>
          <a:xfrm>
            <a:off x="2555776" y="1772816"/>
            <a:ext cx="43204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2627784" y="2708920"/>
            <a:ext cx="43204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2627784" y="3645024"/>
            <a:ext cx="43204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2627784" y="4581128"/>
            <a:ext cx="43204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2627784" y="5445224"/>
            <a:ext cx="43204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2699792" y="6453336"/>
            <a:ext cx="43204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3131840" y="0"/>
            <a:ext cx="0" cy="68580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3707904" y="0"/>
            <a:ext cx="0" cy="68580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4283968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5148064" y="0"/>
            <a:ext cx="0" cy="68580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6084168" y="0"/>
            <a:ext cx="0" cy="68580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8244408" y="6211669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下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293</Words>
  <Application>Microsoft Office PowerPoint</Application>
  <PresentationFormat>如螢幕大小 (4:3)</PresentationFormat>
  <Paragraphs>99</Paragraphs>
  <Slides>63</Slides>
  <Notes>8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63</vt:i4>
      </vt:variant>
    </vt:vector>
  </HeadingPairs>
  <TitlesOfParts>
    <vt:vector size="70" baseType="lpstr">
      <vt:lpstr>微軟正黑體</vt:lpstr>
      <vt:lpstr>新細明體</vt:lpstr>
      <vt:lpstr>標楷體</vt:lpstr>
      <vt:lpstr>Arial</vt:lpstr>
      <vt:lpstr>Calibri</vt:lpstr>
      <vt:lpstr>Office 佈景主題</vt:lpstr>
      <vt:lpstr>Equation</vt:lpstr>
      <vt:lpstr>從國中數學想國小數學</vt:lpstr>
      <vt:lpstr>縮放</vt:lpstr>
      <vt:lpstr>PowerPoint 簡報</vt:lpstr>
      <vt:lpstr>PowerPoint 簡報</vt:lpstr>
      <vt:lpstr>比例相同？比例改變？</vt:lpstr>
      <vt:lpstr>錯在哪裡？</vt:lpstr>
      <vt:lpstr>PowerPoint 簡報</vt:lpstr>
      <vt:lpstr>等級表？</vt:lpstr>
      <vt:lpstr>PowerPoint 簡報</vt:lpstr>
      <vt:lpstr>PowerPoint 簡報</vt:lpstr>
      <vt:lpstr>PowerPoint 簡報</vt:lpstr>
      <vt:lpstr>PowerPoint 簡報</vt:lpstr>
      <vt:lpstr>PowerPoint 簡報</vt:lpstr>
      <vt:lpstr>橡皮筋</vt:lpstr>
      <vt:lpstr>平行線截等比例線段</vt:lpstr>
      <vt:lpstr>等比例線段連出平行線</vt:lpstr>
      <vt:lpstr>PowerPoint 簡報</vt:lpstr>
      <vt:lpstr>PowerPoint 簡報</vt:lpstr>
      <vt:lpstr>PowerPoint 簡報</vt:lpstr>
      <vt:lpstr>變化</vt:lpstr>
      <vt:lpstr>PowerPoint 簡報</vt:lpstr>
      <vt:lpstr>垂直、平行</vt:lpstr>
      <vt:lpstr>PowerPoint 簡報</vt:lpstr>
      <vt:lpstr>除法</vt:lpstr>
      <vt:lpstr>分裝</vt:lpstr>
      <vt:lpstr>平分</vt:lpstr>
      <vt:lpstr>哪一種經常發生？</vt:lpstr>
      <vt:lpstr>PowerPoint 簡報</vt:lpstr>
      <vt:lpstr>怎麼唸 就怎麼算</vt:lpstr>
      <vt:lpstr>PowerPoint 簡報</vt:lpstr>
      <vt:lpstr>PowerPoint 簡報</vt:lpstr>
      <vt:lpstr>不等式</vt:lpstr>
      <vt:lpstr>PowerPoint 簡報</vt:lpstr>
      <vt:lpstr>x&gt;2且x&lt;5  x&gt;2&lt;5  5&lt;x&gt;2  2&lt;x&lt;5  5&gt;x&gt;2</vt:lpstr>
      <vt:lpstr>PowerPoint 簡報</vt:lpstr>
      <vt:lpstr>三角形</vt:lpstr>
      <vt:lpstr>認識形狀？！</vt:lpstr>
      <vt:lpstr>PowerPoint 簡報</vt:lpstr>
      <vt:lpstr>PowerPoint 簡報</vt:lpstr>
      <vt:lpstr>PowerPoint 簡報</vt:lpstr>
      <vt:lpstr>三角形內角和是180度嗎？</vt:lpstr>
      <vt:lpstr>基準量 與比較量</vt:lpstr>
      <vt:lpstr>PowerPoint 簡報</vt:lpstr>
      <vt:lpstr>PowerPoint 簡報</vt:lpstr>
      <vt:lpstr>數線</vt:lpstr>
      <vt:lpstr>PowerPoint 簡報</vt:lpstr>
      <vt:lpstr>累積</vt:lpstr>
      <vt:lpstr>吃了2碗飯？！</vt:lpstr>
      <vt:lpstr>哪一張色紙比較大張呢？</vt:lpstr>
      <vt:lpstr>等量公理</vt:lpstr>
      <vt:lpstr>PowerPoint 簡報</vt:lpstr>
      <vt:lpstr>PowerPoint 簡報</vt:lpstr>
      <vt:lpstr>圓規</vt:lpstr>
      <vt:lpstr>PowerPoint 簡報</vt:lpstr>
      <vt:lpstr>對稱</vt:lpstr>
      <vt:lpstr>PowerPoint 簡報</vt:lpstr>
      <vt:lpstr>107會考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從國中數學想國小數學</dc:title>
  <dc:creator>user</dc:creator>
  <cp:lastModifiedBy>梅仙</cp:lastModifiedBy>
  <cp:revision>133</cp:revision>
  <dcterms:created xsi:type="dcterms:W3CDTF">2018-06-02T03:55:21Z</dcterms:created>
  <dcterms:modified xsi:type="dcterms:W3CDTF">2018-06-09T21:49:16Z</dcterms:modified>
</cp:coreProperties>
</file>