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506" r:id="rId2"/>
    <p:sldId id="426" r:id="rId3"/>
    <p:sldId id="551" r:id="rId4"/>
    <p:sldId id="423" r:id="rId5"/>
    <p:sldId id="532" r:id="rId6"/>
    <p:sldId id="507" r:id="rId7"/>
    <p:sldId id="428" r:id="rId8"/>
    <p:sldId id="508" r:id="rId9"/>
    <p:sldId id="519" r:id="rId10"/>
    <p:sldId id="522" r:id="rId11"/>
    <p:sldId id="510" r:id="rId12"/>
    <p:sldId id="511" r:id="rId13"/>
    <p:sldId id="512" r:id="rId14"/>
    <p:sldId id="513" r:id="rId15"/>
    <p:sldId id="520" r:id="rId16"/>
    <p:sldId id="514" r:id="rId17"/>
    <p:sldId id="548" r:id="rId18"/>
    <p:sldId id="525" r:id="rId19"/>
    <p:sldId id="524" r:id="rId20"/>
    <p:sldId id="549" r:id="rId21"/>
    <p:sldId id="526" r:id="rId22"/>
    <p:sldId id="527" r:id="rId23"/>
    <p:sldId id="528" r:id="rId24"/>
    <p:sldId id="529" r:id="rId25"/>
    <p:sldId id="530" r:id="rId26"/>
    <p:sldId id="531" r:id="rId27"/>
    <p:sldId id="550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4" r:id="rId36"/>
    <p:sldId id="540" r:id="rId37"/>
    <p:sldId id="541" r:id="rId38"/>
    <p:sldId id="542" r:id="rId39"/>
    <p:sldId id="543" r:id="rId40"/>
    <p:sldId id="546" r:id="rId41"/>
    <p:sldId id="547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FFFF"/>
    <a:srgbClr val="FF3300"/>
    <a:srgbClr val="006600"/>
    <a:srgbClr val="CC3300"/>
    <a:srgbClr val="66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83949" autoAdjust="0"/>
  </p:normalViewPr>
  <p:slideViewPr>
    <p:cSldViewPr>
      <p:cViewPr>
        <p:scale>
          <a:sx n="48" d="100"/>
          <a:sy n="48" d="100"/>
        </p:scale>
        <p:origin x="-114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4DE51-FDF0-4272-A68C-3D7B6B112E62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C202-5063-4071-A386-C290D30C7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這是宇宙爆發的模擬圖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我自己本身是學數理的，又是玩教學系統的，所以很喜歡這張圖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而他有另一層意義是，期望我們今天在這邊所凝聚的力量，可以不斷地向外擴張擴大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C202-5063-4071-A386-C290D30C7368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341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邁向一點點理想</a:t>
            </a:r>
            <a:r>
              <a:rPr lang="en-US" altLang="zh-TW" dirty="0" smtClean="0"/>
              <a:t>^^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A24FD-31FD-416B-8D69-A176B8A32C57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219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這幾年談的議題包括</a:t>
            </a:r>
            <a:r>
              <a:rPr lang="en-US" altLang="zh-TW" dirty="0" smtClean="0"/>
              <a:t>….</a:t>
            </a:r>
            <a:br>
              <a:rPr lang="en-US" altLang="zh-TW" dirty="0" smtClean="0"/>
            </a:br>
            <a:r>
              <a:rPr lang="zh-TW" altLang="en-US" dirty="0" smtClean="0"/>
              <a:t>在數學科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單純玩課程或單純玩教學，都不容易成功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C202-5063-4071-A386-C290D30C736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90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從連續量轉換成離散量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6D7D-8F37-40E9-BBBD-CD4C836CF7F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40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從連續量轉換成離散量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6D7D-8F37-40E9-BBBD-CD4C836CF7F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28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十進位的一致性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位值名稱的節縮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6D7D-8F37-40E9-BBBD-CD4C836CF7F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2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測量誤差嗎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6D7D-8F37-40E9-BBBD-CD4C836CF7F5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6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340366"/>
            <a:ext cx="7200800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回歸數學本質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1627" r="19799" b="15909"/>
          <a:stretch/>
        </p:blipFill>
        <p:spPr>
          <a:xfrm rot="16200000">
            <a:off x="-186920" y="2430179"/>
            <a:ext cx="4395728" cy="294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971600" y="580526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陳維民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台中清水國小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82336" y="1703705"/>
            <a:ext cx="5184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臺東師範學院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)77-81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高雄師範大學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)84-87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彰化師範大學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)90-99</a:t>
            </a: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  國小數學輔導團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入選親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天下  教育創新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入選遠見天下  未來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 臺灣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國北教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教師創業家 講師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夢二和夢的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次方 講師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  數學素養導向設計教師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到大陸江蘇、山東、福建等地交流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起承轉合教學系統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創始人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2336" y="6099435"/>
            <a:ext cx="4041992" cy="413715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7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970076" y="3067744"/>
            <a:ext cx="320384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等值分數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22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836712"/>
            <a:ext cx="8208912" cy="1800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544" y="278092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/>
              <a:t>1.</a:t>
            </a:r>
            <a:r>
              <a:rPr lang="zh-TW" altLang="en-US" sz="3600" b="1" dirty="0" smtClean="0"/>
              <a:t>拿一張</a:t>
            </a:r>
            <a:r>
              <a:rPr lang="en-US" altLang="zh-TW" sz="3600" b="1" dirty="0" smtClean="0"/>
              <a:t>A4</a:t>
            </a:r>
            <a:r>
              <a:rPr lang="zh-TW" altLang="en-US" sz="3600" b="1" dirty="0" smtClean="0"/>
              <a:t>的空白紙，直向對折再對折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這是一條緞帶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>2.</a:t>
            </a:r>
            <a:r>
              <a:rPr lang="zh-TW" altLang="en-US" sz="3600" b="1" dirty="0" smtClean="0"/>
              <a:t>我先自己在緞帶上標示</a:t>
            </a:r>
            <a:r>
              <a:rPr lang="en-US" altLang="zh-TW" sz="3600" b="1" dirty="0"/>
              <a:t>1/2</a:t>
            </a:r>
            <a:r>
              <a:rPr lang="zh-TW" altLang="en-US" sz="3600" b="1" dirty="0"/>
              <a:t>條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3.</a:t>
            </a:r>
            <a:r>
              <a:rPr lang="zh-TW" altLang="en-US" sz="3600" b="1" dirty="0" smtClean="0"/>
              <a:t>接著是</a:t>
            </a:r>
            <a:r>
              <a:rPr lang="en-US" altLang="zh-TW" sz="3600" b="1" dirty="0" smtClean="0"/>
              <a:t>1/3</a:t>
            </a:r>
            <a:r>
              <a:rPr lang="zh-TW" altLang="en-US" sz="3600" b="1" dirty="0" smtClean="0"/>
              <a:t>條、</a:t>
            </a:r>
            <a:r>
              <a:rPr lang="en-US" altLang="zh-TW" sz="3600" b="1" dirty="0" smtClean="0"/>
              <a:t>2/3</a:t>
            </a:r>
            <a:r>
              <a:rPr lang="zh-TW" altLang="en-US" sz="3600" b="1" dirty="0" smtClean="0"/>
              <a:t>條，然後是</a:t>
            </a:r>
            <a:r>
              <a:rPr lang="en-US" altLang="zh-TW" sz="3600" b="1" dirty="0" smtClean="0"/>
              <a:t>1/4</a:t>
            </a:r>
            <a:r>
              <a:rPr lang="zh-TW" altLang="en-US" sz="3600" b="1" dirty="0" smtClean="0"/>
              <a:t>條、</a:t>
            </a:r>
            <a:endParaRPr lang="en-US" altLang="zh-TW" sz="3600" b="1" dirty="0" smtClean="0"/>
          </a:p>
          <a:p>
            <a:r>
              <a:rPr lang="zh-TW" altLang="en-US" sz="3600" b="1" dirty="0"/>
              <a:t> </a:t>
            </a:r>
            <a:r>
              <a:rPr lang="zh-TW" altLang="en-US" sz="3600" b="1" dirty="0" smtClean="0"/>
              <a:t>   </a:t>
            </a:r>
            <a:r>
              <a:rPr lang="en-US" altLang="zh-TW" sz="3600" b="1" dirty="0" smtClean="0"/>
              <a:t>2/4</a:t>
            </a:r>
            <a:r>
              <a:rPr lang="zh-TW" altLang="en-US" sz="3600" b="1" dirty="0" smtClean="0"/>
              <a:t>條、</a:t>
            </a:r>
            <a:r>
              <a:rPr lang="en-US" altLang="zh-TW" sz="3600" b="1" dirty="0" smtClean="0"/>
              <a:t>3/4</a:t>
            </a:r>
            <a:r>
              <a:rPr lang="zh-TW" altLang="en-US" sz="3600" b="1" dirty="0"/>
              <a:t>條</a:t>
            </a:r>
          </a:p>
          <a:p>
            <a:r>
              <a:rPr lang="en-US" altLang="zh-TW" sz="3600" b="1" dirty="0" smtClean="0"/>
              <a:t>4.</a:t>
            </a:r>
            <a:r>
              <a:rPr lang="zh-TW" altLang="en-US" sz="3600" b="1" dirty="0" smtClean="0"/>
              <a:t>那五等分，請現場老師標示出</a:t>
            </a:r>
            <a:r>
              <a:rPr lang="en-US" altLang="zh-TW" sz="3600" b="1" dirty="0" smtClean="0"/>
              <a:t>1/5</a:t>
            </a:r>
            <a:r>
              <a:rPr lang="zh-TW" altLang="en-US" sz="3600" b="1" dirty="0" smtClean="0"/>
              <a:t>條、</a:t>
            </a:r>
            <a:endParaRPr lang="en-US" altLang="zh-TW" sz="3600" b="1" dirty="0" smtClean="0"/>
          </a:p>
          <a:p>
            <a:r>
              <a:rPr lang="zh-TW" altLang="en-US" sz="3600" b="1" dirty="0"/>
              <a:t> 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2/5</a:t>
            </a:r>
            <a:r>
              <a:rPr lang="zh-TW" altLang="en-US" sz="3600" b="1" dirty="0" smtClean="0"/>
              <a:t>條</a:t>
            </a:r>
            <a:r>
              <a:rPr lang="zh-TW" altLang="en-US" sz="3600" b="1" dirty="0"/>
              <a:t>、</a:t>
            </a:r>
            <a:r>
              <a:rPr lang="en-US" altLang="zh-TW" sz="3600" b="1" dirty="0" smtClean="0"/>
              <a:t>3/5</a:t>
            </a:r>
            <a:r>
              <a:rPr lang="zh-TW" altLang="en-US" sz="3600" b="1" dirty="0" smtClean="0"/>
              <a:t>條、</a:t>
            </a:r>
            <a:r>
              <a:rPr lang="en-US" altLang="zh-TW" sz="3600" b="1" dirty="0" smtClean="0"/>
              <a:t>4/5</a:t>
            </a:r>
            <a:r>
              <a:rPr lang="zh-TW" altLang="en-US" sz="3600" b="1" dirty="0" smtClean="0"/>
              <a:t>條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74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985952"/>
            <a:ext cx="8208912" cy="22322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/>
              <a:t>來到七等分，開始找碴</a:t>
            </a:r>
            <a:endParaRPr lang="zh-TW" altLang="en-US" sz="6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393828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Q1.</a:t>
            </a:r>
            <a:r>
              <a:rPr lang="zh-TW" altLang="en-US" sz="4000" b="1" dirty="0" smtClean="0"/>
              <a:t>七等分，大家有什麼困難</a:t>
            </a:r>
            <a:r>
              <a:rPr lang="en-US" altLang="zh-TW" sz="4000" b="1" dirty="0" smtClean="0"/>
              <a:t>?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Q2.</a:t>
            </a:r>
            <a:r>
              <a:rPr lang="zh-TW" altLang="en-US" sz="4000" b="1" dirty="0" smtClean="0"/>
              <a:t>這困難，可以用甚麼方法來解決</a:t>
            </a:r>
            <a:r>
              <a:rPr lang="en-US" altLang="zh-TW" sz="4000" b="1" dirty="0" smtClean="0"/>
              <a:t>?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20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æ²æèªåæ¿ä»£æå­ã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4" t="33201" r="5232" b="21651"/>
          <a:stretch/>
        </p:blipFill>
        <p:spPr bwMode="auto">
          <a:xfrm>
            <a:off x="330" y="908720"/>
            <a:ext cx="914334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14863" y="1843951"/>
            <a:ext cx="5314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dirty="0" smtClean="0"/>
              <a:t>精準</a:t>
            </a:r>
            <a:endParaRPr lang="zh-TW" altLang="en-US" sz="20000" dirty="0"/>
          </a:p>
        </p:txBody>
      </p:sp>
    </p:spTree>
    <p:extLst>
      <p:ext uri="{BB962C8B-B14F-4D97-AF65-F5344CB8AC3E}">
        <p14:creationId xmlns:p14="http://schemas.microsoft.com/office/powerpoint/2010/main" val="749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>
              <a:solidFill>
                <a:srgbClr val="CC33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940784" y="301350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+mn-ea"/>
              </a:rPr>
              <a:t>第二種手法</a:t>
            </a:r>
            <a:endParaRPr lang="zh-TW" altLang="en-US" sz="4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64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" y="58316"/>
            <a:ext cx="908948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87823" y="3573016"/>
            <a:ext cx="316835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四則運算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0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>
              <a:solidFill>
                <a:srgbClr val="CC33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09678" y="301350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+mn-ea"/>
              </a:rPr>
              <a:t>為什麼分享這個主題</a:t>
            </a:r>
            <a:endParaRPr lang="zh-TW" altLang="en-US" sz="4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0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14863" y="1843951"/>
            <a:ext cx="5314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dirty="0"/>
              <a:t>快</a:t>
            </a:r>
            <a:r>
              <a:rPr lang="zh-TW" altLang="en-US" sz="20000" dirty="0" smtClean="0"/>
              <a:t>速</a:t>
            </a:r>
            <a:endParaRPr lang="zh-TW" altLang="en-US" sz="20000" dirty="0"/>
          </a:p>
        </p:txBody>
      </p:sp>
    </p:spTree>
    <p:extLst>
      <p:ext uri="{BB962C8B-B14F-4D97-AF65-F5344CB8AC3E}">
        <p14:creationId xmlns:p14="http://schemas.microsoft.com/office/powerpoint/2010/main" val="14405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>
              <a:solidFill>
                <a:srgbClr val="CC33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940784" y="301350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+mn-ea"/>
              </a:rPr>
              <a:t>第三種手法</a:t>
            </a:r>
            <a:endParaRPr lang="zh-TW" altLang="en-US" sz="4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7788" y="3086690"/>
            <a:ext cx="8488425" cy="684620"/>
            <a:chOff x="251520" y="3176428"/>
            <a:chExt cx="8488425" cy="684620"/>
          </a:xfrm>
        </p:grpSpPr>
        <p:sp>
          <p:nvSpPr>
            <p:cNvPr id="4" name="矩形 3"/>
            <p:cNvSpPr/>
            <p:nvPr/>
          </p:nvSpPr>
          <p:spPr>
            <a:xfrm>
              <a:off x="6718299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36830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55362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99768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44175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62706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81237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5644" y="3176972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70051" y="3176428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88582" y="3176428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07113" y="3176428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1520" y="3176428"/>
              <a:ext cx="584583" cy="684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263142" y="4581128"/>
            <a:ext cx="2483768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十進位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32644" y="2414193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個</a:t>
            </a:r>
            <a:endParaRPr lang="zh-TW" altLang="en-US" sz="4000" dirty="0"/>
          </a:p>
        </p:txBody>
      </p:sp>
      <p:sp>
        <p:nvSpPr>
          <p:cNvPr id="23" name="矩形 22"/>
          <p:cNvSpPr/>
          <p:nvPr/>
        </p:nvSpPr>
        <p:spPr>
          <a:xfrm>
            <a:off x="7423853" y="2414193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十</a:t>
            </a:r>
            <a:endParaRPr lang="zh-TW" altLang="en-US" sz="4000" dirty="0"/>
          </a:p>
        </p:txBody>
      </p:sp>
      <p:sp>
        <p:nvSpPr>
          <p:cNvPr id="24" name="矩形 23"/>
          <p:cNvSpPr/>
          <p:nvPr/>
        </p:nvSpPr>
        <p:spPr>
          <a:xfrm>
            <a:off x="6688697" y="2414193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百</a:t>
            </a:r>
            <a:endParaRPr lang="zh-TW" altLang="en-US" sz="4000" dirty="0"/>
          </a:p>
        </p:txBody>
      </p:sp>
      <p:sp>
        <p:nvSpPr>
          <p:cNvPr id="25" name="矩形 24"/>
          <p:cNvSpPr/>
          <p:nvPr/>
        </p:nvSpPr>
        <p:spPr>
          <a:xfrm>
            <a:off x="5968618" y="2414193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千</a:t>
            </a:r>
            <a:endParaRPr lang="zh-TW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5280789" y="2414193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萬</a:t>
            </a:r>
            <a:endParaRPr lang="zh-TW" altLang="en-US" sz="4000" dirty="0"/>
          </a:p>
        </p:txBody>
      </p:sp>
      <p:sp>
        <p:nvSpPr>
          <p:cNvPr id="27" name="矩形 26"/>
          <p:cNvSpPr/>
          <p:nvPr/>
        </p:nvSpPr>
        <p:spPr>
          <a:xfrm>
            <a:off x="4548335" y="2420888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成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8255" y="2420888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為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88297" y="2420888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名</a:t>
            </a:r>
            <a:endParaRPr lang="en-US" altLang="zh-TW" sz="4000" dirty="0" smtClean="0">
              <a:solidFill>
                <a:srgbClr val="FFFF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633008" y="90872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古早時候的十進位</a:t>
            </a:r>
            <a:endParaRPr lang="zh-TW" altLang="en-US" sz="3600" b="1" dirty="0"/>
          </a:p>
        </p:txBody>
      </p:sp>
      <p:sp>
        <p:nvSpPr>
          <p:cNvPr id="31" name="矩形 30"/>
          <p:cNvSpPr/>
          <p:nvPr/>
        </p:nvSpPr>
        <p:spPr>
          <a:xfrm>
            <a:off x="2440225" y="2420888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式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20145" y="2420888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大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0187" y="2420888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帥</a:t>
            </a:r>
            <a:endParaRPr lang="en-US" altLang="zh-TW" sz="4000" dirty="0" smtClean="0">
              <a:solidFill>
                <a:srgbClr val="FFFF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1398" y="2401010"/>
            <a:ext cx="691615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哥</a:t>
            </a:r>
            <a:endParaRPr lang="en-US" altLang="zh-TW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ååè£¡å¯è½æä¸æå¤äººãå¤§å®¶åèãè¡¨æ ¼åå®¤å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" y="348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ååè£¡å¯è½æ1 äººãç«ç«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14863" y="1843951"/>
            <a:ext cx="5314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dirty="0" smtClean="0"/>
              <a:t>簡約</a:t>
            </a:r>
            <a:endParaRPr lang="zh-TW" altLang="en-US" sz="20000" dirty="0"/>
          </a:p>
        </p:txBody>
      </p:sp>
    </p:spTree>
    <p:extLst>
      <p:ext uri="{BB962C8B-B14F-4D97-AF65-F5344CB8AC3E}">
        <p14:creationId xmlns:p14="http://schemas.microsoft.com/office/powerpoint/2010/main" val="30877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135222" y="1412776"/>
            <a:ext cx="6873556" cy="4032448"/>
            <a:chOff x="866796" y="1556792"/>
            <a:chExt cx="3203848" cy="2016224"/>
          </a:xfrm>
        </p:grpSpPr>
        <p:sp>
          <p:nvSpPr>
            <p:cNvPr id="4" name="矩形 3"/>
            <p:cNvSpPr/>
            <p:nvPr/>
          </p:nvSpPr>
          <p:spPr>
            <a:xfrm>
              <a:off x="866796" y="1556792"/>
              <a:ext cx="3203848" cy="122413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0" b="1" dirty="0" smtClean="0">
                  <a:solidFill>
                    <a:schemeClr val="bg1"/>
                  </a:solidFill>
                  <a:latin typeface="+mn-ea"/>
                </a:rPr>
                <a:t>數學教學設計</a:t>
              </a:r>
              <a:endParaRPr lang="en-US" altLang="zh-TW" sz="8000" b="1" dirty="0" smtClean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zh-TW" altLang="en-US" sz="8000" b="1" dirty="0" smtClean="0">
                  <a:solidFill>
                    <a:schemeClr val="bg1"/>
                  </a:solidFill>
                  <a:latin typeface="+mn-ea"/>
                </a:rPr>
                <a:t>設局三大手</a:t>
              </a:r>
              <a:r>
                <a:rPr lang="zh-TW" altLang="en-US" sz="8000" b="1" dirty="0">
                  <a:solidFill>
                    <a:schemeClr val="bg1"/>
                  </a:solidFill>
                  <a:latin typeface="+mn-ea"/>
                </a:rPr>
                <a:t>法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80873" y="2852936"/>
              <a:ext cx="792088" cy="720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準</a:t>
              </a:r>
              <a:endPara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51720" y="2852936"/>
              <a:ext cx="792088" cy="72008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</a:t>
              </a:r>
              <a:endPara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922567" y="2852936"/>
              <a:ext cx="792088" cy="72008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</a:t>
              </a:r>
              <a:endPara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4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197971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扇形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0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1143000"/>
          </a:xfrm>
        </p:spPr>
        <p:txBody>
          <a:bodyPr/>
          <a:lstStyle/>
          <a:p>
            <a:pPr algn="ctr"/>
            <a:r>
              <a:rPr lang="zh-TW" altLang="en-US" sz="6000" b="1" dirty="0" smtClean="0">
                <a:latin typeface="+mn-ea"/>
                <a:ea typeface="+mn-ea"/>
              </a:rPr>
              <a:t>起承轉合教學系統</a:t>
            </a:r>
            <a:endParaRPr lang="zh-TW" altLang="en-US" sz="6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84976" cy="3852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1" dirty="0">
                <a:latin typeface="+mn-ea"/>
              </a:rPr>
              <a:t>是根源於</a:t>
            </a:r>
            <a:r>
              <a:rPr lang="zh-TW" altLang="en-US" sz="6000" b="1" dirty="0">
                <a:solidFill>
                  <a:srgbClr val="FFFF00"/>
                </a:solidFill>
                <a:latin typeface="+mn-ea"/>
              </a:rPr>
              <a:t>模擬</a:t>
            </a:r>
            <a:r>
              <a:rPr lang="zh-TW" altLang="en-US" sz="4800" b="1" dirty="0">
                <a:latin typeface="+mn-ea"/>
              </a:rPr>
              <a:t>孩童經歷數學先賢發明數學知識的過程，包括可能面臨的</a:t>
            </a:r>
            <a:r>
              <a:rPr lang="zh-TW" altLang="en-US" sz="4800" b="1" dirty="0" smtClean="0">
                <a:latin typeface="+mn-ea"/>
              </a:rPr>
              <a:t>困境、使用</a:t>
            </a:r>
            <a:r>
              <a:rPr lang="zh-TW" altLang="en-US" sz="4800" b="1" dirty="0">
                <a:latin typeface="+mn-ea"/>
              </a:rPr>
              <a:t>的數學</a:t>
            </a:r>
            <a:r>
              <a:rPr lang="zh-TW" altLang="en-US" sz="4800" b="1" dirty="0" smtClean="0">
                <a:latin typeface="+mn-ea"/>
              </a:rPr>
              <a:t>方法。能</a:t>
            </a:r>
            <a:r>
              <a:rPr lang="zh-TW" altLang="en-US" sz="4800" b="1" dirty="0">
                <a:latin typeface="+mn-ea"/>
              </a:rPr>
              <a:t>培養孩童數學思維，涵養自學能力。</a:t>
            </a:r>
            <a:endParaRPr lang="en-US" altLang="zh-TW" sz="4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9738"/>
            <a:ext cx="9156981" cy="68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ååè£¡å¯è½ææ¢ç´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1211" y="-1158720"/>
            <a:ext cx="6881579" cy="91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4224"/>
            <a:ext cx="255577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線對稱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2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4224"/>
            <a:ext cx="226774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圓餅圖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9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4224"/>
            <a:ext cx="17636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01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" y="332656"/>
            <a:ext cx="9092761" cy="59046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7784" y="2852936"/>
            <a:ext cx="504056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8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4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380312" y="6198147"/>
            <a:ext cx="17636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因數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30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0" y="8924"/>
            <a:ext cx="9143189" cy="68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14224"/>
            <a:ext cx="17636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周長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8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14224"/>
            <a:ext cx="17636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79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14224"/>
            <a:ext cx="298782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三內角和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01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17455" y="3013502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+mn-ea"/>
              </a:rPr>
              <a:t>起承轉合教學系統</a:t>
            </a:r>
            <a:endParaRPr lang="zh-TW" altLang="en-US" sz="4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 rot="19636355">
            <a:off x="366022" y="1098137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創課師</a:t>
            </a:r>
            <a:endParaRPr lang="zh-TW" altLang="en-US" sz="4800" b="1" dirty="0">
              <a:latin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86060" y="180105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數學化活動</a:t>
            </a:r>
            <a:endParaRPr lang="zh-TW" altLang="en-US" sz="4800" b="1" dirty="0"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 rot="1274119">
            <a:off x="3307829" y="5553710"/>
            <a:ext cx="152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設局</a:t>
            </a:r>
            <a:endParaRPr lang="zh-TW" altLang="en-US" sz="4800" b="1" dirty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 rot="19689889">
            <a:off x="4973141" y="4758241"/>
            <a:ext cx="475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兒童概念發展</a:t>
            </a:r>
            <a:endParaRPr lang="zh-TW" altLang="en-US" sz="4800" b="1" dirty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 rot="20025238">
            <a:off x="191809" y="4758243"/>
            <a:ext cx="418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學科發生邏輯</a:t>
            </a:r>
            <a:endParaRPr lang="zh-TW" altLang="en-US" sz="4800" b="1" dirty="0"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2121609">
            <a:off x="4531105" y="1618579"/>
            <a:ext cx="51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+mn-ea"/>
              </a:rPr>
              <a:t>教科書隱藏的奧秘</a:t>
            </a:r>
            <a:endParaRPr lang="zh-TW" altLang="en-US" sz="4800" b="1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40152" y="3767264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+mn-ea"/>
              </a:rPr>
              <a:t>混合體</a:t>
            </a:r>
            <a:endParaRPr lang="zh-TW" altLang="en-US" sz="4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85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187625" y="908722"/>
          <a:ext cx="6768750" cy="53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750">
                  <a:extLst>
                    <a:ext uri="{9D8B030D-6E8A-4147-A177-3AD203B41FA5}">
                      <a16:colId xmlns:a16="http://schemas.microsoft.com/office/drawing/2014/main" xmlns="" val="1919074974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xmlns="" val="536556321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xmlns="" val="3921079472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xmlns="" val="533502932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xmlns="" val="1698687951"/>
                    </a:ext>
                  </a:extLst>
                </a:gridCol>
              </a:tblGrid>
              <a:tr h="761227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總和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5526734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第一組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1017542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第二組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122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15626458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第三組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9369116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第四組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6095392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第五組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4090973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第六組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175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64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9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>
              <a:solidFill>
                <a:srgbClr val="CC33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01902" y="264417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+mn-ea"/>
              </a:rPr>
              <a:t>讓每一堂課都有數學味</a:t>
            </a:r>
            <a:endParaRPr lang="en-US" altLang="zh-TW" sz="4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4800" b="1" dirty="0" smtClean="0">
                <a:solidFill>
                  <a:schemeClr val="bg1"/>
                </a:solidFill>
                <a:latin typeface="+mn-ea"/>
              </a:rPr>
              <a:t>讓每一堂課變成經典課</a:t>
            </a:r>
            <a:endParaRPr lang="zh-TW" altLang="en-US" sz="4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08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36981" y="3013502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800" b="1" dirty="0"/>
              <a:t>學習數學知識的動機</a:t>
            </a:r>
            <a:r>
              <a:rPr lang="zh-TW" altLang="zh-TW" sz="4800" b="1" dirty="0">
                <a:solidFill>
                  <a:srgbClr val="FFFF00"/>
                </a:solidFill>
              </a:rPr>
              <a:t>不是</a:t>
            </a:r>
            <a:r>
              <a:rPr lang="zh-TW" altLang="zh-TW" sz="4800" b="1" dirty="0"/>
              <a:t>數學知識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962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7" y="305068"/>
            <a:ext cx="83529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如果不是數學知識，會是什麼</a:t>
            </a:r>
            <a:r>
              <a:rPr lang="en-US" altLang="zh-TW" sz="4000" b="1" dirty="0"/>
              <a:t>???</a:t>
            </a:r>
          </a:p>
          <a:p>
            <a:r>
              <a:rPr lang="zh-TW" altLang="en-US" sz="4000" b="1" dirty="0"/>
              <a:t>該是源自需求、學習的需求，那需求又是什麼</a:t>
            </a:r>
            <a:r>
              <a:rPr lang="en-US" altLang="zh-TW" sz="4000" b="1" dirty="0" smtClean="0"/>
              <a:t>?</a:t>
            </a:r>
          </a:p>
          <a:p>
            <a:endParaRPr lang="en-US" altLang="zh-TW" sz="4000" b="1" dirty="0"/>
          </a:p>
          <a:p>
            <a:r>
              <a:rPr lang="zh-TW" altLang="en-US" sz="4000" b="1" dirty="0"/>
              <a:t>如果是需求，教學設計就</a:t>
            </a:r>
            <a:r>
              <a:rPr lang="zh-TW" altLang="en-US" sz="4000" b="1" dirty="0" smtClean="0"/>
              <a:t>該</a:t>
            </a:r>
            <a:r>
              <a:rPr lang="en-US" altLang="zh-TW" sz="4000" b="1" dirty="0" smtClean="0"/>
              <a:t>“</a:t>
            </a:r>
            <a:r>
              <a:rPr lang="zh-TW" altLang="en-US" sz="4000" b="1" dirty="0" smtClean="0"/>
              <a:t>回歸</a:t>
            </a:r>
            <a:r>
              <a:rPr lang="zh-TW" altLang="en-US" sz="4000" b="1" dirty="0"/>
              <a:t>學習的</a:t>
            </a:r>
            <a:r>
              <a:rPr lang="zh-TW" altLang="en-US" sz="4000" b="1" dirty="0" smtClean="0"/>
              <a:t>需求</a:t>
            </a:r>
            <a:r>
              <a:rPr lang="en-US" altLang="zh-TW" sz="4000" b="1" dirty="0" smtClean="0"/>
              <a:t>”</a:t>
            </a:r>
            <a:r>
              <a:rPr lang="zh-TW" altLang="en-US" sz="4000" b="1" dirty="0" smtClean="0"/>
              <a:t>；而且</a:t>
            </a:r>
            <a:r>
              <a:rPr lang="zh-TW" altLang="en-US" sz="4000" b="1" dirty="0"/>
              <a:t>這個需求一定要有數學味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哈</a:t>
            </a:r>
            <a:r>
              <a:rPr lang="en-US" altLang="zh-TW" sz="4000" b="1" dirty="0"/>
              <a:t>~</a:t>
            </a:r>
            <a:r>
              <a:rPr lang="zh-TW" altLang="en-US" sz="4000" b="1" dirty="0"/>
              <a:t>很堅持</a:t>
            </a:r>
            <a:r>
              <a:rPr lang="en-US" altLang="zh-TW" sz="4000" b="1" dirty="0" smtClean="0"/>
              <a:t>)</a:t>
            </a:r>
          </a:p>
          <a:p>
            <a:endParaRPr lang="en-US" altLang="zh-TW" sz="4000" b="1" dirty="0"/>
          </a:p>
          <a:p>
            <a:pPr algn="ctr"/>
            <a:r>
              <a:rPr lang="zh-TW" altLang="en-US" sz="4000" b="1" dirty="0" smtClean="0"/>
              <a:t>所以這次的講題最終就修改成</a:t>
            </a:r>
          </a:p>
          <a:p>
            <a:pPr algn="ctr"/>
            <a:r>
              <a:rPr lang="en-US" altLang="zh-TW" sz="4000" b="1" dirty="0" smtClean="0"/>
              <a:t>《</a:t>
            </a:r>
            <a:r>
              <a:rPr lang="zh-TW" altLang="en-US" sz="4000" b="1" dirty="0" smtClean="0"/>
              <a:t>回歸數學本質與學習的需求</a:t>
            </a:r>
            <a:r>
              <a:rPr lang="en-US" altLang="zh-TW" sz="4000" b="1" dirty="0" smtClean="0"/>
              <a:t>》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364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14863" y="1843951"/>
            <a:ext cx="5314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dirty="0" smtClean="0"/>
              <a:t>需求</a:t>
            </a:r>
            <a:endParaRPr lang="zh-TW" altLang="en-US" sz="20000" dirty="0"/>
          </a:p>
        </p:txBody>
      </p:sp>
    </p:spTree>
    <p:extLst>
      <p:ext uri="{BB962C8B-B14F-4D97-AF65-F5344CB8AC3E}">
        <p14:creationId xmlns:p14="http://schemas.microsoft.com/office/powerpoint/2010/main" val="31123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14863" y="1843951"/>
            <a:ext cx="5314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dirty="0" smtClean="0">
                <a:solidFill>
                  <a:srgbClr val="FFFF00"/>
                </a:solidFill>
              </a:rPr>
              <a:t>設局</a:t>
            </a:r>
            <a:endParaRPr lang="zh-TW" altLang="en-US" sz="2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>
              <a:solidFill>
                <a:srgbClr val="CC33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940784" y="301350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+mn-ea"/>
              </a:rPr>
              <a:t>第一種手法</a:t>
            </a:r>
            <a:endParaRPr lang="zh-TW" altLang="en-US" sz="4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7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420</Words>
  <Application>Microsoft Office PowerPoint</Application>
  <PresentationFormat>如螢幕大小 (4:3)</PresentationFormat>
  <Paragraphs>130</Paragraphs>
  <Slides>41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地平線</vt:lpstr>
      <vt:lpstr>PowerPoint 簡報</vt:lpstr>
      <vt:lpstr>PowerPoint 簡報</vt:lpstr>
      <vt:lpstr>起承轉合教學系統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192</cp:revision>
  <dcterms:created xsi:type="dcterms:W3CDTF">2016-10-08T08:06:06Z</dcterms:created>
  <dcterms:modified xsi:type="dcterms:W3CDTF">2018-06-10T05:57:24Z</dcterms:modified>
</cp:coreProperties>
</file>