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60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4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CDA87-40E6-4F78-9855-D2649EB3C66A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96DEE-5A43-42DF-B79A-63A2737EE6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7912-E945-4F40-BB03-F337598FE528}" type="datetimeFigureOut">
              <a:rPr lang="zh-TW" altLang="en-US" smtClean="0"/>
              <a:pPr/>
              <a:t>2018/6/5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8196E-BDAD-4E20-B373-C63BD3FCCAD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方程式與函數內涵的不同</a:t>
            </a:r>
            <a:endParaRPr lang="zh-TW" altLang="en-US" sz="4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600400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國中單元</a:t>
            </a:r>
            <a:endParaRPr lang="en-US" altLang="zh-TW" sz="40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二元一次方程式</a:t>
            </a:r>
            <a:endParaRPr lang="en-US" altLang="zh-TW" sz="4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一次函數</a:t>
            </a:r>
            <a:endParaRPr lang="en-US" altLang="zh-TW" sz="4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二次函數</a:t>
            </a:r>
            <a:endParaRPr lang="zh-TW" altLang="en-US" sz="40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5508104" y="2708920"/>
            <a:ext cx="2416696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TW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sp>
        <p:nvSpPr>
          <p:cNvPr id="6" name="副標題 2"/>
          <p:cNvSpPr txBox="1">
            <a:spLocks/>
          </p:cNvSpPr>
          <p:nvPr/>
        </p:nvSpPr>
        <p:spPr>
          <a:xfrm>
            <a:off x="1524000" y="2780928"/>
            <a:ext cx="6400800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TW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sp>
        <p:nvSpPr>
          <p:cNvPr id="11" name="右大括弧 10"/>
          <p:cNvSpPr/>
          <p:nvPr/>
        </p:nvSpPr>
        <p:spPr>
          <a:xfrm>
            <a:off x="6012160" y="3789040"/>
            <a:ext cx="288032" cy="8640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6444208" y="3789040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函數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5796136" y="3140968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6228184" y="2780928"/>
            <a:ext cx="1863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方程式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本  質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方程式：關係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    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644008" y="1628800"/>
            <a:ext cx="4114800" cy="445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函數：變化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755576" y="2996952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例如：</a:t>
            </a:r>
            <a:r>
              <a:rPr lang="en-US" altLang="zh-TW" sz="4400" dirty="0" err="1">
                <a:latin typeface="標楷體" pitchFamily="65" charset="-120"/>
                <a:ea typeface="標楷體" pitchFamily="65" charset="-120"/>
              </a:rPr>
              <a:t>x+y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=3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860032" y="2996952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例如：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y=</a:t>
            </a:r>
            <a:r>
              <a:rPr lang="en-US" altLang="zh-TW" sz="4400" dirty="0" err="1">
                <a:latin typeface="標楷體" pitchFamily="65" charset="-120"/>
                <a:ea typeface="標楷體" pitchFamily="65" charset="-120"/>
              </a:rPr>
              <a:t>2x+1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55576" y="4077072"/>
            <a:ext cx="38164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滿足此關係的所有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4400" dirty="0" err="1">
                <a:latin typeface="標楷體" pitchFamily="65" charset="-120"/>
                <a:ea typeface="標楷體" pitchFamily="65" charset="-120"/>
              </a:rPr>
              <a:t>x,y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組合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5004048" y="4077072"/>
            <a:ext cx="38164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當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多少時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y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會跟著變成多少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地  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位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3"/>
          <p:cNvSpPr txBox="1">
            <a:spLocks noGrp="1"/>
          </p:cNvSpPr>
          <p:nvPr>
            <p:ph idx="1"/>
          </p:nvPr>
        </p:nvSpPr>
        <p:spPr>
          <a:xfrm>
            <a:off x="395536" y="1628800"/>
            <a:ext cx="4248472" cy="313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方程式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   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y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平等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沒先後、因果關係</a:t>
            </a:r>
          </a:p>
        </p:txBody>
      </p:sp>
      <p:sp>
        <p:nvSpPr>
          <p:cNvPr id="5" name="內容版面配置區 3"/>
          <p:cNvSpPr txBox="1">
            <a:spLocks/>
          </p:cNvSpPr>
          <p:nvPr/>
        </p:nvSpPr>
        <p:spPr>
          <a:xfrm>
            <a:off x="4644008" y="1628800"/>
            <a:ext cx="4248472" cy="30716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函數：</a:t>
            </a:r>
            <a:endParaRPr kumimoji="0" lang="en-US" altLang="zh-TW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  <a:p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marL="342900" indent="-342900" algn="ctr">
              <a:spcBef>
                <a:spcPct val="20000"/>
              </a:spcBef>
              <a:buFont typeface="Arial" pitchFamily="34" charset="0"/>
            </a:pP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先、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y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後</a:t>
            </a:r>
            <a:endParaRPr lang="en-US" altLang="zh-TW" sz="4400" dirty="0">
              <a:latin typeface="標楷體" pitchFamily="65" charset="-120"/>
              <a:ea typeface="標楷體" pitchFamily="65" charset="-120"/>
            </a:endParaRPr>
          </a:p>
          <a:p>
            <a:pPr marL="342900" indent="-342900" algn="ctr">
              <a:spcBef>
                <a:spcPct val="20000"/>
              </a:spcBef>
              <a:buFont typeface="Arial" pitchFamily="34" charset="0"/>
            </a:pP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是因、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y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是果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數 學 式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方程式：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    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644008" y="1628800"/>
            <a:ext cx="4114800" cy="445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函數：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755576" y="2996952"/>
            <a:ext cx="39604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例如：</a:t>
            </a:r>
            <a:r>
              <a:rPr lang="en-US" altLang="zh-TW" sz="4400" dirty="0" err="1" smtClean="0">
                <a:latin typeface="標楷體" pitchFamily="65" charset="-120"/>
                <a:ea typeface="標楷體" pitchFamily="65" charset="-120"/>
              </a:rPr>
              <a:t>x+y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=3</a:t>
            </a:r>
          </a:p>
          <a:p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一般情形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y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都在等號同一邊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860032" y="2996952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例如：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y=</a:t>
            </a:r>
            <a:r>
              <a:rPr lang="en-US" altLang="zh-TW" sz="4400" dirty="0" err="1">
                <a:latin typeface="標楷體" pitchFamily="65" charset="-120"/>
                <a:ea typeface="標楷體" pitchFamily="65" charset="-120"/>
              </a:rPr>
              <a:t>2x+1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716016" y="4725144"/>
            <a:ext cx="4139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程式語言中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y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表示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output(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等號左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x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表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input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00192" y="39330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output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7236296" y="39330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input</a:t>
            </a:r>
            <a:endParaRPr lang="zh-TW" altLang="en-US" dirty="0"/>
          </a:p>
        </p:txBody>
      </p:sp>
      <p:cxnSp>
        <p:nvCxnSpPr>
          <p:cNvPr id="12" name="直線單箭頭接點 11"/>
          <p:cNvCxnSpPr/>
          <p:nvPr/>
        </p:nvCxnSpPr>
        <p:spPr>
          <a:xfrm flipV="1">
            <a:off x="7596336" y="371703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單箭頭接點 12"/>
          <p:cNvCxnSpPr/>
          <p:nvPr/>
        </p:nvCxnSpPr>
        <p:spPr>
          <a:xfrm flipV="1">
            <a:off x="6732240" y="371703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表  格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3"/>
          <p:cNvSpPr txBox="1">
            <a:spLocks noGrp="1"/>
          </p:cNvSpPr>
          <p:nvPr>
            <p:ph idx="1"/>
          </p:nvPr>
        </p:nvSpPr>
        <p:spPr>
          <a:xfrm>
            <a:off x="395536" y="1628801"/>
            <a:ext cx="424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方程式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內容版面配置區 3"/>
          <p:cNvSpPr txBox="1">
            <a:spLocks/>
          </p:cNvSpPr>
          <p:nvPr/>
        </p:nvSpPr>
        <p:spPr>
          <a:xfrm>
            <a:off x="4644008" y="1628800"/>
            <a:ext cx="4248472" cy="76944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函數：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83568" y="2780928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例如：</a:t>
            </a:r>
            <a:r>
              <a:rPr lang="en-US" altLang="zh-TW" sz="4400" dirty="0" err="1">
                <a:latin typeface="標楷體" pitchFamily="65" charset="-120"/>
                <a:ea typeface="標楷體" pitchFamily="65" charset="-120"/>
              </a:rPr>
              <a:t>x+y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=3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83568" y="4077072"/>
          <a:ext cx="374441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883"/>
                <a:gridCol w="748883"/>
                <a:gridCol w="748883"/>
                <a:gridCol w="748883"/>
                <a:gridCol w="74888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400" dirty="0" smtClean="0"/>
                        <a:t>y</a:t>
                      </a:r>
                      <a:endParaRPr lang="zh-TW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400" b="1" dirty="0" smtClean="0"/>
                        <a:t>x</a:t>
                      </a:r>
                      <a:endParaRPr lang="zh-TW" alt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1547664" y="486916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1</a:t>
            </a:r>
            <a:endParaRPr lang="zh-TW" altLang="en-US" sz="4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1547664" y="41490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2</a:t>
            </a:r>
            <a:endParaRPr lang="zh-TW" altLang="en-US" sz="4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2267744" y="41490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1</a:t>
            </a:r>
            <a:endParaRPr lang="zh-TW" altLang="en-US" sz="4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779912" y="486916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4</a:t>
            </a:r>
            <a:endParaRPr lang="zh-TW" altLang="en-US" sz="4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3059832" y="486916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3</a:t>
            </a:r>
            <a:endParaRPr lang="zh-TW" altLang="en-US" sz="4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267744" y="4869160"/>
            <a:ext cx="54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2</a:t>
            </a:r>
            <a:endParaRPr lang="zh-TW" altLang="en-US" sz="4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635896" y="4149080"/>
            <a:ext cx="783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-</a:t>
            </a:r>
            <a:r>
              <a:rPr lang="en-US" altLang="zh-TW" sz="4000" dirty="0" smtClean="0"/>
              <a:t>1</a:t>
            </a:r>
            <a:endParaRPr lang="zh-TW" altLang="en-US" sz="4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3059832" y="41490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0</a:t>
            </a:r>
            <a:endParaRPr lang="zh-TW" altLang="en-US" sz="40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4932040" y="2780928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例如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y=</a:t>
            </a:r>
            <a:r>
              <a:rPr lang="en-US" altLang="zh-TW" sz="4400" dirty="0" err="1" smtClean="0">
                <a:latin typeface="標楷體" pitchFamily="65" charset="-120"/>
                <a:ea typeface="標楷體" pitchFamily="65" charset="-120"/>
              </a:rPr>
              <a:t>2x+1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4860032" y="4077072"/>
          <a:ext cx="374441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883"/>
                <a:gridCol w="748883"/>
                <a:gridCol w="748883"/>
                <a:gridCol w="748883"/>
                <a:gridCol w="74888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400" dirty="0" smtClean="0"/>
                        <a:t>y</a:t>
                      </a:r>
                      <a:endParaRPr lang="zh-TW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400" b="1" dirty="0" smtClean="0"/>
                        <a:t>x</a:t>
                      </a:r>
                      <a:endParaRPr lang="zh-TW" alt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文字方塊 22"/>
          <p:cNvSpPr txBox="1"/>
          <p:nvPr/>
        </p:nvSpPr>
        <p:spPr>
          <a:xfrm>
            <a:off x="5724128" y="486916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1</a:t>
            </a:r>
            <a:endParaRPr lang="zh-TW" altLang="en-US" sz="40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724128" y="41490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3</a:t>
            </a:r>
            <a:endParaRPr lang="zh-TW" altLang="en-US" sz="40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6444208" y="41490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5</a:t>
            </a:r>
            <a:endParaRPr lang="zh-TW" altLang="en-US" sz="4000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7956376" y="486916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4</a:t>
            </a:r>
            <a:endParaRPr lang="zh-TW" altLang="en-US" sz="4000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7236296" y="486916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3</a:t>
            </a:r>
            <a:endParaRPr lang="zh-TW" altLang="en-US" sz="4000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6444208" y="4869160"/>
            <a:ext cx="54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2</a:t>
            </a:r>
            <a:endParaRPr lang="zh-TW" altLang="en-US" sz="4000" dirty="0"/>
          </a:p>
        </p:txBody>
      </p:sp>
      <p:sp>
        <p:nvSpPr>
          <p:cNvPr id="29" name="文字方塊 28"/>
          <p:cNvSpPr txBox="1"/>
          <p:nvPr/>
        </p:nvSpPr>
        <p:spPr>
          <a:xfrm>
            <a:off x="7884368" y="4149080"/>
            <a:ext cx="783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 9</a:t>
            </a:r>
            <a:endParaRPr lang="zh-TW" altLang="en-US" sz="40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7236296" y="4149080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/>
              <a:t>7</a:t>
            </a:r>
            <a:endParaRPr lang="zh-TW" altLang="en-US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圖   形  </a:t>
            </a:r>
            <a:endParaRPr lang="zh-TW" altLang="en-US" dirty="0"/>
          </a:p>
        </p:txBody>
      </p:sp>
      <p:sp>
        <p:nvSpPr>
          <p:cNvPr id="4" name="內容版面配置區 3"/>
          <p:cNvSpPr txBox="1">
            <a:spLocks noGrp="1"/>
          </p:cNvSpPr>
          <p:nvPr>
            <p:ph idx="1"/>
          </p:nvPr>
        </p:nvSpPr>
        <p:spPr>
          <a:xfrm>
            <a:off x="395536" y="1628801"/>
            <a:ext cx="424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方程式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83568" y="2492896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例如：</a:t>
            </a:r>
            <a:r>
              <a:rPr lang="en-US" altLang="zh-TW" sz="4400" dirty="0" err="1">
                <a:latin typeface="標楷體" pitchFamily="65" charset="-120"/>
                <a:ea typeface="標楷體" pitchFamily="65" charset="-120"/>
              </a:rPr>
              <a:t>x+y</a:t>
            </a:r>
            <a:r>
              <a:rPr lang="en-US" altLang="zh-TW" sz="4400" dirty="0">
                <a:latin typeface="標楷體" pitchFamily="65" charset="-120"/>
                <a:ea typeface="標楷體" pitchFamily="65" charset="-120"/>
              </a:rPr>
              <a:t>=3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932040" y="2492896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例如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y=</a:t>
            </a:r>
            <a:r>
              <a:rPr lang="en-US" altLang="zh-TW" sz="4400" dirty="0" err="1" smtClean="0">
                <a:latin typeface="標楷體" pitchFamily="65" charset="-120"/>
                <a:ea typeface="標楷體" pitchFamily="65" charset="-120"/>
              </a:rPr>
              <a:t>2x+1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內容版面配置區 3"/>
          <p:cNvSpPr txBox="1">
            <a:spLocks/>
          </p:cNvSpPr>
          <p:nvPr/>
        </p:nvSpPr>
        <p:spPr>
          <a:xfrm>
            <a:off x="4644008" y="1628800"/>
            <a:ext cx="4248472" cy="76944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</a:rPr>
              <a:t>函數：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" name="圖片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56992"/>
            <a:ext cx="3376617" cy="3211066"/>
          </a:xfrm>
          <a:prstGeom prst="rect">
            <a:avLst/>
          </a:prstGeom>
          <a:noFill/>
        </p:spPr>
      </p:pic>
      <p:pic>
        <p:nvPicPr>
          <p:cNvPr id="11" name="圖片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356992"/>
            <a:ext cx="3376617" cy="3211066"/>
          </a:xfrm>
          <a:prstGeom prst="rect">
            <a:avLst/>
          </a:prstGeom>
          <a:noFill/>
        </p:spPr>
      </p:pic>
      <p:sp>
        <p:nvSpPr>
          <p:cNvPr id="12" name="文字方塊 11"/>
          <p:cNvSpPr txBox="1"/>
          <p:nvPr/>
        </p:nvSpPr>
        <p:spPr>
          <a:xfrm>
            <a:off x="2051720" y="4725145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 smtClean="0"/>
              <a:t>●</a:t>
            </a:r>
            <a:endParaRPr lang="zh-TW" altLang="en-US" sz="1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483768" y="5229200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 smtClean="0"/>
              <a:t>●</a:t>
            </a:r>
            <a:endParaRPr lang="zh-TW" altLang="en-US" sz="10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915816" y="5661248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 smtClean="0"/>
              <a:t>●</a:t>
            </a:r>
            <a:endParaRPr lang="zh-TW" altLang="en-US" sz="1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3347864" y="609329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 smtClean="0"/>
              <a:t>●</a:t>
            </a:r>
            <a:endParaRPr lang="zh-TW" altLang="en-US" sz="1000" dirty="0"/>
          </a:p>
        </p:txBody>
      </p:sp>
      <p:cxnSp>
        <p:nvCxnSpPr>
          <p:cNvPr id="17" name="直線單箭頭接點 16"/>
          <p:cNvCxnSpPr/>
          <p:nvPr/>
        </p:nvCxnSpPr>
        <p:spPr>
          <a:xfrm>
            <a:off x="5652120" y="580526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 flipV="1">
            <a:off x="6156176" y="4509120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>
            <a:off x="5652120" y="580526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 flipV="1">
            <a:off x="6588224" y="350100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5652120" y="5805264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 flipV="1">
            <a:off x="7020272" y="515719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6444208" y="328498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 smtClean="0"/>
              <a:t>●</a:t>
            </a:r>
            <a:endParaRPr lang="zh-TW" altLang="en-US" sz="1000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6012160" y="429309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 smtClean="0"/>
              <a:t>●</a:t>
            </a:r>
            <a:endParaRPr lang="zh-TW" altLang="en-US" sz="1000" dirty="0"/>
          </a:p>
        </p:txBody>
      </p:sp>
      <p:cxnSp>
        <p:nvCxnSpPr>
          <p:cNvPr id="35" name="直線單箭頭接點 34"/>
          <p:cNvCxnSpPr/>
          <p:nvPr/>
        </p:nvCxnSpPr>
        <p:spPr>
          <a:xfrm flipV="1">
            <a:off x="7020272" y="458112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flipV="1">
            <a:off x="7020272" y="400506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 flipV="1">
            <a:off x="7020272" y="34290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 flipV="1">
            <a:off x="7020272" y="292494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 次 函 數 本 質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pPr>
              <a:buNone/>
            </a:pPr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1907704" y="1484784"/>
          <a:ext cx="5400599" cy="834380"/>
        </p:xfrm>
        <a:graphic>
          <a:graphicData uri="http://schemas.openxmlformats.org/presentationml/2006/ole">
            <p:oleObj spid="_x0000_s1026" name="Equation" r:id="rId3" imgW="977760" imgH="228600" progId="Equation.DSMT4">
              <p:embed/>
            </p:oleObj>
          </a:graphicData>
        </a:graphic>
      </p:graphicFrame>
      <p:cxnSp>
        <p:nvCxnSpPr>
          <p:cNvPr id="6" name="直線單箭頭接點 5"/>
          <p:cNvCxnSpPr/>
          <p:nvPr/>
        </p:nvCxnSpPr>
        <p:spPr>
          <a:xfrm flipV="1">
            <a:off x="6948264" y="227687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 flipV="1">
            <a:off x="3563888" y="227687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 flipV="1">
            <a:off x="5436096" y="2276872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6300192" y="328498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初位置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4932040" y="328498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速度</a:t>
            </a:r>
            <a:endParaRPr lang="zh-TW" altLang="en-US" sz="2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915816" y="328498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加速度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1907704" y="4509120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國三上 理化 第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等加速度直線運動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123728" y="5085184"/>
          <a:ext cx="4768850" cy="1436688"/>
        </p:xfrm>
        <a:graphic>
          <a:graphicData uri="http://schemas.openxmlformats.org/presentationml/2006/ole">
            <p:oleObj spid="_x0000_s1027" name="Equation" r:id="rId4" imgW="863280" imgH="3934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40152" y="332656"/>
            <a:ext cx="2304256" cy="114300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圖   形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700808"/>
            <a:ext cx="4788024" cy="494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331640" y="332656"/>
          <a:ext cx="4464050" cy="1042988"/>
        </p:xfrm>
        <a:graphic>
          <a:graphicData uri="http://schemas.openxmlformats.org/presentationml/2006/ole">
            <p:oleObj spid="_x0000_s2052" name="Equation" r:id="rId4" imgW="977760" imgH="228600" progId="Equation.DSMT4">
              <p:embed/>
            </p:oleObj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4572000" y="321297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 smtClean="0"/>
              <a:t>●</a:t>
            </a:r>
            <a:endParaRPr lang="zh-TW" altLang="en-US" sz="1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4572000" y="5373216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 smtClean="0"/>
              <a:t>●</a:t>
            </a:r>
            <a:endParaRPr lang="zh-TW" altLang="en-US" sz="1000" dirty="0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4427984" y="3140968"/>
            <a:ext cx="576064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427984" y="3140968"/>
            <a:ext cx="576064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7020272" y="16288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/>
              <a:t>c&gt;0</a:t>
            </a:r>
            <a:endParaRPr lang="zh-TW" altLang="en-US" sz="3200" b="1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020272" y="213285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/>
              <a:t>c</a:t>
            </a:r>
            <a:r>
              <a:rPr lang="en-US" altLang="zh-TW" sz="3200" b="1" dirty="0" smtClean="0"/>
              <a:t>&lt;0</a:t>
            </a:r>
            <a:endParaRPr lang="zh-TW" altLang="en-US" sz="3200" b="1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020272" y="2636912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/>
              <a:t>b</a:t>
            </a:r>
            <a:r>
              <a:rPr lang="en-US" altLang="zh-TW" sz="3200" b="1" dirty="0" smtClean="0"/>
              <a:t>&gt;0</a:t>
            </a:r>
            <a:endParaRPr lang="zh-TW" altLang="en-US" sz="3200" b="1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7020272" y="3068960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/>
              <a:t>b</a:t>
            </a:r>
            <a:r>
              <a:rPr lang="en-US" altLang="zh-TW" sz="3200" b="1" dirty="0" smtClean="0"/>
              <a:t>&lt;0</a:t>
            </a:r>
            <a:endParaRPr lang="zh-TW" altLang="en-US" sz="3200" b="1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7020272" y="4221088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/>
              <a:t>a</a:t>
            </a:r>
            <a:r>
              <a:rPr lang="en-US" altLang="zh-TW" sz="3200" b="1" dirty="0" smtClean="0"/>
              <a:t>&lt;0</a:t>
            </a:r>
            <a:endParaRPr lang="zh-TW" altLang="en-US" sz="3200" b="1" dirty="0"/>
          </a:p>
        </p:txBody>
      </p:sp>
      <p:sp>
        <p:nvSpPr>
          <p:cNvPr id="26" name="手繪多邊形 25"/>
          <p:cNvSpPr/>
          <p:nvPr/>
        </p:nvSpPr>
        <p:spPr>
          <a:xfrm>
            <a:off x="1619672" y="2996952"/>
            <a:ext cx="3528392" cy="720080"/>
          </a:xfrm>
          <a:custGeom>
            <a:avLst/>
            <a:gdLst>
              <a:gd name="connsiteX0" fmla="*/ 0 w 1901372"/>
              <a:gd name="connsiteY0" fmla="*/ 0 h 788611"/>
              <a:gd name="connsiteX1" fmla="*/ 1016000 w 1901372"/>
              <a:gd name="connsiteY1" fmla="*/ 769258 h 788611"/>
              <a:gd name="connsiteX2" fmla="*/ 1901372 w 1901372"/>
              <a:gd name="connsiteY2" fmla="*/ 116115 h 788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1372" h="788611">
                <a:moveTo>
                  <a:pt x="0" y="0"/>
                </a:moveTo>
                <a:cubicBezTo>
                  <a:pt x="349552" y="374953"/>
                  <a:pt x="699105" y="749906"/>
                  <a:pt x="1016000" y="769258"/>
                </a:cubicBezTo>
                <a:cubicBezTo>
                  <a:pt x="1332895" y="788611"/>
                  <a:pt x="1617133" y="452363"/>
                  <a:pt x="1901372" y="11611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手繪多邊形 27"/>
          <p:cNvSpPr/>
          <p:nvPr/>
        </p:nvSpPr>
        <p:spPr>
          <a:xfrm>
            <a:off x="2267744" y="3068960"/>
            <a:ext cx="2394857" cy="1603828"/>
          </a:xfrm>
          <a:custGeom>
            <a:avLst/>
            <a:gdLst>
              <a:gd name="connsiteX0" fmla="*/ 0 w 2394857"/>
              <a:gd name="connsiteY0" fmla="*/ 0 h 1603828"/>
              <a:gd name="connsiteX1" fmla="*/ 1277257 w 2394857"/>
              <a:gd name="connsiteY1" fmla="*/ 1553028 h 1603828"/>
              <a:gd name="connsiteX2" fmla="*/ 2394857 w 2394857"/>
              <a:gd name="connsiteY2" fmla="*/ 304800 h 160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4857" h="1603828">
                <a:moveTo>
                  <a:pt x="0" y="0"/>
                </a:moveTo>
                <a:cubicBezTo>
                  <a:pt x="439057" y="751114"/>
                  <a:pt x="878114" y="1502228"/>
                  <a:pt x="1277257" y="1553028"/>
                </a:cubicBezTo>
                <a:cubicBezTo>
                  <a:pt x="1676400" y="1603828"/>
                  <a:pt x="2035628" y="954314"/>
                  <a:pt x="2394857" y="30480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手繪多邊形 28"/>
          <p:cNvSpPr/>
          <p:nvPr/>
        </p:nvSpPr>
        <p:spPr>
          <a:xfrm>
            <a:off x="2339752" y="2924945"/>
            <a:ext cx="2520280" cy="2232248"/>
          </a:xfrm>
          <a:custGeom>
            <a:avLst/>
            <a:gdLst>
              <a:gd name="connsiteX0" fmla="*/ 0 w 2481943"/>
              <a:gd name="connsiteY0" fmla="*/ 0 h 2090057"/>
              <a:gd name="connsiteX1" fmla="*/ 1248229 w 2481943"/>
              <a:gd name="connsiteY1" fmla="*/ 2090057 h 2090057"/>
              <a:gd name="connsiteX2" fmla="*/ 2481943 w 2481943"/>
              <a:gd name="connsiteY2" fmla="*/ 0 h 2090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1943" h="2090057">
                <a:moveTo>
                  <a:pt x="0" y="0"/>
                </a:moveTo>
                <a:cubicBezTo>
                  <a:pt x="417286" y="1045028"/>
                  <a:pt x="834572" y="2090057"/>
                  <a:pt x="1248229" y="2090057"/>
                </a:cubicBezTo>
                <a:cubicBezTo>
                  <a:pt x="1661886" y="2090057"/>
                  <a:pt x="2071914" y="1045028"/>
                  <a:pt x="2481943" y="0"/>
                </a:cubicBezTo>
              </a:path>
            </a:pathLst>
          </a:cu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手繪多邊形 29"/>
          <p:cNvSpPr/>
          <p:nvPr/>
        </p:nvSpPr>
        <p:spPr>
          <a:xfrm>
            <a:off x="3851920" y="2708920"/>
            <a:ext cx="4615542" cy="1898952"/>
          </a:xfrm>
          <a:custGeom>
            <a:avLst/>
            <a:gdLst>
              <a:gd name="connsiteX0" fmla="*/ 0 w 4615542"/>
              <a:gd name="connsiteY0" fmla="*/ 1550610 h 1898952"/>
              <a:gd name="connsiteX1" fmla="*/ 2075543 w 4615542"/>
              <a:gd name="connsiteY1" fmla="*/ 12095 h 1898952"/>
              <a:gd name="connsiteX2" fmla="*/ 4252685 w 4615542"/>
              <a:gd name="connsiteY2" fmla="*/ 1623181 h 1898952"/>
              <a:gd name="connsiteX3" fmla="*/ 4252685 w 4615542"/>
              <a:gd name="connsiteY3" fmla="*/ 1666724 h 189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15542" h="1898952">
                <a:moveTo>
                  <a:pt x="0" y="1550610"/>
                </a:moveTo>
                <a:cubicBezTo>
                  <a:pt x="683381" y="775305"/>
                  <a:pt x="1366762" y="0"/>
                  <a:pt x="2075543" y="12095"/>
                </a:cubicBezTo>
                <a:cubicBezTo>
                  <a:pt x="2784324" y="24190"/>
                  <a:pt x="3889828" y="1347410"/>
                  <a:pt x="4252685" y="1623181"/>
                </a:cubicBezTo>
                <a:cubicBezTo>
                  <a:pt x="4615542" y="1898952"/>
                  <a:pt x="4434113" y="1782838"/>
                  <a:pt x="4252685" y="1666724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文字方塊 30"/>
          <p:cNvSpPr txBox="1"/>
          <p:nvPr/>
        </p:nvSpPr>
        <p:spPr>
          <a:xfrm>
            <a:off x="7020272" y="4653136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/>
              <a:t>a&gt;0</a:t>
            </a:r>
            <a:endParaRPr lang="zh-TW" altLang="en-US" sz="3200" b="1" dirty="0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804248" y="5229200"/>
          <a:ext cx="1408087" cy="1268416"/>
        </p:xfrm>
        <a:graphic>
          <a:graphicData uri="http://schemas.openxmlformats.org/presentationml/2006/ole">
            <p:oleObj spid="_x0000_s2056" name="Equation" r:id="rId5" imgW="774360" imgH="6984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14" grpId="0"/>
      <p:bldP spid="16" grpId="0"/>
      <p:bldP spid="16" grpId="1"/>
      <p:bldP spid="17" grpId="0"/>
      <p:bldP spid="18" grpId="0"/>
      <p:bldP spid="18" grpId="1"/>
      <p:bldP spid="19" grpId="0"/>
      <p:bldP spid="19" grpId="1"/>
      <p:bldP spid="26" grpId="0" animBg="1"/>
      <p:bldP spid="28" grpId="0" animBg="1"/>
      <p:bldP spid="29" grpId="0" animBg="1"/>
      <p:bldP spid="30" grpId="0" animBg="1"/>
      <p:bldP spid="30" grpId="1" animBg="1"/>
      <p:bldP spid="31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207</Words>
  <Application>Microsoft Office PowerPoint</Application>
  <PresentationFormat>如螢幕大小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0" baseType="lpstr">
      <vt:lpstr>Office 佈景主題</vt:lpstr>
      <vt:lpstr>Equation</vt:lpstr>
      <vt:lpstr>方程式與函數內涵的不同</vt:lpstr>
      <vt:lpstr>本  質</vt:lpstr>
      <vt:lpstr>地  位</vt:lpstr>
      <vt:lpstr>數 學 式</vt:lpstr>
      <vt:lpstr>表  格</vt:lpstr>
      <vt:lpstr>圖   形  </vt:lpstr>
      <vt:lpstr>二 次 函 數 本 質</vt:lpstr>
      <vt:lpstr>圖   形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35</cp:revision>
  <dcterms:created xsi:type="dcterms:W3CDTF">2018-06-05T01:12:07Z</dcterms:created>
  <dcterms:modified xsi:type="dcterms:W3CDTF">2018-06-05T06:22:00Z</dcterms:modified>
</cp:coreProperties>
</file>