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83" r:id="rId3"/>
    <p:sldId id="286" r:id="rId4"/>
    <p:sldId id="287" r:id="rId5"/>
    <p:sldId id="285" r:id="rId6"/>
    <p:sldId id="265" r:id="rId7"/>
    <p:sldId id="264" r:id="rId8"/>
    <p:sldId id="284" r:id="rId9"/>
    <p:sldId id="288" r:id="rId10"/>
    <p:sldId id="260" r:id="rId11"/>
    <p:sldId id="276" r:id="rId12"/>
    <p:sldId id="289" r:id="rId13"/>
    <p:sldId id="290" r:id="rId14"/>
    <p:sldId id="308" r:id="rId15"/>
    <p:sldId id="312" r:id="rId16"/>
    <p:sldId id="310" r:id="rId17"/>
    <p:sldId id="314" r:id="rId18"/>
    <p:sldId id="315" r:id="rId19"/>
    <p:sldId id="317" r:id="rId20"/>
    <p:sldId id="316" r:id="rId21"/>
    <p:sldId id="318" r:id="rId22"/>
    <p:sldId id="291" r:id="rId23"/>
    <p:sldId id="313" r:id="rId24"/>
    <p:sldId id="309" r:id="rId25"/>
    <p:sldId id="292" r:id="rId26"/>
    <p:sldId id="293" r:id="rId27"/>
    <p:sldId id="294" r:id="rId28"/>
    <p:sldId id="300" r:id="rId29"/>
    <p:sldId id="301" r:id="rId30"/>
    <p:sldId id="302" r:id="rId31"/>
    <p:sldId id="303" r:id="rId32"/>
    <p:sldId id="319" r:id="rId33"/>
    <p:sldId id="304" r:id="rId34"/>
    <p:sldId id="305" r:id="rId35"/>
    <p:sldId id="282" r:id="rId36"/>
    <p:sldId id="274" r:id="rId37"/>
    <p:sldId id="281" r:id="rId38"/>
    <p:sldId id="307" r:id="rId3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C615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89304" autoAdjust="0"/>
  </p:normalViewPr>
  <p:slideViewPr>
    <p:cSldViewPr>
      <p:cViewPr>
        <p:scale>
          <a:sx n="80" d="100"/>
          <a:sy n="80" d="100"/>
        </p:scale>
        <p:origin x="-1884" y="-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1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1FEBC-F53E-4D30-8D31-F40DE9ABB2AE}" type="datetimeFigureOut">
              <a:rPr lang="zh-TW" altLang="en-US" smtClean="0"/>
              <a:pPr/>
              <a:t>2018/1/8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42EA9-C22B-483F-B644-2BA7A79B02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3415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42EA9-C22B-483F-B644-2BA7A79B027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59466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42EA9-C22B-483F-B644-2BA7A79B0271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36113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42EA9-C22B-483F-B644-2BA7A79B0271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88538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我們要怎麼教？</a:t>
            </a:r>
            <a:endParaRPr lang="en-US" altLang="zh-TW" sz="12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E6B14-8B4C-4C57-83C3-96D0310CB2EE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22002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dirty="0" smtClean="0"/>
              <a:t>但是必須先要「有」才會有「沒有」。</a:t>
            </a:r>
            <a:r>
              <a:rPr lang="en-US" altLang="zh-TW" sz="1200" dirty="0" smtClean="0"/>
              <a:t>(</a:t>
            </a:r>
            <a:r>
              <a:rPr lang="zh-TW" altLang="zh-TW" sz="1200" dirty="0" smtClean="0"/>
              <a:t>什麼東西不見了？</a:t>
            </a:r>
            <a:r>
              <a:rPr lang="en-US" altLang="zh-TW" sz="1200" dirty="0" smtClean="0"/>
              <a:t>)</a:t>
            </a:r>
            <a:endParaRPr lang="zh-TW" altLang="zh-TW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 smtClean="0">
              <a:latin typeface="標楷體" pitchFamily="65" charset="-120"/>
              <a:ea typeface="標楷體" pitchFamily="65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聰明和傻瓜（ＩＱ能不能抵銷？）＝＞起始點</a:t>
            </a:r>
            <a:endParaRPr lang="en-US" altLang="zh-TW" sz="1200" dirty="0" smtClean="0">
              <a:latin typeface="標楷體" pitchFamily="65" charset="-120"/>
              <a:ea typeface="標楷體" pitchFamily="65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 smtClean="0">
              <a:latin typeface="標楷體" pitchFamily="65" charset="-120"/>
              <a:ea typeface="標楷體" pitchFamily="65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群：封閉性、結合姓、單位元素、反元素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E6B14-8B4C-4C57-83C3-96D0310CB2EE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22002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E6B14-8B4C-4C57-83C3-96D0310CB2EE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22002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42EA9-C22B-483F-B644-2BA7A79B0271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92211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42EA9-C22B-483F-B644-2BA7A79B0271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3194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42EA9-C22B-483F-B644-2BA7A79B0271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32803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42EA9-C22B-483F-B644-2BA7A79B0271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38748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42EA9-C22B-483F-B644-2BA7A79B0271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02975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E6B14-8B4C-4C57-83C3-96D0310CB2EE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736958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42EA9-C22B-483F-B644-2BA7A79B0271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02403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42EA9-C22B-483F-B644-2BA7A79B0271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465723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擴分：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多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成為倍數</a:t>
            </a:r>
            <a:endParaRPr lang="en-US" altLang="zh-TW" sz="1200" dirty="0" smtClean="0">
              <a:latin typeface="標楷體" pitchFamily="65" charset="-120"/>
              <a:ea typeface="標楷體" pitchFamily="65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 smtClean="0">
              <a:latin typeface="標楷體" pitchFamily="65" charset="-120"/>
              <a:ea typeface="標楷體" pitchFamily="65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約分；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少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要找共同的因數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E6B14-8B4C-4C57-83C3-96D0310CB2EE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220025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42EA9-C22B-483F-B644-2BA7A79B0271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868056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42EA9-C22B-483F-B644-2BA7A79B0271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686087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E6B14-8B4C-4C57-83C3-96D0310CB2EE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220025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結構改變、結果不變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E6B14-8B4C-4C57-83C3-96D0310CB2EE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220025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結構改變、結果不變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E6B14-8B4C-4C57-83C3-96D0310CB2EE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220025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結構改變、結果不變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E6B14-8B4C-4C57-83C3-96D0310CB2EE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220025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要如何引導學生寫出這個式子？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E6B14-8B4C-4C57-83C3-96D0310CB2EE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22002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面對現在巨變的社會，要解決什麼問題有時連我們自己都不知道</a:t>
            </a:r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老師傅是不需要ＳＯＰ</a:t>
            </a:r>
            <a:r>
              <a:rPr lang="zh-TW" altLang="en-US" dirty="0" smtClean="0"/>
              <a:t>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不是說他可以咨意而為而是他的行為準則已經涵蓋了ＳＯＰ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42EA9-C22B-483F-B644-2BA7A79B0271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019551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從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的倍數，如何引導至此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E6B14-8B4C-4C57-83C3-96D0310CB2EE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220025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從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的倍數，如何引導至此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E6B14-8B4C-4C57-83C3-96D0310CB2EE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220025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從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的倍數，如何引導至此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E6B14-8B4C-4C57-83C3-96D0310CB2EE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220025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E6B14-8B4C-4C57-83C3-96D0310CB2EE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220025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E6B14-8B4C-4C57-83C3-96D0310CB2EE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220025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42EA9-C22B-483F-B644-2BA7A79B0271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725584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42EA9-C22B-483F-B644-2BA7A79B0271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355640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42EA9-C22B-483F-B644-2BA7A79B0271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93919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>
                <a:latin typeface="+mj-ea"/>
              </a:rPr>
              <a:t>學生個別問題溝通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E6B14-8B4C-4C57-83C3-96D0310CB2EE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55776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以往許多教師總是急著使用「有效率」、「最正確」的證明方法教給</a:t>
            </a:r>
          </a:p>
          <a:p>
            <a:r>
              <a:rPr lang="zh-TW" altLang="en-US" dirty="0"/>
              <a:t>學生，學生在未經思考下就開始模仿練習，接著更是要求學生不斷地反覆</a:t>
            </a:r>
          </a:p>
          <a:p>
            <a:r>
              <a:rPr lang="zh-TW" altLang="en-US" dirty="0"/>
              <a:t>演練直到精熟，只為獲取考試高分，久而久之學生就被訓練成只會解題的</a:t>
            </a:r>
          </a:p>
          <a:p>
            <a:r>
              <a:rPr lang="zh-TW" altLang="en-US" dirty="0"/>
              <a:t>機器</a:t>
            </a:r>
            <a:r>
              <a:rPr lang="en-US" altLang="zh-TW" dirty="0"/>
              <a:t>(</a:t>
            </a:r>
            <a:r>
              <a:rPr lang="zh-TW" altLang="en-US" dirty="0"/>
              <a:t>王俐文，</a:t>
            </a:r>
            <a:r>
              <a:rPr lang="en-US" altLang="zh-TW" dirty="0"/>
              <a:t>2008)</a:t>
            </a:r>
            <a:r>
              <a:rPr lang="zh-TW" altLang="en-US" dirty="0"/>
              <a:t>。</a:t>
            </a:r>
          </a:p>
          <a:p>
            <a:endParaRPr lang="en-US" altLang="zh-TW" dirty="0"/>
          </a:p>
          <a:p>
            <a:r>
              <a:rPr lang="zh-TW" altLang="en-US" dirty="0" smtClean="0"/>
              <a:t>不要怕學生犯錯，犯錯才有改變進步的機會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E6B14-8B4C-4C57-83C3-96D0310CB2EE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73695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為什麼要學數學？這是學生常常問的問題。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現代數學教育學家</a:t>
            </a:r>
            <a:r>
              <a:rPr lang="en-US" altLang="zh-TW" dirty="0" smtClean="0"/>
              <a:t>G.</a:t>
            </a:r>
            <a:r>
              <a:rPr lang="zh-TW" altLang="en-US" dirty="0" smtClean="0"/>
              <a:t>波利認為</a:t>
            </a:r>
          </a:p>
          <a:p>
            <a:r>
              <a:rPr lang="zh-TW" altLang="en-US" dirty="0" smtClean="0"/>
              <a:t>猜想，有效地應用合情推理是一種實際技能</a:t>
            </a:r>
          </a:p>
          <a:p>
            <a:r>
              <a:rPr lang="zh-TW" altLang="en-US" dirty="0" smtClean="0"/>
              <a:t>，要通過模仿和練習來學會它。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42EA9-C22B-483F-B644-2BA7A79B0271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01955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42EA9-C22B-483F-B644-2BA7A79B0271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51965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為了應付天馬行空的學生想法</a:t>
            </a:r>
            <a:endParaRPr lang="en-US" altLang="zh-TW" dirty="0" smtClean="0"/>
          </a:p>
          <a:p>
            <a:r>
              <a:rPr lang="zh-TW" altLang="en-US" dirty="0" smtClean="0"/>
              <a:t>信手拈來都是教具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42EA9-C22B-483F-B644-2BA7A79B0271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51875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相信大多數的人都很反對，說數學只是在計算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沒有違和感</a:t>
            </a:r>
            <a:r>
              <a:rPr lang="en-US" altLang="zh-TW" dirty="0" smtClean="0"/>
              <a:t>		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42EA9-C22B-483F-B644-2BA7A79B0271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7916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數學在談　</a:t>
            </a:r>
            <a:r>
              <a:rPr lang="en-US" altLang="zh-TW" dirty="0" smtClean="0"/>
              <a:t>【</a:t>
            </a:r>
            <a:r>
              <a:rPr lang="zh-TW" altLang="en-US" dirty="0" smtClean="0"/>
              <a:t>變</a:t>
            </a:r>
            <a:r>
              <a:rPr lang="en-US" altLang="zh-TW" dirty="0" smtClean="0"/>
              <a:t>】</a:t>
            </a:r>
            <a:r>
              <a:rPr lang="zh-TW" altLang="en-US" dirty="0" smtClean="0"/>
              <a:t>與</a:t>
            </a:r>
            <a:r>
              <a:rPr lang="en-US" altLang="zh-TW" dirty="0" smtClean="0"/>
              <a:t>【</a:t>
            </a:r>
            <a:r>
              <a:rPr lang="zh-TW" altLang="en-US" dirty="0" smtClean="0"/>
              <a:t>不變</a:t>
            </a:r>
            <a:r>
              <a:rPr lang="en-US" altLang="zh-TW" dirty="0" smtClean="0"/>
              <a:t>】</a:t>
            </a:r>
            <a:r>
              <a:rPr lang="zh-TW" altLang="en-US" dirty="0" smtClean="0"/>
              <a:t>的問題</a:t>
            </a:r>
            <a:endParaRPr lang="en-US" altLang="zh-TW" dirty="0" smtClean="0"/>
          </a:p>
          <a:p>
            <a:r>
              <a:rPr lang="zh-TW" altLang="en-US" dirty="0" smtClean="0"/>
              <a:t>什麼改變了，什麼東西仍然維持不變。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E6B14-8B4C-4C57-83C3-96D0310CB2EE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73695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60BF-FCDF-4AE4-9BEE-2ACEBE96FFF3}" type="datetime1">
              <a:rPr lang="zh-TW" altLang="en-US" smtClean="0"/>
              <a:pPr/>
              <a:t>2018/1/8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14-9948-4112-B8E9-3FB0517D8E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4F8E-9FFA-4E1A-B275-CD242873376A}" type="datetime1">
              <a:rPr lang="zh-TW" altLang="en-US" smtClean="0"/>
              <a:pPr/>
              <a:t>2018/1/8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14-9948-4112-B8E9-3FB0517D8E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6456-7BBB-4E3D-9597-0346E0F9DA75}" type="datetime1">
              <a:rPr lang="zh-TW" altLang="en-US" smtClean="0"/>
              <a:pPr/>
              <a:t>2018/1/8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14-9948-4112-B8E9-3FB0517D8E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193D-EC11-428B-8DE2-6B74C207C7FE}" type="datetime1">
              <a:rPr lang="zh-TW" altLang="en-US" smtClean="0"/>
              <a:pPr/>
              <a:t>2018/1/8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14-9948-4112-B8E9-3FB0517D8E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3C0A-E080-4E78-892D-A21F4B91B0BC}" type="datetime1">
              <a:rPr lang="zh-TW" altLang="en-US" smtClean="0"/>
              <a:pPr/>
              <a:t>2018/1/8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14-9948-4112-B8E9-3FB0517D8E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ECD6-1729-4695-B341-028BDF8FB5CA}" type="datetime1">
              <a:rPr lang="zh-TW" altLang="en-US" smtClean="0"/>
              <a:pPr/>
              <a:t>2018/1/8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14-9948-4112-B8E9-3FB0517D8E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BDB6-CFE2-4BBE-AB6A-437D268AC0E8}" type="datetime1">
              <a:rPr lang="zh-TW" altLang="en-US" smtClean="0"/>
              <a:pPr/>
              <a:t>2018/1/8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14-9948-4112-B8E9-3FB0517D8E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3591-021E-413B-A8C5-B9C482EB515B}" type="datetime1">
              <a:rPr lang="zh-TW" altLang="en-US" smtClean="0"/>
              <a:pPr/>
              <a:t>2018/1/8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14-9948-4112-B8E9-3FB0517D8E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44C1-5AD3-42CB-8F69-0C7EE31C1037}" type="datetime1">
              <a:rPr lang="zh-TW" altLang="en-US" smtClean="0"/>
              <a:pPr/>
              <a:t>2018/1/8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14-9948-4112-B8E9-3FB0517D8E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21F4-1048-4333-9122-B0A242EE602D}" type="datetime1">
              <a:rPr lang="zh-TW" altLang="en-US" smtClean="0"/>
              <a:pPr/>
              <a:t>2018/1/8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14-9948-4112-B8E9-3FB0517D8E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2BC3-ADEE-40D0-AC3E-9A7F4559007C}" type="datetime1">
              <a:rPr lang="zh-TW" altLang="en-US" smtClean="0"/>
              <a:pPr/>
              <a:t>2018/1/8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F477914-9948-4112-B8E9-3FB0517D8EE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195607-8010-4A9B-8376-DBD45B3081CB}" type="datetime1">
              <a:rPr lang="zh-TW" altLang="en-US" smtClean="0"/>
              <a:pPr/>
              <a:t>2018/1/8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477914-9948-4112-B8E9-3FB0517D8EE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2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1.png"/><Relationship Id="rId9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從問題</a:t>
            </a:r>
            <a:r>
              <a:rPr lang="zh-TW" altLang="en-US" dirty="0"/>
              <a:t>的</a:t>
            </a:r>
            <a:r>
              <a:rPr lang="zh-TW" altLang="en-US" dirty="0" smtClean="0"/>
              <a:t>本質學數學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827088" y="5085184"/>
            <a:ext cx="7650162" cy="1185441"/>
          </a:xfrm>
          <a:prstGeom prst="rect">
            <a:avLst/>
          </a:prstGeom>
        </p:spPr>
        <p:txBody>
          <a:bodyPr vert="horz" lIns="0" rIns="18288">
            <a:normAutofit fontScale="92500" lnSpcReduction="1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台南市立東山國中</a:t>
            </a:r>
            <a:endParaRPr lang="en-US" altLang="zh-TW" sz="3600" smtClean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鍾承良</a:t>
            </a:r>
            <a:endParaRPr lang="en-US" altLang="zh-TW" sz="3600" dirty="0" smtClean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14-9948-4112-B8E9-3FB0517D8EE4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764704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教學的進化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type="body" idx="1"/>
          </p:nvPr>
        </p:nvSpPr>
        <p:spPr>
          <a:xfrm>
            <a:off x="530352" y="2060848"/>
            <a:ext cx="8002088" cy="3888432"/>
          </a:xfrm>
        </p:spPr>
        <p:txBody>
          <a:bodyPr>
            <a:normAutofit/>
          </a:bodyPr>
          <a:lstStyle/>
          <a:p>
            <a:r>
              <a:rPr lang="zh-TW" altLang="en-US" sz="2800" b="1" dirty="0" smtClean="0"/>
              <a:t>早期的教學方法</a:t>
            </a:r>
            <a:endParaRPr lang="en-US" altLang="zh-TW" sz="2800" b="1" dirty="0" smtClean="0"/>
          </a:p>
          <a:p>
            <a:pPr marL="720000" lvl="2" indent="0">
              <a:buNone/>
            </a:pPr>
            <a:r>
              <a:rPr lang="zh-TW" altLang="en-US" sz="2400" b="1" dirty="0" smtClean="0"/>
              <a:t>定義</a:t>
            </a:r>
            <a:r>
              <a:rPr lang="en-US" altLang="zh-TW" sz="2400" b="1" dirty="0" smtClean="0"/>
              <a:t>=&gt;</a:t>
            </a:r>
            <a:r>
              <a:rPr lang="zh-TW" altLang="en-US" sz="2400" b="1" dirty="0" smtClean="0"/>
              <a:t>定理</a:t>
            </a:r>
            <a:r>
              <a:rPr lang="en-US" altLang="zh-TW" sz="2400" b="1" dirty="0" smtClean="0"/>
              <a:t>=&gt;</a:t>
            </a:r>
            <a:r>
              <a:rPr lang="zh-TW" altLang="en-US" sz="2400" b="1" dirty="0" smtClean="0"/>
              <a:t>性質</a:t>
            </a:r>
            <a:r>
              <a:rPr lang="en-US" altLang="zh-TW" sz="2400" b="1" dirty="0" smtClean="0"/>
              <a:t>=&gt;</a:t>
            </a:r>
            <a:r>
              <a:rPr lang="zh-TW" altLang="en-US" sz="2400" b="1" dirty="0" smtClean="0"/>
              <a:t>應用</a:t>
            </a:r>
            <a:r>
              <a:rPr lang="en-US" altLang="zh-TW" sz="2400" b="1" dirty="0" smtClean="0"/>
              <a:t>	</a:t>
            </a:r>
            <a:r>
              <a:rPr lang="zh-TW" altLang="en-US" sz="2400" b="1" dirty="0" smtClean="0"/>
              <a:t>　詮釋概念、解題為主</a:t>
            </a:r>
            <a:endParaRPr lang="en-US" altLang="zh-TW" sz="2400" b="1" dirty="0" smtClean="0"/>
          </a:p>
          <a:p>
            <a:endParaRPr lang="en-US" altLang="zh-TW" sz="2400" b="1" dirty="0" smtClean="0"/>
          </a:p>
          <a:p>
            <a:r>
              <a:rPr lang="zh-TW" altLang="en-US" sz="2400" b="1" dirty="0" smtClean="0"/>
              <a:t>後來的教學方法</a:t>
            </a:r>
            <a:endParaRPr lang="en-US" altLang="zh-TW" sz="2400" b="1" dirty="0" smtClean="0"/>
          </a:p>
          <a:p>
            <a:pPr marL="720000" lvl="2" indent="0">
              <a:buNone/>
            </a:pPr>
            <a:r>
              <a:rPr lang="zh-TW" altLang="en-US" sz="2400" b="1" dirty="0" smtClean="0"/>
              <a:t>活動</a:t>
            </a:r>
            <a:r>
              <a:rPr lang="en-US" altLang="zh-TW" sz="2400" b="1" dirty="0"/>
              <a:t>=&gt;</a:t>
            </a:r>
            <a:r>
              <a:rPr lang="zh-TW" altLang="en-US" sz="2400" b="1" dirty="0"/>
              <a:t>定理、性質</a:t>
            </a:r>
            <a:r>
              <a:rPr lang="en-US" altLang="zh-TW" sz="2400" b="1" dirty="0"/>
              <a:t>=&gt;</a:t>
            </a:r>
            <a:r>
              <a:rPr lang="zh-TW" altLang="en-US" sz="2400" b="1" dirty="0" smtClean="0"/>
              <a:t>應用</a:t>
            </a:r>
            <a:r>
              <a:rPr lang="en-US" altLang="zh-TW" sz="2400" b="1" dirty="0" smtClean="0"/>
              <a:t>	</a:t>
            </a:r>
            <a:r>
              <a:rPr lang="zh-TW" altLang="en-US" sz="2400" b="1" dirty="0"/>
              <a:t>　</a:t>
            </a:r>
            <a:r>
              <a:rPr lang="zh-TW" altLang="en-US" sz="2400" b="1" dirty="0" smtClean="0"/>
              <a:t>活動為主、解決問題</a:t>
            </a:r>
            <a:endParaRPr lang="en-US" altLang="zh-TW" sz="2400" b="1" dirty="0"/>
          </a:p>
          <a:p>
            <a:endParaRPr lang="en-US" altLang="zh-TW" b="1" dirty="0"/>
          </a:p>
          <a:p>
            <a:r>
              <a:rPr lang="zh-TW" altLang="en-US" sz="2400" b="1" dirty="0" smtClean="0"/>
              <a:t>現在的教學方法</a:t>
            </a:r>
            <a:endParaRPr lang="en-US" altLang="zh-TW" sz="2400" b="1" dirty="0" smtClean="0"/>
          </a:p>
          <a:p>
            <a:pPr marL="720000" lvl="2" indent="0">
              <a:buNone/>
            </a:pPr>
            <a:r>
              <a:rPr lang="zh-TW" altLang="en-US" sz="2400" b="1" dirty="0"/>
              <a:t>將學生</a:t>
            </a:r>
            <a:r>
              <a:rPr lang="zh-TW" altLang="en-US" sz="2400" b="1" dirty="0" smtClean="0"/>
              <a:t>放在正確思考的位置　　發現問題、發展概念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95536" y="6027003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lvl="2" indent="0">
              <a:buNone/>
            </a:pPr>
            <a:r>
              <a:rPr lang="en-US" altLang="zh-TW" sz="2400" b="1" dirty="0"/>
              <a:t>=&gt;</a:t>
            </a:r>
            <a:r>
              <a:rPr lang="zh-TW" altLang="en-US" sz="2400" b="1" dirty="0"/>
              <a:t>找到問題的</a:t>
            </a:r>
            <a:r>
              <a:rPr lang="zh-TW" altLang="en-US" sz="2400" b="1" dirty="0" smtClean="0"/>
              <a:t>本質</a:t>
            </a:r>
            <a:r>
              <a:rPr lang="en-US" altLang="zh-TW" sz="2400" b="1" dirty="0" smtClean="0"/>
              <a:t>		=&gt;</a:t>
            </a:r>
            <a:r>
              <a:rPr lang="zh-TW" altLang="en-US" sz="2400" b="1" dirty="0"/>
              <a:t>形成策略</a:t>
            </a:r>
            <a:endParaRPr lang="en-US" altLang="zh-TW" sz="2400" b="1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14-9948-4112-B8E9-3FB0517D8EE4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219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980728"/>
            <a:ext cx="7772400" cy="1008112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如何兼顧進度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type="body" idx="1"/>
          </p:nvPr>
        </p:nvSpPr>
        <p:spPr>
          <a:xfrm>
            <a:off x="530352" y="2348880"/>
            <a:ext cx="7772400" cy="3528392"/>
          </a:xfrm>
        </p:spPr>
        <p:txBody>
          <a:bodyPr>
            <a:normAutofit/>
          </a:bodyPr>
          <a:lstStyle/>
          <a:p>
            <a:endParaRPr lang="en-US" altLang="zh-TW" dirty="0" smtClean="0"/>
          </a:p>
          <a:p>
            <a:r>
              <a:rPr lang="zh-TW" altLang="en-US" sz="3200" b="1" dirty="0" smtClean="0"/>
              <a:t>效率</a:t>
            </a:r>
            <a:r>
              <a:rPr lang="zh-TW" altLang="en-US" sz="3200" b="1" dirty="0"/>
              <a:t>：慢慢來，才會快。</a:t>
            </a:r>
            <a:endParaRPr lang="en-US" altLang="zh-TW" sz="3200" b="1" dirty="0"/>
          </a:p>
          <a:p>
            <a:endParaRPr lang="en-US" altLang="zh-TW" sz="3200" b="1" dirty="0"/>
          </a:p>
          <a:p>
            <a:r>
              <a:rPr lang="zh-TW" altLang="en-US" sz="3200" b="1" dirty="0" smtClean="0"/>
              <a:t>精準：不斷</a:t>
            </a:r>
            <a:r>
              <a:rPr lang="zh-TW" altLang="en-US" sz="3200" b="1" dirty="0"/>
              <a:t>的修正，才會精準。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14-9948-4112-B8E9-3FB0517D8EE4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3172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sz="4800" dirty="0"/>
              <a:t>數字的作用</a:t>
            </a:r>
            <a:endParaRPr lang="zh-TW" altLang="en-US" sz="4800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zh-TW" sz="2800" dirty="0"/>
              <a:t>數字的作用</a:t>
            </a:r>
            <a:r>
              <a:rPr lang="en-US" altLang="zh-TW" sz="2800" dirty="0"/>
              <a:t>(Power)</a:t>
            </a:r>
            <a:r>
              <a:rPr lang="zh-TW" altLang="zh-TW" sz="2800" dirty="0"/>
              <a:t>：【倍】抽象看</a:t>
            </a:r>
            <a:r>
              <a:rPr lang="zh-TW" altLang="zh-TW" sz="2800" dirty="0" smtClean="0"/>
              <a:t>不到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r>
              <a:rPr lang="zh-TW" altLang="zh-TW" sz="2800" dirty="0"/>
              <a:t>數字具有</a:t>
            </a:r>
            <a:r>
              <a:rPr lang="zh-TW" altLang="zh-TW" sz="2800" b="1" dirty="0"/>
              <a:t>穿透性</a:t>
            </a:r>
            <a:r>
              <a:rPr lang="zh-TW" altLang="zh-TW" sz="2800" dirty="0" smtClean="0"/>
              <a:t>：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r>
              <a:rPr lang="zh-TW" altLang="en-US" sz="2800" dirty="0"/>
              <a:t>　</a:t>
            </a:r>
            <a:r>
              <a:rPr lang="zh-TW" altLang="en-US" sz="2800" dirty="0" smtClean="0"/>
              <a:t>　</a:t>
            </a:r>
            <a:r>
              <a:rPr lang="zh-TW" altLang="zh-TW" sz="2800" dirty="0" smtClean="0"/>
              <a:t>可以</a:t>
            </a:r>
            <a:r>
              <a:rPr lang="zh-TW" altLang="zh-TW" sz="2800" dirty="0"/>
              <a:t>依附在各種物件上</a:t>
            </a:r>
            <a:r>
              <a:rPr lang="zh-TW" altLang="zh-TW" sz="2800" dirty="0" smtClean="0"/>
              <a:t>，記錄</a:t>
            </a:r>
            <a:r>
              <a:rPr lang="zh-TW" altLang="zh-TW" sz="2800" dirty="0"/>
              <a:t>他的量</a:t>
            </a:r>
            <a:r>
              <a:rPr lang="en-US" altLang="zh-TW" sz="2800" dirty="0"/>
              <a:t>(</a:t>
            </a:r>
            <a:r>
              <a:rPr lang="zh-TW" altLang="zh-TW" sz="2800" dirty="0" smtClean="0"/>
              <a:t>倍</a:t>
            </a:r>
            <a:r>
              <a:rPr lang="en-US" altLang="zh-TW" sz="2800" dirty="0" smtClean="0"/>
              <a:t>)</a:t>
            </a:r>
            <a:r>
              <a:rPr lang="zh-TW" altLang="zh-TW" sz="2800" dirty="0"/>
              <a:t>。</a:t>
            </a:r>
          </a:p>
          <a:p>
            <a:r>
              <a:rPr lang="zh-TW" altLang="en-US" sz="2800" dirty="0"/>
              <a:t>　</a:t>
            </a:r>
            <a:r>
              <a:rPr lang="zh-TW" altLang="en-US" sz="2800" dirty="0" smtClean="0"/>
              <a:t>　</a:t>
            </a:r>
            <a:endParaRPr lang="en-US" altLang="zh-TW" sz="2800" dirty="0" smtClean="0"/>
          </a:p>
          <a:p>
            <a:r>
              <a:rPr lang="zh-TW" altLang="en-US" sz="2800" dirty="0"/>
              <a:t>　</a:t>
            </a:r>
            <a:r>
              <a:rPr lang="zh-TW" altLang="en-US" sz="2800" dirty="0" smtClean="0"/>
              <a:t>　</a:t>
            </a:r>
            <a:r>
              <a:rPr lang="zh-TW" altLang="zh-TW" sz="2800" dirty="0" smtClean="0"/>
              <a:t>可以</a:t>
            </a:r>
            <a:r>
              <a:rPr lang="zh-TW" altLang="zh-TW" sz="2800" dirty="0"/>
              <a:t>從物件</a:t>
            </a:r>
            <a:r>
              <a:rPr lang="zh-TW" altLang="zh-TW" sz="2800" b="1" dirty="0"/>
              <a:t>抽離</a:t>
            </a:r>
            <a:r>
              <a:rPr lang="zh-TW" altLang="zh-TW" sz="2800" dirty="0"/>
              <a:t>：使其具有運算的方便性</a:t>
            </a:r>
            <a:endParaRPr lang="zh-TW" altLang="zh-TW" sz="2800" dirty="0" smtClean="0"/>
          </a:p>
          <a:p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14-9948-4112-B8E9-3FB0517D8EE4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050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800" dirty="0" smtClean="0"/>
              <a:t>整　　數</a:t>
            </a:r>
            <a:endParaRPr lang="zh-TW" altLang="en-US" sz="4800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3600" b="1" dirty="0" smtClean="0">
                <a:solidFill>
                  <a:srgbClr val="0070C0"/>
                </a:solidFill>
              </a:rPr>
              <a:t>倍作用之後還能保持原物件完整性的數</a:t>
            </a:r>
          </a:p>
          <a:p>
            <a:endParaRPr lang="en-US" altLang="zh-TW" sz="2800" dirty="0" smtClean="0"/>
          </a:p>
          <a:p>
            <a:r>
              <a:rPr lang="zh-TW" altLang="en-US" sz="2800" dirty="0" smtClean="0"/>
              <a:t>　</a:t>
            </a:r>
            <a:r>
              <a:rPr lang="zh-TW" altLang="zh-TW" sz="2800" b="1" dirty="0" smtClean="0"/>
              <a:t>單位</a:t>
            </a:r>
            <a:r>
              <a:rPr lang="zh-TW" altLang="zh-TW" sz="2800" dirty="0" smtClean="0"/>
              <a:t>： 某個物體</a:t>
            </a:r>
            <a:r>
              <a:rPr lang="en-US" altLang="zh-TW" sz="2800" dirty="0" smtClean="0"/>
              <a:t>(pattern)</a:t>
            </a:r>
            <a:r>
              <a:rPr lang="zh-TW" altLang="zh-TW" sz="2800" dirty="0" smtClean="0"/>
              <a:t>的全部。</a:t>
            </a:r>
            <a:endParaRPr lang="en-US" altLang="zh-TW" sz="2800" dirty="0" smtClean="0"/>
          </a:p>
          <a:p>
            <a:endParaRPr lang="zh-TW" altLang="zh-TW" sz="2800" dirty="0" smtClean="0"/>
          </a:p>
          <a:p>
            <a:r>
              <a:rPr lang="zh-TW" altLang="en-US" sz="2800" dirty="0" smtClean="0"/>
              <a:t>　</a:t>
            </a:r>
            <a:r>
              <a:rPr lang="zh-TW" altLang="zh-TW" sz="2800" b="1" dirty="0" smtClean="0"/>
              <a:t>沒有</a:t>
            </a:r>
            <a:r>
              <a:rPr lang="zh-TW" altLang="en-US" sz="2800" dirty="0" smtClean="0"/>
              <a:t>：沒有東西還是沒變化？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r>
              <a:rPr lang="zh-TW" altLang="en-US" sz="2800" b="1" dirty="0"/>
              <a:t>　</a:t>
            </a:r>
            <a:r>
              <a:rPr lang="zh-TW" altLang="zh-TW" sz="2800" b="1" dirty="0" smtClean="0"/>
              <a:t>抵銷</a:t>
            </a:r>
            <a:r>
              <a:rPr lang="zh-TW" altLang="en-US" sz="2800" b="1" dirty="0" smtClean="0"/>
              <a:t>：還原</a:t>
            </a:r>
            <a:r>
              <a:rPr lang="zh-TW" altLang="en-US" sz="2800" dirty="0" smtClean="0"/>
              <a:t>到原始的狀態</a:t>
            </a:r>
            <a:r>
              <a:rPr lang="zh-TW" altLang="zh-TW" sz="2800" dirty="0" smtClean="0"/>
              <a:t>。</a:t>
            </a:r>
          </a:p>
          <a:p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91952" y="1052736"/>
            <a:ext cx="7772400" cy="72008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dirty="0" smtClean="0"/>
              <a:t>數字符號（簡化紀錄）</a:t>
            </a:r>
            <a:endParaRPr lang="zh-TW" altLang="en-US" sz="4800" dirty="0"/>
          </a:p>
        </p:txBody>
      </p:sp>
      <p:sp>
        <p:nvSpPr>
          <p:cNvPr id="5" name="矩形 4"/>
          <p:cNvSpPr/>
          <p:nvPr/>
        </p:nvSpPr>
        <p:spPr>
          <a:xfrm>
            <a:off x="395536" y="2564904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１、２、３、４．．．．．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1520" y="357301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/>
              <a:t>１</a:t>
            </a:r>
          </a:p>
        </p:txBody>
      </p:sp>
      <p:sp>
        <p:nvSpPr>
          <p:cNvPr id="7" name="矩形 6"/>
          <p:cNvSpPr/>
          <p:nvPr/>
        </p:nvSpPr>
        <p:spPr>
          <a:xfrm>
            <a:off x="251519" y="458112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/>
              <a:t>０</a:t>
            </a:r>
            <a:endParaRPr lang="zh-TW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251518" y="558924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/>
              <a:t>－</a:t>
            </a:r>
            <a:endParaRPr lang="zh-TW" altLang="en-US" sz="2800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14-9948-4112-B8E9-3FB0517D8EE4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6593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800" dirty="0" smtClean="0"/>
              <a:t>分　　數</a:t>
            </a:r>
            <a:endParaRPr lang="zh-TW" altLang="en-US" sz="4800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3600" dirty="0" smtClean="0">
                <a:solidFill>
                  <a:srgbClr val="FFC000"/>
                </a:solidFill>
              </a:rPr>
              <a:t>紀錄等分</a:t>
            </a:r>
            <a:r>
              <a:rPr lang="zh-TW" altLang="zh-TW" sz="3600" dirty="0" smtClean="0">
                <a:solidFill>
                  <a:srgbClr val="FFC000"/>
                </a:solidFill>
              </a:rPr>
              <a:t>作用的數</a:t>
            </a:r>
            <a:r>
              <a:rPr lang="zh-TW" altLang="en-US" sz="3600" dirty="0">
                <a:solidFill>
                  <a:srgbClr val="FFC000"/>
                </a:solidFill>
              </a:rPr>
              <a:t>＝</a:t>
            </a:r>
            <a:r>
              <a:rPr lang="zh-TW" altLang="en-US" sz="3600" dirty="0" smtClean="0">
                <a:solidFill>
                  <a:srgbClr val="FFC000"/>
                </a:solidFill>
              </a:rPr>
              <a:t>＞比原有的小</a:t>
            </a:r>
            <a:endParaRPr lang="zh-TW" altLang="zh-TW" sz="3600" dirty="0" smtClean="0">
              <a:solidFill>
                <a:srgbClr val="FFC000"/>
              </a:solidFill>
            </a:endParaRPr>
          </a:p>
          <a:p>
            <a:endParaRPr lang="en-US" altLang="zh-TW" sz="2800" dirty="0" smtClean="0"/>
          </a:p>
          <a:p>
            <a:r>
              <a:rPr lang="zh-TW" altLang="en-US" sz="2800" dirty="0" smtClean="0"/>
              <a:t>　切到多細</a:t>
            </a:r>
            <a:r>
              <a:rPr lang="zh-TW" altLang="zh-TW" sz="2800" dirty="0" smtClean="0"/>
              <a:t>：</a:t>
            </a:r>
            <a:r>
              <a:rPr lang="zh-TW" altLang="en-US" sz="2800" dirty="0" smtClean="0"/>
              <a:t>（改變原來數的單位）</a:t>
            </a:r>
            <a:endParaRPr lang="en-US" altLang="zh-TW" sz="2800" dirty="0" smtClean="0"/>
          </a:p>
          <a:p>
            <a:endParaRPr lang="zh-TW" altLang="zh-TW" sz="2800" dirty="0" smtClean="0"/>
          </a:p>
          <a:p>
            <a:r>
              <a:rPr lang="zh-TW" altLang="en-US" sz="2800" dirty="0" smtClean="0"/>
              <a:t>　這樣細的東西有幾個？（倍）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r>
              <a:rPr lang="zh-TW" altLang="en-US" sz="2800" dirty="0" smtClean="0">
                <a:solidFill>
                  <a:srgbClr val="FFC000"/>
                </a:solidFill>
              </a:rPr>
              <a:t>沒有比</a:t>
            </a:r>
            <a:r>
              <a:rPr lang="zh-TW" altLang="en-US" sz="2800" dirty="0">
                <a:solidFill>
                  <a:srgbClr val="FFC000"/>
                </a:solidFill>
              </a:rPr>
              <a:t>原有</a:t>
            </a:r>
            <a:r>
              <a:rPr lang="zh-TW" altLang="en-US" sz="2800" dirty="0" smtClean="0">
                <a:solidFill>
                  <a:srgbClr val="FFC000"/>
                </a:solidFill>
              </a:rPr>
              <a:t>的少＝＞假分數</a:t>
            </a:r>
            <a:endParaRPr lang="zh-TW" altLang="zh-TW" sz="2800" dirty="0" smtClean="0"/>
          </a:p>
          <a:p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14-9948-4112-B8E9-3FB0517D8EE4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2515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57" t="18817" r="26688" b="29928"/>
          <a:stretch/>
        </p:blipFill>
        <p:spPr bwMode="auto">
          <a:xfrm>
            <a:off x="366834" y="1052735"/>
            <a:ext cx="8741670" cy="554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14-9948-4112-B8E9-3FB0517D8EE4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5611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pPr algn="ctr"/>
            <a:r>
              <a:rPr lang="zh-TW" altLang="en-US" b="1" dirty="0" smtClean="0"/>
              <a:t>分　數　的　乘　法</a:t>
            </a:r>
            <a:endParaRPr lang="zh-TW" altLang="en-US" b="1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89120"/>
          </a:xfrm>
        </p:spPr>
        <p:txBody>
          <a:bodyPr/>
          <a:lstStyle/>
          <a:p>
            <a:r>
              <a:rPr lang="zh-TW" altLang="en-US" dirty="0" smtClean="0"/>
              <a:t>分子</a:t>
            </a:r>
            <a:r>
              <a:rPr lang="zh-TW" altLang="en-US" dirty="0"/>
              <a:t>：個數變</a:t>
            </a:r>
            <a:r>
              <a:rPr lang="zh-TW" altLang="en-US" dirty="0" smtClean="0"/>
              <a:t>多</a:t>
            </a:r>
            <a:r>
              <a:rPr lang="en-US" altLang="zh-TW" dirty="0" smtClean="0"/>
              <a:t>			</a:t>
            </a:r>
            <a:r>
              <a:rPr lang="zh-TW" altLang="en-US" dirty="0" smtClean="0"/>
              <a:t>分母</a:t>
            </a:r>
            <a:r>
              <a:rPr lang="zh-TW" altLang="en-US" dirty="0"/>
              <a:t>：再切得更細分</a:t>
            </a:r>
          </a:p>
          <a:p>
            <a:endParaRPr lang="en-US" altLang="zh-TW" dirty="0" smtClean="0"/>
          </a:p>
          <a:p>
            <a:endParaRPr lang="en-US" altLang="zh-TW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30" t="11429" r="51948" b="69754"/>
          <a:stretch/>
        </p:blipFill>
        <p:spPr bwMode="auto">
          <a:xfrm>
            <a:off x="683568" y="2348880"/>
            <a:ext cx="773975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32" t="38781" r="52646" b="45496"/>
          <a:stretch/>
        </p:blipFill>
        <p:spPr bwMode="auto">
          <a:xfrm>
            <a:off x="539552" y="4720294"/>
            <a:ext cx="7739752" cy="18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14-9948-4112-B8E9-3FB0517D8EE4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9265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梅仙的設計想法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zh-TW" altLang="zh-TW" dirty="0">
                <a:solidFill>
                  <a:schemeClr val="bg1">
                    <a:lumMod val="50000"/>
                  </a:schemeClr>
                </a:solidFill>
              </a:rPr>
              <a:t>數字和數字其實是無法比大小的</a:t>
            </a:r>
            <a:r>
              <a:rPr lang="zh-TW" altLang="zh-TW" dirty="0" smtClean="0">
                <a:solidFill>
                  <a:schemeClr val="bg1">
                    <a:lumMod val="50000"/>
                  </a:schemeClr>
                </a:solidFill>
              </a:rPr>
              <a:t>，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zh-TW" altLang="zh-TW" dirty="0" smtClean="0">
                <a:solidFill>
                  <a:schemeClr val="bg1">
                    <a:lumMod val="50000"/>
                  </a:schemeClr>
                </a:solidFill>
              </a:rPr>
              <a:t>必須</a:t>
            </a:r>
            <a:r>
              <a:rPr lang="zh-TW" altLang="zh-TW" dirty="0">
                <a:solidFill>
                  <a:schemeClr val="bg1">
                    <a:lumMod val="50000"/>
                  </a:schemeClr>
                </a:solidFill>
              </a:rPr>
              <a:t>先說好作用的物件相同，才看得出大小</a:t>
            </a:r>
          </a:p>
          <a:p>
            <a:pPr>
              <a:spcBef>
                <a:spcPts val="1200"/>
              </a:spcBef>
            </a:pPr>
            <a:r>
              <a:rPr lang="zh-TW" altLang="zh-TW" dirty="0">
                <a:solidFill>
                  <a:schemeClr val="bg1">
                    <a:lumMod val="50000"/>
                  </a:schemeClr>
                </a:solidFill>
              </a:rPr>
              <a:t>也就是說，我們沒說出口的話是，</a:t>
            </a:r>
            <a:r>
              <a:rPr lang="zh-TW" altLang="zh-TW" b="1" dirty="0">
                <a:solidFill>
                  <a:srgbClr val="7030A0"/>
                </a:solidFill>
              </a:rPr>
              <a:t>我們都使用著相同的物件被數字作用著</a:t>
            </a:r>
            <a:r>
              <a:rPr lang="zh-TW" altLang="zh-TW" dirty="0">
                <a:solidFill>
                  <a:schemeClr val="bg1">
                    <a:lumMod val="50000"/>
                  </a:schemeClr>
                </a:solidFill>
              </a:rPr>
              <a:t>，因此，可以比大小</a:t>
            </a:r>
          </a:p>
          <a:p>
            <a:pPr>
              <a:spcBef>
                <a:spcPts val="1200"/>
              </a:spcBef>
            </a:pPr>
            <a:r>
              <a:rPr lang="zh-TW" altLang="zh-TW" dirty="0">
                <a:solidFill>
                  <a:schemeClr val="bg1">
                    <a:lumMod val="50000"/>
                  </a:schemeClr>
                </a:solidFill>
              </a:rPr>
              <a:t>但是，在教學中，</a:t>
            </a:r>
            <a:r>
              <a:rPr lang="zh-TW" altLang="zh-TW" b="1" dirty="0">
                <a:solidFill>
                  <a:srgbClr val="7030A0"/>
                </a:solidFill>
              </a:rPr>
              <a:t>我們應該把沒說出口的說出來</a:t>
            </a:r>
            <a:r>
              <a:rPr lang="zh-TW" altLang="zh-TW" dirty="0">
                <a:solidFill>
                  <a:schemeClr val="bg1">
                    <a:lumMod val="50000"/>
                  </a:schemeClr>
                </a:solidFill>
              </a:rPr>
              <a:t>，學生想東西才會清楚</a:t>
            </a:r>
          </a:p>
          <a:p>
            <a:pPr>
              <a:spcBef>
                <a:spcPts val="1200"/>
              </a:spcBef>
            </a:pPr>
            <a:r>
              <a:rPr lang="en-US" altLang="zh-TW" b="1" dirty="0">
                <a:solidFill>
                  <a:srgbClr val="7030A0"/>
                </a:solidFill>
              </a:rPr>
              <a:t>b/a</a:t>
            </a:r>
            <a:r>
              <a:rPr lang="zh-TW" altLang="zh-TW" b="1" dirty="0">
                <a:solidFill>
                  <a:srgbClr val="7030A0"/>
                </a:solidFill>
              </a:rPr>
              <a:t>要讓學生有</a:t>
            </a:r>
            <a:r>
              <a:rPr lang="en-US" altLang="zh-TW" b="1" dirty="0">
                <a:solidFill>
                  <a:srgbClr val="7030A0"/>
                </a:solidFill>
              </a:rPr>
              <a:t>b</a:t>
            </a:r>
            <a:r>
              <a:rPr lang="zh-TW" altLang="zh-TW" b="1" dirty="0">
                <a:solidFill>
                  <a:srgbClr val="7030A0"/>
                </a:solidFill>
              </a:rPr>
              <a:t>個</a:t>
            </a:r>
            <a:r>
              <a:rPr lang="en-US" altLang="zh-TW" b="1" dirty="0">
                <a:solidFill>
                  <a:srgbClr val="7030A0"/>
                </a:solidFill>
              </a:rPr>
              <a:t>1/a</a:t>
            </a:r>
            <a:r>
              <a:rPr lang="zh-TW" altLang="zh-TW" b="1" dirty="0">
                <a:solidFill>
                  <a:srgbClr val="7030A0"/>
                </a:solidFill>
              </a:rPr>
              <a:t>的想法</a:t>
            </a:r>
            <a:r>
              <a:rPr lang="zh-TW" altLang="zh-TW" dirty="0">
                <a:solidFill>
                  <a:schemeClr val="bg1">
                    <a:lumMod val="50000"/>
                  </a:schemeClr>
                </a:solidFill>
              </a:rPr>
              <a:t>，這是很重要的分數概念，而且能這樣想也比較</a:t>
            </a:r>
            <a:r>
              <a:rPr lang="zh-TW" altLang="zh-TW" dirty="0" smtClean="0">
                <a:solidFill>
                  <a:schemeClr val="bg1">
                    <a:lumMod val="50000"/>
                  </a:schemeClr>
                </a:solidFill>
              </a:rPr>
              <a:t>簡單日後</a:t>
            </a:r>
            <a:r>
              <a:rPr lang="zh-TW" altLang="zh-TW" dirty="0">
                <a:solidFill>
                  <a:schemeClr val="bg1">
                    <a:lumMod val="50000"/>
                  </a:schemeClr>
                </a:solidFill>
              </a:rPr>
              <a:t>在四則運算上都會比較容易上手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14-9948-4112-B8E9-3FB0517D8EE4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534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2" name="群組 6161"/>
          <p:cNvGrpSpPr/>
          <p:nvPr/>
        </p:nvGrpSpPr>
        <p:grpSpPr>
          <a:xfrm>
            <a:off x="3695049" y="2857804"/>
            <a:ext cx="591199" cy="1592643"/>
            <a:chOff x="3202025" y="2857804"/>
            <a:chExt cx="591199" cy="1592643"/>
          </a:xfrm>
        </p:grpSpPr>
        <p:sp>
          <p:nvSpPr>
            <p:cNvPr id="6159" name="Rectangle 47"/>
            <p:cNvSpPr>
              <a:spLocks noChangeArrowheads="1"/>
            </p:cNvSpPr>
            <p:nvPr/>
          </p:nvSpPr>
          <p:spPr bwMode="auto">
            <a:xfrm>
              <a:off x="3202025" y="4052286"/>
              <a:ext cx="590400" cy="398161"/>
            </a:xfrm>
            <a:prstGeom prst="rect">
              <a:avLst/>
            </a:prstGeom>
            <a:solidFill>
              <a:srgbClr val="A5A5A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160" name="Rectangle 48"/>
            <p:cNvSpPr>
              <a:spLocks noChangeArrowheads="1"/>
            </p:cNvSpPr>
            <p:nvPr/>
          </p:nvSpPr>
          <p:spPr bwMode="auto">
            <a:xfrm>
              <a:off x="3202025" y="3654125"/>
              <a:ext cx="591199" cy="39816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A5A5A5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pSp>
          <p:nvGrpSpPr>
            <p:cNvPr id="6155" name="Group 49"/>
            <p:cNvGrpSpPr>
              <a:grpSpLocks/>
            </p:cNvGrpSpPr>
            <p:nvPr/>
          </p:nvGrpSpPr>
          <p:grpSpPr bwMode="auto">
            <a:xfrm>
              <a:off x="3202025" y="2857804"/>
              <a:ext cx="591199" cy="796321"/>
              <a:chOff x="4575" y="4560"/>
              <a:chExt cx="540" cy="660"/>
            </a:xfrm>
          </p:grpSpPr>
          <p:sp>
            <p:nvSpPr>
              <p:cNvPr id="6157" name="Rectangle 50"/>
              <p:cNvSpPr>
                <a:spLocks noChangeArrowheads="1"/>
              </p:cNvSpPr>
              <p:nvPr/>
            </p:nvSpPr>
            <p:spPr bwMode="auto">
              <a:xfrm>
                <a:off x="4575" y="4890"/>
                <a:ext cx="540" cy="33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A5A5A5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6158" name="Rectangle 51"/>
              <p:cNvSpPr>
                <a:spLocks noChangeArrowheads="1"/>
              </p:cNvSpPr>
              <p:nvPr/>
            </p:nvSpPr>
            <p:spPr bwMode="auto">
              <a:xfrm>
                <a:off x="4575" y="4560"/>
                <a:ext cx="540" cy="33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</p:grp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673" y="980728"/>
            <a:ext cx="3600400" cy="144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403648" y="980728"/>
            <a:ext cx="540060" cy="1443136"/>
          </a:xfrm>
          <a:prstGeom prst="rect">
            <a:avLst/>
          </a:prstGeom>
          <a:solidFill>
            <a:srgbClr val="A5A5A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矩形 10"/>
              <p:cNvSpPr/>
              <p:nvPr/>
            </p:nvSpPr>
            <p:spPr>
              <a:xfrm>
                <a:off x="2622307" y="3338155"/>
                <a:ext cx="587020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zh-TW" i="1"/>
                          </m:ctrlPr>
                        </m:fPr>
                        <m:num>
                          <m:r>
                            <a:rPr lang="en-US" altLang="zh-TW" i="1"/>
                            <m:t>3</m:t>
                          </m:r>
                        </m:num>
                        <m:den>
                          <m:r>
                            <a:rPr lang="en-US" altLang="zh-TW"/>
                            <m:t>4</m:t>
                          </m:r>
                        </m:den>
                      </m:f>
                      <m:r>
                        <a:rPr lang="en-US" altLang="zh-TW"/>
                        <m:t>×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307" y="3338155"/>
                <a:ext cx="587020" cy="61093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6" name="群組 145"/>
          <p:cNvGrpSpPr/>
          <p:nvPr/>
        </p:nvGrpSpPr>
        <p:grpSpPr>
          <a:xfrm>
            <a:off x="5266685" y="2857804"/>
            <a:ext cx="591199" cy="1592643"/>
            <a:chOff x="3202025" y="2857804"/>
            <a:chExt cx="591199" cy="1592643"/>
          </a:xfrm>
        </p:grpSpPr>
        <p:sp>
          <p:nvSpPr>
            <p:cNvPr id="147" name="Rectangle 47"/>
            <p:cNvSpPr>
              <a:spLocks noChangeArrowheads="1"/>
            </p:cNvSpPr>
            <p:nvPr/>
          </p:nvSpPr>
          <p:spPr bwMode="auto">
            <a:xfrm>
              <a:off x="3202025" y="4052286"/>
              <a:ext cx="590400" cy="398161"/>
            </a:xfrm>
            <a:prstGeom prst="rect">
              <a:avLst/>
            </a:prstGeom>
            <a:solidFill>
              <a:srgbClr val="A5A5A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8" name="Rectangle 48"/>
            <p:cNvSpPr>
              <a:spLocks noChangeArrowheads="1"/>
            </p:cNvSpPr>
            <p:nvPr/>
          </p:nvSpPr>
          <p:spPr bwMode="auto">
            <a:xfrm>
              <a:off x="3202025" y="3654125"/>
              <a:ext cx="591199" cy="39816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A5A5A5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pSp>
          <p:nvGrpSpPr>
            <p:cNvPr id="149" name="Group 49"/>
            <p:cNvGrpSpPr>
              <a:grpSpLocks/>
            </p:cNvGrpSpPr>
            <p:nvPr/>
          </p:nvGrpSpPr>
          <p:grpSpPr bwMode="auto">
            <a:xfrm>
              <a:off x="3202025" y="2857804"/>
              <a:ext cx="591199" cy="796321"/>
              <a:chOff x="4575" y="4560"/>
              <a:chExt cx="540" cy="660"/>
            </a:xfrm>
          </p:grpSpPr>
          <p:sp>
            <p:nvSpPr>
              <p:cNvPr id="150" name="Rectangle 50"/>
              <p:cNvSpPr>
                <a:spLocks noChangeArrowheads="1"/>
              </p:cNvSpPr>
              <p:nvPr/>
            </p:nvSpPr>
            <p:spPr bwMode="auto">
              <a:xfrm>
                <a:off x="4575" y="4890"/>
                <a:ext cx="540" cy="33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A5A5A5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51" name="Rectangle 51"/>
              <p:cNvSpPr>
                <a:spLocks noChangeArrowheads="1"/>
              </p:cNvSpPr>
              <p:nvPr/>
            </p:nvSpPr>
            <p:spPr bwMode="auto">
              <a:xfrm>
                <a:off x="4575" y="4560"/>
                <a:ext cx="540" cy="33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</p:grpSp>
      <p:grpSp>
        <p:nvGrpSpPr>
          <p:cNvPr id="152" name="群組 151"/>
          <p:cNvGrpSpPr/>
          <p:nvPr/>
        </p:nvGrpSpPr>
        <p:grpSpPr>
          <a:xfrm>
            <a:off x="6695445" y="2857804"/>
            <a:ext cx="591199" cy="1592643"/>
            <a:chOff x="3202025" y="2857804"/>
            <a:chExt cx="591199" cy="1592643"/>
          </a:xfrm>
        </p:grpSpPr>
        <p:sp>
          <p:nvSpPr>
            <p:cNvPr id="153" name="Rectangle 47"/>
            <p:cNvSpPr>
              <a:spLocks noChangeArrowheads="1"/>
            </p:cNvSpPr>
            <p:nvPr/>
          </p:nvSpPr>
          <p:spPr bwMode="auto">
            <a:xfrm>
              <a:off x="3202025" y="4052286"/>
              <a:ext cx="590400" cy="398161"/>
            </a:xfrm>
            <a:prstGeom prst="rect">
              <a:avLst/>
            </a:prstGeom>
            <a:solidFill>
              <a:srgbClr val="A5A5A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4" name="Rectangle 48"/>
            <p:cNvSpPr>
              <a:spLocks noChangeArrowheads="1"/>
            </p:cNvSpPr>
            <p:nvPr/>
          </p:nvSpPr>
          <p:spPr bwMode="auto">
            <a:xfrm>
              <a:off x="3202025" y="3654125"/>
              <a:ext cx="591199" cy="39816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A5A5A5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pSp>
          <p:nvGrpSpPr>
            <p:cNvPr id="155" name="Group 49"/>
            <p:cNvGrpSpPr>
              <a:grpSpLocks/>
            </p:cNvGrpSpPr>
            <p:nvPr/>
          </p:nvGrpSpPr>
          <p:grpSpPr bwMode="auto">
            <a:xfrm>
              <a:off x="3202025" y="2857804"/>
              <a:ext cx="591199" cy="796321"/>
              <a:chOff x="4575" y="4560"/>
              <a:chExt cx="540" cy="660"/>
            </a:xfrm>
          </p:grpSpPr>
          <p:sp>
            <p:nvSpPr>
              <p:cNvPr id="156" name="Rectangle 50"/>
              <p:cNvSpPr>
                <a:spLocks noChangeArrowheads="1"/>
              </p:cNvSpPr>
              <p:nvPr/>
            </p:nvSpPr>
            <p:spPr bwMode="auto">
              <a:xfrm>
                <a:off x="4575" y="4890"/>
                <a:ext cx="540" cy="33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A5A5A5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57" name="Rectangle 51"/>
              <p:cNvSpPr>
                <a:spLocks noChangeArrowheads="1"/>
              </p:cNvSpPr>
              <p:nvPr/>
            </p:nvSpPr>
            <p:spPr bwMode="auto">
              <a:xfrm>
                <a:off x="4575" y="4560"/>
                <a:ext cx="540" cy="33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</p:grpSp>
      <p:grpSp>
        <p:nvGrpSpPr>
          <p:cNvPr id="130" name="群組 129"/>
          <p:cNvGrpSpPr/>
          <p:nvPr/>
        </p:nvGrpSpPr>
        <p:grpSpPr>
          <a:xfrm>
            <a:off x="3444786" y="4633901"/>
            <a:ext cx="4270486" cy="1652619"/>
            <a:chOff x="2908288" y="4581128"/>
            <a:chExt cx="4270486" cy="1652619"/>
          </a:xfrm>
        </p:grpSpPr>
        <p:grpSp>
          <p:nvGrpSpPr>
            <p:cNvPr id="36" name="Group 35"/>
            <p:cNvGrpSpPr>
              <a:grpSpLocks/>
            </p:cNvGrpSpPr>
            <p:nvPr/>
          </p:nvGrpSpPr>
          <p:grpSpPr bwMode="auto">
            <a:xfrm>
              <a:off x="2914052" y="4772940"/>
              <a:ext cx="590550" cy="1457325"/>
              <a:chOff x="5914" y="6262"/>
              <a:chExt cx="930" cy="2295"/>
            </a:xfrm>
          </p:grpSpPr>
          <p:grpSp>
            <p:nvGrpSpPr>
              <p:cNvPr id="51" name="Group 36"/>
              <p:cNvGrpSpPr>
                <a:grpSpLocks/>
              </p:cNvGrpSpPr>
              <p:nvPr/>
            </p:nvGrpSpPr>
            <p:grpSpPr bwMode="auto">
              <a:xfrm>
                <a:off x="5914" y="6262"/>
                <a:ext cx="930" cy="2295"/>
                <a:chOff x="5914" y="6262"/>
                <a:chExt cx="930" cy="2295"/>
              </a:xfrm>
            </p:grpSpPr>
            <p:grpSp>
              <p:nvGrpSpPr>
                <p:cNvPr id="62" name="Group 37"/>
                <p:cNvGrpSpPr>
                  <a:grpSpLocks/>
                </p:cNvGrpSpPr>
                <p:nvPr/>
              </p:nvGrpSpPr>
              <p:grpSpPr bwMode="auto">
                <a:xfrm>
                  <a:off x="5914" y="7984"/>
                  <a:ext cx="930" cy="573"/>
                  <a:chOff x="4033" y="7367"/>
                  <a:chExt cx="540" cy="1320"/>
                </a:xfrm>
              </p:grpSpPr>
              <p:sp>
                <p:nvSpPr>
                  <p:cNvPr id="6147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033" y="8247"/>
                    <a:ext cx="540" cy="440"/>
                  </a:xfrm>
                  <a:prstGeom prst="rect">
                    <a:avLst/>
                  </a:prstGeom>
                  <a:solidFill>
                    <a:srgbClr val="A5A5A5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6148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4033" y="7807"/>
                    <a:ext cx="540" cy="4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6149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4033" y="7367"/>
                    <a:ext cx="540" cy="4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63" name="Group 31"/>
                <p:cNvGrpSpPr>
                  <a:grpSpLocks/>
                </p:cNvGrpSpPr>
                <p:nvPr/>
              </p:nvGrpSpPr>
              <p:grpSpPr bwMode="auto">
                <a:xfrm>
                  <a:off x="5914" y="6262"/>
                  <a:ext cx="907" cy="1148"/>
                  <a:chOff x="23191" y="0"/>
                  <a:chExt cx="540" cy="660"/>
                </a:xfrm>
              </p:grpSpPr>
              <p:sp>
                <p:nvSpPr>
                  <p:cNvPr id="6144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23191" y="330"/>
                    <a:ext cx="540" cy="330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A5A5A5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6145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23191" y="0"/>
                    <a:ext cx="540" cy="33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52" name="Rectangle 30"/>
              <p:cNvSpPr>
                <a:spLocks noChangeArrowheads="1"/>
              </p:cNvSpPr>
              <p:nvPr/>
            </p:nvSpPr>
            <p:spPr bwMode="auto">
              <a:xfrm>
                <a:off x="5914" y="7410"/>
                <a:ext cx="907" cy="57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A5A5A5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74" name="Group 35"/>
            <p:cNvGrpSpPr>
              <a:grpSpLocks/>
            </p:cNvGrpSpPr>
            <p:nvPr/>
          </p:nvGrpSpPr>
          <p:grpSpPr bwMode="auto">
            <a:xfrm>
              <a:off x="3540421" y="4773257"/>
              <a:ext cx="590550" cy="1457325"/>
              <a:chOff x="5914" y="6262"/>
              <a:chExt cx="930" cy="2295"/>
            </a:xfrm>
          </p:grpSpPr>
          <p:grpSp>
            <p:nvGrpSpPr>
              <p:cNvPr id="75" name="Group 36"/>
              <p:cNvGrpSpPr>
                <a:grpSpLocks/>
              </p:cNvGrpSpPr>
              <p:nvPr/>
            </p:nvGrpSpPr>
            <p:grpSpPr bwMode="auto">
              <a:xfrm>
                <a:off x="5914" y="6262"/>
                <a:ext cx="930" cy="2295"/>
                <a:chOff x="5914" y="6262"/>
                <a:chExt cx="930" cy="2295"/>
              </a:xfrm>
            </p:grpSpPr>
            <p:grpSp>
              <p:nvGrpSpPr>
                <p:cNvPr id="77" name="Group 37"/>
                <p:cNvGrpSpPr>
                  <a:grpSpLocks/>
                </p:cNvGrpSpPr>
                <p:nvPr/>
              </p:nvGrpSpPr>
              <p:grpSpPr bwMode="auto">
                <a:xfrm>
                  <a:off x="5914" y="7984"/>
                  <a:ext cx="930" cy="573"/>
                  <a:chOff x="4033" y="7367"/>
                  <a:chExt cx="540" cy="1320"/>
                </a:xfrm>
              </p:grpSpPr>
              <p:sp>
                <p:nvSpPr>
                  <p:cNvPr id="81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033" y="8247"/>
                    <a:ext cx="540" cy="440"/>
                  </a:xfrm>
                  <a:prstGeom prst="rect">
                    <a:avLst/>
                  </a:prstGeom>
                  <a:solidFill>
                    <a:srgbClr val="A5A5A5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2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4033" y="7807"/>
                    <a:ext cx="540" cy="4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3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4033" y="7367"/>
                    <a:ext cx="540" cy="4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78" name="Group 31"/>
                <p:cNvGrpSpPr>
                  <a:grpSpLocks/>
                </p:cNvGrpSpPr>
                <p:nvPr/>
              </p:nvGrpSpPr>
              <p:grpSpPr bwMode="auto">
                <a:xfrm>
                  <a:off x="5914" y="6262"/>
                  <a:ext cx="907" cy="1148"/>
                  <a:chOff x="23191" y="0"/>
                  <a:chExt cx="540" cy="660"/>
                </a:xfrm>
              </p:grpSpPr>
              <p:sp>
                <p:nvSpPr>
                  <p:cNvPr id="79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23191" y="330"/>
                    <a:ext cx="540" cy="330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A5A5A5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0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23191" y="0"/>
                    <a:ext cx="540" cy="33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76" name="Rectangle 30"/>
              <p:cNvSpPr>
                <a:spLocks noChangeArrowheads="1"/>
              </p:cNvSpPr>
              <p:nvPr/>
            </p:nvSpPr>
            <p:spPr bwMode="auto">
              <a:xfrm>
                <a:off x="5914" y="7410"/>
                <a:ext cx="907" cy="57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A5A5A5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84" name="Group 35"/>
            <p:cNvGrpSpPr>
              <a:grpSpLocks/>
            </p:cNvGrpSpPr>
            <p:nvPr/>
          </p:nvGrpSpPr>
          <p:grpSpPr bwMode="auto">
            <a:xfrm>
              <a:off x="4427984" y="4775788"/>
              <a:ext cx="590550" cy="1457325"/>
              <a:chOff x="5914" y="6262"/>
              <a:chExt cx="930" cy="2295"/>
            </a:xfrm>
          </p:grpSpPr>
          <p:grpSp>
            <p:nvGrpSpPr>
              <p:cNvPr id="85" name="Group 36"/>
              <p:cNvGrpSpPr>
                <a:grpSpLocks/>
              </p:cNvGrpSpPr>
              <p:nvPr/>
            </p:nvGrpSpPr>
            <p:grpSpPr bwMode="auto">
              <a:xfrm>
                <a:off x="5914" y="6262"/>
                <a:ext cx="930" cy="2295"/>
                <a:chOff x="5914" y="6262"/>
                <a:chExt cx="930" cy="2295"/>
              </a:xfrm>
            </p:grpSpPr>
            <p:grpSp>
              <p:nvGrpSpPr>
                <p:cNvPr id="87" name="Group 37"/>
                <p:cNvGrpSpPr>
                  <a:grpSpLocks/>
                </p:cNvGrpSpPr>
                <p:nvPr/>
              </p:nvGrpSpPr>
              <p:grpSpPr bwMode="auto">
                <a:xfrm>
                  <a:off x="5914" y="7984"/>
                  <a:ext cx="930" cy="573"/>
                  <a:chOff x="4033" y="7367"/>
                  <a:chExt cx="540" cy="1320"/>
                </a:xfrm>
              </p:grpSpPr>
              <p:sp>
                <p:nvSpPr>
                  <p:cNvPr id="91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033" y="8247"/>
                    <a:ext cx="540" cy="440"/>
                  </a:xfrm>
                  <a:prstGeom prst="rect">
                    <a:avLst/>
                  </a:prstGeom>
                  <a:solidFill>
                    <a:srgbClr val="A5A5A5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92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4033" y="7807"/>
                    <a:ext cx="540" cy="4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93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4033" y="7367"/>
                    <a:ext cx="540" cy="4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88" name="Group 31"/>
                <p:cNvGrpSpPr>
                  <a:grpSpLocks/>
                </p:cNvGrpSpPr>
                <p:nvPr/>
              </p:nvGrpSpPr>
              <p:grpSpPr bwMode="auto">
                <a:xfrm>
                  <a:off x="5914" y="6262"/>
                  <a:ext cx="907" cy="1148"/>
                  <a:chOff x="23191" y="0"/>
                  <a:chExt cx="540" cy="660"/>
                </a:xfrm>
              </p:grpSpPr>
              <p:sp>
                <p:nvSpPr>
                  <p:cNvPr id="89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23191" y="330"/>
                    <a:ext cx="540" cy="330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A5A5A5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90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23191" y="0"/>
                    <a:ext cx="540" cy="33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86" name="Rectangle 30"/>
              <p:cNvSpPr>
                <a:spLocks noChangeArrowheads="1"/>
              </p:cNvSpPr>
              <p:nvPr/>
            </p:nvSpPr>
            <p:spPr bwMode="auto">
              <a:xfrm>
                <a:off x="5914" y="7410"/>
                <a:ext cx="907" cy="57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A5A5A5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94" name="Group 35"/>
            <p:cNvGrpSpPr>
              <a:grpSpLocks/>
            </p:cNvGrpSpPr>
            <p:nvPr/>
          </p:nvGrpSpPr>
          <p:grpSpPr bwMode="auto">
            <a:xfrm>
              <a:off x="5061570" y="4776105"/>
              <a:ext cx="590550" cy="1457325"/>
              <a:chOff x="5914" y="6262"/>
              <a:chExt cx="930" cy="2295"/>
            </a:xfrm>
          </p:grpSpPr>
          <p:grpSp>
            <p:nvGrpSpPr>
              <p:cNvPr id="95" name="Group 36"/>
              <p:cNvGrpSpPr>
                <a:grpSpLocks/>
              </p:cNvGrpSpPr>
              <p:nvPr/>
            </p:nvGrpSpPr>
            <p:grpSpPr bwMode="auto">
              <a:xfrm>
                <a:off x="5914" y="6262"/>
                <a:ext cx="930" cy="2295"/>
                <a:chOff x="5914" y="6262"/>
                <a:chExt cx="930" cy="2295"/>
              </a:xfrm>
            </p:grpSpPr>
            <p:grpSp>
              <p:nvGrpSpPr>
                <p:cNvPr id="97" name="Group 37"/>
                <p:cNvGrpSpPr>
                  <a:grpSpLocks/>
                </p:cNvGrpSpPr>
                <p:nvPr/>
              </p:nvGrpSpPr>
              <p:grpSpPr bwMode="auto">
                <a:xfrm>
                  <a:off x="5914" y="7984"/>
                  <a:ext cx="930" cy="573"/>
                  <a:chOff x="4033" y="7367"/>
                  <a:chExt cx="540" cy="1320"/>
                </a:xfrm>
              </p:grpSpPr>
              <p:sp>
                <p:nvSpPr>
                  <p:cNvPr id="101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033" y="8247"/>
                    <a:ext cx="540" cy="440"/>
                  </a:xfrm>
                  <a:prstGeom prst="rect">
                    <a:avLst/>
                  </a:prstGeom>
                  <a:solidFill>
                    <a:srgbClr val="A5A5A5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02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4033" y="7807"/>
                    <a:ext cx="540" cy="4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03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4033" y="7367"/>
                    <a:ext cx="540" cy="4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98" name="Group 31"/>
                <p:cNvGrpSpPr>
                  <a:grpSpLocks/>
                </p:cNvGrpSpPr>
                <p:nvPr/>
              </p:nvGrpSpPr>
              <p:grpSpPr bwMode="auto">
                <a:xfrm>
                  <a:off x="5914" y="6262"/>
                  <a:ext cx="907" cy="1148"/>
                  <a:chOff x="23191" y="0"/>
                  <a:chExt cx="540" cy="660"/>
                </a:xfrm>
              </p:grpSpPr>
              <p:sp>
                <p:nvSpPr>
                  <p:cNvPr id="99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23191" y="330"/>
                    <a:ext cx="540" cy="330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A5A5A5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00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23191" y="0"/>
                    <a:ext cx="540" cy="33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96" name="Rectangle 30"/>
              <p:cNvSpPr>
                <a:spLocks noChangeArrowheads="1"/>
              </p:cNvSpPr>
              <p:nvPr/>
            </p:nvSpPr>
            <p:spPr bwMode="auto">
              <a:xfrm>
                <a:off x="5914" y="7410"/>
                <a:ext cx="907" cy="57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A5A5A5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104" name="Group 35"/>
            <p:cNvGrpSpPr>
              <a:grpSpLocks/>
            </p:cNvGrpSpPr>
            <p:nvPr/>
          </p:nvGrpSpPr>
          <p:grpSpPr bwMode="auto">
            <a:xfrm>
              <a:off x="5954638" y="4776105"/>
              <a:ext cx="590550" cy="1457325"/>
              <a:chOff x="5914" y="6262"/>
              <a:chExt cx="930" cy="2295"/>
            </a:xfrm>
          </p:grpSpPr>
          <p:grpSp>
            <p:nvGrpSpPr>
              <p:cNvPr id="105" name="Group 36"/>
              <p:cNvGrpSpPr>
                <a:grpSpLocks/>
              </p:cNvGrpSpPr>
              <p:nvPr/>
            </p:nvGrpSpPr>
            <p:grpSpPr bwMode="auto">
              <a:xfrm>
                <a:off x="5914" y="6262"/>
                <a:ext cx="930" cy="2295"/>
                <a:chOff x="5914" y="6262"/>
                <a:chExt cx="930" cy="2295"/>
              </a:xfrm>
            </p:grpSpPr>
            <p:grpSp>
              <p:nvGrpSpPr>
                <p:cNvPr id="107" name="Group 37"/>
                <p:cNvGrpSpPr>
                  <a:grpSpLocks/>
                </p:cNvGrpSpPr>
                <p:nvPr/>
              </p:nvGrpSpPr>
              <p:grpSpPr bwMode="auto">
                <a:xfrm>
                  <a:off x="5914" y="7984"/>
                  <a:ext cx="930" cy="573"/>
                  <a:chOff x="4033" y="7367"/>
                  <a:chExt cx="540" cy="1320"/>
                </a:xfrm>
              </p:grpSpPr>
              <p:sp>
                <p:nvSpPr>
                  <p:cNvPr id="111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033" y="8247"/>
                    <a:ext cx="540" cy="440"/>
                  </a:xfrm>
                  <a:prstGeom prst="rect">
                    <a:avLst/>
                  </a:prstGeom>
                  <a:solidFill>
                    <a:srgbClr val="A5A5A5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12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4033" y="7807"/>
                    <a:ext cx="540" cy="4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13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4033" y="7367"/>
                    <a:ext cx="540" cy="4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08" name="Group 31"/>
                <p:cNvGrpSpPr>
                  <a:grpSpLocks/>
                </p:cNvGrpSpPr>
                <p:nvPr/>
              </p:nvGrpSpPr>
              <p:grpSpPr bwMode="auto">
                <a:xfrm>
                  <a:off x="5914" y="6262"/>
                  <a:ext cx="907" cy="1148"/>
                  <a:chOff x="23191" y="0"/>
                  <a:chExt cx="540" cy="660"/>
                </a:xfrm>
              </p:grpSpPr>
              <p:sp>
                <p:nvSpPr>
                  <p:cNvPr id="109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23191" y="330"/>
                    <a:ext cx="540" cy="330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A5A5A5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10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23191" y="0"/>
                    <a:ext cx="540" cy="33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106" name="Rectangle 30"/>
              <p:cNvSpPr>
                <a:spLocks noChangeArrowheads="1"/>
              </p:cNvSpPr>
              <p:nvPr/>
            </p:nvSpPr>
            <p:spPr bwMode="auto">
              <a:xfrm>
                <a:off x="5914" y="7410"/>
                <a:ext cx="907" cy="57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A5A5A5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114" name="Group 35"/>
            <p:cNvGrpSpPr>
              <a:grpSpLocks/>
            </p:cNvGrpSpPr>
            <p:nvPr/>
          </p:nvGrpSpPr>
          <p:grpSpPr bwMode="auto">
            <a:xfrm>
              <a:off x="6588224" y="4776422"/>
              <a:ext cx="590550" cy="1457325"/>
              <a:chOff x="5914" y="6262"/>
              <a:chExt cx="930" cy="2295"/>
            </a:xfrm>
          </p:grpSpPr>
          <p:grpSp>
            <p:nvGrpSpPr>
              <p:cNvPr id="115" name="Group 36"/>
              <p:cNvGrpSpPr>
                <a:grpSpLocks/>
              </p:cNvGrpSpPr>
              <p:nvPr/>
            </p:nvGrpSpPr>
            <p:grpSpPr bwMode="auto">
              <a:xfrm>
                <a:off x="5914" y="6262"/>
                <a:ext cx="930" cy="2295"/>
                <a:chOff x="5914" y="6262"/>
                <a:chExt cx="930" cy="2295"/>
              </a:xfrm>
            </p:grpSpPr>
            <p:grpSp>
              <p:nvGrpSpPr>
                <p:cNvPr id="117" name="Group 37"/>
                <p:cNvGrpSpPr>
                  <a:grpSpLocks/>
                </p:cNvGrpSpPr>
                <p:nvPr/>
              </p:nvGrpSpPr>
              <p:grpSpPr bwMode="auto">
                <a:xfrm>
                  <a:off x="5914" y="7984"/>
                  <a:ext cx="930" cy="573"/>
                  <a:chOff x="4033" y="7367"/>
                  <a:chExt cx="540" cy="1320"/>
                </a:xfrm>
              </p:grpSpPr>
              <p:sp>
                <p:nvSpPr>
                  <p:cNvPr id="121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033" y="8247"/>
                    <a:ext cx="540" cy="440"/>
                  </a:xfrm>
                  <a:prstGeom prst="rect">
                    <a:avLst/>
                  </a:prstGeom>
                  <a:solidFill>
                    <a:srgbClr val="A5A5A5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22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4033" y="7807"/>
                    <a:ext cx="540" cy="4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23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4033" y="7367"/>
                    <a:ext cx="540" cy="4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18" name="Group 31"/>
                <p:cNvGrpSpPr>
                  <a:grpSpLocks/>
                </p:cNvGrpSpPr>
                <p:nvPr/>
              </p:nvGrpSpPr>
              <p:grpSpPr bwMode="auto">
                <a:xfrm>
                  <a:off x="5914" y="6262"/>
                  <a:ext cx="907" cy="1148"/>
                  <a:chOff x="23191" y="0"/>
                  <a:chExt cx="540" cy="660"/>
                </a:xfrm>
              </p:grpSpPr>
              <p:sp>
                <p:nvSpPr>
                  <p:cNvPr id="119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23191" y="330"/>
                    <a:ext cx="540" cy="330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A5A5A5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20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23191" y="0"/>
                    <a:ext cx="540" cy="33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116" name="Rectangle 30"/>
              <p:cNvSpPr>
                <a:spLocks noChangeArrowheads="1"/>
              </p:cNvSpPr>
              <p:nvPr/>
            </p:nvSpPr>
            <p:spPr bwMode="auto">
              <a:xfrm>
                <a:off x="5914" y="7410"/>
                <a:ext cx="907" cy="57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A5A5A5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6151" name="右大括弧 6150"/>
            <p:cNvSpPr/>
            <p:nvPr/>
          </p:nvSpPr>
          <p:spPr>
            <a:xfrm rot="16200000">
              <a:off x="4968046" y="4041068"/>
              <a:ext cx="144015" cy="122413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8" name="右大括弧 157"/>
            <p:cNvSpPr/>
            <p:nvPr/>
          </p:nvSpPr>
          <p:spPr>
            <a:xfrm rot="16200000">
              <a:off x="3448348" y="4041068"/>
              <a:ext cx="144015" cy="122413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1" name="右大括弧 160"/>
            <p:cNvSpPr/>
            <p:nvPr/>
          </p:nvSpPr>
          <p:spPr>
            <a:xfrm rot="16200000">
              <a:off x="6494699" y="4041068"/>
              <a:ext cx="144015" cy="122413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163" name="投影片編號版面配置區 61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14-9948-4112-B8E9-3FB0517D8EE4}" type="slidenum">
              <a:rPr lang="zh-TW" altLang="en-US" smtClean="0"/>
              <a:pPr/>
              <a:t>18</a:t>
            </a:fld>
            <a:endParaRPr lang="zh-TW" altLang="en-US"/>
          </a:p>
        </p:txBody>
      </p:sp>
      <p:graphicFrame>
        <p:nvGraphicFramePr>
          <p:cNvPr id="124" name="物件 123"/>
          <p:cNvGraphicFramePr>
            <a:graphicFrameLocks noChangeAspect="1"/>
          </p:cNvGraphicFramePr>
          <p:nvPr/>
        </p:nvGraphicFramePr>
        <p:xfrm>
          <a:off x="357158" y="3286125"/>
          <a:ext cx="1128713" cy="714375"/>
        </p:xfrm>
        <a:graphic>
          <a:graphicData uri="http://schemas.openxmlformats.org/presentationml/2006/ole">
            <p:oleObj spid="_x0000_s1026" name="方程式" r:id="rId6" imgW="622080" imgH="393480" progId="Equation.3">
              <p:embed/>
            </p:oleObj>
          </a:graphicData>
        </a:graphic>
      </p:graphicFrame>
      <p:graphicFrame>
        <p:nvGraphicFramePr>
          <p:cNvPr id="125" name="物件 124"/>
          <p:cNvGraphicFramePr>
            <a:graphicFrameLocks noChangeAspect="1"/>
          </p:cNvGraphicFramePr>
          <p:nvPr/>
        </p:nvGraphicFramePr>
        <p:xfrm>
          <a:off x="2500298" y="3286129"/>
          <a:ext cx="415925" cy="714375"/>
        </p:xfrm>
        <a:graphic>
          <a:graphicData uri="http://schemas.openxmlformats.org/presentationml/2006/ole">
            <p:oleObj spid="_x0000_s1027" name="方程式" r:id="rId7" imgW="228600" imgH="393480" progId="Equation.3">
              <p:embed/>
            </p:oleObj>
          </a:graphicData>
        </a:graphic>
      </p:graphicFrame>
      <p:sp>
        <p:nvSpPr>
          <p:cNvPr id="126" name="Rectangle 9"/>
          <p:cNvSpPr>
            <a:spLocks noChangeArrowheads="1"/>
          </p:cNvSpPr>
          <p:nvPr/>
        </p:nvSpPr>
        <p:spPr bwMode="auto">
          <a:xfrm>
            <a:off x="1500166" y="2857496"/>
            <a:ext cx="571504" cy="1514574"/>
          </a:xfrm>
          <a:prstGeom prst="rect">
            <a:avLst/>
          </a:prstGeom>
          <a:solidFill>
            <a:srgbClr val="A5A5A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aphicFrame>
        <p:nvGraphicFramePr>
          <p:cNvPr id="127" name="物件 126"/>
          <p:cNvGraphicFramePr>
            <a:graphicFrameLocks noChangeAspect="1"/>
          </p:cNvGraphicFramePr>
          <p:nvPr/>
        </p:nvGraphicFramePr>
        <p:xfrm>
          <a:off x="2197085" y="3571876"/>
          <a:ext cx="231775" cy="184150"/>
        </p:xfrm>
        <a:graphic>
          <a:graphicData uri="http://schemas.openxmlformats.org/presentationml/2006/ole">
            <p:oleObj spid="_x0000_s1028" name="方程式" r:id="rId8" imgW="126720" imgH="101520" progId="Equation.3">
              <p:embed/>
            </p:oleObj>
          </a:graphicData>
        </a:graphic>
      </p:graphicFrame>
      <p:graphicFrame>
        <p:nvGraphicFramePr>
          <p:cNvPr id="129" name="物件 128"/>
          <p:cNvGraphicFramePr>
            <a:graphicFrameLocks noChangeAspect="1"/>
          </p:cNvGraphicFramePr>
          <p:nvPr/>
        </p:nvGraphicFramePr>
        <p:xfrm>
          <a:off x="7381778" y="2857496"/>
          <a:ext cx="476370" cy="1571636"/>
        </p:xfrm>
        <a:graphic>
          <a:graphicData uri="http://schemas.openxmlformats.org/presentationml/2006/ole">
            <p:oleObj spid="_x0000_s1030" name="方程式" r:id="rId9" imgW="101520" imgH="203040" progId="Equation.3">
              <p:embed/>
            </p:oleObj>
          </a:graphicData>
        </a:graphic>
      </p:graphicFrame>
      <p:graphicFrame>
        <p:nvGraphicFramePr>
          <p:cNvPr id="1031" name="Object 2"/>
          <p:cNvGraphicFramePr>
            <a:graphicFrameLocks noChangeAspect="1"/>
          </p:cNvGraphicFramePr>
          <p:nvPr/>
        </p:nvGraphicFramePr>
        <p:xfrm>
          <a:off x="3071802" y="2857496"/>
          <a:ext cx="476250" cy="1571625"/>
        </p:xfrm>
        <a:graphic>
          <a:graphicData uri="http://schemas.openxmlformats.org/presentationml/2006/ole">
            <p:oleObj spid="_x0000_s1031" name="方程式" r:id="rId10" imgW="101520" imgH="203040" progId="Equation.3">
              <p:embed/>
            </p:oleObj>
          </a:graphicData>
        </a:graphic>
      </p:graphicFrame>
      <p:graphicFrame>
        <p:nvGraphicFramePr>
          <p:cNvPr id="131" name="Object 2"/>
          <p:cNvGraphicFramePr>
            <a:graphicFrameLocks noChangeAspect="1"/>
          </p:cNvGraphicFramePr>
          <p:nvPr/>
        </p:nvGraphicFramePr>
        <p:xfrm>
          <a:off x="4411663" y="3103563"/>
          <a:ext cx="655637" cy="1079500"/>
        </p:xfrm>
        <a:graphic>
          <a:graphicData uri="http://schemas.openxmlformats.org/presentationml/2006/ole">
            <p:oleObj spid="_x0000_s1032" name="方程式" r:id="rId11" imgW="139680" imgH="139680" progId="Equation.3">
              <p:embed/>
            </p:oleObj>
          </a:graphicData>
        </a:graphic>
      </p:graphicFrame>
      <p:graphicFrame>
        <p:nvGraphicFramePr>
          <p:cNvPr id="132" name="Object 2"/>
          <p:cNvGraphicFramePr>
            <a:graphicFrameLocks noChangeAspect="1"/>
          </p:cNvGraphicFramePr>
          <p:nvPr/>
        </p:nvGraphicFramePr>
        <p:xfrm>
          <a:off x="5929322" y="3071810"/>
          <a:ext cx="655637" cy="1079500"/>
        </p:xfrm>
        <a:graphic>
          <a:graphicData uri="http://schemas.openxmlformats.org/presentationml/2006/ole">
            <p:oleObj spid="_x0000_s1033" name="方程式" r:id="rId12" imgW="139680" imgH="13968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2803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457200" y="47667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 smtClean="0"/>
              <a:t>分　數　的　除　法</a:t>
            </a:r>
            <a:endParaRPr lang="zh-TW" altLang="en-US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矩形 9"/>
              <p:cNvSpPr/>
              <p:nvPr/>
            </p:nvSpPr>
            <p:spPr>
              <a:xfrm>
                <a:off x="827584" y="1752174"/>
                <a:ext cx="2520280" cy="1142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zh-TW" sz="3600" i="1"/>
                          </m:ctrlPr>
                        </m:fPr>
                        <m:num>
                          <m:r>
                            <a:rPr lang="en-US" altLang="zh-TW" sz="3600" i="1"/>
                            <m:t> 3 </m:t>
                          </m:r>
                        </m:num>
                        <m:den>
                          <m:r>
                            <a:rPr lang="en-US" altLang="zh-TW" sz="3600"/>
                            <m:t>4</m:t>
                          </m:r>
                        </m:den>
                      </m:f>
                      <m:r>
                        <a:rPr lang="en-US" altLang="zh-TW" sz="3600" i="1"/>
                        <m:t> ÷ </m:t>
                      </m:r>
                      <m:f>
                        <m:fPr>
                          <m:ctrlPr>
                            <a:rPr lang="zh-TW" altLang="zh-TW" sz="3600" i="1" smtClean="0">
                              <a:solidFill>
                                <a:srgbClr val="7030A0"/>
                              </a:solidFill>
                            </a:rPr>
                          </m:ctrlPr>
                        </m:fPr>
                        <m:num>
                          <m:r>
                            <a:rPr lang="en-US" altLang="zh-TW" sz="3600" i="1">
                              <a:solidFill>
                                <a:srgbClr val="7030A0"/>
                              </a:solidFill>
                            </a:rPr>
                            <m:t> 5 </m:t>
                          </m:r>
                        </m:num>
                        <m:den>
                          <m:r>
                            <a:rPr lang="en-US" altLang="zh-TW" sz="3600" i="1">
                              <a:solidFill>
                                <a:srgbClr val="7030A0"/>
                              </a:solidFill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zh-TW" altLang="en-US" sz="3600" dirty="0"/>
              </a:p>
            </p:txBody>
          </p:sp>
        </mc:Choice>
        <mc:Fallback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752174"/>
                <a:ext cx="2520280" cy="114230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矩形 11"/>
              <p:cNvSpPr/>
              <p:nvPr/>
            </p:nvSpPr>
            <p:spPr>
              <a:xfrm>
                <a:off x="1026753" y="3140968"/>
                <a:ext cx="1024967" cy="1142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zh-TW" sz="3600" i="1"/>
                          </m:ctrlPr>
                        </m:fPr>
                        <m:num>
                          <m:r>
                            <a:rPr lang="en-US" altLang="zh-TW" sz="3600" i="1"/>
                            <m:t> 3 </m:t>
                          </m:r>
                        </m:num>
                        <m:den>
                          <m:r>
                            <a:rPr lang="en-US" altLang="zh-TW" sz="3600"/>
                            <m:t>4</m:t>
                          </m:r>
                        </m:den>
                      </m:f>
                      <m:r>
                        <a:rPr lang="en-US" altLang="zh-TW" sz="3600" i="1"/>
                        <m:t> 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753" y="3140968"/>
                <a:ext cx="1024967" cy="114230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530871" y="3429000"/>
            <a:ext cx="559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/>
              <a:t>=</a:t>
            </a:r>
            <a:endParaRPr lang="zh-TW" altLang="en-US" sz="3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矩形 14"/>
              <p:cNvSpPr/>
              <p:nvPr/>
            </p:nvSpPr>
            <p:spPr>
              <a:xfrm>
                <a:off x="3074510" y="3429000"/>
                <a:ext cx="7200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i="1"/>
                        <m:t>÷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510" y="3429000"/>
                <a:ext cx="720080" cy="646331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矩形 15"/>
              <p:cNvSpPr/>
              <p:nvPr/>
            </p:nvSpPr>
            <p:spPr>
              <a:xfrm>
                <a:off x="3794590" y="3181015"/>
                <a:ext cx="720080" cy="1142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zh-TW" sz="36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36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5 </m:t>
                          </m:r>
                        </m:num>
                        <m:den>
                          <m:r>
                            <a:rPr lang="en-US" altLang="zh-TW" sz="36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zh-TW" altLang="en-US" sz="3600" dirty="0"/>
              </a:p>
            </p:txBody>
          </p:sp>
        </mc:Choice>
        <mc:Fallback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590" y="3181015"/>
                <a:ext cx="720080" cy="114230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單箭頭接點 16"/>
          <p:cNvCxnSpPr/>
          <p:nvPr/>
        </p:nvCxnSpPr>
        <p:spPr>
          <a:xfrm>
            <a:off x="6012160" y="3769300"/>
            <a:ext cx="1368152" cy="67854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矩形 20"/>
              <p:cNvSpPr/>
              <p:nvPr/>
            </p:nvSpPr>
            <p:spPr>
              <a:xfrm>
                <a:off x="1835696" y="3153792"/>
                <a:ext cx="1044116" cy="1127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zh-TW" altLang="zh-TW" sz="3600" i="1">
                              <a:solidFill>
                                <a:srgbClr val="FF0000"/>
                              </a:solidFill>
                            </a:rPr>
                          </m:ctrlPr>
                        </m:fPr>
                        <m:num>
                          <m:r>
                            <a:rPr lang="en-US" altLang="zh-TW" sz="3600" i="1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  <m:r>
                            <a:rPr lang="en-US" altLang="zh-TW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US" altLang="zh-TW" sz="3600" i="1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US" altLang="zh-TW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altLang="zh-TW" sz="3600" i="1"/>
                        <m:t> 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153792"/>
                <a:ext cx="1044116" cy="1127425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/>
          <p:cNvSpPr/>
          <p:nvPr/>
        </p:nvSpPr>
        <p:spPr>
          <a:xfrm>
            <a:off x="547726" y="5157192"/>
            <a:ext cx="559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/>
              <a:t>=</a:t>
            </a:r>
            <a:endParaRPr lang="zh-TW" altLang="en-US" sz="3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矩形 23"/>
              <p:cNvSpPr/>
              <p:nvPr/>
            </p:nvSpPr>
            <p:spPr>
              <a:xfrm>
                <a:off x="1026752" y="4909207"/>
                <a:ext cx="1493020" cy="1142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zh-TW" sz="3600" i="1" smtClean="0"/>
                          </m:ctrlPr>
                        </m:fPr>
                        <m:num>
                          <m:r>
                            <a:rPr lang="en-US" altLang="zh-TW" sz="3600" i="1"/>
                            <m:t> 3</m:t>
                          </m:r>
                          <m:r>
                            <a:rPr lang="en-US" altLang="zh-TW" sz="36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altLang="zh-TW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7</m:t>
                          </m:r>
                          <m:r>
                            <a:rPr lang="en-US" altLang="zh-TW" sz="3600" i="1"/>
                            <m:t> </m:t>
                          </m:r>
                        </m:num>
                        <m:den>
                          <m:r>
                            <a:rPr lang="en-US" altLang="zh-TW" sz="3600"/>
                            <m:t>4</m:t>
                          </m:r>
                          <m:r>
                            <a:rPr lang="en-US" altLang="zh-TW" sz="36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altLang="zh-TW" sz="3600" b="0" i="1" smtClean="0">
                              <a:latin typeface="Cambria Math"/>
                              <a:ea typeface="Cambria Math"/>
                            </a:rPr>
                            <m:t>7</m:t>
                          </m:r>
                        </m:den>
                      </m:f>
                      <m:r>
                        <a:rPr lang="en-US" altLang="zh-TW" sz="3600" i="1"/>
                        <m:t> 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752" y="4909207"/>
                <a:ext cx="1493020" cy="1142300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字版面配置區 2"/>
          <p:cNvSpPr txBox="1">
            <a:spLocks/>
          </p:cNvSpPr>
          <p:nvPr/>
        </p:nvSpPr>
        <p:spPr>
          <a:xfrm>
            <a:off x="5364088" y="2063910"/>
            <a:ext cx="2016224" cy="5188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dirty="0"/>
              <a:t>切到一樣細</a:t>
            </a:r>
            <a:endParaRPr lang="en-US" altLang="zh-TW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矩形 26"/>
              <p:cNvSpPr/>
              <p:nvPr/>
            </p:nvSpPr>
            <p:spPr>
              <a:xfrm>
                <a:off x="4458109" y="3172970"/>
                <a:ext cx="1044116" cy="1131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zh-TW" altLang="zh-TW" sz="3600" i="1">
                              <a:solidFill>
                                <a:srgbClr val="FF0000"/>
                              </a:solidFill>
                            </a:rPr>
                          </m:ctrlPr>
                        </m:fPr>
                        <m:num>
                          <m:r>
                            <a:rPr lang="en-US" altLang="zh-TW" sz="3600" i="1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  <m:r>
                            <a:rPr lang="en-US" altLang="zh-TW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altLang="zh-TW" sz="3600" i="1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US" altLang="zh-TW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altLang="zh-TW" sz="3600" i="1"/>
                        <m:t> 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109" y="3172970"/>
                <a:ext cx="1044116" cy="1131015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矩形 27"/>
              <p:cNvSpPr/>
              <p:nvPr/>
            </p:nvSpPr>
            <p:spPr>
              <a:xfrm>
                <a:off x="2519772" y="5207191"/>
                <a:ext cx="7200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i="1"/>
                        <m:t>÷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772" y="5207191"/>
                <a:ext cx="720080" cy="646331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矩形 28"/>
              <p:cNvSpPr/>
              <p:nvPr/>
            </p:nvSpPr>
            <p:spPr>
              <a:xfrm>
                <a:off x="3347864" y="4911465"/>
                <a:ext cx="720080" cy="1142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zh-TW" sz="36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36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5 </m:t>
                          </m:r>
                          <m:r>
                            <a:rPr lang="en-US" altLang="zh-TW" sz="360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altLang="zh-TW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zh-TW" alt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altLang="zh-TW" sz="36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US" altLang="zh-TW" sz="360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altLang="zh-TW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zh-TW" altLang="en-US" sz="3600" dirty="0"/>
              </a:p>
            </p:txBody>
          </p:sp>
        </mc:Choice>
        <mc:Fallback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4911465"/>
                <a:ext cx="720080" cy="1142300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r="-991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矩形 29"/>
          <p:cNvSpPr/>
          <p:nvPr/>
        </p:nvSpPr>
        <p:spPr>
          <a:xfrm>
            <a:off x="5364088" y="5246118"/>
            <a:ext cx="559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/>
              <a:t>=</a:t>
            </a:r>
            <a:endParaRPr lang="zh-TW" altLang="en-US" sz="3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矩形 30"/>
              <p:cNvSpPr/>
              <p:nvPr/>
            </p:nvSpPr>
            <p:spPr>
              <a:xfrm>
                <a:off x="6156176" y="4998133"/>
                <a:ext cx="1493020" cy="1142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zh-TW" sz="3600" i="1" smtClean="0"/>
                          </m:ctrlPr>
                        </m:fPr>
                        <m:num>
                          <m:r>
                            <a:rPr lang="en-US" altLang="zh-TW" sz="3600" i="1"/>
                            <m:t> 3</m:t>
                          </m:r>
                          <m:r>
                            <a:rPr lang="en-US" altLang="zh-TW" sz="36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altLang="zh-TW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7</m:t>
                          </m:r>
                          <m:r>
                            <a:rPr lang="en-US" altLang="zh-TW" sz="3600" i="1"/>
                            <m:t> </m:t>
                          </m:r>
                        </m:num>
                        <m:den>
                          <m:r>
                            <a:rPr lang="en-US" altLang="zh-TW" sz="3600" smtClean="0">
                              <a:solidFill>
                                <a:srgbClr val="FF0000"/>
                              </a:solidFill>
                            </a:rPr>
                            <m:t>4</m:t>
                          </m:r>
                          <m:r>
                            <a:rPr lang="en-US" altLang="zh-TW" sz="36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altLang="zh-TW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  <m:r>
                        <a:rPr lang="en-US" altLang="zh-TW" sz="3600" i="1"/>
                        <m:t> 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4998133"/>
                <a:ext cx="1493020" cy="1142300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14-9948-4112-B8E9-3FB0517D8EE4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4700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7544" y="2348880"/>
            <a:ext cx="8280920" cy="3528392"/>
          </a:xfrm>
        </p:spPr>
        <p:txBody>
          <a:bodyPr>
            <a:normAutofit/>
          </a:bodyPr>
          <a:lstStyle/>
          <a:p>
            <a:r>
              <a:rPr lang="zh-TW" altLang="en-US" sz="65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是</a:t>
            </a:r>
            <a:r>
              <a:rPr lang="zh-TW" altLang="en-US" sz="65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不會用</a:t>
            </a:r>
            <a:r>
              <a:rPr lang="zh-TW" altLang="en-US" sz="65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6500" dirty="0" smtClean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65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還是自以為</a:t>
            </a:r>
            <a:r>
              <a:rPr lang="zh-TW" altLang="en-US" sz="65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會用</a:t>
            </a:r>
            <a:r>
              <a:rPr lang="zh-TW" altLang="en-US" sz="65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65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65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65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65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　其實用錯了？</a:t>
            </a:r>
            <a:endParaRPr lang="en-US" altLang="zh-TW" sz="6500" dirty="0" smtClean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6500" dirty="0" smtClean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zh-TW" sz="4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772150" y="2953697"/>
            <a:ext cx="276029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539552" y="980728"/>
            <a:ext cx="7772400" cy="1008112"/>
          </a:xfrm>
        </p:spPr>
        <p:txBody>
          <a:bodyPr/>
          <a:lstStyle/>
          <a:p>
            <a:pPr algn="ctr"/>
            <a:r>
              <a:rPr lang="zh-TW" altLang="en-US" dirty="0" smtClean="0"/>
              <a:t>數學沒有用？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14-9948-4112-B8E9-3FB0517D8EE4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0139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直尺源文件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792" y="4509120"/>
            <a:ext cx="8351680" cy="164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pPr algn="ctr"/>
            <a:r>
              <a:rPr lang="zh-TW" altLang="en-US" b="1" dirty="0"/>
              <a:t>分　數　的　</a:t>
            </a:r>
            <a:r>
              <a:rPr lang="zh-TW" altLang="en-US" b="1" dirty="0" smtClean="0"/>
              <a:t>除　法</a:t>
            </a:r>
            <a:endParaRPr lang="zh-TW" altLang="en-US" b="1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76064"/>
          </a:xfrm>
        </p:spPr>
        <p:txBody>
          <a:bodyPr/>
          <a:lstStyle/>
          <a:p>
            <a:r>
              <a:rPr lang="zh-TW" altLang="en-US" dirty="0"/>
              <a:t>除法</a:t>
            </a:r>
            <a:r>
              <a:rPr lang="zh-TW" altLang="en-US" dirty="0" smtClean="0"/>
              <a:t>：誰是誰的幾倍</a:t>
            </a:r>
            <a:endParaRPr lang="en-US" altLang="zh-TW" dirty="0" smtClean="0"/>
          </a:p>
          <a:p>
            <a:endParaRPr lang="en-US" altLang="zh-TW" dirty="0"/>
          </a:p>
        </p:txBody>
      </p:sp>
      <p:grpSp>
        <p:nvGrpSpPr>
          <p:cNvPr id="15" name="群組 14"/>
          <p:cNvGrpSpPr/>
          <p:nvPr/>
        </p:nvGrpSpPr>
        <p:grpSpPr>
          <a:xfrm>
            <a:off x="1640086" y="2689162"/>
            <a:ext cx="2244032" cy="216024"/>
            <a:chOff x="887808" y="2780928"/>
            <a:chExt cx="2244032" cy="216024"/>
          </a:xfrm>
        </p:grpSpPr>
        <p:sp>
          <p:nvSpPr>
            <p:cNvPr id="6" name="橢圓 5"/>
            <p:cNvSpPr/>
            <p:nvPr/>
          </p:nvSpPr>
          <p:spPr>
            <a:xfrm flipH="1">
              <a:off x="2699792" y="2780928"/>
              <a:ext cx="432048" cy="21602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橢圓 10"/>
            <p:cNvSpPr/>
            <p:nvPr/>
          </p:nvSpPr>
          <p:spPr>
            <a:xfrm flipH="1">
              <a:off x="2231361" y="2780928"/>
              <a:ext cx="432048" cy="21602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橢圓 11"/>
            <p:cNvSpPr/>
            <p:nvPr/>
          </p:nvSpPr>
          <p:spPr>
            <a:xfrm flipH="1">
              <a:off x="887808" y="2780928"/>
              <a:ext cx="432048" cy="216024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橢圓 12"/>
            <p:cNvSpPr/>
            <p:nvPr/>
          </p:nvSpPr>
          <p:spPr>
            <a:xfrm flipH="1">
              <a:off x="1775563" y="2780928"/>
              <a:ext cx="432048" cy="21602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橢圓 13"/>
            <p:cNvSpPr/>
            <p:nvPr/>
          </p:nvSpPr>
          <p:spPr>
            <a:xfrm flipH="1">
              <a:off x="1331731" y="2780928"/>
              <a:ext cx="432048" cy="21602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0" name="群組 9"/>
          <p:cNvGrpSpPr/>
          <p:nvPr/>
        </p:nvGrpSpPr>
        <p:grpSpPr>
          <a:xfrm flipH="1">
            <a:off x="1685030" y="3527082"/>
            <a:ext cx="5004000" cy="432048"/>
            <a:chOff x="755576" y="4149080"/>
            <a:chExt cx="6264696" cy="216024"/>
          </a:xfrm>
        </p:grpSpPr>
        <p:sp>
          <p:nvSpPr>
            <p:cNvPr id="17" name="橢圓 16"/>
            <p:cNvSpPr/>
            <p:nvPr/>
          </p:nvSpPr>
          <p:spPr>
            <a:xfrm>
              <a:off x="755576" y="4149080"/>
              <a:ext cx="1259242" cy="21602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橢圓 17"/>
            <p:cNvSpPr/>
            <p:nvPr/>
          </p:nvSpPr>
          <p:spPr>
            <a:xfrm>
              <a:off x="1983259" y="4149080"/>
              <a:ext cx="1259242" cy="21602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橢圓 18"/>
            <p:cNvSpPr/>
            <p:nvPr/>
          </p:nvSpPr>
          <p:spPr>
            <a:xfrm>
              <a:off x="5761030" y="4149080"/>
              <a:ext cx="1259242" cy="216024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橢圓 19"/>
            <p:cNvSpPr/>
            <p:nvPr/>
          </p:nvSpPr>
          <p:spPr>
            <a:xfrm>
              <a:off x="3250356" y="4149080"/>
              <a:ext cx="1259242" cy="21602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橢圓 20"/>
            <p:cNvSpPr/>
            <p:nvPr/>
          </p:nvSpPr>
          <p:spPr>
            <a:xfrm>
              <a:off x="4489156" y="4149080"/>
              <a:ext cx="1259242" cy="21602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5" name="文字版面配置區 2"/>
          <p:cNvSpPr txBox="1">
            <a:spLocks/>
          </p:cNvSpPr>
          <p:nvPr/>
        </p:nvSpPr>
        <p:spPr>
          <a:xfrm>
            <a:off x="4932040" y="1804496"/>
            <a:ext cx="3888432" cy="1722586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zh-TW" dirty="0"/>
              <a:t>把</a:t>
            </a:r>
            <a:r>
              <a:rPr lang="zh-TW" altLang="zh-TW" b="1" dirty="0"/>
              <a:t>相同大小</a:t>
            </a:r>
            <a:r>
              <a:rPr lang="zh-TW" altLang="zh-TW" dirty="0"/>
              <a:t>的橡皮筋串成一</a:t>
            </a:r>
            <a:r>
              <a:rPr lang="zh-TW" altLang="zh-TW" dirty="0" smtClean="0"/>
              <a:t>串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將</a:t>
            </a:r>
            <a:r>
              <a:rPr lang="zh-TW" altLang="zh-TW" dirty="0"/>
              <a:t>橡皮筋</a:t>
            </a:r>
            <a:r>
              <a:rPr lang="zh-TW" altLang="zh-TW" b="1" dirty="0"/>
              <a:t>一起拉長</a:t>
            </a:r>
            <a:r>
              <a:rPr lang="zh-TW" altLang="zh-TW" dirty="0"/>
              <a:t>或</a:t>
            </a:r>
            <a:r>
              <a:rPr lang="zh-TW" altLang="zh-TW" b="1" dirty="0"/>
              <a:t>一起變</a:t>
            </a:r>
            <a:r>
              <a:rPr lang="zh-TW" altLang="zh-TW" b="1" dirty="0" smtClean="0"/>
              <a:t>短</a:t>
            </a:r>
            <a:endParaRPr lang="en-US" altLang="zh-TW" b="1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zh-TW" altLang="zh-TW" dirty="0" smtClean="0"/>
              <a:t>什麼</a:t>
            </a:r>
            <a:r>
              <a:rPr lang="zh-TW" altLang="zh-TW" b="1" dirty="0"/>
              <a:t>改變</a:t>
            </a:r>
            <a:r>
              <a:rPr lang="zh-TW" altLang="zh-TW" dirty="0"/>
              <a:t>了</a:t>
            </a:r>
            <a:r>
              <a:rPr lang="zh-TW" altLang="zh-TW" dirty="0" smtClean="0"/>
              <a:t>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什麼</a:t>
            </a:r>
            <a:r>
              <a:rPr lang="zh-TW" altLang="zh-TW" dirty="0"/>
              <a:t>關係</a:t>
            </a:r>
            <a:r>
              <a:rPr lang="zh-TW" altLang="zh-TW" b="1" dirty="0"/>
              <a:t>不會改變</a:t>
            </a:r>
            <a:r>
              <a:rPr lang="zh-TW" altLang="zh-TW" dirty="0"/>
              <a:t>呢？</a:t>
            </a:r>
            <a:endParaRPr lang="en-US" altLang="zh-TW" dirty="0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14-9948-4112-B8E9-3FB0517D8EE4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3264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60037E-6 L -0.09549 0.1746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87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48 0.17461 L 0.04219 0.1746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457200" y="47667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 smtClean="0"/>
              <a:t>分　數　的　除　法</a:t>
            </a:r>
            <a:endParaRPr lang="zh-TW" altLang="en-US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矩形 9"/>
              <p:cNvSpPr/>
              <p:nvPr/>
            </p:nvSpPr>
            <p:spPr>
              <a:xfrm>
                <a:off x="827584" y="1752174"/>
                <a:ext cx="2520280" cy="1142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zh-TW" sz="3600" i="1"/>
                          </m:ctrlPr>
                        </m:fPr>
                        <m:num>
                          <m:r>
                            <a:rPr lang="en-US" altLang="zh-TW" sz="3600" i="1"/>
                            <m:t> 3 </m:t>
                          </m:r>
                        </m:num>
                        <m:den>
                          <m:r>
                            <a:rPr lang="en-US" altLang="zh-TW" sz="3600"/>
                            <m:t>4</m:t>
                          </m:r>
                        </m:den>
                      </m:f>
                      <m:r>
                        <a:rPr lang="en-US" altLang="zh-TW" sz="3600" i="1"/>
                        <m:t> ÷ </m:t>
                      </m:r>
                      <m:f>
                        <m:fPr>
                          <m:ctrlPr>
                            <a:rPr lang="zh-TW" altLang="zh-TW" sz="3600" i="1" smtClean="0">
                              <a:solidFill>
                                <a:srgbClr val="7030A0"/>
                              </a:solidFill>
                            </a:rPr>
                          </m:ctrlPr>
                        </m:fPr>
                        <m:num>
                          <m:r>
                            <a:rPr lang="en-US" altLang="zh-TW" sz="3600" i="1">
                              <a:solidFill>
                                <a:srgbClr val="7030A0"/>
                              </a:solidFill>
                            </a:rPr>
                            <m:t> 5 </m:t>
                          </m:r>
                        </m:num>
                        <m:den>
                          <m:r>
                            <a:rPr lang="en-US" altLang="zh-TW" sz="3600" i="1">
                              <a:solidFill>
                                <a:srgbClr val="7030A0"/>
                              </a:solidFill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zh-TW" altLang="en-US" sz="3600" dirty="0"/>
              </a:p>
            </p:txBody>
          </p:sp>
        </mc:Choice>
        <mc:Fallback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752174"/>
                <a:ext cx="2520280" cy="114230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矩形 11"/>
              <p:cNvSpPr/>
              <p:nvPr/>
            </p:nvSpPr>
            <p:spPr>
              <a:xfrm>
                <a:off x="1026753" y="3140968"/>
                <a:ext cx="1024967" cy="1142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zh-TW" sz="3600" i="1"/>
                          </m:ctrlPr>
                        </m:fPr>
                        <m:num>
                          <m:r>
                            <a:rPr lang="en-US" altLang="zh-TW" sz="3600" i="1"/>
                            <m:t> 3 </m:t>
                          </m:r>
                        </m:num>
                        <m:den>
                          <m:r>
                            <a:rPr lang="en-US" altLang="zh-TW" sz="3600"/>
                            <m:t>4</m:t>
                          </m:r>
                        </m:den>
                      </m:f>
                      <m:r>
                        <a:rPr lang="en-US" altLang="zh-TW" sz="3600" i="1"/>
                        <m:t> 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753" y="3140968"/>
                <a:ext cx="1024967" cy="114230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530871" y="3429000"/>
            <a:ext cx="559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/>
              <a:t>=</a:t>
            </a:r>
            <a:endParaRPr lang="zh-TW" altLang="en-US" sz="3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矩形 14"/>
              <p:cNvSpPr/>
              <p:nvPr/>
            </p:nvSpPr>
            <p:spPr>
              <a:xfrm>
                <a:off x="3419872" y="3429000"/>
                <a:ext cx="7200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i="1"/>
                        <m:t>÷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3429000"/>
                <a:ext cx="720080" cy="646331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矩形 15"/>
              <p:cNvSpPr/>
              <p:nvPr/>
            </p:nvSpPr>
            <p:spPr>
              <a:xfrm>
                <a:off x="4283968" y="3388952"/>
                <a:ext cx="7200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1</m:t>
                      </m:r>
                      <m:r>
                        <a:rPr lang="en-US" altLang="zh-TW" sz="3600" i="1"/>
                        <m:t> 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3388952"/>
                <a:ext cx="720080" cy="646331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單箭頭接點 16"/>
          <p:cNvCxnSpPr/>
          <p:nvPr/>
        </p:nvCxnSpPr>
        <p:spPr>
          <a:xfrm>
            <a:off x="2915816" y="2894474"/>
            <a:ext cx="1368152" cy="67854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矩形 19"/>
              <p:cNvSpPr/>
              <p:nvPr/>
            </p:nvSpPr>
            <p:spPr>
              <a:xfrm>
                <a:off x="3563888" y="2323324"/>
                <a:ext cx="792088" cy="898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zh-TW" altLang="zh-TW" sz="2800" i="1">
                              <a:solidFill>
                                <a:srgbClr val="FF0000"/>
                              </a:solidFill>
                            </a:rPr>
                          </m:ctrlPr>
                        </m:fPr>
                        <m:num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altLang="zh-TW" sz="2800" i="1"/>
                        <m:t> 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323324"/>
                <a:ext cx="792088" cy="898964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矩形 20"/>
              <p:cNvSpPr/>
              <p:nvPr/>
            </p:nvSpPr>
            <p:spPr>
              <a:xfrm>
                <a:off x="2105205" y="3153792"/>
                <a:ext cx="1044116" cy="1129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zh-TW" altLang="zh-TW" sz="3600" i="1">
                              <a:solidFill>
                                <a:srgbClr val="FF0000"/>
                              </a:solidFill>
                            </a:rPr>
                          </m:ctrlPr>
                        </m:fPr>
                        <m:num>
                          <m:r>
                            <a:rPr lang="en-US" altLang="zh-TW" sz="3600" i="1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  <m:r>
                            <a:rPr lang="en-US" altLang="zh-TW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US" altLang="zh-TW" sz="3600" i="1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US" altLang="zh-TW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altLang="zh-TW" sz="3600" i="1"/>
                        <m:t> 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205" y="3153792"/>
                <a:ext cx="1044116" cy="1129476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/>
          <p:cNvSpPr/>
          <p:nvPr/>
        </p:nvSpPr>
        <p:spPr>
          <a:xfrm>
            <a:off x="547726" y="5157192"/>
            <a:ext cx="559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/>
              <a:t>=</a:t>
            </a:r>
            <a:endParaRPr lang="zh-TW" altLang="en-US" sz="3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矩形 23"/>
              <p:cNvSpPr/>
              <p:nvPr/>
            </p:nvSpPr>
            <p:spPr>
              <a:xfrm>
                <a:off x="1026752" y="4909207"/>
                <a:ext cx="1024967" cy="1142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zh-TW" sz="3600" i="1"/>
                          </m:ctrlPr>
                        </m:fPr>
                        <m:num>
                          <m:r>
                            <a:rPr lang="en-US" altLang="zh-TW" sz="3600" i="1"/>
                            <m:t> 3 </m:t>
                          </m:r>
                        </m:num>
                        <m:den>
                          <m:r>
                            <a:rPr lang="en-US" altLang="zh-TW" sz="3600"/>
                            <m:t>4</m:t>
                          </m:r>
                        </m:den>
                      </m:f>
                      <m:r>
                        <a:rPr lang="en-US" altLang="zh-TW" sz="3600" i="1"/>
                        <m:t> 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752" y="4909207"/>
                <a:ext cx="1024967" cy="1142300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矩形 24"/>
              <p:cNvSpPr/>
              <p:nvPr/>
            </p:nvSpPr>
            <p:spPr>
              <a:xfrm>
                <a:off x="2105204" y="4922031"/>
                <a:ext cx="1044116" cy="1129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zh-TW" altLang="zh-TW" sz="3600" i="1">
                              <a:solidFill>
                                <a:srgbClr val="FF0000"/>
                              </a:solidFill>
                            </a:rPr>
                          </m:ctrlPr>
                        </m:fPr>
                        <m:num>
                          <m:r>
                            <a:rPr lang="en-US" altLang="zh-TW" sz="3600" i="1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  <m:r>
                            <a:rPr lang="en-US" altLang="zh-TW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US" altLang="zh-TW" sz="3600" i="1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US" altLang="zh-TW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altLang="zh-TW" sz="3600" i="1"/>
                        <m:t> 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204" y="4922031"/>
                <a:ext cx="1044116" cy="1129476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14-9948-4112-B8E9-3FB0517D8EE4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5936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4" grpId="1"/>
      <p:bldP spid="15" grpId="0" animBg="1"/>
      <p:bldP spid="15" grpId="1" animBg="1"/>
      <p:bldP spid="16" grpId="0" animBg="1"/>
      <p:bldP spid="16" grpId="1" animBg="1"/>
      <p:bldP spid="20" grpId="0" animBg="1"/>
      <p:bldP spid="21" grpId="0" animBg="1"/>
      <p:bldP spid="23" grpId="0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800" b="1" dirty="0" smtClean="0"/>
              <a:t>擴分、約分</a:t>
            </a:r>
            <a:endParaRPr lang="zh-TW" altLang="en-US" sz="4800" b="1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800" dirty="0"/>
              <a:t>擴</a:t>
            </a:r>
            <a:r>
              <a:rPr lang="zh-TW" altLang="en-US" sz="2800" dirty="0" smtClean="0"/>
              <a:t>分：切得更細、個數變多</a:t>
            </a:r>
            <a:r>
              <a:rPr lang="en-US" altLang="zh-TW" sz="2800" dirty="0" smtClean="0"/>
              <a:t>		</a:t>
            </a:r>
          </a:p>
          <a:p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/>
              <a:t>　</a:t>
            </a:r>
            <a:r>
              <a:rPr lang="zh-TW" altLang="en-US" sz="2800" dirty="0" smtClean="0"/>
              <a:t>　　＝＞量沒有改變</a:t>
            </a:r>
            <a:endParaRPr lang="en-US" altLang="zh-TW" sz="2800" dirty="0" smtClean="0"/>
          </a:p>
          <a:p>
            <a:endParaRPr lang="en-US" altLang="zh-TW" sz="2800" dirty="0"/>
          </a:p>
          <a:p>
            <a:r>
              <a:rPr lang="zh-TW" altLang="en-US" sz="2800" dirty="0" smtClean="0"/>
              <a:t>約分：併得更大、個數變少</a:t>
            </a:r>
            <a:endParaRPr lang="en-US" altLang="zh-TW" sz="2800" dirty="0" smtClean="0"/>
          </a:p>
          <a:p>
            <a:endParaRPr lang="en-US" altLang="zh-TW" sz="2800" dirty="0"/>
          </a:p>
          <a:p>
            <a:r>
              <a:rPr lang="zh-TW" altLang="en-US" sz="2800" dirty="0" smtClean="0"/>
              <a:t>　　　＝＞量沒有改變</a:t>
            </a:r>
            <a:endParaRPr lang="zh-TW" altLang="zh-TW" sz="28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14-9948-4112-B8E9-3FB0517D8EE4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084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62" t="13160" r="30260" b="58326"/>
          <a:stretch/>
        </p:blipFill>
        <p:spPr bwMode="auto">
          <a:xfrm>
            <a:off x="251520" y="1844824"/>
            <a:ext cx="850102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14-9948-4112-B8E9-3FB0517D8EE4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3089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000" b="1" dirty="0"/>
              <a:t>比大小、加法、減法</a:t>
            </a:r>
            <a:endParaRPr lang="zh-TW" altLang="en-US" b="1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>
          <a:xfrm>
            <a:off x="518864" y="2136224"/>
            <a:ext cx="8229600" cy="4389120"/>
          </a:xfrm>
        </p:spPr>
        <p:txBody>
          <a:bodyPr>
            <a:normAutofit/>
          </a:bodyPr>
          <a:lstStyle/>
          <a:p>
            <a:r>
              <a:rPr lang="zh-TW" altLang="en-US" sz="2800" b="1" dirty="0" smtClean="0"/>
              <a:t>要切到一樣細、數起來才有意思</a:t>
            </a:r>
            <a:endParaRPr lang="zh-TW" altLang="en-US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31" t="21126" r="28442" b="50245"/>
          <a:stretch/>
        </p:blipFill>
        <p:spPr bwMode="auto">
          <a:xfrm>
            <a:off x="367082" y="2780928"/>
            <a:ext cx="859740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橢圓 3"/>
          <p:cNvSpPr/>
          <p:nvPr/>
        </p:nvSpPr>
        <p:spPr>
          <a:xfrm>
            <a:off x="797707" y="4036393"/>
            <a:ext cx="396044" cy="6336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1391773" y="5229200"/>
            <a:ext cx="396044" cy="6336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1931454" y="4019879"/>
            <a:ext cx="396044" cy="6336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3131840" y="5229200"/>
            <a:ext cx="396044" cy="6336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接點 10"/>
          <p:cNvCxnSpPr>
            <a:stCxn id="9" idx="5"/>
            <a:endCxn id="10" idx="1"/>
          </p:cNvCxnSpPr>
          <p:nvPr/>
        </p:nvCxnSpPr>
        <p:spPr>
          <a:xfrm>
            <a:off x="2269499" y="4560752"/>
            <a:ext cx="920340" cy="7612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>
            <a:stCxn id="4" idx="4"/>
            <a:endCxn id="6" idx="0"/>
          </p:cNvCxnSpPr>
          <p:nvPr/>
        </p:nvCxnSpPr>
        <p:spPr>
          <a:xfrm>
            <a:off x="995729" y="4670065"/>
            <a:ext cx="594066" cy="55913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14-9948-4112-B8E9-3FB0517D8EE4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9062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7772400" cy="720080"/>
          </a:xfrm>
        </p:spPr>
        <p:txBody>
          <a:bodyPr/>
          <a:lstStyle/>
          <a:p>
            <a:pPr algn="ctr"/>
            <a:r>
              <a:rPr lang="zh-TW" altLang="en-US" sz="4800" dirty="0" smtClean="0"/>
              <a:t>運算規則？</a:t>
            </a:r>
            <a:endParaRPr lang="zh-TW" altLang="en-US" sz="48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11560" y="2204864"/>
            <a:ext cx="8064896" cy="2664296"/>
          </a:xfrm>
        </p:spPr>
        <p:txBody>
          <a:bodyPr>
            <a:noAutofit/>
          </a:bodyPr>
          <a:lstStyle/>
          <a:p>
            <a:r>
              <a:rPr lang="zh-TW" altLang="en-US" sz="2800" dirty="0" smtClean="0"/>
              <a:t>先乘除、後加減</a:t>
            </a:r>
            <a:r>
              <a:rPr lang="en-US" altLang="zh-TW" sz="2800" dirty="0" smtClean="0"/>
              <a:t>	=&gt;2</a:t>
            </a:r>
          </a:p>
          <a:p>
            <a:endParaRPr lang="en-US" altLang="zh-TW" sz="2800" dirty="0"/>
          </a:p>
          <a:p>
            <a:r>
              <a:rPr lang="zh-TW" altLang="en-US" sz="2800" dirty="0" smtClean="0"/>
              <a:t>有括號先運算</a:t>
            </a:r>
            <a:r>
              <a:rPr lang="en-US" altLang="zh-TW" sz="2800" dirty="0" smtClean="0"/>
              <a:t>	=&gt;1</a:t>
            </a:r>
          </a:p>
          <a:p>
            <a:endParaRPr lang="en-US" altLang="zh-TW" sz="2800" dirty="0"/>
          </a:p>
          <a:p>
            <a:r>
              <a:rPr lang="zh-TW" altLang="en-US" sz="2800" dirty="0" smtClean="0"/>
              <a:t>由左自右</a:t>
            </a:r>
            <a:r>
              <a:rPr lang="en-US" altLang="zh-TW" sz="2800" dirty="0" smtClean="0"/>
              <a:t>		=&gt;3</a:t>
            </a:r>
            <a:endParaRPr lang="en-US" altLang="zh-TW" sz="2800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539552" y="1052736"/>
            <a:ext cx="7772400" cy="72008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dirty="0" smtClean="0"/>
              <a:t>我們記錄了什麼事</a:t>
            </a:r>
            <a:endParaRPr lang="zh-TW" altLang="en-US" sz="4800" dirty="0"/>
          </a:p>
        </p:txBody>
      </p:sp>
      <p:sp>
        <p:nvSpPr>
          <p:cNvPr id="5" name="文字版面配置區 2"/>
          <p:cNvSpPr txBox="1">
            <a:spLocks/>
          </p:cNvSpPr>
          <p:nvPr/>
        </p:nvSpPr>
        <p:spPr>
          <a:xfrm>
            <a:off x="971600" y="2204864"/>
            <a:ext cx="8064896" cy="3888432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dirty="0" smtClean="0"/>
              <a:t>2+3=5</a:t>
            </a:r>
            <a:r>
              <a:rPr lang="zh-TW" altLang="en-US" sz="2800" dirty="0" smtClean="0"/>
              <a:t>，把這個結果再加</a:t>
            </a:r>
            <a:r>
              <a:rPr lang="en-US" altLang="zh-TW" sz="2800" dirty="0" smtClean="0"/>
              <a:t>6</a:t>
            </a:r>
            <a:r>
              <a:rPr lang="zh-TW" altLang="en-US" sz="2800" dirty="0" smtClean="0"/>
              <a:t>　</a:t>
            </a:r>
            <a:r>
              <a:rPr lang="en-US" altLang="zh-TW" sz="2800" dirty="0" smtClean="0"/>
              <a:t>=&gt;</a:t>
            </a:r>
            <a:r>
              <a:rPr lang="en-US" altLang="zh-TW" sz="2800" dirty="0"/>
              <a:t>	</a:t>
            </a:r>
            <a:r>
              <a:rPr lang="en-US" altLang="zh-TW" sz="2800" dirty="0" smtClean="0"/>
              <a:t>5+6=11</a:t>
            </a:r>
          </a:p>
          <a:p>
            <a:r>
              <a:rPr lang="zh-TW" altLang="en-US" sz="2800" dirty="0"/>
              <a:t>　</a:t>
            </a:r>
            <a:r>
              <a:rPr lang="zh-TW" altLang="en-US" sz="2800" dirty="0" smtClean="0"/>
              <a:t>　　你會想怎麼簡化列式？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3+2+2+2+2+2+2+2+2+2+2</a:t>
            </a:r>
            <a:r>
              <a:rPr lang="zh-TW" altLang="en-US" sz="2800" dirty="0" smtClean="0"/>
              <a:t>  你會想怎麼算？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r>
              <a:rPr lang="zh-TW" altLang="en-US" sz="2800" dirty="0" smtClean="0"/>
              <a:t>當</a:t>
            </a:r>
            <a:r>
              <a:rPr lang="zh-TW" altLang="zh-TW" sz="2800" dirty="0" smtClean="0"/>
              <a:t>我們</a:t>
            </a:r>
            <a:r>
              <a:rPr lang="zh-TW" altLang="en-US" sz="2800" dirty="0" smtClean="0"/>
              <a:t>想要</a:t>
            </a:r>
            <a:r>
              <a:rPr lang="zh-TW" altLang="zh-TW" sz="2800" dirty="0" smtClean="0"/>
              <a:t>掌</a:t>
            </a:r>
            <a:r>
              <a:rPr lang="zh-TW" altLang="zh-TW" sz="2800" dirty="0"/>
              <a:t>控誰要先</a:t>
            </a:r>
            <a:r>
              <a:rPr lang="zh-TW" altLang="zh-TW" sz="2800" dirty="0" smtClean="0"/>
              <a:t>算</a:t>
            </a:r>
            <a:r>
              <a:rPr lang="en-US" altLang="zh-TW" sz="2800" dirty="0" smtClean="0"/>
              <a:t>=&gt;</a:t>
            </a:r>
            <a:r>
              <a:rPr lang="zh-TW" altLang="zh-TW" sz="2800" dirty="0"/>
              <a:t>加入括號</a:t>
            </a:r>
            <a:endParaRPr lang="en-US" altLang="zh-TW" sz="2800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14-9948-4112-B8E9-3FB0517D8EE4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6106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7772400" cy="720080"/>
          </a:xfrm>
        </p:spPr>
        <p:txBody>
          <a:bodyPr/>
          <a:lstStyle/>
          <a:p>
            <a:pPr algn="ctr"/>
            <a:r>
              <a:rPr lang="zh-TW" altLang="en-US" sz="4800" dirty="0" smtClean="0"/>
              <a:t>只看結果、方便就好的律</a:t>
            </a:r>
            <a:endParaRPr lang="zh-TW" altLang="en-US" sz="48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3568" y="2420888"/>
            <a:ext cx="8064896" cy="3888432"/>
          </a:xfrm>
        </p:spPr>
        <p:txBody>
          <a:bodyPr>
            <a:noAutofit/>
          </a:bodyPr>
          <a:lstStyle/>
          <a:p>
            <a:r>
              <a:rPr lang="en-US" altLang="zh-TW" sz="2800" dirty="0"/>
              <a:t>(</a:t>
            </a:r>
            <a:r>
              <a:rPr lang="zh-TW" altLang="zh-TW" sz="2800" dirty="0"/>
              <a:t>一</a:t>
            </a:r>
            <a:r>
              <a:rPr lang="en-US" altLang="zh-TW" sz="2800" dirty="0"/>
              <a:t>) </a:t>
            </a:r>
            <a:r>
              <a:rPr lang="zh-TW" altLang="zh-TW" sz="2800" dirty="0"/>
              <a:t>交換律</a:t>
            </a:r>
            <a:r>
              <a:rPr lang="en-US" altLang="zh-TW" sz="2800" dirty="0"/>
              <a:t>	</a:t>
            </a:r>
            <a:r>
              <a:rPr lang="zh-TW" altLang="en-US" sz="2800" dirty="0" smtClean="0"/>
              <a:t>：</a:t>
            </a:r>
            <a:endParaRPr lang="en-US" altLang="zh-TW" sz="2800" dirty="0" smtClean="0"/>
          </a:p>
          <a:p>
            <a:r>
              <a:rPr lang="zh-TW" altLang="en-US" sz="2800" dirty="0"/>
              <a:t>　</a:t>
            </a:r>
            <a:r>
              <a:rPr lang="zh-TW" altLang="en-US" sz="2800" dirty="0" smtClean="0"/>
              <a:t>　　　朝三暮四、朝四幕三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r>
              <a:rPr lang="zh-TW" altLang="en-US" sz="2800" dirty="0"/>
              <a:t>　</a:t>
            </a:r>
            <a:r>
              <a:rPr lang="zh-TW" altLang="en-US" sz="2800" dirty="0" smtClean="0"/>
              <a:t>　　　</a:t>
            </a:r>
            <a:r>
              <a:rPr lang="en-US" altLang="zh-TW" sz="2800" dirty="0" smtClean="0"/>
              <a:t>3+3+3+3+3</a:t>
            </a:r>
            <a:r>
              <a:rPr lang="zh-TW" altLang="en-US" sz="2800" dirty="0"/>
              <a:t>　</a:t>
            </a:r>
            <a:r>
              <a:rPr lang="zh-TW" altLang="en-US" sz="2800" dirty="0" smtClean="0"/>
              <a:t>和　</a:t>
            </a:r>
            <a:r>
              <a:rPr lang="en-US" altLang="zh-TW" sz="2800" dirty="0" smtClean="0"/>
              <a:t>5+5+5</a:t>
            </a:r>
            <a:r>
              <a:rPr lang="zh-TW" altLang="en-US" sz="2800" dirty="0"/>
              <a:t>　</a:t>
            </a:r>
            <a:r>
              <a:rPr lang="zh-TW" altLang="en-US" sz="2800" dirty="0" smtClean="0"/>
              <a:t>一樣嗎？</a:t>
            </a:r>
            <a:endParaRPr lang="zh-TW" altLang="zh-TW" sz="2800" dirty="0"/>
          </a:p>
          <a:p>
            <a:endParaRPr lang="en-US" altLang="zh-TW" sz="2800" dirty="0"/>
          </a:p>
          <a:p>
            <a:r>
              <a:rPr lang="en-US" altLang="zh-TW" sz="2800" dirty="0"/>
              <a:t>(</a:t>
            </a:r>
            <a:r>
              <a:rPr lang="zh-TW" altLang="zh-TW" sz="2800" dirty="0"/>
              <a:t>二</a:t>
            </a:r>
            <a:r>
              <a:rPr lang="en-US" altLang="zh-TW" sz="2800" dirty="0"/>
              <a:t>) </a:t>
            </a:r>
            <a:r>
              <a:rPr lang="zh-TW" altLang="zh-TW" sz="2800" dirty="0" smtClean="0"/>
              <a:t>結合律</a:t>
            </a:r>
            <a:r>
              <a:rPr lang="zh-TW" altLang="en-US" sz="2800" dirty="0" smtClean="0"/>
              <a:t>：</a:t>
            </a:r>
            <a:endParaRPr lang="en-US" altLang="zh-TW" sz="2800" dirty="0" smtClean="0"/>
          </a:p>
          <a:p>
            <a:r>
              <a:rPr lang="zh-TW" altLang="en-US" sz="2800" dirty="0"/>
              <a:t>　</a:t>
            </a:r>
            <a:r>
              <a:rPr lang="zh-TW" altLang="en-US" sz="2800" dirty="0" smtClean="0"/>
              <a:t>　　　</a:t>
            </a:r>
            <a:r>
              <a:rPr lang="zh-TW" altLang="zh-TW" sz="2800" dirty="0" smtClean="0"/>
              <a:t>好</a:t>
            </a:r>
            <a:r>
              <a:rPr lang="zh-TW" altLang="zh-TW" sz="2800" dirty="0"/>
              <a:t>算的先</a:t>
            </a:r>
            <a:r>
              <a:rPr lang="zh-TW" altLang="zh-TW" sz="2800" dirty="0" smtClean="0"/>
              <a:t>算</a:t>
            </a:r>
            <a:endParaRPr lang="zh-TW" altLang="zh-TW" sz="2800" dirty="0"/>
          </a:p>
          <a:p>
            <a:endParaRPr lang="en-US" altLang="zh-TW" sz="2800" dirty="0"/>
          </a:p>
        </p:txBody>
      </p:sp>
      <p:sp>
        <p:nvSpPr>
          <p:cNvPr id="4" name="矩形 3"/>
          <p:cNvSpPr/>
          <p:nvPr/>
        </p:nvSpPr>
        <p:spPr>
          <a:xfrm>
            <a:off x="2195736" y="3501008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rgbClr val="FFC000"/>
                </a:solidFill>
              </a:rPr>
              <a:t>3+4=4+3=1+2=2+5</a:t>
            </a:r>
            <a:endParaRPr lang="en-US" altLang="zh-TW" sz="2400" dirty="0">
              <a:solidFill>
                <a:srgbClr val="FFC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80753" y="4509120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rgbClr val="FFC000"/>
                </a:solidFill>
              </a:rPr>
              <a:t>需要強調不一樣嗎？</a:t>
            </a:r>
            <a:endParaRPr lang="en-US" altLang="zh-TW" sz="2400" dirty="0">
              <a:solidFill>
                <a:srgbClr val="FFC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14-9948-4112-B8E9-3FB0517D8EE4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02935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7772400" cy="720080"/>
          </a:xfrm>
        </p:spPr>
        <p:txBody>
          <a:bodyPr/>
          <a:lstStyle/>
          <a:p>
            <a:pPr algn="ctr"/>
            <a:r>
              <a:rPr lang="zh-TW" altLang="en-US" sz="4800" dirty="0" smtClean="0"/>
              <a:t>只看結果、方便就好的律</a:t>
            </a:r>
            <a:endParaRPr lang="zh-TW" altLang="en-US" sz="48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3568" y="2420888"/>
            <a:ext cx="8064896" cy="3888432"/>
          </a:xfrm>
        </p:spPr>
        <p:txBody>
          <a:bodyPr>
            <a:noAutofit/>
          </a:bodyPr>
          <a:lstStyle/>
          <a:p>
            <a:r>
              <a:rPr lang="en-US" altLang="zh-TW" sz="2800" dirty="0"/>
              <a:t>(</a:t>
            </a:r>
            <a:r>
              <a:rPr lang="zh-TW" altLang="zh-TW" sz="2800" dirty="0"/>
              <a:t>三</a:t>
            </a:r>
            <a:r>
              <a:rPr lang="en-US" altLang="zh-TW" sz="2800" dirty="0"/>
              <a:t>) </a:t>
            </a:r>
            <a:r>
              <a:rPr lang="zh-TW" altLang="zh-TW" sz="2800" dirty="0"/>
              <a:t>分配</a:t>
            </a:r>
            <a:r>
              <a:rPr lang="zh-TW" altLang="zh-TW" sz="2800" dirty="0" smtClean="0"/>
              <a:t>律</a:t>
            </a:r>
            <a:r>
              <a:rPr lang="zh-TW" altLang="en-US" sz="2800" dirty="0" smtClean="0"/>
              <a:t>  </a:t>
            </a:r>
            <a:r>
              <a:rPr lang="en-US" altLang="zh-TW" sz="2800" dirty="0" smtClean="0"/>
              <a:t>(</a:t>
            </a:r>
            <a:r>
              <a:rPr lang="zh-TW" altLang="zh-TW" sz="2800" dirty="0"/>
              <a:t>先算什麼、再算什麼</a:t>
            </a:r>
            <a:r>
              <a:rPr lang="en-US" altLang="zh-TW" sz="2800" dirty="0"/>
              <a:t>)</a:t>
            </a:r>
            <a:endParaRPr lang="zh-TW" altLang="zh-TW" sz="2800" dirty="0"/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(</a:t>
            </a:r>
            <a:r>
              <a:rPr lang="zh-TW" altLang="zh-TW" sz="2800" dirty="0"/>
              <a:t>△△△</a:t>
            </a:r>
            <a:r>
              <a:rPr lang="en-US" altLang="zh-TW" sz="2800" dirty="0"/>
              <a:t>+</a:t>
            </a:r>
            <a:r>
              <a:rPr lang="zh-TW" altLang="zh-TW" sz="2800" dirty="0"/>
              <a:t>○○</a:t>
            </a:r>
            <a:r>
              <a:rPr lang="en-US" altLang="zh-TW" sz="2800" dirty="0" smtClean="0"/>
              <a:t>)+(</a:t>
            </a:r>
            <a:r>
              <a:rPr lang="zh-TW" altLang="zh-TW" sz="2800" dirty="0"/>
              <a:t>△△△</a:t>
            </a:r>
            <a:r>
              <a:rPr lang="en-US" altLang="zh-TW" sz="2800" dirty="0"/>
              <a:t>+</a:t>
            </a:r>
            <a:r>
              <a:rPr lang="zh-TW" altLang="zh-TW" sz="2800" dirty="0"/>
              <a:t>○○</a:t>
            </a:r>
            <a:r>
              <a:rPr lang="en-US" altLang="zh-TW" sz="2800" dirty="0"/>
              <a:t>)+…(</a:t>
            </a:r>
            <a:r>
              <a:rPr lang="zh-TW" altLang="zh-TW" sz="2800" dirty="0"/>
              <a:t>△△△</a:t>
            </a:r>
            <a:r>
              <a:rPr lang="en-US" altLang="zh-TW" sz="2800" dirty="0"/>
              <a:t>+</a:t>
            </a:r>
            <a:r>
              <a:rPr lang="zh-TW" altLang="zh-TW" sz="2800" dirty="0"/>
              <a:t>○○</a:t>
            </a:r>
            <a:r>
              <a:rPr lang="en-US" altLang="zh-TW" sz="2800" dirty="0"/>
              <a:t>)</a:t>
            </a:r>
            <a:r>
              <a:rPr lang="zh-TW" altLang="zh-TW" sz="2800" dirty="0" smtClean="0"/>
              <a:t>，</a:t>
            </a:r>
            <a:endParaRPr lang="en-US" altLang="zh-TW" sz="2800" dirty="0" smtClean="0"/>
          </a:p>
          <a:p>
            <a:endParaRPr lang="en-US" altLang="zh-TW" sz="2800" dirty="0"/>
          </a:p>
          <a:p>
            <a:r>
              <a:rPr lang="zh-TW" altLang="zh-TW" sz="2800" dirty="0" smtClean="0"/>
              <a:t>一</a:t>
            </a:r>
            <a:r>
              <a:rPr lang="zh-TW" altLang="zh-TW" sz="2800" dirty="0"/>
              <a:t>組括號內有三個△和兩個○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r>
              <a:rPr lang="zh-TW" altLang="zh-TW" sz="2800" dirty="0" smtClean="0"/>
              <a:t>這樣</a:t>
            </a:r>
            <a:r>
              <a:rPr lang="zh-TW" altLang="zh-TW" sz="2800" dirty="0"/>
              <a:t>的括號連續加</a:t>
            </a:r>
            <a:r>
              <a:rPr lang="en-US" altLang="zh-TW" sz="2800" dirty="0"/>
              <a:t>8</a:t>
            </a:r>
            <a:r>
              <a:rPr lang="zh-TW" altLang="zh-TW" sz="2800" dirty="0"/>
              <a:t>次，總共有幾個△和幾個○？</a:t>
            </a:r>
          </a:p>
          <a:p>
            <a:endParaRPr lang="en-US" altLang="zh-TW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14-9948-4112-B8E9-3FB0517D8EE4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3431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7772400" cy="720080"/>
          </a:xfrm>
        </p:spPr>
        <p:txBody>
          <a:bodyPr/>
          <a:lstStyle/>
          <a:p>
            <a:pPr algn="ctr"/>
            <a:r>
              <a:rPr lang="zh-TW" altLang="en-US" sz="4800" dirty="0" smtClean="0"/>
              <a:t>倍數判別法</a:t>
            </a:r>
            <a:endParaRPr lang="zh-TW" altLang="en-US" sz="48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27584" y="2132856"/>
            <a:ext cx="8064896" cy="864096"/>
          </a:xfrm>
        </p:spPr>
        <p:txBody>
          <a:bodyPr>
            <a:noAutofit/>
          </a:bodyPr>
          <a:lstStyle/>
          <a:p>
            <a:r>
              <a:rPr lang="en-US" altLang="zh-TW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3</a:t>
            </a:r>
            <a:r>
              <a:rPr lang="zh-TW" alt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的倍數  </a:t>
            </a:r>
            <a:r>
              <a:rPr lang="en-US" altLang="zh-TW" sz="2800" dirty="0" smtClean="0"/>
              <a:t>+</a:t>
            </a:r>
            <a:r>
              <a:rPr lang="zh-TW" altLang="en-US" sz="2800" dirty="0" smtClean="0"/>
              <a:t>  </a:t>
            </a:r>
            <a:r>
              <a:rPr lang="en-US" altLang="zh-TW" sz="2800" b="1" dirty="0" smtClean="0">
                <a:solidFill>
                  <a:srgbClr val="F13BE4"/>
                </a:solidFill>
              </a:rPr>
              <a:t>3</a:t>
            </a:r>
            <a:r>
              <a:rPr lang="zh-TW" altLang="en-US" sz="2800" b="1" dirty="0" smtClean="0">
                <a:solidFill>
                  <a:srgbClr val="F13BE4"/>
                </a:solidFill>
              </a:rPr>
              <a:t>的倍數</a:t>
            </a:r>
            <a:r>
              <a:rPr lang="zh-TW" altLang="en-US" sz="2800" dirty="0"/>
              <a:t> </a:t>
            </a:r>
            <a:r>
              <a:rPr lang="zh-TW" altLang="en-US" sz="2800" dirty="0" smtClean="0"/>
              <a:t>  </a:t>
            </a:r>
            <a:r>
              <a:rPr lang="en-US" altLang="zh-TW" sz="2800" dirty="0" smtClean="0"/>
              <a:t>=&gt;</a:t>
            </a:r>
            <a:r>
              <a:rPr lang="zh-TW" altLang="en-US" sz="2800" dirty="0" smtClean="0"/>
              <a:t>   </a:t>
            </a:r>
            <a:r>
              <a:rPr lang="en-US" altLang="zh-TW" sz="2800" dirty="0" smtClean="0"/>
              <a:t>3</a:t>
            </a:r>
            <a:r>
              <a:rPr lang="zh-TW" altLang="en-US" sz="2800" dirty="0" smtClean="0"/>
              <a:t>的倍數？</a:t>
            </a:r>
            <a:endParaRPr lang="en-US" altLang="zh-TW" sz="2800" dirty="0" smtClean="0"/>
          </a:p>
        </p:txBody>
      </p:sp>
      <p:sp>
        <p:nvSpPr>
          <p:cNvPr id="9" name="橢圓 8"/>
          <p:cNvSpPr/>
          <p:nvPr/>
        </p:nvSpPr>
        <p:spPr>
          <a:xfrm>
            <a:off x="1619672" y="908720"/>
            <a:ext cx="180000" cy="18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619672" y="1124744"/>
            <a:ext cx="180000" cy="18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1" name="群組 60"/>
          <p:cNvGrpSpPr/>
          <p:nvPr/>
        </p:nvGrpSpPr>
        <p:grpSpPr>
          <a:xfrm>
            <a:off x="1187624" y="2780928"/>
            <a:ext cx="5042277" cy="823438"/>
            <a:chOff x="1187624" y="2946830"/>
            <a:chExt cx="5042277" cy="823438"/>
          </a:xfrm>
        </p:grpSpPr>
        <p:grpSp>
          <p:nvGrpSpPr>
            <p:cNvPr id="11" name="群組 10"/>
            <p:cNvGrpSpPr/>
            <p:nvPr/>
          </p:nvGrpSpPr>
          <p:grpSpPr>
            <a:xfrm>
              <a:off x="1187624" y="3158148"/>
              <a:ext cx="180000" cy="612048"/>
              <a:chOff x="1187624" y="3140968"/>
              <a:chExt cx="180000" cy="612048"/>
            </a:xfrm>
          </p:grpSpPr>
          <p:sp>
            <p:nvSpPr>
              <p:cNvPr id="4" name="橢圓 3"/>
              <p:cNvSpPr/>
              <p:nvPr/>
            </p:nvSpPr>
            <p:spPr>
              <a:xfrm>
                <a:off x="1187624" y="3140968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" name="橢圓 6"/>
              <p:cNvSpPr/>
              <p:nvPr/>
            </p:nvSpPr>
            <p:spPr>
              <a:xfrm>
                <a:off x="1187624" y="335699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橢圓 7"/>
              <p:cNvSpPr/>
              <p:nvPr/>
            </p:nvSpPr>
            <p:spPr>
              <a:xfrm>
                <a:off x="1187624" y="3573016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2" name="群組 11"/>
            <p:cNvGrpSpPr/>
            <p:nvPr/>
          </p:nvGrpSpPr>
          <p:grpSpPr>
            <a:xfrm>
              <a:off x="1547664" y="3158148"/>
              <a:ext cx="180000" cy="612048"/>
              <a:chOff x="1187624" y="3140968"/>
              <a:chExt cx="180000" cy="612048"/>
            </a:xfrm>
          </p:grpSpPr>
          <p:sp>
            <p:nvSpPr>
              <p:cNvPr id="13" name="橢圓 12"/>
              <p:cNvSpPr/>
              <p:nvPr/>
            </p:nvSpPr>
            <p:spPr>
              <a:xfrm>
                <a:off x="1187624" y="3140968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" name="橢圓 13"/>
              <p:cNvSpPr/>
              <p:nvPr/>
            </p:nvSpPr>
            <p:spPr>
              <a:xfrm>
                <a:off x="1187624" y="335699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" name="橢圓 14"/>
              <p:cNvSpPr/>
              <p:nvPr/>
            </p:nvSpPr>
            <p:spPr>
              <a:xfrm>
                <a:off x="1187624" y="3573016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6" name="群組 15"/>
            <p:cNvGrpSpPr/>
            <p:nvPr/>
          </p:nvGrpSpPr>
          <p:grpSpPr>
            <a:xfrm>
              <a:off x="1907704" y="3158148"/>
              <a:ext cx="180000" cy="612048"/>
              <a:chOff x="1187624" y="3140968"/>
              <a:chExt cx="180000" cy="612048"/>
            </a:xfrm>
          </p:grpSpPr>
          <p:sp>
            <p:nvSpPr>
              <p:cNvPr id="17" name="橢圓 16"/>
              <p:cNvSpPr/>
              <p:nvPr/>
            </p:nvSpPr>
            <p:spPr>
              <a:xfrm>
                <a:off x="1187624" y="3140968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1187624" y="335699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" name="橢圓 18"/>
              <p:cNvSpPr/>
              <p:nvPr/>
            </p:nvSpPr>
            <p:spPr>
              <a:xfrm>
                <a:off x="1187624" y="3573016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0" name="群組 19"/>
            <p:cNvGrpSpPr/>
            <p:nvPr/>
          </p:nvGrpSpPr>
          <p:grpSpPr>
            <a:xfrm>
              <a:off x="2771800" y="3154210"/>
              <a:ext cx="180000" cy="612048"/>
              <a:chOff x="1187624" y="3140968"/>
              <a:chExt cx="180000" cy="612048"/>
            </a:xfrm>
          </p:grpSpPr>
          <p:sp>
            <p:nvSpPr>
              <p:cNvPr id="21" name="橢圓 20"/>
              <p:cNvSpPr/>
              <p:nvPr/>
            </p:nvSpPr>
            <p:spPr>
              <a:xfrm>
                <a:off x="1187624" y="3140968"/>
                <a:ext cx="180000" cy="180000"/>
              </a:xfrm>
              <a:prstGeom prst="ellipse">
                <a:avLst/>
              </a:prstGeom>
              <a:solidFill>
                <a:srgbClr val="F13BE4"/>
              </a:solidFill>
              <a:ln>
                <a:solidFill>
                  <a:srgbClr val="FABEF6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橢圓 21"/>
              <p:cNvSpPr/>
              <p:nvPr/>
            </p:nvSpPr>
            <p:spPr>
              <a:xfrm>
                <a:off x="1187624" y="3356992"/>
                <a:ext cx="180000" cy="180000"/>
              </a:xfrm>
              <a:prstGeom prst="ellipse">
                <a:avLst/>
              </a:prstGeom>
              <a:solidFill>
                <a:srgbClr val="F13BE4"/>
              </a:solidFill>
              <a:ln>
                <a:solidFill>
                  <a:srgbClr val="FABEF6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橢圓 22"/>
              <p:cNvSpPr/>
              <p:nvPr/>
            </p:nvSpPr>
            <p:spPr>
              <a:xfrm>
                <a:off x="1187624" y="3573016"/>
                <a:ext cx="180000" cy="180000"/>
              </a:xfrm>
              <a:prstGeom prst="ellipse">
                <a:avLst/>
              </a:prstGeom>
              <a:solidFill>
                <a:srgbClr val="F13BE4"/>
              </a:solidFill>
              <a:ln>
                <a:solidFill>
                  <a:srgbClr val="FABEF6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4" name="群組 23"/>
            <p:cNvGrpSpPr/>
            <p:nvPr/>
          </p:nvGrpSpPr>
          <p:grpSpPr>
            <a:xfrm>
              <a:off x="3059832" y="3150272"/>
              <a:ext cx="180000" cy="612048"/>
              <a:chOff x="1187624" y="3140968"/>
              <a:chExt cx="180000" cy="612048"/>
            </a:xfrm>
          </p:grpSpPr>
          <p:sp>
            <p:nvSpPr>
              <p:cNvPr id="25" name="橢圓 24"/>
              <p:cNvSpPr/>
              <p:nvPr/>
            </p:nvSpPr>
            <p:spPr>
              <a:xfrm>
                <a:off x="1187624" y="3140968"/>
                <a:ext cx="180000" cy="180000"/>
              </a:xfrm>
              <a:prstGeom prst="ellipse">
                <a:avLst/>
              </a:prstGeom>
              <a:solidFill>
                <a:srgbClr val="F13BE4"/>
              </a:solidFill>
              <a:ln>
                <a:solidFill>
                  <a:srgbClr val="FABEF6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橢圓 25"/>
              <p:cNvSpPr/>
              <p:nvPr/>
            </p:nvSpPr>
            <p:spPr>
              <a:xfrm>
                <a:off x="1187624" y="3356992"/>
                <a:ext cx="180000" cy="180000"/>
              </a:xfrm>
              <a:prstGeom prst="ellipse">
                <a:avLst/>
              </a:prstGeom>
              <a:solidFill>
                <a:srgbClr val="F13BE4"/>
              </a:solidFill>
              <a:ln>
                <a:solidFill>
                  <a:srgbClr val="FABEF6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橢圓 26"/>
              <p:cNvSpPr/>
              <p:nvPr/>
            </p:nvSpPr>
            <p:spPr>
              <a:xfrm>
                <a:off x="1187624" y="3573016"/>
                <a:ext cx="180000" cy="180000"/>
              </a:xfrm>
              <a:prstGeom prst="ellipse">
                <a:avLst/>
              </a:prstGeom>
              <a:solidFill>
                <a:srgbClr val="F13BE4"/>
              </a:solidFill>
              <a:ln>
                <a:solidFill>
                  <a:srgbClr val="FABEF6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8" name="群組 27"/>
            <p:cNvGrpSpPr/>
            <p:nvPr/>
          </p:nvGrpSpPr>
          <p:grpSpPr>
            <a:xfrm>
              <a:off x="3347864" y="3150272"/>
              <a:ext cx="180000" cy="612048"/>
              <a:chOff x="1187624" y="3140968"/>
              <a:chExt cx="180000" cy="612048"/>
            </a:xfrm>
          </p:grpSpPr>
          <p:sp>
            <p:nvSpPr>
              <p:cNvPr id="29" name="橢圓 28"/>
              <p:cNvSpPr/>
              <p:nvPr/>
            </p:nvSpPr>
            <p:spPr>
              <a:xfrm>
                <a:off x="1187624" y="3140968"/>
                <a:ext cx="180000" cy="180000"/>
              </a:xfrm>
              <a:prstGeom prst="ellipse">
                <a:avLst/>
              </a:prstGeom>
              <a:solidFill>
                <a:srgbClr val="F13BE4"/>
              </a:solidFill>
              <a:ln>
                <a:solidFill>
                  <a:srgbClr val="FABEF6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橢圓 29"/>
              <p:cNvSpPr/>
              <p:nvPr/>
            </p:nvSpPr>
            <p:spPr>
              <a:xfrm>
                <a:off x="1187624" y="3356992"/>
                <a:ext cx="180000" cy="180000"/>
              </a:xfrm>
              <a:prstGeom prst="ellipse">
                <a:avLst/>
              </a:prstGeom>
              <a:solidFill>
                <a:srgbClr val="F13BE4"/>
              </a:solidFill>
              <a:ln>
                <a:solidFill>
                  <a:srgbClr val="FABEF6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橢圓 30"/>
              <p:cNvSpPr/>
              <p:nvPr/>
            </p:nvSpPr>
            <p:spPr>
              <a:xfrm>
                <a:off x="1187624" y="3573016"/>
                <a:ext cx="180000" cy="180000"/>
              </a:xfrm>
              <a:prstGeom prst="ellipse">
                <a:avLst/>
              </a:prstGeom>
              <a:solidFill>
                <a:srgbClr val="F13BE4"/>
              </a:solidFill>
              <a:ln>
                <a:solidFill>
                  <a:srgbClr val="FABEF6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2" name="群組 31"/>
            <p:cNvGrpSpPr/>
            <p:nvPr/>
          </p:nvGrpSpPr>
          <p:grpSpPr>
            <a:xfrm>
              <a:off x="3635896" y="3150272"/>
              <a:ext cx="180000" cy="612048"/>
              <a:chOff x="1187624" y="3140968"/>
              <a:chExt cx="180000" cy="612048"/>
            </a:xfrm>
          </p:grpSpPr>
          <p:sp>
            <p:nvSpPr>
              <p:cNvPr id="33" name="橢圓 32"/>
              <p:cNvSpPr/>
              <p:nvPr/>
            </p:nvSpPr>
            <p:spPr>
              <a:xfrm>
                <a:off x="1187624" y="3140968"/>
                <a:ext cx="180000" cy="180000"/>
              </a:xfrm>
              <a:prstGeom prst="ellipse">
                <a:avLst/>
              </a:prstGeom>
              <a:solidFill>
                <a:srgbClr val="F13BE4"/>
              </a:solidFill>
              <a:ln>
                <a:solidFill>
                  <a:srgbClr val="FABEF6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橢圓 33"/>
              <p:cNvSpPr/>
              <p:nvPr/>
            </p:nvSpPr>
            <p:spPr>
              <a:xfrm>
                <a:off x="1187624" y="3356992"/>
                <a:ext cx="180000" cy="180000"/>
              </a:xfrm>
              <a:prstGeom prst="ellipse">
                <a:avLst/>
              </a:prstGeom>
              <a:solidFill>
                <a:srgbClr val="F13BE4"/>
              </a:solidFill>
              <a:ln>
                <a:solidFill>
                  <a:srgbClr val="FABEF6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橢圓 34"/>
              <p:cNvSpPr/>
              <p:nvPr/>
            </p:nvSpPr>
            <p:spPr>
              <a:xfrm>
                <a:off x="1187624" y="3573016"/>
                <a:ext cx="180000" cy="180000"/>
              </a:xfrm>
              <a:prstGeom prst="ellipse">
                <a:avLst/>
              </a:prstGeom>
              <a:solidFill>
                <a:srgbClr val="F13BE4"/>
              </a:solidFill>
              <a:ln>
                <a:solidFill>
                  <a:srgbClr val="FABEF6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7" name="橢圓 36"/>
            <p:cNvSpPr/>
            <p:nvPr/>
          </p:nvSpPr>
          <p:spPr>
            <a:xfrm>
              <a:off x="5004048" y="3158148"/>
              <a:ext cx="180000" cy="1800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橢圓 37"/>
            <p:cNvSpPr/>
            <p:nvPr/>
          </p:nvSpPr>
          <p:spPr>
            <a:xfrm>
              <a:off x="5616127" y="2972924"/>
              <a:ext cx="180000" cy="1800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橢圓 38"/>
            <p:cNvSpPr/>
            <p:nvPr/>
          </p:nvSpPr>
          <p:spPr>
            <a:xfrm>
              <a:off x="5004048" y="3562816"/>
              <a:ext cx="180000" cy="1800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橢圓 40"/>
            <p:cNvSpPr/>
            <p:nvPr/>
          </p:nvSpPr>
          <p:spPr>
            <a:xfrm>
              <a:off x="5190505" y="3118954"/>
              <a:ext cx="180000" cy="180000"/>
            </a:xfrm>
            <a:prstGeom prst="ellipse">
              <a:avLst/>
            </a:prstGeom>
            <a:solidFill>
              <a:srgbClr val="F13BE4"/>
            </a:solidFill>
            <a:ln>
              <a:solidFill>
                <a:srgbClr val="FABEF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42" name="橢圓 41"/>
            <p:cNvSpPr/>
            <p:nvPr/>
          </p:nvSpPr>
          <p:spPr>
            <a:xfrm>
              <a:off x="6049901" y="3590268"/>
              <a:ext cx="180000" cy="180000"/>
            </a:xfrm>
            <a:prstGeom prst="ellipse">
              <a:avLst/>
            </a:prstGeom>
            <a:solidFill>
              <a:srgbClr val="F13BE4"/>
            </a:solidFill>
            <a:ln>
              <a:solidFill>
                <a:srgbClr val="FABEF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43" name="橢圓 42"/>
            <p:cNvSpPr/>
            <p:nvPr/>
          </p:nvSpPr>
          <p:spPr>
            <a:xfrm>
              <a:off x="5190505" y="3551002"/>
              <a:ext cx="180000" cy="180000"/>
            </a:xfrm>
            <a:prstGeom prst="ellipse">
              <a:avLst/>
            </a:prstGeom>
            <a:solidFill>
              <a:srgbClr val="F13BE4"/>
            </a:solidFill>
            <a:ln>
              <a:solidFill>
                <a:srgbClr val="FABEF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45" name="橢圓 44"/>
            <p:cNvSpPr/>
            <p:nvPr/>
          </p:nvSpPr>
          <p:spPr>
            <a:xfrm>
              <a:off x="5409474" y="3140896"/>
              <a:ext cx="180000" cy="1800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橢圓 45"/>
            <p:cNvSpPr/>
            <p:nvPr/>
          </p:nvSpPr>
          <p:spPr>
            <a:xfrm>
              <a:off x="5220072" y="3356920"/>
              <a:ext cx="180000" cy="1800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橢圓 46"/>
            <p:cNvSpPr/>
            <p:nvPr/>
          </p:nvSpPr>
          <p:spPr>
            <a:xfrm>
              <a:off x="5409474" y="3572944"/>
              <a:ext cx="180000" cy="1800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橢圓 48"/>
            <p:cNvSpPr/>
            <p:nvPr/>
          </p:nvSpPr>
          <p:spPr>
            <a:xfrm>
              <a:off x="5001341" y="2988276"/>
              <a:ext cx="180000" cy="180000"/>
            </a:xfrm>
            <a:prstGeom prst="ellipse">
              <a:avLst/>
            </a:prstGeom>
            <a:solidFill>
              <a:srgbClr val="F13BE4"/>
            </a:solidFill>
            <a:ln>
              <a:solidFill>
                <a:srgbClr val="FABEF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50" name="橢圓 49"/>
            <p:cNvSpPr/>
            <p:nvPr/>
          </p:nvSpPr>
          <p:spPr>
            <a:xfrm>
              <a:off x="5423710" y="3349448"/>
              <a:ext cx="180000" cy="180000"/>
            </a:xfrm>
            <a:prstGeom prst="ellipse">
              <a:avLst/>
            </a:prstGeom>
            <a:solidFill>
              <a:srgbClr val="F13BE4"/>
            </a:solidFill>
            <a:ln>
              <a:solidFill>
                <a:srgbClr val="FABEF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51" name="橢圓 50"/>
            <p:cNvSpPr/>
            <p:nvPr/>
          </p:nvSpPr>
          <p:spPr>
            <a:xfrm>
              <a:off x="5397063" y="2946830"/>
              <a:ext cx="180000" cy="180000"/>
            </a:xfrm>
            <a:prstGeom prst="ellipse">
              <a:avLst/>
            </a:prstGeom>
            <a:solidFill>
              <a:srgbClr val="F13BE4"/>
            </a:solidFill>
            <a:ln>
              <a:solidFill>
                <a:srgbClr val="FABEF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53" name="橢圓 52"/>
            <p:cNvSpPr/>
            <p:nvPr/>
          </p:nvSpPr>
          <p:spPr>
            <a:xfrm>
              <a:off x="5832160" y="3166810"/>
              <a:ext cx="180000" cy="1800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橢圓 53"/>
            <p:cNvSpPr/>
            <p:nvPr/>
          </p:nvSpPr>
          <p:spPr>
            <a:xfrm>
              <a:off x="5636388" y="3382834"/>
              <a:ext cx="180000" cy="1800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橢圓 54"/>
            <p:cNvSpPr/>
            <p:nvPr/>
          </p:nvSpPr>
          <p:spPr>
            <a:xfrm>
              <a:off x="5859518" y="3590268"/>
              <a:ext cx="180000" cy="1800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橢圓 56"/>
            <p:cNvSpPr/>
            <p:nvPr/>
          </p:nvSpPr>
          <p:spPr>
            <a:xfrm>
              <a:off x="5616136" y="3166810"/>
              <a:ext cx="180000" cy="180000"/>
            </a:xfrm>
            <a:prstGeom prst="ellipse">
              <a:avLst/>
            </a:prstGeom>
            <a:solidFill>
              <a:srgbClr val="F13BE4"/>
            </a:solidFill>
            <a:ln>
              <a:solidFill>
                <a:srgbClr val="FABEF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58" name="橢圓 57"/>
            <p:cNvSpPr/>
            <p:nvPr/>
          </p:nvSpPr>
          <p:spPr>
            <a:xfrm>
              <a:off x="5842266" y="3384354"/>
              <a:ext cx="180000" cy="180000"/>
            </a:xfrm>
            <a:prstGeom prst="ellipse">
              <a:avLst/>
            </a:prstGeom>
            <a:solidFill>
              <a:srgbClr val="F13BE4"/>
            </a:solidFill>
            <a:ln>
              <a:solidFill>
                <a:srgbClr val="FABEF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59" name="橢圓 58"/>
            <p:cNvSpPr/>
            <p:nvPr/>
          </p:nvSpPr>
          <p:spPr>
            <a:xfrm>
              <a:off x="5624762" y="3572962"/>
              <a:ext cx="180000" cy="180000"/>
            </a:xfrm>
            <a:prstGeom prst="ellipse">
              <a:avLst/>
            </a:prstGeom>
            <a:solidFill>
              <a:srgbClr val="F13BE4"/>
            </a:solidFill>
            <a:ln>
              <a:solidFill>
                <a:srgbClr val="FABEF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60" name="文字版面配置區 2"/>
          <p:cNvSpPr txBox="1">
            <a:spLocks/>
          </p:cNvSpPr>
          <p:nvPr/>
        </p:nvSpPr>
        <p:spPr>
          <a:xfrm>
            <a:off x="827584" y="4149080"/>
            <a:ext cx="8064896" cy="864096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3</a:t>
            </a:r>
            <a:r>
              <a:rPr lang="zh-TW" alt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的倍數  </a:t>
            </a:r>
            <a:r>
              <a:rPr lang="en-US" altLang="zh-TW" sz="2800" dirty="0" smtClean="0"/>
              <a:t>+</a:t>
            </a:r>
            <a:r>
              <a:rPr lang="zh-TW" altLang="en-US" sz="2800" dirty="0" smtClean="0"/>
              <a:t>  </a:t>
            </a:r>
            <a:r>
              <a:rPr lang="zh-TW" altLang="en-US" sz="2800" b="1" dirty="0">
                <a:solidFill>
                  <a:srgbClr val="F13BE4"/>
                </a:solidFill>
              </a:rPr>
              <a:t>不是</a:t>
            </a:r>
            <a:r>
              <a:rPr lang="en-US" altLang="zh-TW" sz="2800" b="1" dirty="0" smtClean="0">
                <a:solidFill>
                  <a:srgbClr val="F13BE4"/>
                </a:solidFill>
              </a:rPr>
              <a:t>3</a:t>
            </a:r>
            <a:r>
              <a:rPr lang="zh-TW" altLang="en-US" sz="2800" b="1" dirty="0" smtClean="0">
                <a:solidFill>
                  <a:srgbClr val="F13BE4"/>
                </a:solidFill>
              </a:rPr>
              <a:t>的倍數</a:t>
            </a:r>
            <a:r>
              <a:rPr lang="zh-TW" altLang="en-US" sz="2800" dirty="0" smtClean="0"/>
              <a:t>   </a:t>
            </a:r>
            <a:r>
              <a:rPr lang="en-US" altLang="zh-TW" sz="2800" dirty="0" smtClean="0"/>
              <a:t>=&gt;</a:t>
            </a:r>
            <a:r>
              <a:rPr lang="zh-TW" altLang="en-US" sz="2800" dirty="0" smtClean="0"/>
              <a:t>   </a:t>
            </a:r>
            <a:r>
              <a:rPr lang="en-US" altLang="zh-TW" sz="2800" dirty="0" smtClean="0"/>
              <a:t>3</a:t>
            </a:r>
            <a:r>
              <a:rPr lang="zh-TW" altLang="en-US" sz="2800" dirty="0" smtClean="0"/>
              <a:t>的倍數？</a:t>
            </a:r>
            <a:endParaRPr lang="en-US" altLang="zh-TW" sz="2800" dirty="0" smtClean="0"/>
          </a:p>
        </p:txBody>
      </p:sp>
      <p:grpSp>
        <p:nvGrpSpPr>
          <p:cNvPr id="62" name="群組 61"/>
          <p:cNvGrpSpPr/>
          <p:nvPr/>
        </p:nvGrpSpPr>
        <p:grpSpPr>
          <a:xfrm>
            <a:off x="1187624" y="4725144"/>
            <a:ext cx="5042277" cy="823438"/>
            <a:chOff x="1187624" y="2946830"/>
            <a:chExt cx="5042277" cy="823438"/>
          </a:xfrm>
        </p:grpSpPr>
        <p:grpSp>
          <p:nvGrpSpPr>
            <p:cNvPr id="63" name="群組 62"/>
            <p:cNvGrpSpPr/>
            <p:nvPr/>
          </p:nvGrpSpPr>
          <p:grpSpPr>
            <a:xfrm>
              <a:off x="1187624" y="3158148"/>
              <a:ext cx="180000" cy="612048"/>
              <a:chOff x="1187624" y="3140968"/>
              <a:chExt cx="180000" cy="612048"/>
            </a:xfrm>
          </p:grpSpPr>
          <p:sp>
            <p:nvSpPr>
              <p:cNvPr id="106" name="橢圓 105"/>
              <p:cNvSpPr/>
              <p:nvPr/>
            </p:nvSpPr>
            <p:spPr>
              <a:xfrm>
                <a:off x="1187624" y="3140968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7" name="橢圓 106"/>
              <p:cNvSpPr/>
              <p:nvPr/>
            </p:nvSpPr>
            <p:spPr>
              <a:xfrm>
                <a:off x="1187624" y="335699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8" name="橢圓 107"/>
              <p:cNvSpPr/>
              <p:nvPr/>
            </p:nvSpPr>
            <p:spPr>
              <a:xfrm>
                <a:off x="1187624" y="3573016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4" name="群組 63"/>
            <p:cNvGrpSpPr/>
            <p:nvPr/>
          </p:nvGrpSpPr>
          <p:grpSpPr>
            <a:xfrm>
              <a:off x="1547664" y="3158148"/>
              <a:ext cx="180000" cy="612048"/>
              <a:chOff x="1187624" y="3140968"/>
              <a:chExt cx="180000" cy="612048"/>
            </a:xfrm>
          </p:grpSpPr>
          <p:sp>
            <p:nvSpPr>
              <p:cNvPr id="103" name="橢圓 102"/>
              <p:cNvSpPr/>
              <p:nvPr/>
            </p:nvSpPr>
            <p:spPr>
              <a:xfrm>
                <a:off x="1187624" y="3140968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4" name="橢圓 103"/>
              <p:cNvSpPr/>
              <p:nvPr/>
            </p:nvSpPr>
            <p:spPr>
              <a:xfrm>
                <a:off x="1187624" y="335699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5" name="橢圓 104"/>
              <p:cNvSpPr/>
              <p:nvPr/>
            </p:nvSpPr>
            <p:spPr>
              <a:xfrm>
                <a:off x="1187624" y="3573016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5" name="群組 64"/>
            <p:cNvGrpSpPr/>
            <p:nvPr/>
          </p:nvGrpSpPr>
          <p:grpSpPr>
            <a:xfrm>
              <a:off x="1907704" y="3158148"/>
              <a:ext cx="180000" cy="612048"/>
              <a:chOff x="1187624" y="3140968"/>
              <a:chExt cx="180000" cy="612048"/>
            </a:xfrm>
          </p:grpSpPr>
          <p:sp>
            <p:nvSpPr>
              <p:cNvPr id="100" name="橢圓 99"/>
              <p:cNvSpPr/>
              <p:nvPr/>
            </p:nvSpPr>
            <p:spPr>
              <a:xfrm>
                <a:off x="1187624" y="3140968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1" name="橢圓 100"/>
              <p:cNvSpPr/>
              <p:nvPr/>
            </p:nvSpPr>
            <p:spPr>
              <a:xfrm>
                <a:off x="1187624" y="335699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2" name="橢圓 101"/>
              <p:cNvSpPr/>
              <p:nvPr/>
            </p:nvSpPr>
            <p:spPr>
              <a:xfrm>
                <a:off x="1187624" y="3573016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6" name="群組 65"/>
            <p:cNvGrpSpPr/>
            <p:nvPr/>
          </p:nvGrpSpPr>
          <p:grpSpPr>
            <a:xfrm>
              <a:off x="2771800" y="3154210"/>
              <a:ext cx="180000" cy="612048"/>
              <a:chOff x="1187624" y="3140968"/>
              <a:chExt cx="180000" cy="612048"/>
            </a:xfrm>
          </p:grpSpPr>
          <p:sp>
            <p:nvSpPr>
              <p:cNvPr id="97" name="橢圓 96"/>
              <p:cNvSpPr/>
              <p:nvPr/>
            </p:nvSpPr>
            <p:spPr>
              <a:xfrm>
                <a:off x="1187624" y="3140968"/>
                <a:ext cx="180000" cy="180000"/>
              </a:xfrm>
              <a:prstGeom prst="ellipse">
                <a:avLst/>
              </a:prstGeom>
              <a:solidFill>
                <a:srgbClr val="F13BE4"/>
              </a:solidFill>
              <a:ln>
                <a:solidFill>
                  <a:srgbClr val="FABEF6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8" name="橢圓 97"/>
              <p:cNvSpPr/>
              <p:nvPr/>
            </p:nvSpPr>
            <p:spPr>
              <a:xfrm>
                <a:off x="1187624" y="3356992"/>
                <a:ext cx="180000" cy="180000"/>
              </a:xfrm>
              <a:prstGeom prst="ellipse">
                <a:avLst/>
              </a:prstGeom>
              <a:solidFill>
                <a:srgbClr val="F13BE4"/>
              </a:solidFill>
              <a:ln>
                <a:solidFill>
                  <a:srgbClr val="FABEF6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9" name="橢圓 98"/>
              <p:cNvSpPr/>
              <p:nvPr/>
            </p:nvSpPr>
            <p:spPr>
              <a:xfrm>
                <a:off x="1187624" y="3573016"/>
                <a:ext cx="180000" cy="180000"/>
              </a:xfrm>
              <a:prstGeom prst="ellipse">
                <a:avLst/>
              </a:prstGeom>
              <a:solidFill>
                <a:srgbClr val="F13BE4"/>
              </a:solidFill>
              <a:ln>
                <a:solidFill>
                  <a:srgbClr val="FABEF6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67" name="群組 66"/>
            <p:cNvGrpSpPr/>
            <p:nvPr/>
          </p:nvGrpSpPr>
          <p:grpSpPr>
            <a:xfrm>
              <a:off x="3059832" y="3150272"/>
              <a:ext cx="180000" cy="612048"/>
              <a:chOff x="1187624" y="3140968"/>
              <a:chExt cx="180000" cy="612048"/>
            </a:xfrm>
          </p:grpSpPr>
          <p:sp>
            <p:nvSpPr>
              <p:cNvPr id="94" name="橢圓 93"/>
              <p:cNvSpPr/>
              <p:nvPr/>
            </p:nvSpPr>
            <p:spPr>
              <a:xfrm>
                <a:off x="1187624" y="3140968"/>
                <a:ext cx="180000" cy="180000"/>
              </a:xfrm>
              <a:prstGeom prst="ellipse">
                <a:avLst/>
              </a:prstGeom>
              <a:solidFill>
                <a:srgbClr val="F13BE4"/>
              </a:solidFill>
              <a:ln>
                <a:solidFill>
                  <a:srgbClr val="FABEF6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5" name="橢圓 94"/>
              <p:cNvSpPr/>
              <p:nvPr/>
            </p:nvSpPr>
            <p:spPr>
              <a:xfrm>
                <a:off x="1187624" y="3356992"/>
                <a:ext cx="180000" cy="180000"/>
              </a:xfrm>
              <a:prstGeom prst="ellipse">
                <a:avLst/>
              </a:prstGeom>
              <a:solidFill>
                <a:srgbClr val="F13BE4"/>
              </a:solidFill>
              <a:ln>
                <a:solidFill>
                  <a:srgbClr val="FABEF6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6" name="橢圓 95"/>
              <p:cNvSpPr/>
              <p:nvPr/>
            </p:nvSpPr>
            <p:spPr>
              <a:xfrm>
                <a:off x="1187624" y="3573016"/>
                <a:ext cx="180000" cy="180000"/>
              </a:xfrm>
              <a:prstGeom prst="ellipse">
                <a:avLst/>
              </a:prstGeom>
              <a:solidFill>
                <a:srgbClr val="F13BE4"/>
              </a:solidFill>
              <a:ln>
                <a:solidFill>
                  <a:srgbClr val="FABEF6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68" name="群組 67"/>
            <p:cNvGrpSpPr/>
            <p:nvPr/>
          </p:nvGrpSpPr>
          <p:grpSpPr>
            <a:xfrm>
              <a:off x="3347864" y="3150272"/>
              <a:ext cx="180000" cy="612048"/>
              <a:chOff x="1187624" y="3140968"/>
              <a:chExt cx="180000" cy="612048"/>
            </a:xfrm>
          </p:grpSpPr>
          <p:sp>
            <p:nvSpPr>
              <p:cNvPr id="91" name="橢圓 90"/>
              <p:cNvSpPr/>
              <p:nvPr/>
            </p:nvSpPr>
            <p:spPr>
              <a:xfrm>
                <a:off x="1187624" y="3140968"/>
                <a:ext cx="180000" cy="180000"/>
              </a:xfrm>
              <a:prstGeom prst="ellipse">
                <a:avLst/>
              </a:prstGeom>
              <a:solidFill>
                <a:srgbClr val="F13BE4"/>
              </a:solidFill>
              <a:ln>
                <a:solidFill>
                  <a:srgbClr val="FABEF6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2" name="橢圓 91"/>
              <p:cNvSpPr/>
              <p:nvPr/>
            </p:nvSpPr>
            <p:spPr>
              <a:xfrm>
                <a:off x="1187624" y="3356992"/>
                <a:ext cx="180000" cy="180000"/>
              </a:xfrm>
              <a:prstGeom prst="ellipse">
                <a:avLst/>
              </a:prstGeom>
              <a:solidFill>
                <a:srgbClr val="F13BE4"/>
              </a:solidFill>
              <a:ln>
                <a:solidFill>
                  <a:srgbClr val="FABEF6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3" name="橢圓 92"/>
              <p:cNvSpPr/>
              <p:nvPr/>
            </p:nvSpPr>
            <p:spPr>
              <a:xfrm>
                <a:off x="1187624" y="3573016"/>
                <a:ext cx="180000" cy="180000"/>
              </a:xfrm>
              <a:prstGeom prst="ellipse">
                <a:avLst/>
              </a:prstGeom>
              <a:solidFill>
                <a:srgbClr val="F13BE4"/>
              </a:solidFill>
              <a:ln>
                <a:solidFill>
                  <a:srgbClr val="FABEF6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69" name="群組 68"/>
            <p:cNvGrpSpPr/>
            <p:nvPr/>
          </p:nvGrpSpPr>
          <p:grpSpPr>
            <a:xfrm>
              <a:off x="3635896" y="3150272"/>
              <a:ext cx="180000" cy="612048"/>
              <a:chOff x="1187624" y="3140968"/>
              <a:chExt cx="180000" cy="612048"/>
            </a:xfrm>
          </p:grpSpPr>
          <p:sp>
            <p:nvSpPr>
              <p:cNvPr id="88" name="橢圓 87"/>
              <p:cNvSpPr/>
              <p:nvPr/>
            </p:nvSpPr>
            <p:spPr>
              <a:xfrm>
                <a:off x="1187624" y="3140968"/>
                <a:ext cx="180000" cy="180000"/>
              </a:xfrm>
              <a:prstGeom prst="ellipse">
                <a:avLst/>
              </a:prstGeom>
              <a:solidFill>
                <a:srgbClr val="F13BE4"/>
              </a:solidFill>
              <a:ln>
                <a:solidFill>
                  <a:srgbClr val="FABEF6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89" name="橢圓 88"/>
              <p:cNvSpPr/>
              <p:nvPr/>
            </p:nvSpPr>
            <p:spPr>
              <a:xfrm>
                <a:off x="1187624" y="3356992"/>
                <a:ext cx="180000" cy="180000"/>
              </a:xfrm>
              <a:prstGeom prst="ellipse">
                <a:avLst/>
              </a:prstGeom>
              <a:solidFill>
                <a:srgbClr val="F13BE4"/>
              </a:solidFill>
              <a:ln>
                <a:solidFill>
                  <a:srgbClr val="FABEF6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0" name="橢圓 89"/>
              <p:cNvSpPr/>
              <p:nvPr/>
            </p:nvSpPr>
            <p:spPr>
              <a:xfrm>
                <a:off x="1187624" y="3573016"/>
                <a:ext cx="180000" cy="180000"/>
              </a:xfrm>
              <a:prstGeom prst="ellipse">
                <a:avLst/>
              </a:prstGeom>
              <a:solidFill>
                <a:srgbClr val="F13BE4"/>
              </a:solidFill>
              <a:ln>
                <a:solidFill>
                  <a:srgbClr val="FABEF6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0" name="橢圓 69"/>
            <p:cNvSpPr/>
            <p:nvPr/>
          </p:nvSpPr>
          <p:spPr>
            <a:xfrm>
              <a:off x="5004048" y="3158148"/>
              <a:ext cx="180000" cy="1800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1" name="橢圓 70"/>
            <p:cNvSpPr/>
            <p:nvPr/>
          </p:nvSpPr>
          <p:spPr>
            <a:xfrm>
              <a:off x="5616127" y="2972924"/>
              <a:ext cx="180000" cy="1800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2" name="橢圓 71"/>
            <p:cNvSpPr/>
            <p:nvPr/>
          </p:nvSpPr>
          <p:spPr>
            <a:xfrm>
              <a:off x="5004048" y="3562816"/>
              <a:ext cx="180000" cy="1800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3" name="橢圓 72"/>
            <p:cNvSpPr/>
            <p:nvPr/>
          </p:nvSpPr>
          <p:spPr>
            <a:xfrm>
              <a:off x="5190505" y="3118954"/>
              <a:ext cx="180000" cy="180000"/>
            </a:xfrm>
            <a:prstGeom prst="ellipse">
              <a:avLst/>
            </a:prstGeom>
            <a:solidFill>
              <a:srgbClr val="F13BE4"/>
            </a:solidFill>
            <a:ln>
              <a:solidFill>
                <a:srgbClr val="FABEF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74" name="橢圓 73"/>
            <p:cNvSpPr/>
            <p:nvPr/>
          </p:nvSpPr>
          <p:spPr>
            <a:xfrm>
              <a:off x="6049901" y="3590268"/>
              <a:ext cx="180000" cy="180000"/>
            </a:xfrm>
            <a:prstGeom prst="ellipse">
              <a:avLst/>
            </a:prstGeom>
            <a:solidFill>
              <a:srgbClr val="F13BE4"/>
            </a:solidFill>
            <a:ln>
              <a:solidFill>
                <a:srgbClr val="FABEF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75" name="橢圓 74"/>
            <p:cNvSpPr/>
            <p:nvPr/>
          </p:nvSpPr>
          <p:spPr>
            <a:xfrm>
              <a:off x="5190505" y="3551002"/>
              <a:ext cx="180000" cy="180000"/>
            </a:xfrm>
            <a:prstGeom prst="ellipse">
              <a:avLst/>
            </a:prstGeom>
            <a:solidFill>
              <a:srgbClr val="F13BE4"/>
            </a:solidFill>
            <a:ln>
              <a:solidFill>
                <a:srgbClr val="FABEF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76" name="橢圓 75"/>
            <p:cNvSpPr/>
            <p:nvPr/>
          </p:nvSpPr>
          <p:spPr>
            <a:xfrm>
              <a:off x="5409474" y="3140896"/>
              <a:ext cx="180000" cy="1800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7" name="橢圓 76"/>
            <p:cNvSpPr/>
            <p:nvPr/>
          </p:nvSpPr>
          <p:spPr>
            <a:xfrm>
              <a:off x="5220072" y="3356920"/>
              <a:ext cx="180000" cy="1800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8" name="橢圓 77"/>
            <p:cNvSpPr/>
            <p:nvPr/>
          </p:nvSpPr>
          <p:spPr>
            <a:xfrm>
              <a:off x="5409474" y="3572944"/>
              <a:ext cx="180000" cy="1800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9" name="橢圓 78"/>
            <p:cNvSpPr/>
            <p:nvPr/>
          </p:nvSpPr>
          <p:spPr>
            <a:xfrm>
              <a:off x="5001341" y="2988276"/>
              <a:ext cx="180000" cy="180000"/>
            </a:xfrm>
            <a:prstGeom prst="ellipse">
              <a:avLst/>
            </a:prstGeom>
            <a:solidFill>
              <a:srgbClr val="F13BE4"/>
            </a:solidFill>
            <a:ln>
              <a:solidFill>
                <a:srgbClr val="FABEF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80" name="橢圓 79"/>
            <p:cNvSpPr/>
            <p:nvPr/>
          </p:nvSpPr>
          <p:spPr>
            <a:xfrm>
              <a:off x="5423710" y="3349448"/>
              <a:ext cx="180000" cy="180000"/>
            </a:xfrm>
            <a:prstGeom prst="ellipse">
              <a:avLst/>
            </a:prstGeom>
            <a:solidFill>
              <a:srgbClr val="F13BE4"/>
            </a:solidFill>
            <a:ln>
              <a:solidFill>
                <a:srgbClr val="FABEF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81" name="橢圓 80"/>
            <p:cNvSpPr/>
            <p:nvPr/>
          </p:nvSpPr>
          <p:spPr>
            <a:xfrm>
              <a:off x="5397063" y="2946830"/>
              <a:ext cx="180000" cy="180000"/>
            </a:xfrm>
            <a:prstGeom prst="ellipse">
              <a:avLst/>
            </a:prstGeom>
            <a:solidFill>
              <a:srgbClr val="F13BE4"/>
            </a:solidFill>
            <a:ln>
              <a:solidFill>
                <a:srgbClr val="FABEF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82" name="橢圓 81"/>
            <p:cNvSpPr/>
            <p:nvPr/>
          </p:nvSpPr>
          <p:spPr>
            <a:xfrm>
              <a:off x="5832160" y="3166810"/>
              <a:ext cx="180000" cy="1800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3" name="橢圓 82"/>
            <p:cNvSpPr/>
            <p:nvPr/>
          </p:nvSpPr>
          <p:spPr>
            <a:xfrm>
              <a:off x="5636388" y="3382834"/>
              <a:ext cx="180000" cy="1800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4" name="橢圓 83"/>
            <p:cNvSpPr/>
            <p:nvPr/>
          </p:nvSpPr>
          <p:spPr>
            <a:xfrm>
              <a:off x="5859518" y="3590268"/>
              <a:ext cx="180000" cy="1800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5" name="橢圓 84"/>
            <p:cNvSpPr/>
            <p:nvPr/>
          </p:nvSpPr>
          <p:spPr>
            <a:xfrm>
              <a:off x="5616136" y="3166810"/>
              <a:ext cx="180000" cy="180000"/>
            </a:xfrm>
            <a:prstGeom prst="ellipse">
              <a:avLst/>
            </a:prstGeom>
            <a:solidFill>
              <a:srgbClr val="F13BE4"/>
            </a:solidFill>
            <a:ln>
              <a:solidFill>
                <a:srgbClr val="FABEF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86" name="橢圓 85"/>
            <p:cNvSpPr/>
            <p:nvPr/>
          </p:nvSpPr>
          <p:spPr>
            <a:xfrm>
              <a:off x="5842266" y="3384354"/>
              <a:ext cx="180000" cy="180000"/>
            </a:xfrm>
            <a:prstGeom prst="ellipse">
              <a:avLst/>
            </a:prstGeom>
            <a:solidFill>
              <a:srgbClr val="F13BE4"/>
            </a:solidFill>
            <a:ln>
              <a:solidFill>
                <a:srgbClr val="FABEF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87" name="橢圓 86"/>
            <p:cNvSpPr/>
            <p:nvPr/>
          </p:nvSpPr>
          <p:spPr>
            <a:xfrm>
              <a:off x="5624762" y="3572962"/>
              <a:ext cx="180000" cy="180000"/>
            </a:xfrm>
            <a:prstGeom prst="ellipse">
              <a:avLst/>
            </a:prstGeom>
            <a:solidFill>
              <a:srgbClr val="F13BE4"/>
            </a:solidFill>
            <a:ln>
              <a:solidFill>
                <a:srgbClr val="FABEF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109" name="橢圓 108"/>
          <p:cNvSpPr/>
          <p:nvPr/>
        </p:nvSpPr>
        <p:spPr>
          <a:xfrm>
            <a:off x="3879318" y="4927773"/>
            <a:ext cx="180000" cy="180000"/>
          </a:xfrm>
          <a:prstGeom prst="ellipse">
            <a:avLst/>
          </a:prstGeom>
          <a:solidFill>
            <a:srgbClr val="F13BE4"/>
          </a:solidFill>
          <a:ln>
            <a:solidFill>
              <a:srgbClr val="FABEF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0" name="橢圓 109"/>
          <p:cNvSpPr/>
          <p:nvPr/>
        </p:nvSpPr>
        <p:spPr>
          <a:xfrm>
            <a:off x="3879318" y="5144326"/>
            <a:ext cx="180000" cy="180000"/>
          </a:xfrm>
          <a:prstGeom prst="ellipse">
            <a:avLst/>
          </a:prstGeom>
          <a:solidFill>
            <a:srgbClr val="F13BE4"/>
          </a:solidFill>
          <a:ln>
            <a:solidFill>
              <a:srgbClr val="FABEF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1" name="橢圓 110"/>
          <p:cNvSpPr/>
          <p:nvPr/>
        </p:nvSpPr>
        <p:spPr>
          <a:xfrm>
            <a:off x="6272834" y="5354484"/>
            <a:ext cx="180000" cy="180000"/>
          </a:xfrm>
          <a:prstGeom prst="ellipse">
            <a:avLst/>
          </a:prstGeom>
          <a:solidFill>
            <a:srgbClr val="F13BE4"/>
          </a:solidFill>
          <a:ln>
            <a:solidFill>
              <a:srgbClr val="FABEF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2" name="橢圓 111"/>
          <p:cNvSpPr/>
          <p:nvPr/>
        </p:nvSpPr>
        <p:spPr>
          <a:xfrm>
            <a:off x="6049901" y="5153015"/>
            <a:ext cx="180000" cy="180000"/>
          </a:xfrm>
          <a:prstGeom prst="ellipse">
            <a:avLst/>
          </a:prstGeom>
          <a:solidFill>
            <a:srgbClr val="F13BE4"/>
          </a:solidFill>
          <a:ln>
            <a:solidFill>
              <a:srgbClr val="FABEF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3" name="文字版面配置區 2"/>
          <p:cNvSpPr txBox="1">
            <a:spLocks/>
          </p:cNvSpPr>
          <p:nvPr/>
        </p:nvSpPr>
        <p:spPr>
          <a:xfrm>
            <a:off x="755576" y="5805264"/>
            <a:ext cx="8064896" cy="864096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如果可以確保前面是</a:t>
            </a:r>
            <a:r>
              <a:rPr lang="en-US" altLang="zh-TW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3</a:t>
            </a:r>
            <a:r>
              <a:rPr lang="zh-TW" alt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的倍數</a:t>
            </a:r>
            <a:r>
              <a:rPr lang="en-US" altLang="zh-TW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zh-TW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zh-TW" altLang="en-US" sz="2800" b="1" dirty="0">
                <a:solidFill>
                  <a:srgbClr val="F13BE4"/>
                </a:solidFill>
              </a:rPr>
              <a:t>只需要檢驗後面是</a:t>
            </a:r>
            <a:r>
              <a:rPr lang="zh-TW" altLang="en-US" sz="2800" b="1" dirty="0" smtClean="0">
                <a:solidFill>
                  <a:srgbClr val="F13BE4"/>
                </a:solidFill>
              </a:rPr>
              <a:t>不是</a:t>
            </a:r>
            <a:r>
              <a:rPr lang="en-US" altLang="zh-TW" sz="2800" b="1" dirty="0" smtClean="0">
                <a:solidFill>
                  <a:srgbClr val="F13BE4"/>
                </a:solidFill>
              </a:rPr>
              <a:t>3</a:t>
            </a:r>
            <a:r>
              <a:rPr lang="zh-TW" altLang="en-US" sz="2800" b="1" dirty="0" smtClean="0">
                <a:solidFill>
                  <a:srgbClr val="F13BE4"/>
                </a:solidFill>
              </a:rPr>
              <a:t>的倍數</a:t>
            </a:r>
            <a:endParaRPr lang="en-US" altLang="zh-TW" sz="2800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14-9948-4112-B8E9-3FB0517D8EE4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953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7772400" cy="720080"/>
          </a:xfrm>
        </p:spPr>
        <p:txBody>
          <a:bodyPr/>
          <a:lstStyle/>
          <a:p>
            <a:pPr algn="ctr"/>
            <a:r>
              <a:rPr lang="en-US" altLang="zh-TW" sz="4800" dirty="0" smtClean="0"/>
              <a:t>2</a:t>
            </a:r>
            <a:r>
              <a:rPr lang="zh-TW" altLang="en-US" sz="4800" dirty="0" smtClean="0"/>
              <a:t>的倍數判別法</a:t>
            </a:r>
            <a:endParaRPr lang="zh-TW" altLang="en-US" sz="48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27584" y="2132856"/>
            <a:ext cx="8064896" cy="3672408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</a:p>
          <a:p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=8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0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0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0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=&gt;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4000</a:t>
            </a:r>
            <a:r>
              <a:rPr lang="zh-TW" altLang="zh-TW" sz="2800" dirty="0" smtClean="0"/>
              <a:t> </a:t>
            </a:r>
            <a:r>
              <a:rPr lang="zh-TW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×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+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0</a:t>
            </a:r>
          </a:p>
          <a:p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+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0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0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=&gt;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250</a:t>
            </a:r>
            <a:r>
              <a:rPr lang="zh-TW" altLang="zh-TW" sz="2800" dirty="0" smtClean="0"/>
              <a:t> </a:t>
            </a:r>
            <a:r>
              <a:rPr lang="zh-TW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×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+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0</a:t>
            </a:r>
            <a:endParaRPr lang="en-US" altLang="zh-TW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+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0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=&gt;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 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20</a:t>
            </a:r>
            <a:r>
              <a:rPr lang="zh-TW" altLang="zh-TW" sz="2800" dirty="0" smtClean="0"/>
              <a:t> </a:t>
            </a:r>
            <a:r>
              <a:rPr lang="zh-TW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×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+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0</a:t>
            </a:r>
          </a:p>
          <a:p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+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    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=&gt;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0</a:t>
            </a:r>
            <a:r>
              <a:rPr lang="zh-TW" altLang="zh-TW" sz="2800" dirty="0" smtClean="0"/>
              <a:t> </a:t>
            </a:r>
            <a:r>
              <a:rPr lang="zh-TW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×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+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2915816" y="2496482"/>
            <a:ext cx="1656184" cy="1724606"/>
          </a:xfrm>
          <a:prstGeom prst="roundRect">
            <a:avLst/>
          </a:prstGeom>
          <a:solidFill>
            <a:srgbClr val="10CF9B">
              <a:alpha val="30196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4" name="圓角矩形 113"/>
          <p:cNvSpPr/>
          <p:nvPr/>
        </p:nvSpPr>
        <p:spPr>
          <a:xfrm>
            <a:off x="4932040" y="4221088"/>
            <a:ext cx="432048" cy="464171"/>
          </a:xfrm>
          <a:prstGeom prst="roundRect">
            <a:avLst/>
          </a:prstGeom>
          <a:solidFill>
            <a:srgbClr val="F13BE4">
              <a:alpha val="30196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14-9948-4112-B8E9-3FB0517D8EE4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6864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772400" cy="1032144"/>
          </a:xfrm>
        </p:spPr>
        <p:txBody>
          <a:bodyPr/>
          <a:lstStyle/>
          <a:p>
            <a:pPr algn="ctr"/>
            <a:r>
              <a:rPr lang="zh-TW" altLang="en-US" dirty="0" smtClean="0"/>
              <a:t>數學知識的異化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4459" y="2132856"/>
            <a:ext cx="7772400" cy="4032448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4000" b="1" dirty="0" smtClean="0"/>
              <a:t>數學</a:t>
            </a:r>
            <a:r>
              <a:rPr lang="zh-TW" altLang="en-US" sz="4000" b="1" dirty="0"/>
              <a:t>是一種語言</a:t>
            </a:r>
            <a:r>
              <a:rPr lang="zh-TW" altLang="en-US" sz="4000" b="1" dirty="0" smtClean="0"/>
              <a:t>、</a:t>
            </a: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zh-TW" altLang="en-US" sz="4000" b="1" dirty="0" smtClean="0"/>
              <a:t>數學是實用的規律科學</a:t>
            </a:r>
            <a:endParaRPr lang="en-US" altLang="zh-TW" sz="4000" b="1" dirty="0" smtClean="0"/>
          </a:p>
          <a:p>
            <a:r>
              <a:rPr lang="zh-TW" altLang="en-US" sz="3600" b="1" dirty="0"/>
              <a:t>數學是為了解決問題而產生的學門</a:t>
            </a:r>
            <a:endParaRPr lang="en-US" altLang="zh-TW" sz="3600" b="1" dirty="0"/>
          </a:p>
          <a:p>
            <a:endParaRPr lang="en-US" altLang="zh-TW" sz="3600" b="1" dirty="0" smtClean="0"/>
          </a:p>
          <a:p>
            <a:r>
              <a:rPr lang="zh-TW" altLang="en-US" sz="3600" b="1" dirty="0" smtClean="0"/>
              <a:t>標準</a:t>
            </a:r>
            <a:r>
              <a:rPr lang="zh-TW" altLang="en-US" sz="3600" b="1" dirty="0"/>
              <a:t>的步驟（ＳＯＰ）</a:t>
            </a:r>
            <a:endParaRPr lang="en-US" altLang="zh-TW" sz="3600" b="1" dirty="0"/>
          </a:p>
          <a:p>
            <a:endParaRPr lang="en-US" altLang="zh-TW" sz="3600" dirty="0"/>
          </a:p>
          <a:p>
            <a:r>
              <a:rPr lang="zh-TW" altLang="en-US" sz="3600" dirty="0"/>
              <a:t>知識的累積  </a:t>
            </a:r>
            <a:r>
              <a:rPr lang="en-US" altLang="zh-TW" sz="3600" dirty="0"/>
              <a:t>VS</a:t>
            </a:r>
            <a:r>
              <a:rPr lang="zh-TW" altLang="en-US" sz="3600" dirty="0"/>
              <a:t>  能力的提升</a:t>
            </a:r>
            <a:endParaRPr lang="en-US" altLang="zh-TW" sz="3600" dirty="0"/>
          </a:p>
          <a:p>
            <a:endParaRPr lang="en-US" altLang="zh-TW" sz="4000" b="1" dirty="0" smtClean="0"/>
          </a:p>
          <a:p>
            <a:endParaRPr lang="en-US" altLang="zh-TW" sz="4000" b="1" dirty="0"/>
          </a:p>
          <a:p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14-9948-4112-B8E9-3FB0517D8EE4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7069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7772400" cy="720080"/>
          </a:xfrm>
        </p:spPr>
        <p:txBody>
          <a:bodyPr/>
          <a:lstStyle/>
          <a:p>
            <a:pPr algn="ctr"/>
            <a:r>
              <a:rPr lang="en-US" altLang="zh-TW" sz="4800" dirty="0" smtClean="0"/>
              <a:t>9</a:t>
            </a:r>
            <a:r>
              <a:rPr lang="zh-TW" altLang="en-US" sz="4800" dirty="0" smtClean="0"/>
              <a:t>的倍數判別法</a:t>
            </a:r>
            <a:endParaRPr lang="zh-TW" altLang="en-US" sz="48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27584" y="2132856"/>
            <a:ext cx="8064896" cy="3672408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</a:p>
          <a:p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=8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0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0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0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=&gt;888</a:t>
            </a:r>
            <a:r>
              <a:rPr lang="zh-TW" altLang="zh-TW" sz="2800" dirty="0"/>
              <a:t> </a:t>
            </a:r>
            <a:r>
              <a:rPr lang="zh-TW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×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9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+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</a:p>
          <a:p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+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0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0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=&gt;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55</a:t>
            </a:r>
            <a:r>
              <a:rPr lang="zh-TW" altLang="zh-TW" sz="2800" dirty="0" smtClean="0"/>
              <a:t> </a:t>
            </a:r>
            <a:r>
              <a:rPr lang="zh-TW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×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9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+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endParaRPr lang="en-US" altLang="zh-TW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+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0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=&gt;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TW" altLang="zh-TW" sz="2800" dirty="0" smtClean="0"/>
              <a:t> </a:t>
            </a:r>
            <a:r>
              <a:rPr lang="zh-TW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×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9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+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</a:p>
          <a:p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+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    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=&gt;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0</a:t>
            </a:r>
            <a:r>
              <a:rPr lang="zh-TW" altLang="zh-TW" sz="2800" dirty="0" smtClean="0"/>
              <a:t> </a:t>
            </a:r>
            <a:r>
              <a:rPr lang="zh-TW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×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9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+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2771800" y="2492896"/>
            <a:ext cx="1512168" cy="2520280"/>
          </a:xfrm>
          <a:prstGeom prst="roundRect">
            <a:avLst/>
          </a:prstGeom>
          <a:solidFill>
            <a:srgbClr val="10CF9B">
              <a:alpha val="30196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4" name="圓角矩形 113"/>
          <p:cNvSpPr/>
          <p:nvPr/>
        </p:nvSpPr>
        <p:spPr>
          <a:xfrm>
            <a:off x="4499992" y="2492896"/>
            <a:ext cx="504056" cy="2520280"/>
          </a:xfrm>
          <a:prstGeom prst="roundRect">
            <a:avLst/>
          </a:prstGeom>
          <a:solidFill>
            <a:srgbClr val="F13BE4">
              <a:alpha val="30196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14-9948-4112-B8E9-3FB0517D8EE4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328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7772400" cy="720080"/>
          </a:xfrm>
        </p:spPr>
        <p:txBody>
          <a:bodyPr/>
          <a:lstStyle/>
          <a:p>
            <a:pPr algn="ctr"/>
            <a:r>
              <a:rPr lang="en-US" altLang="zh-TW" sz="4800" dirty="0" smtClean="0"/>
              <a:t>11</a:t>
            </a:r>
            <a:r>
              <a:rPr lang="zh-TW" altLang="en-US" sz="4800" dirty="0" smtClean="0"/>
              <a:t>的倍數判別法</a:t>
            </a:r>
            <a:endParaRPr lang="zh-TW" altLang="en-US" sz="48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27584" y="2132856"/>
            <a:ext cx="8064896" cy="3672408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</a:p>
          <a:p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=8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0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0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0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=&gt;727</a:t>
            </a:r>
            <a:r>
              <a:rPr lang="zh-TW" altLang="zh-TW" sz="2800" dirty="0" smtClean="0"/>
              <a:t> </a:t>
            </a:r>
            <a:r>
              <a:rPr lang="zh-TW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×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11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+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　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=&gt;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-8</a:t>
            </a:r>
          </a:p>
          <a:p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+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0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0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=&gt;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45</a:t>
            </a:r>
            <a:r>
              <a:rPr lang="zh-TW" altLang="zh-TW" sz="2800" dirty="0" smtClean="0"/>
              <a:t> </a:t>
            </a:r>
            <a:r>
              <a:rPr lang="zh-TW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×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11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+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　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=&gt;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+5</a:t>
            </a:r>
            <a:endParaRPr lang="en-US" altLang="zh-TW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+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0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=&gt;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TW" altLang="zh-TW" sz="2800" dirty="0" smtClean="0"/>
              <a:t> </a:t>
            </a:r>
            <a:r>
              <a:rPr lang="zh-TW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×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11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+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　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=&gt;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-4</a:t>
            </a:r>
          </a:p>
          <a:p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+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    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=&gt;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0</a:t>
            </a:r>
            <a:r>
              <a:rPr lang="zh-TW" altLang="zh-TW" sz="2800" dirty="0" smtClean="0"/>
              <a:t> </a:t>
            </a:r>
            <a:r>
              <a:rPr lang="zh-TW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×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11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+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　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=&gt;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+7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2843808" y="2492896"/>
            <a:ext cx="1512168" cy="2520280"/>
          </a:xfrm>
          <a:prstGeom prst="roundRect">
            <a:avLst/>
          </a:prstGeom>
          <a:solidFill>
            <a:srgbClr val="10CF9B">
              <a:alpha val="30196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4" name="圓角矩形 113"/>
          <p:cNvSpPr/>
          <p:nvPr/>
        </p:nvSpPr>
        <p:spPr>
          <a:xfrm>
            <a:off x="4716016" y="2483542"/>
            <a:ext cx="504056" cy="2520280"/>
          </a:xfrm>
          <a:prstGeom prst="roundRect">
            <a:avLst/>
          </a:prstGeom>
          <a:solidFill>
            <a:srgbClr val="F13BE4">
              <a:alpha val="30196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5796136" y="2492896"/>
            <a:ext cx="648072" cy="2520280"/>
          </a:xfrm>
          <a:prstGeom prst="roundRect">
            <a:avLst/>
          </a:prstGeom>
          <a:solidFill>
            <a:srgbClr val="F13BE4">
              <a:alpha val="30196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14-9948-4112-B8E9-3FB0517D8EE4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4092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7772400" cy="720080"/>
          </a:xfrm>
        </p:spPr>
        <p:txBody>
          <a:bodyPr/>
          <a:lstStyle/>
          <a:p>
            <a:pPr algn="ctr"/>
            <a:r>
              <a:rPr lang="en-US" altLang="zh-TW" sz="4800" dirty="0" smtClean="0"/>
              <a:t>11</a:t>
            </a:r>
            <a:r>
              <a:rPr lang="zh-TW" altLang="en-US" sz="4800" dirty="0" smtClean="0"/>
              <a:t>的倍數判別法</a:t>
            </a:r>
            <a:endParaRPr lang="zh-TW" altLang="en-US" sz="48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27584" y="2132856"/>
            <a:ext cx="8064896" cy="3672408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</a:p>
          <a:p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=8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0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0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=&gt;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85</a:t>
            </a:r>
            <a:r>
              <a:rPr lang="zh-TW" altLang="zh-TW" sz="2800" dirty="0" smtClean="0"/>
              <a:t> </a:t>
            </a:r>
            <a:r>
              <a:rPr lang="zh-TW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×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99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+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85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　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=&gt;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85</a:t>
            </a:r>
          </a:p>
          <a:p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+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=&gt;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47</a:t>
            </a:r>
            <a:r>
              <a:rPr lang="zh-TW" altLang="zh-TW" sz="2800" dirty="0" smtClean="0"/>
              <a:t> </a:t>
            </a:r>
            <a:r>
              <a:rPr lang="zh-TW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×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   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=&gt;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47</a:t>
            </a:r>
          </a:p>
          <a:p>
            <a:endParaRPr lang="en-US" altLang="zh-TW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85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+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47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=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132</a:t>
            </a:r>
          </a:p>
          <a:p>
            <a:endParaRPr lang="en-US" altLang="zh-TW" sz="28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+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32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=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33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2843808" y="2483542"/>
            <a:ext cx="1512168" cy="1269494"/>
          </a:xfrm>
          <a:prstGeom prst="roundRect">
            <a:avLst/>
          </a:prstGeom>
          <a:solidFill>
            <a:srgbClr val="10CF9B">
              <a:alpha val="30196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4" name="圓角矩形 113"/>
          <p:cNvSpPr/>
          <p:nvPr/>
        </p:nvSpPr>
        <p:spPr>
          <a:xfrm>
            <a:off x="4716016" y="2483542"/>
            <a:ext cx="504056" cy="1260140"/>
          </a:xfrm>
          <a:prstGeom prst="roundRect">
            <a:avLst/>
          </a:prstGeom>
          <a:solidFill>
            <a:srgbClr val="F13BE4">
              <a:alpha val="30196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6012160" y="2492896"/>
            <a:ext cx="648072" cy="1260140"/>
          </a:xfrm>
          <a:prstGeom prst="roundRect">
            <a:avLst/>
          </a:prstGeom>
          <a:solidFill>
            <a:srgbClr val="F13BE4">
              <a:alpha val="30196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14-9948-4112-B8E9-3FB0517D8EE4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6573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7772400" cy="720080"/>
          </a:xfrm>
        </p:spPr>
        <p:txBody>
          <a:bodyPr/>
          <a:lstStyle/>
          <a:p>
            <a:pPr algn="ctr"/>
            <a:r>
              <a:rPr lang="zh-TW" altLang="en-US" sz="4800" dirty="0" smtClean="0"/>
              <a:t>因數</a:t>
            </a:r>
            <a:endParaRPr lang="zh-TW" altLang="en-US" sz="48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3568" y="2420888"/>
            <a:ext cx="8064896" cy="3888432"/>
          </a:xfrm>
        </p:spPr>
        <p:txBody>
          <a:bodyPr>
            <a:noAutofit/>
          </a:bodyPr>
          <a:lstStyle/>
          <a:p>
            <a:r>
              <a:rPr lang="en-US" altLang="zh-TW" sz="2800" dirty="0" smtClean="0"/>
              <a:t>6=1</a:t>
            </a:r>
            <a:r>
              <a:rPr lang="zh-TW" altLang="zh-TW" sz="2800" dirty="0" smtClean="0"/>
              <a:t>×</a:t>
            </a:r>
            <a:r>
              <a:rPr lang="en-US" altLang="zh-TW" sz="2800" dirty="0" smtClean="0"/>
              <a:t>6	=1+1+1+1+1+1(1</a:t>
            </a:r>
            <a:r>
              <a:rPr lang="zh-TW" altLang="en-US" sz="2800" dirty="0" smtClean="0"/>
              <a:t>是構成數的最基本單位</a:t>
            </a:r>
            <a:r>
              <a:rPr lang="en-US" altLang="zh-TW" sz="2800" dirty="0" smtClean="0"/>
              <a:t>)</a:t>
            </a:r>
          </a:p>
          <a:p>
            <a:r>
              <a:rPr lang="zh-TW" altLang="en-US" sz="2800" dirty="0"/>
              <a:t> 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=2</a:t>
            </a:r>
            <a:r>
              <a:rPr lang="zh-TW" altLang="zh-TW" sz="2800" dirty="0" smtClean="0"/>
              <a:t>×</a:t>
            </a:r>
            <a:r>
              <a:rPr lang="en-US" altLang="zh-TW" sz="2800" dirty="0" smtClean="0"/>
              <a:t>3=2+2+2	(</a:t>
            </a:r>
            <a:r>
              <a:rPr lang="zh-TW" altLang="en-US" sz="2800" dirty="0" smtClean="0"/>
              <a:t>具有</a:t>
            </a:r>
            <a:r>
              <a:rPr lang="en-US" altLang="zh-TW" sz="2800" dirty="0" smtClean="0"/>
              <a:t>2</a:t>
            </a:r>
            <a:r>
              <a:rPr lang="zh-TW" altLang="en-US" sz="2800" dirty="0" smtClean="0"/>
              <a:t>的特質，可以由</a:t>
            </a:r>
            <a:r>
              <a:rPr lang="en-US" altLang="zh-TW" sz="2800" dirty="0" smtClean="0"/>
              <a:t>2</a:t>
            </a:r>
            <a:r>
              <a:rPr lang="zh-TW" altLang="en-US" sz="2800" dirty="0" smtClean="0"/>
              <a:t>合成</a:t>
            </a:r>
            <a:r>
              <a:rPr lang="en-US" altLang="zh-TW" sz="2800" dirty="0" smtClean="0"/>
              <a:t>)</a:t>
            </a:r>
          </a:p>
          <a:p>
            <a:r>
              <a:rPr lang="zh-TW" altLang="en-US" sz="2800" dirty="0"/>
              <a:t> 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=3</a:t>
            </a:r>
            <a:r>
              <a:rPr lang="zh-TW" altLang="zh-TW" sz="2800" dirty="0" smtClean="0"/>
              <a:t>×</a:t>
            </a:r>
            <a:r>
              <a:rPr lang="en-US" altLang="zh-TW" sz="2800" dirty="0" smtClean="0"/>
              <a:t>2=3+3		(</a:t>
            </a:r>
            <a:r>
              <a:rPr lang="zh-TW" altLang="en-US" sz="2800" dirty="0" smtClean="0"/>
              <a:t>具有</a:t>
            </a:r>
            <a:r>
              <a:rPr lang="en-US" altLang="zh-TW" sz="2800" dirty="0" smtClean="0"/>
              <a:t>3</a:t>
            </a:r>
            <a:r>
              <a:rPr lang="zh-TW" altLang="en-US" sz="2800" dirty="0" smtClean="0"/>
              <a:t>的特質，可以由</a:t>
            </a:r>
            <a:r>
              <a:rPr lang="en-US" altLang="zh-TW" sz="2800" dirty="0" smtClean="0"/>
              <a:t>3</a:t>
            </a:r>
            <a:r>
              <a:rPr lang="zh-TW" altLang="en-US" sz="2800" dirty="0" smtClean="0"/>
              <a:t>合成</a:t>
            </a:r>
            <a:r>
              <a:rPr lang="en-US" altLang="zh-TW" sz="2800" dirty="0" smtClean="0"/>
              <a:t>)</a:t>
            </a:r>
          </a:p>
          <a:p>
            <a:r>
              <a:rPr lang="zh-TW" altLang="en-US" sz="2800" dirty="0"/>
              <a:t> 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=6</a:t>
            </a:r>
            <a:r>
              <a:rPr lang="zh-TW" altLang="zh-TW" sz="2800" dirty="0" smtClean="0"/>
              <a:t>×</a:t>
            </a:r>
            <a:r>
              <a:rPr lang="en-US" altLang="zh-TW" sz="2800" dirty="0" smtClean="0"/>
              <a:t>1=6</a:t>
            </a:r>
          </a:p>
          <a:p>
            <a:endParaRPr lang="en-US" altLang="zh-TW" sz="2800" dirty="0"/>
          </a:p>
          <a:p>
            <a:r>
              <a:rPr lang="en-US" altLang="zh-TW" sz="2800" dirty="0" smtClean="0"/>
              <a:t>5=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1</a:t>
            </a:r>
            <a:r>
              <a:rPr lang="zh-TW" altLang="zh-TW" sz="2800" dirty="0" smtClean="0"/>
              <a:t>×</a:t>
            </a:r>
            <a:r>
              <a:rPr lang="en-US" altLang="zh-TW" sz="2800" dirty="0" smtClean="0"/>
              <a:t>5=1+1+1+1+1 </a:t>
            </a:r>
          </a:p>
          <a:p>
            <a:r>
              <a:rPr lang="zh-TW" altLang="en-US" sz="2800" dirty="0"/>
              <a:t> 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=5</a:t>
            </a:r>
            <a:r>
              <a:rPr lang="zh-TW" altLang="zh-TW" sz="2800" dirty="0" smtClean="0"/>
              <a:t>×</a:t>
            </a:r>
            <a:r>
              <a:rPr lang="en-US" altLang="zh-TW" sz="2800" dirty="0" smtClean="0"/>
              <a:t>1=5		</a:t>
            </a:r>
            <a:r>
              <a:rPr lang="zh-TW" altLang="en-US" sz="2800" dirty="0" smtClean="0"/>
              <a:t>除了</a:t>
            </a:r>
            <a:r>
              <a:rPr lang="en-US" altLang="zh-TW" sz="2800" dirty="0" smtClean="0"/>
              <a:t>1</a:t>
            </a:r>
            <a:r>
              <a:rPr lang="zh-TW" altLang="en-US" sz="2800" dirty="0" smtClean="0"/>
              <a:t>無法用其他數去拆解</a:t>
            </a:r>
            <a:endParaRPr lang="en-US" altLang="zh-TW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14-9948-4112-B8E9-3FB0517D8EE4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4472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7772400" cy="720080"/>
          </a:xfrm>
        </p:spPr>
        <p:txBody>
          <a:bodyPr/>
          <a:lstStyle/>
          <a:p>
            <a:pPr algn="ctr"/>
            <a:r>
              <a:rPr lang="zh-TW" altLang="en-US" sz="4800" dirty="0" smtClean="0"/>
              <a:t>標準分解式</a:t>
            </a:r>
            <a:endParaRPr lang="zh-TW" altLang="en-US" sz="48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3568" y="2420888"/>
            <a:ext cx="8064896" cy="864096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３０７２＝３</a:t>
            </a:r>
            <a:r>
              <a:rPr lang="zh-TW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×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×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×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×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×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×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×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×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×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×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</a:p>
          <a:p>
            <a:endParaRPr lang="en-US" altLang="zh-TW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你會想怎麼紀錄？</a:t>
            </a:r>
            <a:endParaRPr lang="en-US" altLang="zh-TW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14-9948-4112-B8E9-3FB0517D8EE4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8138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圓角矩形 76"/>
          <p:cNvSpPr/>
          <p:nvPr/>
        </p:nvSpPr>
        <p:spPr>
          <a:xfrm>
            <a:off x="2690240" y="3839302"/>
            <a:ext cx="6090985" cy="2320225"/>
          </a:xfrm>
          <a:prstGeom prst="roundRect">
            <a:avLst/>
          </a:prstGeom>
          <a:solidFill>
            <a:srgbClr val="EC61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latin typeface="+mj-ea"/>
                <a:ea typeface="+mj-ea"/>
              </a:rPr>
              <a:t/>
            </a:r>
            <a:br>
              <a:rPr lang="en-US" altLang="zh-TW" sz="2800" b="1" dirty="0" smtClean="0">
                <a:latin typeface="+mj-ea"/>
                <a:ea typeface="+mj-ea"/>
              </a:rPr>
            </a:br>
            <a:endParaRPr lang="zh-TW" altLang="en-US" sz="2800" b="1" dirty="0">
              <a:latin typeface="+mj-ea"/>
              <a:ea typeface="+mj-ea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2690240" y="1772817"/>
            <a:ext cx="2808312" cy="1102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+mj-ea"/>
                <a:ea typeface="+mj-ea"/>
              </a:rPr>
              <a:t>分數</a:t>
            </a:r>
            <a:r>
              <a:rPr lang="en-US" altLang="zh-TW" sz="2800" b="1" dirty="0" smtClean="0">
                <a:latin typeface="+mj-ea"/>
                <a:ea typeface="+mj-ea"/>
              </a:rPr>
              <a:t/>
            </a:r>
            <a:br>
              <a:rPr lang="en-US" altLang="zh-TW" sz="2800" b="1" dirty="0" smtClean="0">
                <a:latin typeface="+mj-ea"/>
                <a:ea typeface="+mj-ea"/>
              </a:rPr>
            </a:br>
            <a:r>
              <a:rPr lang="zh-TW" altLang="en-US" sz="2800" b="1" dirty="0" smtClean="0">
                <a:latin typeface="+mj-ea"/>
                <a:ea typeface="+mj-ea"/>
              </a:rPr>
              <a:t>（先分再數）</a:t>
            </a:r>
            <a:endParaRPr lang="zh-TW" altLang="en-US" sz="2800" b="1" dirty="0">
              <a:latin typeface="+mj-ea"/>
              <a:ea typeface="+mj-ea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683568" y="3068960"/>
            <a:ext cx="1177834" cy="50405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+mj-ea"/>
                <a:ea typeface="+mj-ea"/>
              </a:rPr>
              <a:t>乘法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683568" y="1956217"/>
            <a:ext cx="1177834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+mj-ea"/>
                <a:ea typeface="+mj-ea"/>
              </a:rPr>
              <a:t>數字的作用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6238250" y="1938375"/>
            <a:ext cx="1659795" cy="77145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+mj-ea"/>
                <a:ea typeface="+mj-ea"/>
              </a:rPr>
              <a:t>切到</a:t>
            </a:r>
            <a:r>
              <a:rPr lang="en-US" altLang="zh-TW" sz="2400" dirty="0" smtClean="0">
                <a:latin typeface="+mj-ea"/>
                <a:ea typeface="+mj-ea"/>
              </a:rPr>
              <a:t/>
            </a:r>
            <a:br>
              <a:rPr lang="en-US" altLang="zh-TW" sz="2400" dirty="0" smtClean="0">
                <a:latin typeface="+mj-ea"/>
                <a:ea typeface="+mj-ea"/>
              </a:rPr>
            </a:br>
            <a:r>
              <a:rPr lang="zh-TW" altLang="en-US" sz="2400" dirty="0" smtClean="0">
                <a:latin typeface="+mj-ea"/>
                <a:ea typeface="+mj-ea"/>
              </a:rPr>
              <a:t>一樣細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526921" y="4006581"/>
            <a:ext cx="1675315" cy="76801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+mj-ea"/>
                <a:ea typeface="+mj-ea"/>
              </a:rPr>
              <a:t>誰是</a:t>
            </a:r>
            <a:r>
              <a:rPr lang="en-US" altLang="zh-TW" sz="2400" dirty="0" smtClean="0">
                <a:latin typeface="+mj-ea"/>
                <a:ea typeface="+mj-ea"/>
              </a:rPr>
              <a:t/>
            </a:r>
            <a:br>
              <a:rPr lang="en-US" altLang="zh-TW" sz="2400" dirty="0" smtClean="0">
                <a:latin typeface="+mj-ea"/>
                <a:ea typeface="+mj-ea"/>
              </a:rPr>
            </a:br>
            <a:r>
              <a:rPr lang="zh-TW" altLang="en-US" sz="2400" dirty="0" smtClean="0">
                <a:latin typeface="+mj-ea"/>
                <a:ea typeface="+mj-ea"/>
              </a:rPr>
              <a:t>誰的幾倍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775662" y="5328476"/>
            <a:ext cx="117783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+mj-ea"/>
                <a:ea typeface="+mj-ea"/>
              </a:rPr>
              <a:t>除法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5510870" y="3188956"/>
            <a:ext cx="117783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+mj-ea"/>
                <a:ea typeface="+mj-ea"/>
              </a:rPr>
              <a:t>比大小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4788024" y="4869160"/>
            <a:ext cx="1638990" cy="831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+mj-ea"/>
                <a:ea typeface="+mj-ea"/>
              </a:rPr>
              <a:t>四則運算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2983694" y="4869160"/>
            <a:ext cx="1293273" cy="805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+mj-ea"/>
                <a:ea typeface="+mj-ea"/>
              </a:rPr>
              <a:t>指數律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7156144" y="3188956"/>
            <a:ext cx="1293273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+mj-ea"/>
                <a:ea typeface="+mj-ea"/>
              </a:rPr>
              <a:t>加</a:t>
            </a:r>
            <a:r>
              <a:rPr lang="zh-TW" altLang="en-US" sz="2400" dirty="0" smtClean="0">
                <a:latin typeface="+mj-ea"/>
                <a:ea typeface="+mj-ea"/>
              </a:rPr>
              <a:t>減法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分數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：概念發展脈絡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7" name="直線單箭頭接點 16"/>
          <p:cNvCxnSpPr>
            <a:stCxn id="4" idx="1"/>
            <a:endCxn id="6" idx="3"/>
          </p:cNvCxnSpPr>
          <p:nvPr/>
        </p:nvCxnSpPr>
        <p:spPr>
          <a:xfrm flipH="1">
            <a:off x="1861402" y="2324102"/>
            <a:ext cx="828838" cy="2815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6" idx="2"/>
            <a:endCxn id="5" idx="0"/>
          </p:cNvCxnSpPr>
          <p:nvPr/>
        </p:nvCxnSpPr>
        <p:spPr>
          <a:xfrm>
            <a:off x="1272485" y="2748305"/>
            <a:ext cx="0" cy="32065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4" idx="2"/>
            <a:endCxn id="8" idx="0"/>
          </p:cNvCxnSpPr>
          <p:nvPr/>
        </p:nvCxnSpPr>
        <p:spPr>
          <a:xfrm flipH="1">
            <a:off x="1364579" y="2875387"/>
            <a:ext cx="2729817" cy="113119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>
            <a:stCxn id="8" idx="2"/>
            <a:endCxn id="9" idx="0"/>
          </p:cNvCxnSpPr>
          <p:nvPr/>
        </p:nvCxnSpPr>
        <p:spPr>
          <a:xfrm>
            <a:off x="1364579" y="4774595"/>
            <a:ext cx="0" cy="55388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>
            <a:stCxn id="7" idx="2"/>
            <a:endCxn id="10" idx="0"/>
          </p:cNvCxnSpPr>
          <p:nvPr/>
        </p:nvCxnSpPr>
        <p:spPr>
          <a:xfrm flipH="1">
            <a:off x="6099787" y="2709829"/>
            <a:ext cx="968361" cy="47912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>
            <a:stCxn id="4" idx="3"/>
            <a:endCxn id="7" idx="1"/>
          </p:cNvCxnSpPr>
          <p:nvPr/>
        </p:nvCxnSpPr>
        <p:spPr>
          <a:xfrm>
            <a:off x="5498552" y="2324102"/>
            <a:ext cx="739698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單箭頭接點 132"/>
          <p:cNvCxnSpPr>
            <a:stCxn id="7" idx="2"/>
            <a:endCxn id="14" idx="0"/>
          </p:cNvCxnSpPr>
          <p:nvPr/>
        </p:nvCxnSpPr>
        <p:spPr>
          <a:xfrm>
            <a:off x="7068148" y="2709829"/>
            <a:ext cx="734633" cy="47912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14-9948-4112-B8E9-3FB0517D8EE4}" type="slidenum">
              <a:rPr lang="zh-TW" altLang="en-US" smtClean="0"/>
              <a:pPr/>
              <a:t>35</a:t>
            </a:fld>
            <a:endParaRPr lang="zh-TW" altLang="en-US"/>
          </a:p>
        </p:txBody>
      </p:sp>
      <p:sp>
        <p:nvSpPr>
          <p:cNvPr id="73" name="圓角矩形 72"/>
          <p:cNvSpPr/>
          <p:nvPr/>
        </p:nvSpPr>
        <p:spPr>
          <a:xfrm>
            <a:off x="6948264" y="4869160"/>
            <a:ext cx="1608308" cy="805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+mj-ea"/>
                <a:ea typeface="+mj-ea"/>
              </a:rPr>
              <a:t>因數倍數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81" name="圓角矩形 80"/>
          <p:cNvSpPr/>
          <p:nvPr/>
        </p:nvSpPr>
        <p:spPr>
          <a:xfrm>
            <a:off x="2690240" y="4279734"/>
            <a:ext cx="6090985" cy="589426"/>
          </a:xfrm>
          <a:prstGeom prst="roundRect">
            <a:avLst/>
          </a:prstGeom>
          <a:solidFill>
            <a:srgbClr val="EC6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+mj-ea"/>
                <a:ea typeface="+mj-ea"/>
              </a:rPr>
              <a:t>整數</a:t>
            </a:r>
            <a:r>
              <a:rPr lang="en-US" altLang="zh-TW" sz="2800" b="1" dirty="0" smtClean="0">
                <a:latin typeface="+mj-ea"/>
                <a:ea typeface="+mj-ea"/>
              </a:rPr>
              <a:t/>
            </a:r>
            <a:br>
              <a:rPr lang="en-US" altLang="zh-TW" sz="2800" b="1" dirty="0" smtClean="0">
                <a:latin typeface="+mj-ea"/>
                <a:ea typeface="+mj-ea"/>
              </a:rPr>
            </a:br>
            <a:endParaRPr lang="zh-TW" altLang="en-US" sz="28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732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結論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學習單要貼近核心概念  </a:t>
            </a:r>
            <a:r>
              <a:rPr lang="en-US" altLang="zh-TW" dirty="0" smtClean="0"/>
              <a:t>=&gt;</a:t>
            </a:r>
            <a:r>
              <a:rPr lang="zh-TW" altLang="en-US" dirty="0" smtClean="0"/>
              <a:t>  再修改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學習單後老師要做什麼  </a:t>
            </a:r>
            <a:r>
              <a:rPr lang="en-US" altLang="zh-TW" dirty="0" smtClean="0"/>
              <a:t>=&gt;</a:t>
            </a:r>
            <a:r>
              <a:rPr lang="zh-TW" altLang="en-US" dirty="0" smtClean="0"/>
              <a:t>  結論</a:t>
            </a:r>
            <a:r>
              <a:rPr lang="en-US" altLang="zh-TW" dirty="0" smtClean="0"/>
              <a:t>(</a:t>
            </a:r>
            <a:r>
              <a:rPr lang="zh-TW" altLang="en-US" dirty="0" smtClean="0"/>
              <a:t>重新聚焦</a:t>
            </a:r>
            <a:r>
              <a:rPr lang="en-US" altLang="zh-TW" dirty="0" smtClean="0"/>
              <a:t>)</a:t>
            </a:r>
          </a:p>
          <a:p>
            <a:endParaRPr lang="en-US" altLang="zh-TW" dirty="0" smtClean="0"/>
          </a:p>
          <a:p>
            <a:r>
              <a:rPr lang="zh-TW" altLang="en-US" dirty="0"/>
              <a:t>公式要背</a:t>
            </a:r>
            <a:r>
              <a:rPr lang="zh-TW" altLang="en-US" dirty="0" smtClean="0"/>
              <a:t>嗎？題目要多做嗎？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dirty="0" smtClean="0"/>
              <a:t>取決於你想數學為你做什麼？</a:t>
            </a:r>
            <a:r>
              <a:rPr lang="en-US" altLang="zh-TW" dirty="0" smtClean="0"/>
              <a:t>)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修正教學慣性</a:t>
            </a:r>
            <a:r>
              <a:rPr lang="zh-TW" altLang="en-US" dirty="0"/>
              <a:t>思考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重新詮釋數學教學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14-9948-4112-B8E9-3FB0517D8EE4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0321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擁有足夠的數學素養，才能使知識無比靈巧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應付學生不同層面、角度的問題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學習</a:t>
            </a:r>
            <a:r>
              <a:rPr lang="zh-TW" altLang="en-US" dirty="0"/>
              <a:t>不是堆積知識</a:t>
            </a:r>
            <a:r>
              <a:rPr lang="zh-TW" altLang="en-US" dirty="0" smtClean="0"/>
              <a:t>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而是</a:t>
            </a:r>
            <a:r>
              <a:rPr lang="zh-TW" altLang="en-US" dirty="0"/>
              <a:t>培養吸收</a:t>
            </a:r>
            <a:r>
              <a:rPr lang="zh-TW" altLang="en-US" dirty="0" smtClean="0"/>
              <a:t>知識與應變的能力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提供一個情境讓學生模仿數學家的思考歷程</a:t>
            </a:r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結論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14-9948-4112-B8E9-3FB0517D8EE4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2405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7772400" cy="2184272"/>
          </a:xfrm>
        </p:spPr>
        <p:txBody>
          <a:bodyPr/>
          <a:lstStyle/>
          <a:p>
            <a:pPr algn="ctr"/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個人，走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得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快</a:t>
            </a:r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一群人，走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得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遠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3568" y="1196752"/>
            <a:ext cx="7772400" cy="1509712"/>
          </a:xfrm>
        </p:spPr>
        <p:txBody>
          <a:bodyPr>
            <a:noAutofit/>
          </a:bodyPr>
          <a:lstStyle/>
          <a:p>
            <a:pPr algn="ctr"/>
            <a:endParaRPr lang="en-US" altLang="zh-TW" sz="2000" dirty="0" smtClean="0">
              <a:solidFill>
                <a:srgbClr val="FABEF6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8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慢慢來，才會快</a:t>
            </a:r>
            <a:endParaRPr lang="zh-TW" altLang="en-US" sz="4800" dirty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14-9948-4112-B8E9-3FB0517D8EE4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8261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7544" y="2780928"/>
            <a:ext cx="8532440" cy="3528392"/>
          </a:xfrm>
        </p:spPr>
        <p:txBody>
          <a:bodyPr>
            <a:normAutofit/>
          </a:bodyPr>
          <a:lstStyle/>
          <a:p>
            <a:r>
              <a:rPr lang="zh-TW" altLang="en-US" sz="65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捷徑很容易讓學生無感</a:t>
            </a:r>
            <a:endParaRPr lang="en-US" altLang="zh-TW" sz="6500" dirty="0" smtClean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65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讓學生餓，</a:t>
            </a:r>
            <a:endParaRPr lang="en-US" altLang="zh-TW" sz="6500" dirty="0" smtClean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65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　　他可以學得</a:t>
            </a:r>
            <a:r>
              <a:rPr lang="zh-TW" altLang="en-US" sz="65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更</a:t>
            </a:r>
            <a:r>
              <a:rPr lang="zh-TW" altLang="en-US" sz="65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多</a:t>
            </a:r>
            <a:endParaRPr lang="en-US" altLang="zh-TW" sz="6500" dirty="0" smtClean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zh-TW" sz="4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772150" y="2953697"/>
            <a:ext cx="276029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539552" y="1052736"/>
            <a:ext cx="7772400" cy="1362456"/>
          </a:xfrm>
        </p:spPr>
        <p:txBody>
          <a:bodyPr/>
          <a:lstStyle/>
          <a:p>
            <a:pPr algn="ctr"/>
            <a:r>
              <a:rPr lang="zh-TW" altLang="en-US" dirty="0" smtClean="0"/>
              <a:t>不要幫學生規劃好捷徑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14-9948-4112-B8E9-3FB0517D8EE4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8332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7772400" cy="1032144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什麼是學生要學習的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236504"/>
          </a:xfrm>
        </p:spPr>
        <p:txBody>
          <a:bodyPr/>
          <a:lstStyle/>
          <a:p>
            <a:r>
              <a:rPr lang="zh-TW" altLang="en-US" sz="4000" b="1" dirty="0"/>
              <a:t>數學家的解題</a:t>
            </a:r>
            <a:r>
              <a:rPr lang="zh-TW" altLang="en-US" sz="4000" b="1" dirty="0" smtClean="0"/>
              <a:t>技巧？</a:t>
            </a:r>
            <a:endParaRPr lang="en-US" altLang="zh-TW" sz="4000" b="1" dirty="0" smtClean="0"/>
          </a:p>
          <a:p>
            <a:endParaRPr lang="en-US" altLang="zh-TW" sz="4000" b="1" dirty="0" smtClean="0"/>
          </a:p>
          <a:p>
            <a:r>
              <a:rPr lang="zh-TW" altLang="en-US" sz="4000" b="1" dirty="0" smtClean="0"/>
              <a:t>數學家探索知識的歷程</a:t>
            </a:r>
            <a:endParaRPr lang="en-US" altLang="zh-TW" sz="4000" b="1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14-9948-4112-B8E9-3FB0517D8EE4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5215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81612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培養學生什麼樣的數學能力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type="body" idx="1"/>
          </p:nvPr>
        </p:nvSpPr>
        <p:spPr>
          <a:xfrm>
            <a:off x="467544" y="2708920"/>
            <a:ext cx="7772400" cy="3964696"/>
          </a:xfrm>
        </p:spPr>
        <p:txBody>
          <a:bodyPr>
            <a:normAutofit/>
          </a:bodyPr>
          <a:lstStyle/>
          <a:p>
            <a:r>
              <a:rPr lang="zh-TW" altLang="en-US" sz="2800" b="1" dirty="0" smtClean="0"/>
              <a:t>認識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欣賞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解釋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詮釋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創作</a:t>
            </a:r>
            <a:endParaRPr lang="en-US" altLang="zh-TW" sz="2800" b="1" dirty="0" smtClean="0"/>
          </a:p>
          <a:p>
            <a:endParaRPr lang="en-US" altLang="zh-TW" sz="2800" b="1" dirty="0"/>
          </a:p>
          <a:p>
            <a:r>
              <a:rPr lang="zh-TW" altLang="en-US" sz="2800" b="1" dirty="0" smtClean="0"/>
              <a:t>數學素養</a:t>
            </a:r>
            <a:r>
              <a:rPr lang="en-US" altLang="zh-TW" sz="2800" b="1" dirty="0" smtClean="0"/>
              <a:t>=&gt;</a:t>
            </a:r>
            <a:r>
              <a:rPr lang="zh-TW" altLang="en-US" sz="2800" b="1" dirty="0" smtClean="0"/>
              <a:t>生活中的數學能力</a:t>
            </a:r>
            <a:endParaRPr lang="en-US" altLang="zh-TW" sz="2800" b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14-9948-4112-B8E9-3FB0517D8EE4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6503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8218112" cy="1032144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為什麼要了解數學的本質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type="body" idx="1"/>
          </p:nvPr>
        </p:nvSpPr>
        <p:spPr>
          <a:xfrm>
            <a:off x="539552" y="2780928"/>
            <a:ext cx="7772400" cy="3240360"/>
          </a:xfrm>
        </p:spPr>
        <p:txBody>
          <a:bodyPr>
            <a:normAutofit/>
          </a:bodyPr>
          <a:lstStyle/>
          <a:p>
            <a:endParaRPr lang="en-US" altLang="zh-TW" dirty="0" smtClean="0"/>
          </a:p>
          <a:p>
            <a:r>
              <a:rPr lang="zh-TW" altLang="en-US" dirty="0" smtClean="0"/>
              <a:t>從學生的想法出發，引出最終的結果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/>
              <a:t>讓學生</a:t>
            </a:r>
            <a:r>
              <a:rPr lang="zh-TW" altLang="en-US" dirty="0" smtClean="0"/>
              <a:t>從</a:t>
            </a:r>
            <a:r>
              <a:rPr lang="zh-TW" altLang="en-US" dirty="0"/>
              <a:t>需求產生</a:t>
            </a:r>
            <a:r>
              <a:rPr lang="zh-TW" altLang="en-US" dirty="0" smtClean="0"/>
              <a:t>定義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面對學生各種層面、各種角度提出的問題</a:t>
            </a:r>
            <a:r>
              <a:rPr lang="zh-TW" altLang="en-US" dirty="0"/>
              <a:t>才有能力應對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14-9948-4112-B8E9-3FB0517D8EE4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6943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772400" cy="960136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數學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的本質是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算？</a:t>
            </a:r>
            <a:endParaRPr lang="zh-TW" altLang="en-US" dirty="0"/>
          </a:p>
        </p:txBody>
      </p:sp>
      <p:sp>
        <p:nvSpPr>
          <p:cNvPr id="16" name="文字版面配置區 15"/>
          <p:cNvSpPr>
            <a:spLocks noGrp="1"/>
          </p:cNvSpPr>
          <p:nvPr>
            <p:ph type="body" idx="1"/>
          </p:nvPr>
        </p:nvSpPr>
        <p:spPr>
          <a:xfrm>
            <a:off x="6804248" y="2204864"/>
            <a:ext cx="1872208" cy="720080"/>
          </a:xfrm>
        </p:spPr>
        <p:txBody>
          <a:bodyPr>
            <a:noAutofit/>
          </a:bodyPr>
          <a:lstStyle/>
          <a:p>
            <a:r>
              <a:rPr lang="zh-TW" altLang="en-US" sz="4400" b="1" dirty="0" smtClean="0"/>
              <a:t>計算</a:t>
            </a:r>
            <a:endParaRPr lang="zh-TW" altLang="en-US" sz="4400" b="1" dirty="0"/>
          </a:p>
        </p:txBody>
      </p:sp>
      <p:sp>
        <p:nvSpPr>
          <p:cNvPr id="17" name="文字版面配置區 15"/>
          <p:cNvSpPr txBox="1">
            <a:spLocks/>
          </p:cNvSpPr>
          <p:nvPr/>
        </p:nvSpPr>
        <p:spPr>
          <a:xfrm>
            <a:off x="6732240" y="3356992"/>
            <a:ext cx="1872208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>
            <a:lvl1pPr indent="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4400" b="1"/>
            </a:lvl1pPr>
            <a:lvl2pPr marL="640080" indent="-246888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>
                <a:solidFill>
                  <a:schemeClr val="tx1">
                    <a:tint val="75000"/>
                  </a:schemeClr>
                </a:solidFill>
              </a:defRPr>
            </a:lvl2pPr>
            <a:lvl3pPr indent="-246888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>
                <a:solidFill>
                  <a:schemeClr val="tx1">
                    <a:tint val="75000"/>
                  </a:schemeClr>
                </a:solidFill>
              </a:defRPr>
            </a:lvl3pPr>
            <a:lvl4pPr marL="1188720" indent="-210312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4pPr>
            <a:lvl5pPr marL="1463040" indent="-210312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5pPr>
            <a:lvl6pPr marL="1737360" indent="-210312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/>
            </a:lvl6pPr>
            <a:lvl7pPr marL="1920240" indent="-182880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baseline="0"/>
            </a:lvl7pPr>
            <a:lvl8pPr marL="2194560" indent="-182880">
              <a:spcBef>
                <a:spcPct val="20000"/>
              </a:spcBef>
              <a:buClr>
                <a:schemeClr val="tx2"/>
              </a:buClr>
              <a:buChar char="•"/>
              <a:defRPr kumimoji="0" sz="1600"/>
            </a:lvl8pPr>
            <a:lvl9pPr marL="2468880" indent="-182880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baseline="0"/>
            </a:lvl9pPr>
          </a:lstStyle>
          <a:p>
            <a:r>
              <a:rPr lang="zh-TW" altLang="en-US" dirty="0"/>
              <a:t>估算</a:t>
            </a:r>
          </a:p>
        </p:txBody>
      </p:sp>
      <p:sp>
        <p:nvSpPr>
          <p:cNvPr id="18" name="文字版面配置區 15"/>
          <p:cNvSpPr txBox="1">
            <a:spLocks/>
          </p:cNvSpPr>
          <p:nvPr/>
        </p:nvSpPr>
        <p:spPr>
          <a:xfrm>
            <a:off x="6705022" y="4509120"/>
            <a:ext cx="1872208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b="1" dirty="0"/>
              <a:t>推</a:t>
            </a:r>
            <a:r>
              <a:rPr lang="zh-TW" altLang="en-US" sz="4400" b="1" dirty="0" smtClean="0"/>
              <a:t>算</a:t>
            </a:r>
            <a:endParaRPr lang="zh-TW" altLang="en-US" sz="4400" b="1" dirty="0"/>
          </a:p>
        </p:txBody>
      </p:sp>
      <p:sp>
        <p:nvSpPr>
          <p:cNvPr id="19" name="文字版面配置區 15"/>
          <p:cNvSpPr txBox="1">
            <a:spLocks/>
          </p:cNvSpPr>
          <p:nvPr/>
        </p:nvSpPr>
        <p:spPr>
          <a:xfrm>
            <a:off x="6705022" y="5658703"/>
            <a:ext cx="1872208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b="1" dirty="0" smtClean="0"/>
              <a:t>算計</a:t>
            </a:r>
            <a:endParaRPr lang="zh-TW" altLang="en-US" sz="4400" b="1" dirty="0"/>
          </a:p>
        </p:txBody>
      </p:sp>
      <p:sp>
        <p:nvSpPr>
          <p:cNvPr id="20" name="文字版面配置區 15"/>
          <p:cNvSpPr txBox="1">
            <a:spLocks/>
          </p:cNvSpPr>
          <p:nvPr/>
        </p:nvSpPr>
        <p:spPr>
          <a:xfrm>
            <a:off x="251520" y="2105915"/>
            <a:ext cx="5904656" cy="288032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>
            <a:lvl1pPr indent="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4400" b="1"/>
            </a:lvl1pPr>
            <a:lvl2pPr marL="640080" indent="-246888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>
                <a:solidFill>
                  <a:schemeClr val="tx1">
                    <a:tint val="75000"/>
                  </a:schemeClr>
                </a:solidFill>
              </a:defRPr>
            </a:lvl2pPr>
            <a:lvl3pPr indent="-246888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>
                <a:solidFill>
                  <a:schemeClr val="tx1">
                    <a:tint val="75000"/>
                  </a:schemeClr>
                </a:solidFill>
              </a:defRPr>
            </a:lvl3pPr>
            <a:lvl4pPr marL="1188720" indent="-210312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4pPr>
            <a:lvl5pPr marL="1463040" indent="-210312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5pPr>
            <a:lvl6pPr marL="1737360" indent="-210312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/>
            </a:lvl6pPr>
            <a:lvl7pPr marL="1920240" indent="-182880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baseline="0"/>
            </a:lvl7pPr>
            <a:lvl8pPr marL="2194560" indent="-182880">
              <a:spcBef>
                <a:spcPct val="20000"/>
              </a:spcBef>
              <a:buClr>
                <a:schemeClr val="tx2"/>
              </a:buClr>
              <a:buChar char="•"/>
              <a:defRPr kumimoji="0" sz="1600"/>
            </a:lvl8pPr>
            <a:lvl9pPr marL="2468880" indent="-182880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baseline="0"/>
            </a:lvl9pPr>
          </a:lstStyle>
          <a:p>
            <a:r>
              <a:rPr lang="zh-TW" altLang="en-US" sz="3600" dirty="0" smtClean="0"/>
              <a:t>　　　　</a:t>
            </a:r>
            <a:r>
              <a:rPr lang="en-US" altLang="zh-TW" sz="3600" dirty="0" smtClean="0">
                <a:solidFill>
                  <a:srgbClr val="FFFF00"/>
                </a:solidFill>
              </a:rPr>
              <a:t>【</a:t>
            </a:r>
            <a:r>
              <a:rPr lang="zh-TW" altLang="en-US" sz="3600" dirty="0" smtClean="0">
                <a:solidFill>
                  <a:srgbClr val="FFFF00"/>
                </a:solidFill>
              </a:rPr>
              <a:t>數</a:t>
            </a:r>
            <a:r>
              <a:rPr lang="zh-TW" altLang="en-US" sz="3600" dirty="0">
                <a:solidFill>
                  <a:srgbClr val="FFFF00"/>
                </a:solidFill>
              </a:rPr>
              <a:t>與</a:t>
            </a:r>
            <a:r>
              <a:rPr lang="zh-TW" altLang="en-US" sz="3600" dirty="0" smtClean="0">
                <a:solidFill>
                  <a:srgbClr val="FFFF00"/>
                </a:solidFill>
              </a:rPr>
              <a:t>量</a:t>
            </a:r>
            <a:r>
              <a:rPr lang="en-US" altLang="zh-TW" sz="3600" dirty="0" smtClean="0">
                <a:solidFill>
                  <a:srgbClr val="FFFF00"/>
                </a:solidFill>
              </a:rPr>
              <a:t>】</a:t>
            </a:r>
            <a:r>
              <a:rPr lang="zh-TW" altLang="en-US" sz="3600" dirty="0" smtClean="0">
                <a:solidFill>
                  <a:srgbClr val="FFFF00"/>
                </a:solidFill>
              </a:rPr>
              <a:t>　</a:t>
            </a:r>
            <a:endParaRPr lang="en-US" altLang="zh-TW" sz="3600" dirty="0" smtClean="0">
              <a:solidFill>
                <a:srgbClr val="FFFF00"/>
              </a:solidFill>
            </a:endParaRPr>
          </a:p>
          <a:p>
            <a:r>
              <a:rPr lang="en-US" altLang="zh-TW" sz="3600" dirty="0" smtClean="0">
                <a:solidFill>
                  <a:srgbClr val="FFFF00"/>
                </a:solidFill>
              </a:rPr>
              <a:t>【</a:t>
            </a:r>
            <a:r>
              <a:rPr lang="zh-TW" altLang="en-US" sz="3600" dirty="0" smtClean="0">
                <a:solidFill>
                  <a:srgbClr val="FFFF00"/>
                </a:solidFill>
              </a:rPr>
              <a:t>空間</a:t>
            </a:r>
            <a:r>
              <a:rPr lang="zh-TW" altLang="en-US" sz="3600" dirty="0">
                <a:solidFill>
                  <a:srgbClr val="FFFF00"/>
                </a:solidFill>
              </a:rPr>
              <a:t>與</a:t>
            </a:r>
            <a:r>
              <a:rPr lang="zh-TW" altLang="en-US" sz="3600" dirty="0" smtClean="0">
                <a:solidFill>
                  <a:srgbClr val="FFFF00"/>
                </a:solidFill>
              </a:rPr>
              <a:t>形狀</a:t>
            </a:r>
            <a:r>
              <a:rPr lang="en-US" altLang="zh-TW" sz="3600" dirty="0" smtClean="0">
                <a:solidFill>
                  <a:srgbClr val="FFFF00"/>
                </a:solidFill>
              </a:rPr>
              <a:t>】【</a:t>
            </a:r>
            <a:r>
              <a:rPr lang="zh-TW" altLang="en-US" sz="3600" dirty="0" smtClean="0">
                <a:solidFill>
                  <a:srgbClr val="FFFF00"/>
                </a:solidFill>
              </a:rPr>
              <a:t>幾何座標</a:t>
            </a:r>
            <a:r>
              <a:rPr lang="en-US" altLang="zh-TW" sz="3600" dirty="0" smtClean="0">
                <a:solidFill>
                  <a:srgbClr val="FFFF00"/>
                </a:solidFill>
              </a:rPr>
              <a:t>】</a:t>
            </a:r>
          </a:p>
          <a:p>
            <a:r>
              <a:rPr lang="en-US" altLang="zh-TW" sz="3600" dirty="0" smtClean="0">
                <a:solidFill>
                  <a:srgbClr val="FFFF00"/>
                </a:solidFill>
              </a:rPr>
              <a:t>【</a:t>
            </a:r>
            <a:r>
              <a:rPr lang="zh-TW" altLang="en-US" sz="3600" dirty="0" smtClean="0">
                <a:solidFill>
                  <a:srgbClr val="FFFF00"/>
                </a:solidFill>
              </a:rPr>
              <a:t>代數</a:t>
            </a:r>
            <a:r>
              <a:rPr lang="en-US" altLang="zh-TW" sz="3600" dirty="0" smtClean="0">
                <a:solidFill>
                  <a:srgbClr val="FFFF00"/>
                </a:solidFill>
              </a:rPr>
              <a:t>】</a:t>
            </a:r>
            <a:r>
              <a:rPr lang="zh-TW" altLang="en-US" sz="3600" dirty="0" smtClean="0">
                <a:solidFill>
                  <a:srgbClr val="FFFF00"/>
                </a:solidFill>
              </a:rPr>
              <a:t>　　　　　</a:t>
            </a:r>
            <a:r>
              <a:rPr lang="en-US" altLang="zh-TW" sz="3600" dirty="0" smtClean="0">
                <a:solidFill>
                  <a:srgbClr val="FFFF00"/>
                </a:solidFill>
              </a:rPr>
              <a:t>【</a:t>
            </a:r>
            <a:r>
              <a:rPr lang="zh-TW" altLang="en-US" sz="3600" dirty="0" smtClean="0">
                <a:solidFill>
                  <a:srgbClr val="FFFF00"/>
                </a:solidFill>
              </a:rPr>
              <a:t>函數</a:t>
            </a:r>
            <a:r>
              <a:rPr lang="en-US" altLang="zh-TW" sz="3600" dirty="0" smtClean="0">
                <a:solidFill>
                  <a:srgbClr val="FFFF00"/>
                </a:solidFill>
              </a:rPr>
              <a:t>】</a:t>
            </a:r>
          </a:p>
          <a:p>
            <a:r>
              <a:rPr lang="zh-TW" altLang="en-US" sz="3600" dirty="0" smtClean="0">
                <a:solidFill>
                  <a:srgbClr val="FFFF00"/>
                </a:solidFill>
              </a:rPr>
              <a:t>　</a:t>
            </a:r>
            <a:r>
              <a:rPr lang="zh-TW" altLang="en-US" sz="3600" dirty="0">
                <a:solidFill>
                  <a:srgbClr val="FFFF00"/>
                </a:solidFill>
              </a:rPr>
              <a:t>　</a:t>
            </a:r>
            <a:r>
              <a:rPr lang="en-US" altLang="zh-TW" sz="3600" dirty="0" smtClean="0">
                <a:solidFill>
                  <a:srgbClr val="FFFF00"/>
                </a:solidFill>
              </a:rPr>
              <a:t>【</a:t>
            </a:r>
            <a:r>
              <a:rPr lang="zh-TW" altLang="en-US" sz="3600" dirty="0" smtClean="0">
                <a:solidFill>
                  <a:srgbClr val="FFFF00"/>
                </a:solidFill>
              </a:rPr>
              <a:t>資料</a:t>
            </a:r>
            <a:r>
              <a:rPr lang="zh-TW" altLang="en-US" sz="3600" dirty="0">
                <a:solidFill>
                  <a:srgbClr val="FFFF00"/>
                </a:solidFill>
              </a:rPr>
              <a:t>與不確定性</a:t>
            </a:r>
            <a:r>
              <a:rPr lang="en-US" altLang="zh-TW" sz="3600" dirty="0">
                <a:solidFill>
                  <a:srgbClr val="FFFF00"/>
                </a:solidFill>
              </a:rPr>
              <a:t>】</a:t>
            </a:r>
          </a:p>
          <a:p>
            <a:endParaRPr lang="en-US" altLang="zh-TW" sz="3600" dirty="0">
              <a:solidFill>
                <a:srgbClr val="FFFF00"/>
              </a:solidFill>
            </a:endParaRPr>
          </a:p>
          <a:p>
            <a:r>
              <a:rPr lang="zh-TW" altLang="en-US" sz="3600" dirty="0" smtClean="0">
                <a:solidFill>
                  <a:srgbClr val="FFFF00"/>
                </a:solidFill>
              </a:rPr>
              <a:t>　　　</a:t>
            </a:r>
            <a:endParaRPr lang="en-US" altLang="zh-TW" sz="3600" dirty="0">
              <a:solidFill>
                <a:srgbClr val="FFFF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11560" y="5623051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srgbClr val="FFC000"/>
                </a:solidFill>
              </a:rPr>
              <a:t>【</a:t>
            </a:r>
            <a:r>
              <a:rPr lang="zh-TW" altLang="en-US" sz="3200" b="1" dirty="0" smtClean="0">
                <a:solidFill>
                  <a:srgbClr val="FFC000"/>
                </a:solidFill>
              </a:rPr>
              <a:t>邏輯</a:t>
            </a:r>
            <a:r>
              <a:rPr lang="en-US" altLang="zh-TW" sz="3200" b="1" dirty="0" smtClean="0">
                <a:solidFill>
                  <a:srgbClr val="FFC000"/>
                </a:solidFill>
              </a:rPr>
              <a:t>】</a:t>
            </a:r>
            <a:r>
              <a:rPr lang="zh-TW" altLang="en-US" sz="3200" b="1" dirty="0" smtClean="0">
                <a:solidFill>
                  <a:srgbClr val="FFC000"/>
                </a:solidFill>
              </a:rPr>
              <a:t>在</a:t>
            </a:r>
            <a:r>
              <a:rPr lang="zh-TW" altLang="en-US" sz="3200" b="1" dirty="0">
                <a:solidFill>
                  <a:srgbClr val="FFC000"/>
                </a:solidFill>
              </a:rPr>
              <a:t>哪一個區塊</a:t>
            </a:r>
            <a:endParaRPr lang="en-US" altLang="zh-TW" sz="3200" b="1" dirty="0">
              <a:solidFill>
                <a:srgbClr val="FFC000"/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14-9948-4112-B8E9-3FB0517D8EE4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4186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7544" y="2276872"/>
            <a:ext cx="2808312" cy="4320480"/>
          </a:xfrm>
        </p:spPr>
        <p:txBody>
          <a:bodyPr>
            <a:normAutofit/>
          </a:bodyPr>
          <a:lstStyle/>
          <a:p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優點：</a:t>
            </a:r>
            <a:endParaRPr lang="en-US" altLang="zh-TW" sz="400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400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有感覺的</a:t>
            </a:r>
            <a:endParaRPr lang="en-US" altLang="zh-TW" sz="400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有溫度的</a:t>
            </a:r>
            <a:endParaRPr lang="en-US" altLang="zh-TW" sz="400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有系統的</a:t>
            </a:r>
            <a:endParaRPr lang="en-US" altLang="zh-TW" sz="4000" smtClean="0">
              <a:latin typeface="標楷體" pitchFamily="65" charset="-120"/>
              <a:ea typeface="標楷體" pitchFamily="65" charset="-120"/>
            </a:endParaRPr>
          </a:p>
          <a:p>
            <a:endParaRPr lang="zh-TW" altLang="zh-TW" sz="4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772150" y="2953697"/>
            <a:ext cx="276029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539552" y="1052736"/>
            <a:ext cx="7772400" cy="792088"/>
          </a:xfrm>
        </p:spPr>
        <p:txBody>
          <a:bodyPr/>
          <a:lstStyle/>
          <a:p>
            <a:pPr algn="ctr"/>
            <a:r>
              <a:rPr lang="zh-TW" altLang="en-US" smtClean="0"/>
              <a:t>生根計畫</a:t>
            </a:r>
            <a:endParaRPr lang="zh-TW" altLang="en-US" dirty="0"/>
          </a:p>
        </p:txBody>
      </p:sp>
      <p:sp>
        <p:nvSpPr>
          <p:cNvPr id="6" name="文字版面配置區 2"/>
          <p:cNvSpPr txBox="1">
            <a:spLocks/>
          </p:cNvSpPr>
          <p:nvPr/>
        </p:nvSpPr>
        <p:spPr>
          <a:xfrm>
            <a:off x="5508104" y="2204864"/>
            <a:ext cx="2808312" cy="4320480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缺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點：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打掉重練</a:t>
            </a:r>
            <a:endParaRPr lang="zh-TW" altLang="zh-TW" sz="4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914-9948-4112-B8E9-3FB0517D8EE4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8332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1459</TotalTime>
  <Words>1113</Words>
  <Application>Microsoft Office PowerPoint</Application>
  <PresentationFormat>如螢幕大小 (4:3)</PresentationFormat>
  <Paragraphs>368</Paragraphs>
  <Slides>38</Slides>
  <Notes>38</Notes>
  <HiddenSlides>1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40" baseType="lpstr">
      <vt:lpstr>流線</vt:lpstr>
      <vt:lpstr>Microsoft 方程式編輯器 3.0</vt:lpstr>
      <vt:lpstr>從問題的本質學數學</vt:lpstr>
      <vt:lpstr>數學沒有用？</vt:lpstr>
      <vt:lpstr>數學知識的異化</vt:lpstr>
      <vt:lpstr>不要幫學生規劃好捷徑</vt:lpstr>
      <vt:lpstr>什麼是學生要學習的</vt:lpstr>
      <vt:lpstr>培養學生什麼樣的數學能力</vt:lpstr>
      <vt:lpstr>為什麼要了解數學的本質</vt:lpstr>
      <vt:lpstr>數學的本質是算？</vt:lpstr>
      <vt:lpstr>生根計畫</vt:lpstr>
      <vt:lpstr>教學的進化</vt:lpstr>
      <vt:lpstr>如何兼顧進度</vt:lpstr>
      <vt:lpstr>數字的作用</vt:lpstr>
      <vt:lpstr>整　　數</vt:lpstr>
      <vt:lpstr>分　　數</vt:lpstr>
      <vt:lpstr>投影片 15</vt:lpstr>
      <vt:lpstr>分　數　的　乘　法</vt:lpstr>
      <vt:lpstr>梅仙的設計想法</vt:lpstr>
      <vt:lpstr>投影片 18</vt:lpstr>
      <vt:lpstr>投影片 19</vt:lpstr>
      <vt:lpstr>分　數　的　除　法</vt:lpstr>
      <vt:lpstr>投影片 21</vt:lpstr>
      <vt:lpstr>擴分、約分</vt:lpstr>
      <vt:lpstr>投影片 23</vt:lpstr>
      <vt:lpstr>比大小、加法、減法</vt:lpstr>
      <vt:lpstr>運算規則？</vt:lpstr>
      <vt:lpstr>只看結果、方便就好的律</vt:lpstr>
      <vt:lpstr>只看結果、方便就好的律</vt:lpstr>
      <vt:lpstr>倍數判別法</vt:lpstr>
      <vt:lpstr>2的倍數判別法</vt:lpstr>
      <vt:lpstr>9的倍數判別法</vt:lpstr>
      <vt:lpstr>11的倍數判別法</vt:lpstr>
      <vt:lpstr>11的倍數判別法</vt:lpstr>
      <vt:lpstr>因數</vt:lpstr>
      <vt:lpstr>標準分解式</vt:lpstr>
      <vt:lpstr>分數：概念發展脈絡</vt:lpstr>
      <vt:lpstr>結論</vt:lpstr>
      <vt:lpstr>結論</vt:lpstr>
      <vt:lpstr>一個人，走得快 一群人，走得遠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我們要學生模仿的是什麼</dc:title>
  <dc:creator>Acer</dc:creator>
  <cp:lastModifiedBy>Acer</cp:lastModifiedBy>
  <cp:revision>82</cp:revision>
  <dcterms:created xsi:type="dcterms:W3CDTF">2017-05-26T11:02:30Z</dcterms:created>
  <dcterms:modified xsi:type="dcterms:W3CDTF">2018-01-08T04:47:42Z</dcterms:modified>
</cp:coreProperties>
</file>