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4660"/>
  </p:normalViewPr>
  <p:slideViewPr>
    <p:cSldViewPr snapToGrid="0">
      <p:cViewPr>
        <p:scale>
          <a:sx n="60" d="100"/>
          <a:sy n="60" d="100"/>
        </p:scale>
        <p:origin x="-639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Rectangle 59"/>
          <p:cNvSpPr>
            <a:spLocks noChangeArrowheads="1"/>
          </p:cNvSpPr>
          <p:nvPr/>
        </p:nvSpPr>
        <p:spPr bwMode="auto">
          <a:xfrm flipH="1">
            <a:off x="3635375" y="5589588"/>
            <a:ext cx="5508625" cy="71437"/>
          </a:xfrm>
          <a:prstGeom prst="rect">
            <a:avLst/>
          </a:prstGeom>
          <a:gradFill rotWithShape="1">
            <a:gsLst>
              <a:gs pos="0">
                <a:srgbClr val="6B9F6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300" name="Group 60"/>
          <p:cNvGrpSpPr>
            <a:grpSpLocks/>
          </p:cNvGrpSpPr>
          <p:nvPr/>
        </p:nvGrpSpPr>
        <p:grpSpPr bwMode="auto">
          <a:xfrm>
            <a:off x="8194675" y="5873750"/>
            <a:ext cx="554038" cy="647700"/>
            <a:chOff x="174" y="1584"/>
            <a:chExt cx="762" cy="576"/>
          </a:xfrm>
        </p:grpSpPr>
        <p:sp>
          <p:nvSpPr>
            <p:cNvPr id="10301" name="Oval 61"/>
            <p:cNvSpPr>
              <a:spLocks noChangeArrowheads="1"/>
            </p:cNvSpPr>
            <p:nvPr userDrawn="1"/>
          </p:nvSpPr>
          <p:spPr bwMode="auto">
            <a:xfrm>
              <a:off x="762" y="1739"/>
              <a:ext cx="174" cy="197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2" name="Oval 62"/>
            <p:cNvSpPr>
              <a:spLocks noChangeArrowheads="1"/>
            </p:cNvSpPr>
            <p:nvPr userDrawn="1"/>
          </p:nvSpPr>
          <p:spPr bwMode="auto">
            <a:xfrm>
              <a:off x="570" y="1585"/>
              <a:ext cx="174" cy="235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3" name="Oval 63"/>
            <p:cNvSpPr>
              <a:spLocks noChangeArrowheads="1"/>
            </p:cNvSpPr>
            <p:nvPr userDrawn="1"/>
          </p:nvSpPr>
          <p:spPr bwMode="auto">
            <a:xfrm>
              <a:off x="357" y="1584"/>
              <a:ext cx="174" cy="220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4" name="Oval 64"/>
            <p:cNvSpPr>
              <a:spLocks noChangeArrowheads="1"/>
            </p:cNvSpPr>
            <p:nvPr userDrawn="1"/>
          </p:nvSpPr>
          <p:spPr bwMode="auto">
            <a:xfrm>
              <a:off x="174" y="1747"/>
              <a:ext cx="174" cy="197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05" name="Freeform 65"/>
            <p:cNvSpPr>
              <a:spLocks/>
            </p:cNvSpPr>
            <p:nvPr userDrawn="1"/>
          </p:nvSpPr>
          <p:spPr bwMode="auto">
            <a:xfrm>
              <a:off x="278" y="1860"/>
              <a:ext cx="523" cy="300"/>
            </a:xfrm>
            <a:custGeom>
              <a:avLst/>
              <a:gdLst>
                <a:gd name="T0" fmla="*/ 267 w 523"/>
                <a:gd name="T1" fmla="*/ 260 h 300"/>
                <a:gd name="T2" fmla="*/ 83 w 523"/>
                <a:gd name="T3" fmla="*/ 267 h 300"/>
                <a:gd name="T4" fmla="*/ 14 w 523"/>
                <a:gd name="T5" fmla="*/ 168 h 300"/>
                <a:gd name="T6" fmla="*/ 167 w 523"/>
                <a:gd name="T7" fmla="*/ 29 h 300"/>
                <a:gd name="T8" fmla="*/ 336 w 523"/>
                <a:gd name="T9" fmla="*/ 22 h 300"/>
                <a:gd name="T10" fmla="*/ 505 w 523"/>
                <a:gd name="T11" fmla="*/ 160 h 300"/>
                <a:gd name="T12" fmla="*/ 444 w 523"/>
                <a:gd name="T13" fmla="*/ 283 h 300"/>
                <a:gd name="T14" fmla="*/ 267 w 523"/>
                <a:gd name="T15" fmla="*/ 2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300">
                  <a:moveTo>
                    <a:pt x="267" y="260"/>
                  </a:moveTo>
                  <a:cubicBezTo>
                    <a:pt x="207" y="257"/>
                    <a:pt x="125" y="282"/>
                    <a:pt x="83" y="267"/>
                  </a:cubicBezTo>
                  <a:cubicBezTo>
                    <a:pt x="41" y="252"/>
                    <a:pt x="0" y="208"/>
                    <a:pt x="14" y="168"/>
                  </a:cubicBezTo>
                  <a:cubicBezTo>
                    <a:pt x="28" y="128"/>
                    <a:pt x="113" y="53"/>
                    <a:pt x="167" y="29"/>
                  </a:cubicBezTo>
                  <a:cubicBezTo>
                    <a:pt x="221" y="5"/>
                    <a:pt x="280" y="0"/>
                    <a:pt x="336" y="22"/>
                  </a:cubicBezTo>
                  <a:cubicBezTo>
                    <a:pt x="392" y="44"/>
                    <a:pt x="487" y="116"/>
                    <a:pt x="505" y="160"/>
                  </a:cubicBezTo>
                  <a:cubicBezTo>
                    <a:pt x="523" y="204"/>
                    <a:pt x="484" y="266"/>
                    <a:pt x="444" y="283"/>
                  </a:cubicBezTo>
                  <a:cubicBezTo>
                    <a:pt x="404" y="300"/>
                    <a:pt x="327" y="263"/>
                    <a:pt x="267" y="260"/>
                  </a:cubicBezTo>
                  <a:close/>
                </a:path>
              </a:pathLst>
            </a:cu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34925" y="3716338"/>
            <a:ext cx="9109075" cy="71437"/>
          </a:xfrm>
          <a:prstGeom prst="rect">
            <a:avLst/>
          </a:prstGeom>
          <a:gradFill rotWithShape="1">
            <a:gsLst>
              <a:gs pos="0">
                <a:srgbClr val="6B9F6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46313"/>
            <a:ext cx="68389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2375" y="3886200"/>
            <a:ext cx="6400800" cy="1752600"/>
          </a:xfrm>
        </p:spPr>
        <p:txBody>
          <a:bodyPr anchor="b"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42300" y="6245225"/>
            <a:ext cx="4445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297" name="Freeform 57"/>
          <p:cNvSpPr>
            <a:spLocks noChangeAspect="1"/>
          </p:cNvSpPr>
          <p:nvPr/>
        </p:nvSpPr>
        <p:spPr bwMode="auto">
          <a:xfrm>
            <a:off x="7380288" y="2205038"/>
            <a:ext cx="1630362" cy="1581150"/>
          </a:xfrm>
          <a:custGeom>
            <a:avLst/>
            <a:gdLst>
              <a:gd name="T0" fmla="*/ 2737 w 3741"/>
              <a:gd name="T1" fmla="*/ 84 h 3629"/>
              <a:gd name="T2" fmla="*/ 2532 w 3741"/>
              <a:gd name="T3" fmla="*/ 371 h 3629"/>
              <a:gd name="T4" fmla="*/ 2235 w 3741"/>
              <a:gd name="T5" fmla="*/ 785 h 3629"/>
              <a:gd name="T6" fmla="*/ 1559 w 3741"/>
              <a:gd name="T7" fmla="*/ 1457 h 3629"/>
              <a:gd name="T8" fmla="*/ 1171 w 3741"/>
              <a:gd name="T9" fmla="*/ 2113 h 3629"/>
              <a:gd name="T10" fmla="*/ 975 w 3741"/>
              <a:gd name="T11" fmla="*/ 2933 h 3629"/>
              <a:gd name="T12" fmla="*/ 759 w 3741"/>
              <a:gd name="T13" fmla="*/ 3011 h 3629"/>
              <a:gd name="T14" fmla="*/ 383 w 3741"/>
              <a:gd name="T15" fmla="*/ 3098 h 3629"/>
              <a:gd name="T16" fmla="*/ 8 w 3741"/>
              <a:gd name="T17" fmla="*/ 3465 h 3629"/>
              <a:gd name="T18" fmla="*/ 175 w 3741"/>
              <a:gd name="T19" fmla="*/ 3616 h 3629"/>
              <a:gd name="T20" fmla="*/ 325 w 3741"/>
              <a:gd name="T21" fmla="*/ 3348 h 3629"/>
              <a:gd name="T22" fmla="*/ 861 w 3741"/>
              <a:gd name="T23" fmla="*/ 3291 h 3629"/>
              <a:gd name="T24" fmla="*/ 1285 w 3741"/>
              <a:gd name="T25" fmla="*/ 3240 h 3629"/>
              <a:gd name="T26" fmla="*/ 1563 w 3741"/>
              <a:gd name="T27" fmla="*/ 3249 h 3629"/>
              <a:gd name="T28" fmla="*/ 1763 w 3741"/>
              <a:gd name="T29" fmla="*/ 3285 h 3629"/>
              <a:gd name="T30" fmla="*/ 1843 w 3741"/>
              <a:gd name="T31" fmla="*/ 3297 h 3629"/>
              <a:gd name="T32" fmla="*/ 1895 w 3741"/>
              <a:gd name="T33" fmla="*/ 3297 h 3629"/>
              <a:gd name="T34" fmla="*/ 1951 w 3741"/>
              <a:gd name="T35" fmla="*/ 3289 h 3629"/>
              <a:gd name="T36" fmla="*/ 2027 w 3741"/>
              <a:gd name="T37" fmla="*/ 3273 h 3629"/>
              <a:gd name="T38" fmla="*/ 2439 w 3741"/>
              <a:gd name="T39" fmla="*/ 3193 h 3629"/>
              <a:gd name="T40" fmla="*/ 2511 w 3741"/>
              <a:gd name="T41" fmla="*/ 3009 h 3629"/>
              <a:gd name="T42" fmla="*/ 2611 w 3741"/>
              <a:gd name="T43" fmla="*/ 2989 h 3629"/>
              <a:gd name="T44" fmla="*/ 2731 w 3741"/>
              <a:gd name="T45" fmla="*/ 2969 h 3629"/>
              <a:gd name="T46" fmla="*/ 2783 w 3741"/>
              <a:gd name="T47" fmla="*/ 3029 h 3629"/>
              <a:gd name="T48" fmla="*/ 3038 w 3741"/>
              <a:gd name="T49" fmla="*/ 3148 h 3629"/>
              <a:gd name="T50" fmla="*/ 3105 w 3741"/>
              <a:gd name="T51" fmla="*/ 3031 h 3629"/>
              <a:gd name="T52" fmla="*/ 2923 w 3741"/>
              <a:gd name="T53" fmla="*/ 2861 h 3629"/>
              <a:gd name="T54" fmla="*/ 2839 w 3741"/>
              <a:gd name="T55" fmla="*/ 2685 h 3629"/>
              <a:gd name="T56" fmla="*/ 2823 w 3741"/>
              <a:gd name="T57" fmla="*/ 2289 h 3629"/>
              <a:gd name="T58" fmla="*/ 2862 w 3741"/>
              <a:gd name="T59" fmla="*/ 1966 h 3629"/>
              <a:gd name="T60" fmla="*/ 2913 w 3741"/>
              <a:gd name="T61" fmla="*/ 1825 h 3629"/>
              <a:gd name="T62" fmla="*/ 2949 w 3741"/>
              <a:gd name="T63" fmla="*/ 1780 h 3629"/>
              <a:gd name="T64" fmla="*/ 3009 w 3741"/>
              <a:gd name="T65" fmla="*/ 1741 h 3629"/>
              <a:gd name="T66" fmla="*/ 3060 w 3741"/>
              <a:gd name="T67" fmla="*/ 1693 h 3629"/>
              <a:gd name="T68" fmla="*/ 3114 w 3741"/>
              <a:gd name="T69" fmla="*/ 1654 h 3629"/>
              <a:gd name="T70" fmla="*/ 3168 w 3741"/>
              <a:gd name="T71" fmla="*/ 1600 h 3629"/>
              <a:gd name="T72" fmla="*/ 3213 w 3741"/>
              <a:gd name="T73" fmla="*/ 1510 h 3629"/>
              <a:gd name="T74" fmla="*/ 3238 w 3741"/>
              <a:gd name="T75" fmla="*/ 1445 h 3629"/>
              <a:gd name="T76" fmla="*/ 3272 w 3741"/>
              <a:gd name="T77" fmla="*/ 1345 h 3629"/>
              <a:gd name="T78" fmla="*/ 3288 w 3741"/>
              <a:gd name="T79" fmla="*/ 1253 h 3629"/>
              <a:gd name="T80" fmla="*/ 3297 w 3741"/>
              <a:gd name="T81" fmla="*/ 1203 h 3629"/>
              <a:gd name="T82" fmla="*/ 3213 w 3741"/>
              <a:gd name="T83" fmla="*/ 1036 h 3629"/>
              <a:gd name="T84" fmla="*/ 3364 w 3741"/>
              <a:gd name="T85" fmla="*/ 961 h 3629"/>
              <a:gd name="T86" fmla="*/ 3631 w 3741"/>
              <a:gd name="T87" fmla="*/ 852 h 3629"/>
              <a:gd name="T88" fmla="*/ 3722 w 3741"/>
              <a:gd name="T89" fmla="*/ 652 h 3629"/>
              <a:gd name="T90" fmla="*/ 3459 w 3741"/>
              <a:gd name="T91" fmla="*/ 441 h 3629"/>
              <a:gd name="T92" fmla="*/ 3227 w 3741"/>
              <a:gd name="T93" fmla="*/ 57 h 3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1" h="3629">
                <a:moveTo>
                  <a:pt x="2983" y="5"/>
                </a:moveTo>
                <a:cubicBezTo>
                  <a:pt x="2901" y="9"/>
                  <a:pt x="2787" y="54"/>
                  <a:pt x="2737" y="84"/>
                </a:cubicBezTo>
                <a:cubicBezTo>
                  <a:pt x="2687" y="114"/>
                  <a:pt x="2713" y="137"/>
                  <a:pt x="2679" y="185"/>
                </a:cubicBezTo>
                <a:cubicBezTo>
                  <a:pt x="2645" y="233"/>
                  <a:pt x="2576" y="292"/>
                  <a:pt x="2532" y="371"/>
                </a:cubicBezTo>
                <a:cubicBezTo>
                  <a:pt x="2488" y="450"/>
                  <a:pt x="2465" y="592"/>
                  <a:pt x="2415" y="661"/>
                </a:cubicBezTo>
                <a:cubicBezTo>
                  <a:pt x="2365" y="730"/>
                  <a:pt x="2314" y="715"/>
                  <a:pt x="2235" y="785"/>
                </a:cubicBezTo>
                <a:cubicBezTo>
                  <a:pt x="2156" y="855"/>
                  <a:pt x="2056" y="969"/>
                  <a:pt x="1943" y="1081"/>
                </a:cubicBezTo>
                <a:cubicBezTo>
                  <a:pt x="1830" y="1193"/>
                  <a:pt x="1662" y="1334"/>
                  <a:pt x="1559" y="1457"/>
                </a:cubicBezTo>
                <a:cubicBezTo>
                  <a:pt x="1456" y="1580"/>
                  <a:pt x="1388" y="1712"/>
                  <a:pt x="1323" y="1821"/>
                </a:cubicBezTo>
                <a:cubicBezTo>
                  <a:pt x="1258" y="1930"/>
                  <a:pt x="1228" y="1982"/>
                  <a:pt x="1171" y="2113"/>
                </a:cubicBezTo>
                <a:cubicBezTo>
                  <a:pt x="1114" y="2244"/>
                  <a:pt x="1016" y="2472"/>
                  <a:pt x="983" y="2609"/>
                </a:cubicBezTo>
                <a:cubicBezTo>
                  <a:pt x="950" y="2746"/>
                  <a:pt x="982" y="2873"/>
                  <a:pt x="975" y="2933"/>
                </a:cubicBezTo>
                <a:cubicBezTo>
                  <a:pt x="968" y="2993"/>
                  <a:pt x="979" y="2956"/>
                  <a:pt x="943" y="2969"/>
                </a:cubicBezTo>
                <a:cubicBezTo>
                  <a:pt x="907" y="2982"/>
                  <a:pt x="819" y="2997"/>
                  <a:pt x="759" y="3011"/>
                </a:cubicBezTo>
                <a:cubicBezTo>
                  <a:pt x="699" y="3025"/>
                  <a:pt x="646" y="3036"/>
                  <a:pt x="583" y="3051"/>
                </a:cubicBezTo>
                <a:cubicBezTo>
                  <a:pt x="520" y="3066"/>
                  <a:pt x="461" y="3069"/>
                  <a:pt x="383" y="3098"/>
                </a:cubicBezTo>
                <a:cubicBezTo>
                  <a:pt x="305" y="3127"/>
                  <a:pt x="179" y="3162"/>
                  <a:pt x="116" y="3223"/>
                </a:cubicBezTo>
                <a:cubicBezTo>
                  <a:pt x="53" y="3284"/>
                  <a:pt x="16" y="3404"/>
                  <a:pt x="8" y="3465"/>
                </a:cubicBezTo>
                <a:cubicBezTo>
                  <a:pt x="0" y="3526"/>
                  <a:pt x="38" y="3566"/>
                  <a:pt x="66" y="3591"/>
                </a:cubicBezTo>
                <a:cubicBezTo>
                  <a:pt x="94" y="3616"/>
                  <a:pt x="150" y="3629"/>
                  <a:pt x="175" y="3616"/>
                </a:cubicBezTo>
                <a:cubicBezTo>
                  <a:pt x="200" y="3603"/>
                  <a:pt x="191" y="3560"/>
                  <a:pt x="216" y="3515"/>
                </a:cubicBezTo>
                <a:cubicBezTo>
                  <a:pt x="241" y="3470"/>
                  <a:pt x="257" y="3384"/>
                  <a:pt x="325" y="3348"/>
                </a:cubicBezTo>
                <a:cubicBezTo>
                  <a:pt x="393" y="3312"/>
                  <a:pt x="536" y="3307"/>
                  <a:pt x="625" y="3298"/>
                </a:cubicBezTo>
                <a:cubicBezTo>
                  <a:pt x="714" y="3289"/>
                  <a:pt x="794" y="3295"/>
                  <a:pt x="861" y="3291"/>
                </a:cubicBezTo>
                <a:cubicBezTo>
                  <a:pt x="928" y="3287"/>
                  <a:pt x="954" y="3279"/>
                  <a:pt x="1025" y="3271"/>
                </a:cubicBezTo>
                <a:cubicBezTo>
                  <a:pt x="1096" y="3263"/>
                  <a:pt x="1215" y="3246"/>
                  <a:pt x="1285" y="3240"/>
                </a:cubicBezTo>
                <a:cubicBezTo>
                  <a:pt x="1355" y="3234"/>
                  <a:pt x="1401" y="3231"/>
                  <a:pt x="1447" y="3233"/>
                </a:cubicBezTo>
                <a:cubicBezTo>
                  <a:pt x="1493" y="3235"/>
                  <a:pt x="1524" y="3238"/>
                  <a:pt x="1563" y="3249"/>
                </a:cubicBezTo>
                <a:cubicBezTo>
                  <a:pt x="1602" y="3260"/>
                  <a:pt x="1650" y="3295"/>
                  <a:pt x="1683" y="3301"/>
                </a:cubicBezTo>
                <a:cubicBezTo>
                  <a:pt x="1716" y="3307"/>
                  <a:pt x="1738" y="3279"/>
                  <a:pt x="1763" y="3285"/>
                </a:cubicBezTo>
                <a:cubicBezTo>
                  <a:pt x="1788" y="3291"/>
                  <a:pt x="1822" y="3335"/>
                  <a:pt x="1835" y="3337"/>
                </a:cubicBezTo>
                <a:cubicBezTo>
                  <a:pt x="1848" y="3339"/>
                  <a:pt x="1833" y="3298"/>
                  <a:pt x="1843" y="3297"/>
                </a:cubicBezTo>
                <a:cubicBezTo>
                  <a:pt x="1853" y="3296"/>
                  <a:pt x="1886" y="3333"/>
                  <a:pt x="1895" y="3333"/>
                </a:cubicBezTo>
                <a:cubicBezTo>
                  <a:pt x="1904" y="3333"/>
                  <a:pt x="1883" y="3297"/>
                  <a:pt x="1895" y="3297"/>
                </a:cubicBezTo>
                <a:cubicBezTo>
                  <a:pt x="1907" y="3297"/>
                  <a:pt x="1958" y="3334"/>
                  <a:pt x="1967" y="3333"/>
                </a:cubicBezTo>
                <a:cubicBezTo>
                  <a:pt x="1976" y="3332"/>
                  <a:pt x="1942" y="3294"/>
                  <a:pt x="1951" y="3289"/>
                </a:cubicBezTo>
                <a:cubicBezTo>
                  <a:pt x="1960" y="3284"/>
                  <a:pt x="2006" y="3308"/>
                  <a:pt x="2019" y="3305"/>
                </a:cubicBezTo>
                <a:cubicBezTo>
                  <a:pt x="2032" y="3302"/>
                  <a:pt x="1992" y="3287"/>
                  <a:pt x="2027" y="3273"/>
                </a:cubicBezTo>
                <a:cubicBezTo>
                  <a:pt x="2062" y="3259"/>
                  <a:pt x="2162" y="3234"/>
                  <a:pt x="2231" y="3221"/>
                </a:cubicBezTo>
                <a:cubicBezTo>
                  <a:pt x="2300" y="3208"/>
                  <a:pt x="2387" y="3215"/>
                  <a:pt x="2439" y="3193"/>
                </a:cubicBezTo>
                <a:cubicBezTo>
                  <a:pt x="2491" y="3171"/>
                  <a:pt x="2531" y="3120"/>
                  <a:pt x="2543" y="3089"/>
                </a:cubicBezTo>
                <a:cubicBezTo>
                  <a:pt x="2555" y="3058"/>
                  <a:pt x="2510" y="3022"/>
                  <a:pt x="2511" y="3009"/>
                </a:cubicBezTo>
                <a:cubicBezTo>
                  <a:pt x="2512" y="2996"/>
                  <a:pt x="2530" y="3012"/>
                  <a:pt x="2547" y="3009"/>
                </a:cubicBezTo>
                <a:cubicBezTo>
                  <a:pt x="2564" y="3006"/>
                  <a:pt x="2589" y="2990"/>
                  <a:pt x="2611" y="2989"/>
                </a:cubicBezTo>
                <a:cubicBezTo>
                  <a:pt x="2633" y="2988"/>
                  <a:pt x="2659" y="3008"/>
                  <a:pt x="2679" y="3005"/>
                </a:cubicBezTo>
                <a:cubicBezTo>
                  <a:pt x="2699" y="3002"/>
                  <a:pt x="2720" y="2966"/>
                  <a:pt x="2731" y="2969"/>
                </a:cubicBezTo>
                <a:cubicBezTo>
                  <a:pt x="2742" y="2972"/>
                  <a:pt x="2738" y="3015"/>
                  <a:pt x="2747" y="3025"/>
                </a:cubicBezTo>
                <a:cubicBezTo>
                  <a:pt x="2756" y="3035"/>
                  <a:pt x="2764" y="3014"/>
                  <a:pt x="2783" y="3029"/>
                </a:cubicBezTo>
                <a:cubicBezTo>
                  <a:pt x="2802" y="3044"/>
                  <a:pt x="2821" y="3095"/>
                  <a:pt x="2863" y="3115"/>
                </a:cubicBezTo>
                <a:cubicBezTo>
                  <a:pt x="2905" y="3135"/>
                  <a:pt x="2985" y="3149"/>
                  <a:pt x="3038" y="3148"/>
                </a:cubicBezTo>
                <a:cubicBezTo>
                  <a:pt x="3091" y="3147"/>
                  <a:pt x="3169" y="3125"/>
                  <a:pt x="3180" y="3106"/>
                </a:cubicBezTo>
                <a:cubicBezTo>
                  <a:pt x="3191" y="3087"/>
                  <a:pt x="3140" y="3052"/>
                  <a:pt x="3105" y="3031"/>
                </a:cubicBezTo>
                <a:cubicBezTo>
                  <a:pt x="3070" y="3010"/>
                  <a:pt x="3001" y="3009"/>
                  <a:pt x="2971" y="2981"/>
                </a:cubicBezTo>
                <a:cubicBezTo>
                  <a:pt x="2941" y="2953"/>
                  <a:pt x="2940" y="2895"/>
                  <a:pt x="2923" y="2861"/>
                </a:cubicBezTo>
                <a:cubicBezTo>
                  <a:pt x="2906" y="2827"/>
                  <a:pt x="2881" y="2806"/>
                  <a:pt x="2867" y="2777"/>
                </a:cubicBezTo>
                <a:cubicBezTo>
                  <a:pt x="2853" y="2748"/>
                  <a:pt x="2844" y="2732"/>
                  <a:pt x="2839" y="2685"/>
                </a:cubicBezTo>
                <a:cubicBezTo>
                  <a:pt x="2834" y="2638"/>
                  <a:pt x="2842" y="2563"/>
                  <a:pt x="2839" y="2497"/>
                </a:cubicBezTo>
                <a:cubicBezTo>
                  <a:pt x="2836" y="2431"/>
                  <a:pt x="2824" y="2362"/>
                  <a:pt x="2823" y="2289"/>
                </a:cubicBezTo>
                <a:cubicBezTo>
                  <a:pt x="2822" y="2216"/>
                  <a:pt x="2829" y="2115"/>
                  <a:pt x="2835" y="2061"/>
                </a:cubicBezTo>
                <a:cubicBezTo>
                  <a:pt x="2841" y="2007"/>
                  <a:pt x="2855" y="1999"/>
                  <a:pt x="2862" y="1966"/>
                </a:cubicBezTo>
                <a:cubicBezTo>
                  <a:pt x="2869" y="1933"/>
                  <a:pt x="2872" y="1887"/>
                  <a:pt x="2880" y="1864"/>
                </a:cubicBezTo>
                <a:cubicBezTo>
                  <a:pt x="2888" y="1841"/>
                  <a:pt x="2907" y="1837"/>
                  <a:pt x="2913" y="1825"/>
                </a:cubicBezTo>
                <a:cubicBezTo>
                  <a:pt x="2919" y="1813"/>
                  <a:pt x="2913" y="1796"/>
                  <a:pt x="2919" y="1789"/>
                </a:cubicBezTo>
                <a:cubicBezTo>
                  <a:pt x="2925" y="1782"/>
                  <a:pt x="2940" y="1788"/>
                  <a:pt x="2949" y="1780"/>
                </a:cubicBezTo>
                <a:cubicBezTo>
                  <a:pt x="2958" y="1772"/>
                  <a:pt x="2963" y="1747"/>
                  <a:pt x="2973" y="1741"/>
                </a:cubicBezTo>
                <a:cubicBezTo>
                  <a:pt x="2983" y="1735"/>
                  <a:pt x="3001" y="1748"/>
                  <a:pt x="3009" y="1741"/>
                </a:cubicBezTo>
                <a:cubicBezTo>
                  <a:pt x="3017" y="1734"/>
                  <a:pt x="3012" y="1710"/>
                  <a:pt x="3021" y="1702"/>
                </a:cubicBezTo>
                <a:cubicBezTo>
                  <a:pt x="3030" y="1694"/>
                  <a:pt x="3051" y="1701"/>
                  <a:pt x="3060" y="1693"/>
                </a:cubicBezTo>
                <a:cubicBezTo>
                  <a:pt x="3069" y="1685"/>
                  <a:pt x="3063" y="1660"/>
                  <a:pt x="3072" y="1654"/>
                </a:cubicBezTo>
                <a:cubicBezTo>
                  <a:pt x="3081" y="1648"/>
                  <a:pt x="3105" y="1661"/>
                  <a:pt x="3114" y="1654"/>
                </a:cubicBezTo>
                <a:cubicBezTo>
                  <a:pt x="3123" y="1647"/>
                  <a:pt x="3117" y="1621"/>
                  <a:pt x="3126" y="1612"/>
                </a:cubicBezTo>
                <a:cubicBezTo>
                  <a:pt x="3135" y="1603"/>
                  <a:pt x="3162" y="1612"/>
                  <a:pt x="3168" y="1600"/>
                </a:cubicBezTo>
                <a:cubicBezTo>
                  <a:pt x="3174" y="1588"/>
                  <a:pt x="3155" y="1555"/>
                  <a:pt x="3162" y="1540"/>
                </a:cubicBezTo>
                <a:cubicBezTo>
                  <a:pt x="3169" y="1525"/>
                  <a:pt x="3207" y="1522"/>
                  <a:pt x="3213" y="1510"/>
                </a:cubicBezTo>
                <a:cubicBezTo>
                  <a:pt x="3219" y="1498"/>
                  <a:pt x="3197" y="1476"/>
                  <a:pt x="3201" y="1465"/>
                </a:cubicBezTo>
                <a:cubicBezTo>
                  <a:pt x="3205" y="1454"/>
                  <a:pt x="3235" y="1457"/>
                  <a:pt x="3238" y="1445"/>
                </a:cubicBezTo>
                <a:cubicBezTo>
                  <a:pt x="3241" y="1433"/>
                  <a:pt x="3216" y="1412"/>
                  <a:pt x="3222" y="1395"/>
                </a:cubicBezTo>
                <a:cubicBezTo>
                  <a:pt x="3228" y="1378"/>
                  <a:pt x="3268" y="1363"/>
                  <a:pt x="3272" y="1345"/>
                </a:cubicBezTo>
                <a:cubicBezTo>
                  <a:pt x="3276" y="1327"/>
                  <a:pt x="3244" y="1302"/>
                  <a:pt x="3247" y="1287"/>
                </a:cubicBezTo>
                <a:cubicBezTo>
                  <a:pt x="3250" y="1272"/>
                  <a:pt x="3286" y="1263"/>
                  <a:pt x="3288" y="1253"/>
                </a:cubicBezTo>
                <a:cubicBezTo>
                  <a:pt x="3290" y="1243"/>
                  <a:pt x="3257" y="1236"/>
                  <a:pt x="3258" y="1228"/>
                </a:cubicBezTo>
                <a:cubicBezTo>
                  <a:pt x="3259" y="1220"/>
                  <a:pt x="3296" y="1218"/>
                  <a:pt x="3297" y="1203"/>
                </a:cubicBezTo>
                <a:cubicBezTo>
                  <a:pt x="3298" y="1188"/>
                  <a:pt x="3277" y="1164"/>
                  <a:pt x="3263" y="1136"/>
                </a:cubicBezTo>
                <a:cubicBezTo>
                  <a:pt x="3249" y="1108"/>
                  <a:pt x="3217" y="1064"/>
                  <a:pt x="3213" y="1036"/>
                </a:cubicBezTo>
                <a:cubicBezTo>
                  <a:pt x="3209" y="1008"/>
                  <a:pt x="3213" y="981"/>
                  <a:pt x="3238" y="969"/>
                </a:cubicBezTo>
                <a:cubicBezTo>
                  <a:pt x="3263" y="957"/>
                  <a:pt x="3317" y="968"/>
                  <a:pt x="3364" y="961"/>
                </a:cubicBezTo>
                <a:cubicBezTo>
                  <a:pt x="3411" y="954"/>
                  <a:pt x="3477" y="946"/>
                  <a:pt x="3522" y="928"/>
                </a:cubicBezTo>
                <a:cubicBezTo>
                  <a:pt x="3567" y="910"/>
                  <a:pt x="3598" y="881"/>
                  <a:pt x="3631" y="852"/>
                </a:cubicBezTo>
                <a:cubicBezTo>
                  <a:pt x="3664" y="823"/>
                  <a:pt x="3707" y="785"/>
                  <a:pt x="3722" y="752"/>
                </a:cubicBezTo>
                <a:cubicBezTo>
                  <a:pt x="3737" y="719"/>
                  <a:pt x="3741" y="680"/>
                  <a:pt x="3722" y="652"/>
                </a:cubicBezTo>
                <a:cubicBezTo>
                  <a:pt x="3703" y="624"/>
                  <a:pt x="3650" y="620"/>
                  <a:pt x="3606" y="585"/>
                </a:cubicBezTo>
                <a:cubicBezTo>
                  <a:pt x="3562" y="550"/>
                  <a:pt x="3489" y="491"/>
                  <a:pt x="3459" y="441"/>
                </a:cubicBezTo>
                <a:cubicBezTo>
                  <a:pt x="3429" y="391"/>
                  <a:pt x="3462" y="349"/>
                  <a:pt x="3423" y="285"/>
                </a:cubicBezTo>
                <a:cubicBezTo>
                  <a:pt x="3384" y="221"/>
                  <a:pt x="3300" y="104"/>
                  <a:pt x="3227" y="57"/>
                </a:cubicBezTo>
                <a:cubicBezTo>
                  <a:pt x="3154" y="10"/>
                  <a:pt x="3052" y="0"/>
                  <a:pt x="2983" y="5"/>
                </a:cubicBezTo>
                <a:close/>
              </a:path>
            </a:pathLst>
          </a:custGeom>
          <a:solidFill>
            <a:srgbClr val="6B9F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32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43663" y="609600"/>
            <a:ext cx="2014537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609600"/>
            <a:ext cx="5895975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6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65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3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86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08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12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5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36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52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4925" y="1701800"/>
            <a:ext cx="9109075" cy="71438"/>
          </a:xfrm>
          <a:prstGeom prst="rect">
            <a:avLst/>
          </a:prstGeom>
          <a:gradFill rotWithShape="1">
            <a:gsLst>
              <a:gs pos="0">
                <a:srgbClr val="6B9F6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86" name="Group 62"/>
          <p:cNvGrpSpPr>
            <a:grpSpLocks/>
          </p:cNvGrpSpPr>
          <p:nvPr/>
        </p:nvGrpSpPr>
        <p:grpSpPr bwMode="auto">
          <a:xfrm>
            <a:off x="7978775" y="5876925"/>
            <a:ext cx="554038" cy="647700"/>
            <a:chOff x="174" y="1584"/>
            <a:chExt cx="762" cy="576"/>
          </a:xfrm>
        </p:grpSpPr>
        <p:sp>
          <p:nvSpPr>
            <p:cNvPr id="1087" name="Oval 63"/>
            <p:cNvSpPr>
              <a:spLocks noChangeArrowheads="1"/>
            </p:cNvSpPr>
            <p:nvPr userDrawn="1"/>
          </p:nvSpPr>
          <p:spPr bwMode="auto">
            <a:xfrm>
              <a:off x="762" y="1739"/>
              <a:ext cx="174" cy="197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auto">
            <a:xfrm>
              <a:off x="570" y="1585"/>
              <a:ext cx="174" cy="235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auto">
            <a:xfrm>
              <a:off x="357" y="1584"/>
              <a:ext cx="174" cy="220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auto">
            <a:xfrm>
              <a:off x="174" y="1747"/>
              <a:ext cx="174" cy="197"/>
            </a:xfrm>
            <a:prstGeom prst="ellipse">
              <a:avLst/>
            </a:pr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auto">
            <a:xfrm>
              <a:off x="278" y="1860"/>
              <a:ext cx="523" cy="300"/>
            </a:xfrm>
            <a:custGeom>
              <a:avLst/>
              <a:gdLst>
                <a:gd name="T0" fmla="*/ 267 w 523"/>
                <a:gd name="T1" fmla="*/ 260 h 300"/>
                <a:gd name="T2" fmla="*/ 83 w 523"/>
                <a:gd name="T3" fmla="*/ 267 h 300"/>
                <a:gd name="T4" fmla="*/ 14 w 523"/>
                <a:gd name="T5" fmla="*/ 168 h 300"/>
                <a:gd name="T6" fmla="*/ 167 w 523"/>
                <a:gd name="T7" fmla="*/ 29 h 300"/>
                <a:gd name="T8" fmla="*/ 336 w 523"/>
                <a:gd name="T9" fmla="*/ 22 h 300"/>
                <a:gd name="T10" fmla="*/ 505 w 523"/>
                <a:gd name="T11" fmla="*/ 160 h 300"/>
                <a:gd name="T12" fmla="*/ 444 w 523"/>
                <a:gd name="T13" fmla="*/ 283 h 300"/>
                <a:gd name="T14" fmla="*/ 267 w 523"/>
                <a:gd name="T15" fmla="*/ 2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3" h="300">
                  <a:moveTo>
                    <a:pt x="267" y="260"/>
                  </a:moveTo>
                  <a:cubicBezTo>
                    <a:pt x="207" y="257"/>
                    <a:pt x="125" y="282"/>
                    <a:pt x="83" y="267"/>
                  </a:cubicBezTo>
                  <a:cubicBezTo>
                    <a:pt x="41" y="252"/>
                    <a:pt x="0" y="208"/>
                    <a:pt x="14" y="168"/>
                  </a:cubicBezTo>
                  <a:cubicBezTo>
                    <a:pt x="28" y="128"/>
                    <a:pt x="113" y="53"/>
                    <a:pt x="167" y="29"/>
                  </a:cubicBezTo>
                  <a:cubicBezTo>
                    <a:pt x="221" y="5"/>
                    <a:pt x="280" y="0"/>
                    <a:pt x="336" y="22"/>
                  </a:cubicBezTo>
                  <a:cubicBezTo>
                    <a:pt x="392" y="44"/>
                    <a:pt x="487" y="116"/>
                    <a:pt x="505" y="160"/>
                  </a:cubicBezTo>
                  <a:cubicBezTo>
                    <a:pt x="523" y="204"/>
                    <a:pt x="484" y="266"/>
                    <a:pt x="444" y="283"/>
                  </a:cubicBezTo>
                  <a:cubicBezTo>
                    <a:pt x="404" y="300"/>
                    <a:pt x="327" y="263"/>
                    <a:pt x="267" y="260"/>
                  </a:cubicBezTo>
                  <a:close/>
                </a:path>
              </a:pathLst>
            </a:custGeom>
            <a:solidFill>
              <a:srgbClr val="6B9F6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09600"/>
            <a:ext cx="6910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fld id="{6B1A848D-D365-463F-8556-B6640BFCCC3C}" type="datetimeFigureOut">
              <a:rPr lang="zh-TW" altLang="en-US" smtClean="0"/>
              <a:t>2018/1/15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0688" y="62484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bg1"/>
                </a:solidFill>
              </a:defRPr>
            </a:lvl1pPr>
          </a:lstStyle>
          <a:p>
            <a:fld id="{EB1E0344-E087-447A-88F5-D05CB4723D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85" name="Freeform 61"/>
          <p:cNvSpPr>
            <a:spLocks noChangeAspect="1"/>
          </p:cNvSpPr>
          <p:nvPr/>
        </p:nvSpPr>
        <p:spPr bwMode="auto">
          <a:xfrm>
            <a:off x="7235825" y="333375"/>
            <a:ext cx="1630363" cy="1581150"/>
          </a:xfrm>
          <a:custGeom>
            <a:avLst/>
            <a:gdLst>
              <a:gd name="T0" fmla="*/ 2737 w 3741"/>
              <a:gd name="T1" fmla="*/ 84 h 3629"/>
              <a:gd name="T2" fmla="*/ 2532 w 3741"/>
              <a:gd name="T3" fmla="*/ 371 h 3629"/>
              <a:gd name="T4" fmla="*/ 2235 w 3741"/>
              <a:gd name="T5" fmla="*/ 785 h 3629"/>
              <a:gd name="T6" fmla="*/ 1559 w 3741"/>
              <a:gd name="T7" fmla="*/ 1457 h 3629"/>
              <a:gd name="T8" fmla="*/ 1171 w 3741"/>
              <a:gd name="T9" fmla="*/ 2113 h 3629"/>
              <a:gd name="T10" fmla="*/ 975 w 3741"/>
              <a:gd name="T11" fmla="*/ 2933 h 3629"/>
              <a:gd name="T12" fmla="*/ 759 w 3741"/>
              <a:gd name="T13" fmla="*/ 3011 h 3629"/>
              <a:gd name="T14" fmla="*/ 383 w 3741"/>
              <a:gd name="T15" fmla="*/ 3098 h 3629"/>
              <a:gd name="T16" fmla="*/ 8 w 3741"/>
              <a:gd name="T17" fmla="*/ 3465 h 3629"/>
              <a:gd name="T18" fmla="*/ 175 w 3741"/>
              <a:gd name="T19" fmla="*/ 3616 h 3629"/>
              <a:gd name="T20" fmla="*/ 325 w 3741"/>
              <a:gd name="T21" fmla="*/ 3348 h 3629"/>
              <a:gd name="T22" fmla="*/ 861 w 3741"/>
              <a:gd name="T23" fmla="*/ 3291 h 3629"/>
              <a:gd name="T24" fmla="*/ 1285 w 3741"/>
              <a:gd name="T25" fmla="*/ 3240 h 3629"/>
              <a:gd name="T26" fmla="*/ 1563 w 3741"/>
              <a:gd name="T27" fmla="*/ 3249 h 3629"/>
              <a:gd name="T28" fmla="*/ 1763 w 3741"/>
              <a:gd name="T29" fmla="*/ 3285 h 3629"/>
              <a:gd name="T30" fmla="*/ 1843 w 3741"/>
              <a:gd name="T31" fmla="*/ 3297 h 3629"/>
              <a:gd name="T32" fmla="*/ 1895 w 3741"/>
              <a:gd name="T33" fmla="*/ 3297 h 3629"/>
              <a:gd name="T34" fmla="*/ 1951 w 3741"/>
              <a:gd name="T35" fmla="*/ 3289 h 3629"/>
              <a:gd name="T36" fmla="*/ 2027 w 3741"/>
              <a:gd name="T37" fmla="*/ 3273 h 3629"/>
              <a:gd name="T38" fmla="*/ 2439 w 3741"/>
              <a:gd name="T39" fmla="*/ 3193 h 3629"/>
              <a:gd name="T40" fmla="*/ 2511 w 3741"/>
              <a:gd name="T41" fmla="*/ 3009 h 3629"/>
              <a:gd name="T42" fmla="*/ 2611 w 3741"/>
              <a:gd name="T43" fmla="*/ 2989 h 3629"/>
              <a:gd name="T44" fmla="*/ 2731 w 3741"/>
              <a:gd name="T45" fmla="*/ 2969 h 3629"/>
              <a:gd name="T46" fmla="*/ 2783 w 3741"/>
              <a:gd name="T47" fmla="*/ 3029 h 3629"/>
              <a:gd name="T48" fmla="*/ 3038 w 3741"/>
              <a:gd name="T49" fmla="*/ 3148 h 3629"/>
              <a:gd name="T50" fmla="*/ 3105 w 3741"/>
              <a:gd name="T51" fmla="*/ 3031 h 3629"/>
              <a:gd name="T52" fmla="*/ 2923 w 3741"/>
              <a:gd name="T53" fmla="*/ 2861 h 3629"/>
              <a:gd name="T54" fmla="*/ 2839 w 3741"/>
              <a:gd name="T55" fmla="*/ 2685 h 3629"/>
              <a:gd name="T56" fmla="*/ 2823 w 3741"/>
              <a:gd name="T57" fmla="*/ 2289 h 3629"/>
              <a:gd name="T58" fmla="*/ 2862 w 3741"/>
              <a:gd name="T59" fmla="*/ 1966 h 3629"/>
              <a:gd name="T60" fmla="*/ 2913 w 3741"/>
              <a:gd name="T61" fmla="*/ 1825 h 3629"/>
              <a:gd name="T62" fmla="*/ 2949 w 3741"/>
              <a:gd name="T63" fmla="*/ 1780 h 3629"/>
              <a:gd name="T64" fmla="*/ 3009 w 3741"/>
              <a:gd name="T65" fmla="*/ 1741 h 3629"/>
              <a:gd name="T66" fmla="*/ 3060 w 3741"/>
              <a:gd name="T67" fmla="*/ 1693 h 3629"/>
              <a:gd name="T68" fmla="*/ 3114 w 3741"/>
              <a:gd name="T69" fmla="*/ 1654 h 3629"/>
              <a:gd name="T70" fmla="*/ 3168 w 3741"/>
              <a:gd name="T71" fmla="*/ 1600 h 3629"/>
              <a:gd name="T72" fmla="*/ 3213 w 3741"/>
              <a:gd name="T73" fmla="*/ 1510 h 3629"/>
              <a:gd name="T74" fmla="*/ 3238 w 3741"/>
              <a:gd name="T75" fmla="*/ 1445 h 3629"/>
              <a:gd name="T76" fmla="*/ 3272 w 3741"/>
              <a:gd name="T77" fmla="*/ 1345 h 3629"/>
              <a:gd name="T78" fmla="*/ 3288 w 3741"/>
              <a:gd name="T79" fmla="*/ 1253 h 3629"/>
              <a:gd name="T80" fmla="*/ 3297 w 3741"/>
              <a:gd name="T81" fmla="*/ 1203 h 3629"/>
              <a:gd name="T82" fmla="*/ 3213 w 3741"/>
              <a:gd name="T83" fmla="*/ 1036 h 3629"/>
              <a:gd name="T84" fmla="*/ 3364 w 3741"/>
              <a:gd name="T85" fmla="*/ 961 h 3629"/>
              <a:gd name="T86" fmla="*/ 3631 w 3741"/>
              <a:gd name="T87" fmla="*/ 852 h 3629"/>
              <a:gd name="T88" fmla="*/ 3722 w 3741"/>
              <a:gd name="T89" fmla="*/ 652 h 3629"/>
              <a:gd name="T90" fmla="*/ 3459 w 3741"/>
              <a:gd name="T91" fmla="*/ 441 h 3629"/>
              <a:gd name="T92" fmla="*/ 3227 w 3741"/>
              <a:gd name="T93" fmla="*/ 57 h 3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41" h="3629">
                <a:moveTo>
                  <a:pt x="2983" y="5"/>
                </a:moveTo>
                <a:cubicBezTo>
                  <a:pt x="2901" y="9"/>
                  <a:pt x="2787" y="54"/>
                  <a:pt x="2737" y="84"/>
                </a:cubicBezTo>
                <a:cubicBezTo>
                  <a:pt x="2687" y="114"/>
                  <a:pt x="2713" y="137"/>
                  <a:pt x="2679" y="185"/>
                </a:cubicBezTo>
                <a:cubicBezTo>
                  <a:pt x="2645" y="233"/>
                  <a:pt x="2576" y="292"/>
                  <a:pt x="2532" y="371"/>
                </a:cubicBezTo>
                <a:cubicBezTo>
                  <a:pt x="2488" y="450"/>
                  <a:pt x="2465" y="592"/>
                  <a:pt x="2415" y="661"/>
                </a:cubicBezTo>
                <a:cubicBezTo>
                  <a:pt x="2365" y="730"/>
                  <a:pt x="2314" y="715"/>
                  <a:pt x="2235" y="785"/>
                </a:cubicBezTo>
                <a:cubicBezTo>
                  <a:pt x="2156" y="855"/>
                  <a:pt x="2056" y="969"/>
                  <a:pt x="1943" y="1081"/>
                </a:cubicBezTo>
                <a:cubicBezTo>
                  <a:pt x="1830" y="1193"/>
                  <a:pt x="1662" y="1334"/>
                  <a:pt x="1559" y="1457"/>
                </a:cubicBezTo>
                <a:cubicBezTo>
                  <a:pt x="1456" y="1580"/>
                  <a:pt x="1388" y="1712"/>
                  <a:pt x="1323" y="1821"/>
                </a:cubicBezTo>
                <a:cubicBezTo>
                  <a:pt x="1258" y="1930"/>
                  <a:pt x="1228" y="1982"/>
                  <a:pt x="1171" y="2113"/>
                </a:cubicBezTo>
                <a:cubicBezTo>
                  <a:pt x="1114" y="2244"/>
                  <a:pt x="1016" y="2472"/>
                  <a:pt x="983" y="2609"/>
                </a:cubicBezTo>
                <a:cubicBezTo>
                  <a:pt x="950" y="2746"/>
                  <a:pt x="982" y="2873"/>
                  <a:pt x="975" y="2933"/>
                </a:cubicBezTo>
                <a:cubicBezTo>
                  <a:pt x="968" y="2993"/>
                  <a:pt x="979" y="2956"/>
                  <a:pt x="943" y="2969"/>
                </a:cubicBezTo>
                <a:cubicBezTo>
                  <a:pt x="907" y="2982"/>
                  <a:pt x="819" y="2997"/>
                  <a:pt x="759" y="3011"/>
                </a:cubicBezTo>
                <a:cubicBezTo>
                  <a:pt x="699" y="3025"/>
                  <a:pt x="646" y="3036"/>
                  <a:pt x="583" y="3051"/>
                </a:cubicBezTo>
                <a:cubicBezTo>
                  <a:pt x="520" y="3066"/>
                  <a:pt x="461" y="3069"/>
                  <a:pt x="383" y="3098"/>
                </a:cubicBezTo>
                <a:cubicBezTo>
                  <a:pt x="305" y="3127"/>
                  <a:pt x="179" y="3162"/>
                  <a:pt x="116" y="3223"/>
                </a:cubicBezTo>
                <a:cubicBezTo>
                  <a:pt x="53" y="3284"/>
                  <a:pt x="16" y="3404"/>
                  <a:pt x="8" y="3465"/>
                </a:cubicBezTo>
                <a:cubicBezTo>
                  <a:pt x="0" y="3526"/>
                  <a:pt x="38" y="3566"/>
                  <a:pt x="66" y="3591"/>
                </a:cubicBezTo>
                <a:cubicBezTo>
                  <a:pt x="94" y="3616"/>
                  <a:pt x="150" y="3629"/>
                  <a:pt x="175" y="3616"/>
                </a:cubicBezTo>
                <a:cubicBezTo>
                  <a:pt x="200" y="3603"/>
                  <a:pt x="191" y="3560"/>
                  <a:pt x="216" y="3515"/>
                </a:cubicBezTo>
                <a:cubicBezTo>
                  <a:pt x="241" y="3470"/>
                  <a:pt x="257" y="3384"/>
                  <a:pt x="325" y="3348"/>
                </a:cubicBezTo>
                <a:cubicBezTo>
                  <a:pt x="393" y="3312"/>
                  <a:pt x="536" y="3307"/>
                  <a:pt x="625" y="3298"/>
                </a:cubicBezTo>
                <a:cubicBezTo>
                  <a:pt x="714" y="3289"/>
                  <a:pt x="794" y="3295"/>
                  <a:pt x="861" y="3291"/>
                </a:cubicBezTo>
                <a:cubicBezTo>
                  <a:pt x="928" y="3287"/>
                  <a:pt x="954" y="3279"/>
                  <a:pt x="1025" y="3271"/>
                </a:cubicBezTo>
                <a:cubicBezTo>
                  <a:pt x="1096" y="3263"/>
                  <a:pt x="1215" y="3246"/>
                  <a:pt x="1285" y="3240"/>
                </a:cubicBezTo>
                <a:cubicBezTo>
                  <a:pt x="1355" y="3234"/>
                  <a:pt x="1401" y="3231"/>
                  <a:pt x="1447" y="3233"/>
                </a:cubicBezTo>
                <a:cubicBezTo>
                  <a:pt x="1493" y="3235"/>
                  <a:pt x="1524" y="3238"/>
                  <a:pt x="1563" y="3249"/>
                </a:cubicBezTo>
                <a:cubicBezTo>
                  <a:pt x="1602" y="3260"/>
                  <a:pt x="1650" y="3295"/>
                  <a:pt x="1683" y="3301"/>
                </a:cubicBezTo>
                <a:cubicBezTo>
                  <a:pt x="1716" y="3307"/>
                  <a:pt x="1738" y="3279"/>
                  <a:pt x="1763" y="3285"/>
                </a:cubicBezTo>
                <a:cubicBezTo>
                  <a:pt x="1788" y="3291"/>
                  <a:pt x="1822" y="3335"/>
                  <a:pt x="1835" y="3337"/>
                </a:cubicBezTo>
                <a:cubicBezTo>
                  <a:pt x="1848" y="3339"/>
                  <a:pt x="1833" y="3298"/>
                  <a:pt x="1843" y="3297"/>
                </a:cubicBezTo>
                <a:cubicBezTo>
                  <a:pt x="1853" y="3296"/>
                  <a:pt x="1886" y="3333"/>
                  <a:pt x="1895" y="3333"/>
                </a:cubicBezTo>
                <a:cubicBezTo>
                  <a:pt x="1904" y="3333"/>
                  <a:pt x="1883" y="3297"/>
                  <a:pt x="1895" y="3297"/>
                </a:cubicBezTo>
                <a:cubicBezTo>
                  <a:pt x="1907" y="3297"/>
                  <a:pt x="1958" y="3334"/>
                  <a:pt x="1967" y="3333"/>
                </a:cubicBezTo>
                <a:cubicBezTo>
                  <a:pt x="1976" y="3332"/>
                  <a:pt x="1942" y="3294"/>
                  <a:pt x="1951" y="3289"/>
                </a:cubicBezTo>
                <a:cubicBezTo>
                  <a:pt x="1960" y="3284"/>
                  <a:pt x="2006" y="3308"/>
                  <a:pt x="2019" y="3305"/>
                </a:cubicBezTo>
                <a:cubicBezTo>
                  <a:pt x="2032" y="3302"/>
                  <a:pt x="1992" y="3287"/>
                  <a:pt x="2027" y="3273"/>
                </a:cubicBezTo>
                <a:cubicBezTo>
                  <a:pt x="2062" y="3259"/>
                  <a:pt x="2162" y="3234"/>
                  <a:pt x="2231" y="3221"/>
                </a:cubicBezTo>
                <a:cubicBezTo>
                  <a:pt x="2300" y="3208"/>
                  <a:pt x="2387" y="3215"/>
                  <a:pt x="2439" y="3193"/>
                </a:cubicBezTo>
                <a:cubicBezTo>
                  <a:pt x="2491" y="3171"/>
                  <a:pt x="2531" y="3120"/>
                  <a:pt x="2543" y="3089"/>
                </a:cubicBezTo>
                <a:cubicBezTo>
                  <a:pt x="2555" y="3058"/>
                  <a:pt x="2510" y="3022"/>
                  <a:pt x="2511" y="3009"/>
                </a:cubicBezTo>
                <a:cubicBezTo>
                  <a:pt x="2512" y="2996"/>
                  <a:pt x="2530" y="3012"/>
                  <a:pt x="2547" y="3009"/>
                </a:cubicBezTo>
                <a:cubicBezTo>
                  <a:pt x="2564" y="3006"/>
                  <a:pt x="2589" y="2990"/>
                  <a:pt x="2611" y="2989"/>
                </a:cubicBezTo>
                <a:cubicBezTo>
                  <a:pt x="2633" y="2988"/>
                  <a:pt x="2659" y="3008"/>
                  <a:pt x="2679" y="3005"/>
                </a:cubicBezTo>
                <a:cubicBezTo>
                  <a:pt x="2699" y="3002"/>
                  <a:pt x="2720" y="2966"/>
                  <a:pt x="2731" y="2969"/>
                </a:cubicBezTo>
                <a:cubicBezTo>
                  <a:pt x="2742" y="2972"/>
                  <a:pt x="2738" y="3015"/>
                  <a:pt x="2747" y="3025"/>
                </a:cubicBezTo>
                <a:cubicBezTo>
                  <a:pt x="2756" y="3035"/>
                  <a:pt x="2764" y="3014"/>
                  <a:pt x="2783" y="3029"/>
                </a:cubicBezTo>
                <a:cubicBezTo>
                  <a:pt x="2802" y="3044"/>
                  <a:pt x="2821" y="3095"/>
                  <a:pt x="2863" y="3115"/>
                </a:cubicBezTo>
                <a:cubicBezTo>
                  <a:pt x="2905" y="3135"/>
                  <a:pt x="2985" y="3149"/>
                  <a:pt x="3038" y="3148"/>
                </a:cubicBezTo>
                <a:cubicBezTo>
                  <a:pt x="3091" y="3147"/>
                  <a:pt x="3169" y="3125"/>
                  <a:pt x="3180" y="3106"/>
                </a:cubicBezTo>
                <a:cubicBezTo>
                  <a:pt x="3191" y="3087"/>
                  <a:pt x="3140" y="3052"/>
                  <a:pt x="3105" y="3031"/>
                </a:cubicBezTo>
                <a:cubicBezTo>
                  <a:pt x="3070" y="3010"/>
                  <a:pt x="3001" y="3009"/>
                  <a:pt x="2971" y="2981"/>
                </a:cubicBezTo>
                <a:cubicBezTo>
                  <a:pt x="2941" y="2953"/>
                  <a:pt x="2940" y="2895"/>
                  <a:pt x="2923" y="2861"/>
                </a:cubicBezTo>
                <a:cubicBezTo>
                  <a:pt x="2906" y="2827"/>
                  <a:pt x="2881" y="2806"/>
                  <a:pt x="2867" y="2777"/>
                </a:cubicBezTo>
                <a:cubicBezTo>
                  <a:pt x="2853" y="2748"/>
                  <a:pt x="2844" y="2732"/>
                  <a:pt x="2839" y="2685"/>
                </a:cubicBezTo>
                <a:cubicBezTo>
                  <a:pt x="2834" y="2638"/>
                  <a:pt x="2842" y="2563"/>
                  <a:pt x="2839" y="2497"/>
                </a:cubicBezTo>
                <a:cubicBezTo>
                  <a:pt x="2836" y="2431"/>
                  <a:pt x="2824" y="2362"/>
                  <a:pt x="2823" y="2289"/>
                </a:cubicBezTo>
                <a:cubicBezTo>
                  <a:pt x="2822" y="2216"/>
                  <a:pt x="2829" y="2115"/>
                  <a:pt x="2835" y="2061"/>
                </a:cubicBezTo>
                <a:cubicBezTo>
                  <a:pt x="2841" y="2007"/>
                  <a:pt x="2855" y="1999"/>
                  <a:pt x="2862" y="1966"/>
                </a:cubicBezTo>
                <a:cubicBezTo>
                  <a:pt x="2869" y="1933"/>
                  <a:pt x="2872" y="1887"/>
                  <a:pt x="2880" y="1864"/>
                </a:cubicBezTo>
                <a:cubicBezTo>
                  <a:pt x="2888" y="1841"/>
                  <a:pt x="2907" y="1837"/>
                  <a:pt x="2913" y="1825"/>
                </a:cubicBezTo>
                <a:cubicBezTo>
                  <a:pt x="2919" y="1813"/>
                  <a:pt x="2913" y="1796"/>
                  <a:pt x="2919" y="1789"/>
                </a:cubicBezTo>
                <a:cubicBezTo>
                  <a:pt x="2925" y="1782"/>
                  <a:pt x="2940" y="1788"/>
                  <a:pt x="2949" y="1780"/>
                </a:cubicBezTo>
                <a:cubicBezTo>
                  <a:pt x="2958" y="1772"/>
                  <a:pt x="2963" y="1747"/>
                  <a:pt x="2973" y="1741"/>
                </a:cubicBezTo>
                <a:cubicBezTo>
                  <a:pt x="2983" y="1735"/>
                  <a:pt x="3001" y="1748"/>
                  <a:pt x="3009" y="1741"/>
                </a:cubicBezTo>
                <a:cubicBezTo>
                  <a:pt x="3017" y="1734"/>
                  <a:pt x="3012" y="1710"/>
                  <a:pt x="3021" y="1702"/>
                </a:cubicBezTo>
                <a:cubicBezTo>
                  <a:pt x="3030" y="1694"/>
                  <a:pt x="3051" y="1701"/>
                  <a:pt x="3060" y="1693"/>
                </a:cubicBezTo>
                <a:cubicBezTo>
                  <a:pt x="3069" y="1685"/>
                  <a:pt x="3063" y="1660"/>
                  <a:pt x="3072" y="1654"/>
                </a:cubicBezTo>
                <a:cubicBezTo>
                  <a:pt x="3081" y="1648"/>
                  <a:pt x="3105" y="1661"/>
                  <a:pt x="3114" y="1654"/>
                </a:cubicBezTo>
                <a:cubicBezTo>
                  <a:pt x="3123" y="1647"/>
                  <a:pt x="3117" y="1621"/>
                  <a:pt x="3126" y="1612"/>
                </a:cubicBezTo>
                <a:cubicBezTo>
                  <a:pt x="3135" y="1603"/>
                  <a:pt x="3162" y="1612"/>
                  <a:pt x="3168" y="1600"/>
                </a:cubicBezTo>
                <a:cubicBezTo>
                  <a:pt x="3174" y="1588"/>
                  <a:pt x="3155" y="1555"/>
                  <a:pt x="3162" y="1540"/>
                </a:cubicBezTo>
                <a:cubicBezTo>
                  <a:pt x="3169" y="1525"/>
                  <a:pt x="3207" y="1522"/>
                  <a:pt x="3213" y="1510"/>
                </a:cubicBezTo>
                <a:cubicBezTo>
                  <a:pt x="3219" y="1498"/>
                  <a:pt x="3197" y="1476"/>
                  <a:pt x="3201" y="1465"/>
                </a:cubicBezTo>
                <a:cubicBezTo>
                  <a:pt x="3205" y="1454"/>
                  <a:pt x="3235" y="1457"/>
                  <a:pt x="3238" y="1445"/>
                </a:cubicBezTo>
                <a:cubicBezTo>
                  <a:pt x="3241" y="1433"/>
                  <a:pt x="3216" y="1412"/>
                  <a:pt x="3222" y="1395"/>
                </a:cubicBezTo>
                <a:cubicBezTo>
                  <a:pt x="3228" y="1378"/>
                  <a:pt x="3268" y="1363"/>
                  <a:pt x="3272" y="1345"/>
                </a:cubicBezTo>
                <a:cubicBezTo>
                  <a:pt x="3276" y="1327"/>
                  <a:pt x="3244" y="1302"/>
                  <a:pt x="3247" y="1287"/>
                </a:cubicBezTo>
                <a:cubicBezTo>
                  <a:pt x="3250" y="1272"/>
                  <a:pt x="3286" y="1263"/>
                  <a:pt x="3288" y="1253"/>
                </a:cubicBezTo>
                <a:cubicBezTo>
                  <a:pt x="3290" y="1243"/>
                  <a:pt x="3257" y="1236"/>
                  <a:pt x="3258" y="1228"/>
                </a:cubicBezTo>
                <a:cubicBezTo>
                  <a:pt x="3259" y="1220"/>
                  <a:pt x="3296" y="1218"/>
                  <a:pt x="3297" y="1203"/>
                </a:cubicBezTo>
                <a:cubicBezTo>
                  <a:pt x="3298" y="1188"/>
                  <a:pt x="3277" y="1164"/>
                  <a:pt x="3263" y="1136"/>
                </a:cubicBezTo>
                <a:cubicBezTo>
                  <a:pt x="3249" y="1108"/>
                  <a:pt x="3217" y="1064"/>
                  <a:pt x="3213" y="1036"/>
                </a:cubicBezTo>
                <a:cubicBezTo>
                  <a:pt x="3209" y="1008"/>
                  <a:pt x="3213" y="981"/>
                  <a:pt x="3238" y="969"/>
                </a:cubicBezTo>
                <a:cubicBezTo>
                  <a:pt x="3263" y="957"/>
                  <a:pt x="3317" y="968"/>
                  <a:pt x="3364" y="961"/>
                </a:cubicBezTo>
                <a:cubicBezTo>
                  <a:pt x="3411" y="954"/>
                  <a:pt x="3477" y="946"/>
                  <a:pt x="3522" y="928"/>
                </a:cubicBezTo>
                <a:cubicBezTo>
                  <a:pt x="3567" y="910"/>
                  <a:pt x="3598" y="881"/>
                  <a:pt x="3631" y="852"/>
                </a:cubicBezTo>
                <a:cubicBezTo>
                  <a:pt x="3664" y="823"/>
                  <a:pt x="3707" y="785"/>
                  <a:pt x="3722" y="752"/>
                </a:cubicBezTo>
                <a:cubicBezTo>
                  <a:pt x="3737" y="719"/>
                  <a:pt x="3741" y="680"/>
                  <a:pt x="3722" y="652"/>
                </a:cubicBezTo>
                <a:cubicBezTo>
                  <a:pt x="3703" y="624"/>
                  <a:pt x="3650" y="620"/>
                  <a:pt x="3606" y="585"/>
                </a:cubicBezTo>
                <a:cubicBezTo>
                  <a:pt x="3562" y="550"/>
                  <a:pt x="3489" y="491"/>
                  <a:pt x="3459" y="441"/>
                </a:cubicBezTo>
                <a:cubicBezTo>
                  <a:pt x="3429" y="391"/>
                  <a:pt x="3462" y="349"/>
                  <a:pt x="3423" y="285"/>
                </a:cubicBezTo>
                <a:cubicBezTo>
                  <a:pt x="3384" y="221"/>
                  <a:pt x="3300" y="104"/>
                  <a:pt x="3227" y="57"/>
                </a:cubicBezTo>
                <a:cubicBezTo>
                  <a:pt x="3154" y="10"/>
                  <a:pt x="3052" y="0"/>
                  <a:pt x="2983" y="5"/>
                </a:cubicBezTo>
                <a:close/>
              </a:path>
            </a:pathLst>
          </a:custGeom>
          <a:solidFill>
            <a:srgbClr val="6B9F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965" y="3627134"/>
            <a:ext cx="8064500" cy="1470025"/>
          </a:xfrm>
        </p:spPr>
        <p:txBody>
          <a:bodyPr/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高雄市立左營高中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641" y="4896015"/>
            <a:ext cx="6400800" cy="175260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林珊伊   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1432283">
            <a:off x="942974" y="1475310"/>
            <a:ext cx="680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7200" b="1" dirty="0" smtClean="0"/>
              <a:t>書</a:t>
            </a:r>
            <a:r>
              <a:rPr lang="zh-TW" altLang="en-US" sz="8000" b="1" dirty="0" smtClean="0"/>
              <a:t>人</a:t>
            </a:r>
            <a:r>
              <a:rPr lang="en-US" altLang="zh-TW" sz="8000" b="1" dirty="0" smtClean="0"/>
              <a:t>-</a:t>
            </a:r>
            <a:r>
              <a:rPr lang="zh-TW" altLang="en-US" sz="8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8000" b="1" dirty="0" smtClean="0"/>
              <a:t>三角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3815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98" y="803992"/>
            <a:ext cx="56007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8177" y="428979"/>
            <a:ext cx="6942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印度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半弦 </a:t>
            </a:r>
            <a:r>
              <a:rPr lang="en-US" altLang="zh-TW" sz="3600" dirty="0" err="1" smtClean="0"/>
              <a:t>jya-ardha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  (</a:t>
            </a:r>
            <a:r>
              <a:rPr lang="zh-TW" altLang="en-US" sz="3600" dirty="0" smtClean="0"/>
              <a:t>簡寫</a:t>
            </a:r>
            <a:r>
              <a:rPr lang="zh-TW" altLang="en-US" sz="3600" dirty="0"/>
              <a:t>為 </a:t>
            </a:r>
            <a:r>
              <a:rPr lang="en-US" altLang="zh-TW" sz="3600" dirty="0" err="1"/>
              <a:t>jiva</a:t>
            </a:r>
            <a:r>
              <a:rPr lang="en-US" altLang="zh-TW" sz="3600" dirty="0"/>
              <a:t>﹐</a:t>
            </a:r>
            <a:r>
              <a:rPr lang="zh-TW" altLang="en-US" sz="3600" dirty="0"/>
              <a:t>獵人弓弦的意思）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下箭號 2"/>
          <p:cNvSpPr/>
          <p:nvPr/>
        </p:nvSpPr>
        <p:spPr bwMode="auto">
          <a:xfrm>
            <a:off x="3081867" y="1719619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52220" y="2109000"/>
            <a:ext cx="521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阿拉伯人翻譯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沿用 </a:t>
            </a:r>
            <a:r>
              <a:rPr lang="en-US" altLang="zh-TW" sz="36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jiva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讀音同 </a:t>
            </a:r>
            <a:r>
              <a:rPr lang="en-US" altLang="zh-TW" sz="36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jaib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胸部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13555" y="3674282"/>
            <a:ext cx="7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翻譯拉丁文</a:t>
            </a:r>
            <a:r>
              <a:rPr lang="zh-TW" altLang="en-US" sz="3600" dirty="0" smtClean="0"/>
              <a:t>為 </a:t>
            </a:r>
            <a:r>
              <a:rPr lang="en-US" altLang="zh-TW" sz="3600" dirty="0" smtClean="0"/>
              <a:t>sinus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胸部、海灣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827862" y="4623128"/>
            <a:ext cx="27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英文為 </a:t>
            </a:r>
            <a:r>
              <a:rPr lang="en-US" altLang="zh-TW" sz="3600" dirty="0"/>
              <a:t>sine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下箭號 10"/>
          <p:cNvSpPr/>
          <p:nvPr/>
        </p:nvSpPr>
        <p:spPr bwMode="auto">
          <a:xfrm>
            <a:off x="3234266" y="3346904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2" name="向下箭號 11"/>
          <p:cNvSpPr/>
          <p:nvPr/>
        </p:nvSpPr>
        <p:spPr bwMode="auto">
          <a:xfrm>
            <a:off x="3234267" y="4273515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3" name="向下箭號 12"/>
          <p:cNvSpPr/>
          <p:nvPr/>
        </p:nvSpPr>
        <p:spPr bwMode="auto">
          <a:xfrm>
            <a:off x="3234267" y="5269459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25683" y="5596837"/>
            <a:ext cx="7213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簡寫成</a:t>
            </a:r>
            <a:r>
              <a:rPr lang="en-US" altLang="zh-TW" sz="3600" dirty="0"/>
              <a:t>sin </a:t>
            </a:r>
            <a:r>
              <a:rPr lang="zh-TW" altLang="en-US" sz="3600" dirty="0"/>
              <a:t>的</a:t>
            </a:r>
            <a:r>
              <a:rPr lang="zh-TW" altLang="en-US" sz="3600" dirty="0" smtClean="0"/>
              <a:t>符號，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的天文教授岡特（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Edmund Gunter﹐1581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1626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581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444" y="598311"/>
            <a:ext cx="6910387" cy="1143000"/>
          </a:xfrm>
        </p:spPr>
        <p:txBody>
          <a:bodyPr/>
          <a:lstStyle/>
          <a:p>
            <a:r>
              <a:rPr lang="zh-TW" altLang="en-US" sz="4800" dirty="0" smtClean="0"/>
              <a:t>餘弦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: </a:t>
            </a:r>
            <a:r>
              <a:rPr lang="zh-TW" altLang="en-US" sz="3600" dirty="0" smtClean="0"/>
              <a:t>計算餘角的正弦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733" y="1727200"/>
            <a:ext cx="8559799" cy="4910667"/>
          </a:xfrm>
        </p:spPr>
        <p:txBody>
          <a:bodyPr/>
          <a:lstStyle/>
          <a:p>
            <a:pPr algn="ctr"/>
            <a:r>
              <a:rPr lang="zh-TW" altLang="en-US" dirty="0" smtClean="0"/>
              <a:t>普拉托（</a:t>
            </a:r>
            <a:r>
              <a:rPr lang="en-US" altLang="zh-TW" dirty="0" smtClean="0"/>
              <a:t>Plate﹐</a:t>
            </a:r>
            <a:r>
              <a:rPr lang="zh-TW" altLang="en-US" dirty="0" smtClean="0"/>
              <a:t>約 </a:t>
            </a:r>
            <a:r>
              <a:rPr lang="en-US" altLang="zh-TW" dirty="0" smtClean="0"/>
              <a:t>1120</a:t>
            </a:r>
            <a:r>
              <a:rPr lang="zh-TW" altLang="en-US" dirty="0" smtClean="0"/>
              <a:t>）稱之為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「剩餘的弦」（</a:t>
            </a:r>
            <a:r>
              <a:rPr lang="en-US" altLang="zh-TW" dirty="0" smtClean="0"/>
              <a:t>chorda </a:t>
            </a:r>
            <a:r>
              <a:rPr lang="en-US" altLang="zh-TW" dirty="0" err="1" smtClean="0"/>
              <a:t>residui</a:t>
            </a:r>
            <a:r>
              <a:rPr lang="zh-TW" altLang="en-US" dirty="0" smtClean="0"/>
              <a:t>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2000" dirty="0" smtClean="0"/>
          </a:p>
          <a:p>
            <a:pPr algn="ctr"/>
            <a:r>
              <a:rPr lang="zh-TW" altLang="en-US" dirty="0" smtClean="0"/>
              <a:t>雷基奧蒙坦納斯（</a:t>
            </a:r>
            <a:r>
              <a:rPr lang="en-US" altLang="zh-TW" sz="2000" dirty="0" smtClean="0"/>
              <a:t>Johannes Regiomontanus﹐1436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1476﹐</a:t>
            </a:r>
            <a:br>
              <a:rPr lang="en-US" altLang="zh-TW" sz="2000" dirty="0" smtClean="0"/>
            </a:br>
            <a:r>
              <a:rPr lang="zh-TW" altLang="en-US" dirty="0" smtClean="0"/>
              <a:t>稱為「餘角的正弦」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sinus rectus </a:t>
            </a:r>
            <a:r>
              <a:rPr lang="en-US" altLang="zh-TW" sz="2400" dirty="0" err="1" smtClean="0"/>
              <a:t>Complementi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約 </a:t>
            </a:r>
            <a:r>
              <a:rPr lang="en-US" altLang="zh-TW" sz="2400" dirty="0" smtClean="0"/>
              <a:t>1463</a:t>
            </a:r>
            <a:r>
              <a:rPr lang="zh-TW" altLang="en-US" sz="2400" dirty="0" smtClean="0"/>
              <a:t>）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 algn="ctr"/>
            <a:r>
              <a:rPr lang="zh-TW" altLang="en-US" dirty="0" smtClean="0"/>
              <a:t>岡特首先使用</a:t>
            </a:r>
            <a:r>
              <a:rPr lang="en-US" altLang="zh-TW" dirty="0" err="1" smtClean="0"/>
              <a:t>cosinus</a:t>
            </a:r>
            <a:r>
              <a:rPr lang="zh-TW" altLang="en-US" dirty="0" smtClean="0"/>
              <a:t>（餘弦）</a:t>
            </a:r>
            <a:r>
              <a:rPr lang="en-US" altLang="zh-TW" dirty="0" smtClean="0"/>
              <a:t>﹐</a:t>
            </a:r>
            <a:r>
              <a:rPr lang="zh-TW" altLang="en-US" sz="2400" dirty="0" smtClean="0"/>
              <a:t>當初他寫為 </a:t>
            </a:r>
            <a:r>
              <a:rPr lang="en-US" altLang="zh-TW" sz="2400" dirty="0" err="1" smtClean="0"/>
              <a:t>co.sinus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 algn="ctr"/>
            <a:r>
              <a:rPr lang="en-US" altLang="zh-TW" dirty="0" smtClean="0"/>
              <a:t>1674 </a:t>
            </a:r>
            <a:r>
              <a:rPr lang="zh-TW" altLang="en-US" dirty="0" smtClean="0"/>
              <a:t>年由英國數學家摩爾爵士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率先使用 </a:t>
            </a:r>
            <a:r>
              <a:rPr lang="en-US" altLang="zh-TW" dirty="0" smtClean="0"/>
              <a:t>Cos﹒</a:t>
            </a:r>
            <a:r>
              <a:rPr lang="zh-TW" altLang="en-US" dirty="0" smtClean="0"/>
              <a:t>表示餘弦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3860800" y="2848508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向下箭號 5"/>
          <p:cNvSpPr/>
          <p:nvPr/>
        </p:nvSpPr>
        <p:spPr bwMode="auto">
          <a:xfrm>
            <a:off x="4018845" y="4270907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向下箭號 6"/>
          <p:cNvSpPr/>
          <p:nvPr/>
        </p:nvSpPr>
        <p:spPr bwMode="auto">
          <a:xfrm>
            <a:off x="4018845" y="5207885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正切與餘切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511" y="2037645"/>
            <a:ext cx="8153400" cy="4114800"/>
          </a:xfrm>
        </p:spPr>
        <p:txBody>
          <a:bodyPr/>
          <a:lstStyle/>
          <a:p>
            <a:r>
              <a:rPr lang="zh-TW" altLang="en-US" dirty="0" smtClean="0"/>
              <a:t>這兩個函數來自日圭及投影的想法</a:t>
            </a:r>
            <a:r>
              <a:rPr lang="en-US" altLang="zh-TW" dirty="0" smtClean="0"/>
              <a:t>﹐</a:t>
            </a:r>
          </a:p>
          <a:p>
            <a:r>
              <a:rPr lang="zh-TW" altLang="en-US" dirty="0" smtClean="0"/>
              <a:t>但是把這兩種比率視為角的函數</a:t>
            </a:r>
            <a:r>
              <a:rPr lang="en-US" altLang="zh-TW" dirty="0" smtClean="0"/>
              <a:t>﹐</a:t>
            </a:r>
            <a:r>
              <a:rPr lang="zh-TW" altLang="en-US" dirty="0" smtClean="0"/>
              <a:t>則是由阿拉伯人開始的</a:t>
            </a:r>
            <a:endParaRPr lang="en-US" altLang="zh-TW" dirty="0" smtClean="0"/>
          </a:p>
          <a:p>
            <a:r>
              <a:rPr lang="zh-TW" altLang="en-US" dirty="0"/>
              <a:t>正切（</a:t>
            </a:r>
            <a:r>
              <a:rPr lang="en-US" altLang="zh-TW" dirty="0"/>
              <a:t>tangent</a:t>
            </a:r>
            <a:r>
              <a:rPr lang="zh-TW" altLang="en-US" dirty="0"/>
              <a:t>）這個字來 自拉丁文 </a:t>
            </a:r>
            <a:r>
              <a:rPr lang="en-US" altLang="zh-TW" dirty="0" err="1" smtClean="0"/>
              <a:t>tangege</a:t>
            </a:r>
            <a:r>
              <a:rPr lang="en-US" altLang="zh-TW" dirty="0"/>
              <a:t>﹐</a:t>
            </a:r>
            <a:br>
              <a:rPr lang="en-US" altLang="zh-TW" dirty="0"/>
            </a:br>
            <a:r>
              <a:rPr lang="zh-TW" altLang="en-US" dirty="0"/>
              <a:t>是「碰觸」的意思</a:t>
            </a:r>
            <a:r>
              <a:rPr lang="en-US" altLang="zh-TW" dirty="0"/>
              <a:t>﹐</a:t>
            </a:r>
            <a:br>
              <a:rPr lang="en-US" altLang="zh-TW" dirty="0"/>
            </a:br>
            <a:r>
              <a:rPr lang="zh-TW" altLang="en-US" dirty="0"/>
              <a:t>而這個字之所以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和正切函數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dirty="0"/>
              <a:t>生關聯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或許是</a:t>
            </a:r>
            <a:r>
              <a:rPr lang="zh-TW" altLang="en-US" dirty="0" smtClean="0"/>
              <a:t>因為右圖 </a:t>
            </a:r>
            <a:r>
              <a:rPr lang="zh-TW" altLang="en-US" dirty="0"/>
              <a:t>的觀察</a:t>
            </a:r>
          </a:p>
          <a:p>
            <a:endParaRPr lang="en-US" altLang="zh-TW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32" y="4278166"/>
            <a:ext cx="2482506" cy="215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4934" y="1911694"/>
            <a:ext cx="7467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現代的名稱 </a:t>
            </a:r>
            <a:r>
              <a:rPr lang="en-US" altLang="zh-TW" sz="3200" dirty="0"/>
              <a:t>tangent</a:t>
            </a:r>
            <a:r>
              <a:rPr lang="zh-TW" altLang="en-US" sz="3200" dirty="0"/>
              <a:t>（正切）</a:t>
            </a:r>
            <a:r>
              <a:rPr lang="en-US" altLang="zh-TW" sz="3200" dirty="0" smtClean="0"/>
              <a:t>﹐</a:t>
            </a:r>
            <a:r>
              <a:rPr lang="zh-TW" altLang="en-US" sz="3200" dirty="0" smtClean="0"/>
              <a:t>在 </a:t>
            </a:r>
            <a:r>
              <a:rPr lang="en-US" altLang="zh-TW" sz="3200" dirty="0"/>
              <a:t>1583 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由</a:t>
            </a:r>
            <a:r>
              <a:rPr lang="zh-TW" altLang="en-US" sz="3200" dirty="0"/>
              <a:t>丹麥數學家芬因</a:t>
            </a:r>
            <a:r>
              <a:rPr lang="zh-TW" altLang="en-US" sz="3200" dirty="0" smtClean="0"/>
              <a:t>克</a:t>
            </a:r>
            <a:r>
              <a:rPr lang="zh-TW" altLang="en-US" sz="3200" dirty="0"/>
              <a:t>提出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（</a:t>
            </a:r>
            <a:r>
              <a:rPr lang="en-US" altLang="zh-TW" sz="3200" dirty="0"/>
              <a:t>Thomas Fincke﹐1561</a:t>
            </a:r>
            <a:r>
              <a:rPr lang="zh-TW" altLang="en-US" sz="3200" dirty="0"/>
              <a:t>～</a:t>
            </a:r>
            <a:r>
              <a:rPr lang="en-US" altLang="zh-TW" sz="3200" dirty="0"/>
              <a:t>1646</a:t>
            </a:r>
            <a:r>
              <a:rPr lang="zh-TW" altLang="en-US" sz="3200" dirty="0"/>
              <a:t>） </a:t>
            </a:r>
            <a:r>
              <a:rPr lang="en-US" altLang="zh-TW" sz="3200" dirty="0" smtClean="0"/>
              <a:t>﹐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18445" y="4320529"/>
            <a:ext cx="7377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/>
              <a:t>cotangent</a:t>
            </a:r>
            <a:r>
              <a:rPr lang="zh-TW" altLang="en-US" sz="3200" dirty="0"/>
              <a:t>（餘切）這個字最早是在 </a:t>
            </a:r>
            <a:r>
              <a:rPr lang="en-US" altLang="zh-TW" sz="3200" dirty="0" smtClean="0"/>
              <a:t>1620</a:t>
            </a:r>
            <a:r>
              <a:rPr lang="zh-TW" altLang="en-US" sz="3200" dirty="0" smtClean="0"/>
              <a:t>年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岡</a:t>
            </a:r>
            <a:r>
              <a:rPr lang="zh-TW" altLang="en-US" sz="3200" dirty="0"/>
              <a:t>特使用</a:t>
            </a:r>
            <a:r>
              <a:rPr lang="en-US" altLang="zh-TW" sz="3200" dirty="0"/>
              <a:t>﹒</a:t>
            </a:r>
          </a:p>
        </p:txBody>
      </p:sp>
      <p:sp>
        <p:nvSpPr>
          <p:cNvPr id="7" name="向下箭號 6"/>
          <p:cNvSpPr/>
          <p:nvPr/>
        </p:nvSpPr>
        <p:spPr bwMode="auto">
          <a:xfrm>
            <a:off x="3273778" y="3661308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0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3599" y="474134"/>
            <a:ext cx="6910387" cy="1143000"/>
          </a:xfrm>
        </p:spPr>
        <p:txBody>
          <a:bodyPr/>
          <a:lstStyle/>
          <a:p>
            <a:r>
              <a:rPr lang="zh-TW" altLang="en-US" dirty="0" smtClean="0"/>
              <a:t>正割和餘割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45" y="1755422"/>
            <a:ext cx="9087555" cy="4114800"/>
          </a:xfrm>
        </p:spPr>
        <p:txBody>
          <a:bodyPr/>
          <a:lstStyle/>
          <a:p>
            <a:r>
              <a:rPr lang="en-US" altLang="zh-TW" dirty="0" smtClean="0"/>
              <a:t>860 </a:t>
            </a:r>
            <a:r>
              <a:rPr lang="zh-TW" altLang="en-US" dirty="0" smtClean="0"/>
              <a:t>年由海拜什哈西卜首先提出</a:t>
            </a:r>
            <a:r>
              <a:rPr lang="en-US" altLang="zh-TW" dirty="0" smtClean="0"/>
              <a:t>﹐</a:t>
            </a:r>
            <a:r>
              <a:rPr lang="zh-TW" altLang="en-US" dirty="0" smtClean="0"/>
              <a:t>到艾布瓦法 （約 </a:t>
            </a:r>
            <a:r>
              <a:rPr lang="en-US" altLang="zh-TW" dirty="0" smtClean="0"/>
              <a:t>980</a:t>
            </a:r>
            <a:r>
              <a:rPr lang="zh-TW" altLang="en-US" dirty="0" smtClean="0"/>
              <a:t>）正式使用</a:t>
            </a:r>
            <a:endParaRPr lang="en-US" altLang="zh-TW" dirty="0" smtClean="0"/>
          </a:p>
          <a:p>
            <a:endParaRPr lang="en-US" altLang="zh-TW" sz="2000" dirty="0"/>
          </a:p>
          <a:p>
            <a:r>
              <a:rPr lang="en-US" altLang="zh-TW" dirty="0" smtClean="0"/>
              <a:t>1551 </a:t>
            </a:r>
            <a:r>
              <a:rPr lang="zh-TW" altLang="en-US" dirty="0" smtClean="0"/>
              <a:t>年 雷蒂克斯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Georg J. haticus﹐1514</a:t>
            </a:r>
            <a:r>
              <a:rPr lang="zh-TW" altLang="en-US" sz="2400" dirty="0" smtClean="0"/>
              <a:t>～</a:t>
            </a:r>
            <a:r>
              <a:rPr lang="en-US" altLang="zh-TW" sz="2400" dirty="0" smtClean="0"/>
              <a:t>1576</a:t>
            </a:r>
            <a:r>
              <a:rPr lang="zh-TW" altLang="en-US" sz="2400" dirty="0" smtClean="0"/>
              <a:t>）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dirty="0" smtClean="0"/>
              <a:t>在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三角學說準則（</a:t>
            </a:r>
            <a:r>
              <a:rPr lang="en-US" altLang="zh-TW" dirty="0" smtClean="0"/>
              <a:t>Canon </a:t>
            </a:r>
            <a:r>
              <a:rPr lang="en-US" altLang="zh-TW" dirty="0" err="1" smtClean="0"/>
              <a:t>doctrinae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triangulorum</a:t>
            </a:r>
            <a:r>
              <a:rPr lang="zh-TW" altLang="en-US" dirty="0" smtClean="0"/>
              <a:t>）</a:t>
            </a:r>
            <a:r>
              <a:rPr lang="en-US" altLang="zh-TW" dirty="0" smtClean="0"/>
              <a:t>》</a:t>
            </a:r>
            <a:br>
              <a:rPr lang="en-US" altLang="zh-TW" dirty="0" smtClean="0"/>
            </a:br>
            <a:r>
              <a:rPr lang="zh-TW" altLang="en-US" dirty="0" smtClean="0"/>
              <a:t>收入正弦</a:t>
            </a:r>
            <a:r>
              <a:rPr lang="en-US" altLang="zh-TW" dirty="0" smtClean="0"/>
              <a:t>﹑</a:t>
            </a:r>
            <a:r>
              <a:rPr lang="zh-TW" altLang="en-US" dirty="0" smtClean="0"/>
              <a:t>餘弦</a:t>
            </a:r>
            <a:r>
              <a:rPr lang="en-US" altLang="zh-TW" dirty="0" smtClean="0"/>
              <a:t>﹑</a:t>
            </a:r>
            <a:r>
              <a:rPr lang="zh-TW" altLang="en-US" dirty="0" smtClean="0"/>
              <a:t>正切</a:t>
            </a:r>
            <a:r>
              <a:rPr lang="en-US" altLang="zh-TW" dirty="0" smtClean="0"/>
              <a:t>﹑</a:t>
            </a:r>
            <a:r>
              <a:rPr lang="zh-TW" altLang="en-US" dirty="0" smtClean="0"/>
              <a:t>餘切</a:t>
            </a:r>
            <a:r>
              <a:rPr lang="en-US" altLang="zh-TW" dirty="0" smtClean="0"/>
              <a:t>﹑</a:t>
            </a:r>
            <a:r>
              <a:rPr lang="zh-TW" altLang="en-US" dirty="0" smtClean="0"/>
              <a:t>正割</a:t>
            </a:r>
            <a:r>
              <a:rPr lang="en-US" altLang="zh-TW" dirty="0" smtClean="0"/>
              <a:t>﹑</a:t>
            </a:r>
            <a:r>
              <a:rPr lang="zh-TW" altLang="en-US" dirty="0" smtClean="0"/>
              <a:t>餘割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這 </a:t>
            </a:r>
            <a:r>
              <a:rPr lang="en-US" altLang="zh-TW" dirty="0" smtClean="0"/>
              <a:t>6 </a:t>
            </a:r>
            <a:r>
              <a:rPr lang="zh-TW" altLang="en-US" dirty="0" smtClean="0"/>
              <a:t>種函數並附正割表</a:t>
            </a:r>
            <a:endParaRPr lang="en-US" altLang="zh-TW" dirty="0" smtClean="0"/>
          </a:p>
          <a:p>
            <a:endParaRPr lang="en-US" altLang="zh-TW" sz="2000" dirty="0"/>
          </a:p>
          <a:p>
            <a:r>
              <a:rPr lang="en-US" altLang="zh-TW" dirty="0" smtClean="0"/>
              <a:t>sec </a:t>
            </a:r>
            <a:r>
              <a:rPr lang="zh-TW" altLang="en-US" dirty="0" smtClean="0"/>
              <a:t>由數學家吉拉德</a:t>
            </a:r>
            <a:r>
              <a:rPr lang="zh-TW" altLang="en-US" sz="2000" dirty="0" smtClean="0"/>
              <a:t>（</a:t>
            </a:r>
            <a:r>
              <a:rPr lang="en-US" altLang="zh-TW" sz="2000" dirty="0" smtClean="0"/>
              <a:t>Albert Girard﹐1595</a:t>
            </a:r>
            <a:r>
              <a:rPr lang="zh-TW" altLang="en-US" sz="2000" dirty="0" smtClean="0"/>
              <a:t>～</a:t>
            </a:r>
            <a:r>
              <a:rPr lang="en-US" altLang="zh-TW" sz="2000" dirty="0" smtClean="0"/>
              <a:t>1632</a:t>
            </a:r>
            <a:r>
              <a:rPr lang="zh-TW" altLang="en-US" sz="2000" dirty="0" smtClean="0"/>
              <a:t>）</a:t>
            </a:r>
            <a:r>
              <a:rPr lang="zh-TW" altLang="en-US" dirty="0" smtClean="0"/>
              <a:t>首先使用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 bwMode="auto">
          <a:xfrm>
            <a:off x="3860800" y="2848508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4013200" y="5337708"/>
            <a:ext cx="1535289" cy="32737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8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244" y="1184743"/>
            <a:ext cx="6910387" cy="299277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三角學的解析化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代數符號的發明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zh-TW" altLang="en-US" dirty="0"/>
              <a:t>第一個有意識地、系統地使用符號的</a:t>
            </a:r>
            <a:r>
              <a:rPr lang="zh-TW" altLang="en-US" dirty="0" smtClean="0"/>
              <a:t>人</a:t>
            </a:r>
            <a:r>
              <a:rPr lang="en-US" altLang="zh-TW" dirty="0">
                <a:latin typeface="新細明體"/>
                <a:ea typeface="新細明體"/>
              </a:rPr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弗</a:t>
            </a:r>
            <a:r>
              <a:rPr lang="zh-TW" altLang="en-US" dirty="0"/>
              <a:t>朗索瓦</a:t>
            </a:r>
            <a:r>
              <a:rPr lang="en-US" altLang="zh-TW" dirty="0"/>
              <a:t>·</a:t>
            </a:r>
            <a:r>
              <a:rPr lang="zh-TW" altLang="en-US" dirty="0"/>
              <a:t>韋達 </a:t>
            </a:r>
            <a:r>
              <a:rPr lang="zh-TW" altLang="en-US" dirty="0" smtClean="0"/>
              <a:t>（ </a:t>
            </a:r>
            <a:r>
              <a:rPr lang="en-US" altLang="zh-TW" dirty="0"/>
              <a:t>François </a:t>
            </a:r>
            <a:r>
              <a:rPr lang="en-US" altLang="zh-TW" dirty="0" err="1"/>
              <a:t>Viète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 smtClean="0"/>
              <a:t>1540</a:t>
            </a:r>
            <a:r>
              <a:rPr lang="zh-TW" altLang="en-US" dirty="0"/>
              <a:t>年－</a:t>
            </a:r>
            <a:r>
              <a:rPr lang="en-US" altLang="zh-TW" dirty="0"/>
              <a:t>1603</a:t>
            </a:r>
            <a:r>
              <a:rPr lang="zh-TW" altLang="en-US" dirty="0" smtClean="0"/>
              <a:t>年）</a:t>
            </a:r>
            <a:r>
              <a:rPr lang="zh-TW" altLang="en-US" dirty="0"/>
              <a:t>，</a:t>
            </a:r>
            <a:r>
              <a:rPr lang="en-US" altLang="zh-TW" dirty="0"/>
              <a:t>16</a:t>
            </a:r>
            <a:r>
              <a:rPr lang="zh-TW" altLang="en-US" dirty="0" smtClean="0"/>
              <a:t>世紀法國數學家。</a:t>
            </a:r>
            <a:endParaRPr lang="en-US" altLang="zh-TW" dirty="0" smtClean="0"/>
          </a:p>
          <a:p>
            <a:r>
              <a:rPr lang="zh-TW" altLang="en-US" dirty="0"/>
              <a:t>發明</a:t>
            </a:r>
            <a:r>
              <a:rPr lang="zh-TW" altLang="en-US" dirty="0" smtClean="0"/>
              <a:t>對數</a:t>
            </a:r>
            <a:r>
              <a:rPr lang="en-US" altLang="zh-TW" dirty="0">
                <a:latin typeface="新細明體"/>
                <a:ea typeface="新細明體"/>
              </a:rPr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約翰</a:t>
            </a:r>
            <a:r>
              <a:rPr lang="en-US" altLang="zh-TW" dirty="0"/>
              <a:t>·</a:t>
            </a:r>
            <a:r>
              <a:rPr lang="zh-TW" altLang="en-US" dirty="0"/>
              <a:t>納皮爾（</a:t>
            </a:r>
            <a:r>
              <a:rPr lang="en-US" altLang="zh-TW" dirty="0"/>
              <a:t>John </a:t>
            </a:r>
            <a:r>
              <a:rPr lang="en-US" altLang="zh-TW" dirty="0" smtClean="0"/>
              <a:t>Napier</a:t>
            </a:r>
            <a:r>
              <a:rPr lang="zh-TW" altLang="en-US" dirty="0" smtClean="0"/>
              <a:t>；</a:t>
            </a:r>
            <a:r>
              <a:rPr lang="en-US" altLang="zh-TW" dirty="0" smtClean="0"/>
              <a:t>1550</a:t>
            </a:r>
            <a:r>
              <a:rPr lang="zh-TW" altLang="en-US" dirty="0" smtClean="0"/>
              <a:t>年－</a:t>
            </a:r>
            <a:r>
              <a:rPr lang="en-US" altLang="zh-TW" dirty="0"/>
              <a:t>1617</a:t>
            </a:r>
            <a:r>
              <a:rPr lang="zh-TW" altLang="en-US" dirty="0" smtClean="0"/>
              <a:t>年）蘇格蘭</a:t>
            </a:r>
            <a:r>
              <a:rPr lang="zh-TW" altLang="en-US" dirty="0"/>
              <a:t>數學家、物理學家兼天文學家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引入了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個三角函數</a:t>
            </a:r>
            <a:r>
              <a:rPr lang="zh-TW" altLang="en-US" dirty="0"/>
              <a:t>的</a:t>
            </a:r>
            <a:r>
              <a:rPr lang="zh-TW" altLang="en-US" dirty="0" smtClean="0"/>
              <a:t>符號</a:t>
            </a:r>
            <a:r>
              <a:rPr lang="en-US" altLang="zh-TW" dirty="0">
                <a:latin typeface="新細明體"/>
                <a:ea typeface="新細明體"/>
              </a:rPr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威</a:t>
            </a:r>
            <a:r>
              <a:rPr lang="zh-TW" altLang="en-US" dirty="0"/>
              <a:t>廉</a:t>
            </a:r>
            <a:r>
              <a:rPr lang="en-US" altLang="zh-TW" dirty="0"/>
              <a:t>·</a:t>
            </a:r>
            <a:r>
              <a:rPr lang="zh-TW" altLang="en-US" dirty="0"/>
              <a:t>奧特雷德（英語：</a:t>
            </a:r>
            <a:r>
              <a:rPr lang="en-US" altLang="zh-TW" dirty="0"/>
              <a:t>William </a:t>
            </a:r>
            <a:r>
              <a:rPr lang="en-US" altLang="zh-TW" dirty="0" err="1"/>
              <a:t>Oughtred</a:t>
            </a:r>
            <a:r>
              <a:rPr lang="zh-TW" altLang="en-US" dirty="0"/>
              <a:t>，</a:t>
            </a:r>
            <a:r>
              <a:rPr lang="en-US" altLang="zh-TW" dirty="0"/>
              <a:t>1574</a:t>
            </a:r>
            <a:r>
              <a:rPr lang="zh-TW" altLang="en-US" dirty="0" smtClean="0"/>
              <a:t>年－</a:t>
            </a:r>
            <a:r>
              <a:rPr lang="en-US" altLang="zh-TW" dirty="0"/>
              <a:t>1660</a:t>
            </a:r>
            <a:r>
              <a:rPr lang="zh-TW" altLang="en-US" dirty="0" smtClean="0"/>
              <a:t>年）</a:t>
            </a:r>
            <a:r>
              <a:rPr lang="en-US" altLang="zh-TW" dirty="0"/>
              <a:t>,</a:t>
            </a:r>
            <a:r>
              <a:rPr lang="zh-TW" altLang="en-US" dirty="0"/>
              <a:t>英格蘭數學家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三角學的解析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契機之二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849" y="2156128"/>
            <a:ext cx="8006644" cy="3163295"/>
          </a:xfrm>
        </p:spPr>
        <p:txBody>
          <a:bodyPr anchor="t"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解析幾何之父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勒內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笛卡兒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（法語：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René Descartes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1596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年－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1650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法國著名哲學家 、 數學家 、 物理學家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 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2692" y="1902241"/>
            <a:ext cx="4318814" cy="419641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zh-TW" altLang="en-US" dirty="0" smtClean="0"/>
              <a:t>數學的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dirty="0" smtClean="0"/>
              <a:t>生和意義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與現實</a:t>
            </a:r>
            <a:r>
              <a:rPr lang="zh-TW" altLang="en-US" dirty="0" smtClean="0"/>
              <a:t>情境應用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緊緊相扣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12699" y="1963972"/>
            <a:ext cx="2031325" cy="324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三角學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三角函數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2046090" y="3252084"/>
            <a:ext cx="564542" cy="1105231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71277" y="68381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三角解析化的重要性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/>
              <a:t>三角學的應用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9654" y="1782417"/>
            <a:ext cx="7772400" cy="4114800"/>
          </a:xfrm>
        </p:spPr>
        <p:txBody>
          <a:bodyPr/>
          <a:lstStyle/>
          <a:p>
            <a:r>
              <a:rPr lang="zh-TW" altLang="en-US" dirty="0" smtClean="0"/>
              <a:t>古典三角學 </a:t>
            </a:r>
            <a:r>
              <a:rPr lang="en-US" altLang="zh-TW" dirty="0" smtClean="0"/>
              <a:t>(</a:t>
            </a:r>
            <a:r>
              <a:rPr lang="zh-TW" altLang="en-US" dirty="0" smtClean="0"/>
              <a:t>球面三角學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「量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天度地」</a:t>
            </a:r>
            <a:r>
              <a:rPr lang="zh-TW" altLang="en-US" dirty="0" smtClean="0"/>
              <a:t>的研究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三角學</a:t>
            </a:r>
            <a:r>
              <a:rPr lang="zh-TW" altLang="en-US" dirty="0"/>
              <a:t>成為實用的計算科學</a:t>
            </a:r>
            <a:endParaRPr lang="en-US" altLang="zh-TW" dirty="0" smtClean="0"/>
          </a:p>
          <a:p>
            <a:r>
              <a:rPr lang="zh-TW" altLang="en-US" dirty="0" smtClean="0"/>
              <a:t>十六世紀的三角學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向量力學 的應用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三角學變成各三角函數間性質的探討</a:t>
            </a:r>
            <a:endParaRPr lang="en-US" altLang="zh-TW" dirty="0" smtClean="0"/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複三角學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研究週期函數的有力工具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與代數和分析學相融合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/>
              <a:t>很久很久以前</a:t>
            </a:r>
            <a:r>
              <a:rPr lang="en-US" altLang="zh-TW" sz="4800" b="1" dirty="0" smtClean="0"/>
              <a:t>...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8006644" cy="411480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最古老的數學文獻</a:t>
            </a:r>
            <a:r>
              <a:rPr lang="en-US" altLang="zh-TW" sz="5400" dirty="0" smtClean="0">
                <a:solidFill>
                  <a:schemeClr val="tx1"/>
                </a:solidFill>
              </a:rPr>
              <a:t>-----</a:t>
            </a:r>
            <a:br>
              <a:rPr lang="en-US" altLang="zh-TW" sz="5400" dirty="0" smtClean="0">
                <a:solidFill>
                  <a:schemeClr val="tx1"/>
                </a:solidFill>
              </a:rPr>
            </a:br>
            <a:r>
              <a:rPr lang="zh-TW" altLang="en-US" sz="5400" dirty="0" smtClean="0">
                <a:solidFill>
                  <a:schemeClr val="tx1"/>
                </a:solidFill>
              </a:rPr>
              <a:t>萊因德紙草書</a:t>
            </a:r>
            <a:r>
              <a:rPr lang="en-US" altLang="zh-TW" sz="5400" dirty="0" smtClean="0">
                <a:solidFill>
                  <a:schemeClr val="tx1"/>
                </a:solidFill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</a:rPr>
            </a:br>
            <a:endParaRPr lang="en-US" altLang="zh-TW" sz="1600" dirty="0" smtClean="0">
              <a:solidFill>
                <a:schemeClr val="tx1"/>
              </a:solidFill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</a:rPr>
              <a:t>古埃及第二中間期時代</a:t>
            </a:r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r>
              <a:rPr lang="zh-TW" altLang="en-US" sz="4400" dirty="0" smtClean="0">
                <a:solidFill>
                  <a:schemeClr val="tx1"/>
                </a:solidFill>
              </a:rPr>
              <a:t>（約前</a:t>
            </a:r>
            <a:r>
              <a:rPr lang="en-US" altLang="zh-TW" sz="4400" dirty="0" smtClean="0">
                <a:solidFill>
                  <a:schemeClr val="tx1"/>
                </a:solidFill>
              </a:rPr>
              <a:t>1650</a:t>
            </a:r>
            <a:r>
              <a:rPr lang="zh-TW" altLang="en-US" sz="4400" dirty="0" smtClean="0">
                <a:solidFill>
                  <a:schemeClr val="tx1"/>
                </a:solidFill>
              </a:rPr>
              <a:t>年）由僧侶阿</a:t>
            </a:r>
            <a:r>
              <a:rPr lang="zh-TW" altLang="en-US" sz="4400" dirty="0">
                <a:solidFill>
                  <a:schemeClr val="tx1"/>
                </a:solidFill>
              </a:rPr>
              <a:t>美斯</a:t>
            </a:r>
            <a:r>
              <a:rPr lang="zh-TW" altLang="en-US" sz="4400" dirty="0" smtClean="0">
                <a:solidFill>
                  <a:schemeClr val="tx1"/>
                </a:solidFill>
              </a:rPr>
              <a:t>在紙草上抄寫的一部數學著作。</a:t>
            </a:r>
            <a:endParaRPr lang="en-US" altLang="zh-TW" sz="4400" dirty="0" smtClean="0">
              <a:solidFill>
                <a:schemeClr val="tx1"/>
              </a:solidFill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777" y="2315707"/>
            <a:ext cx="7772400" cy="2447124"/>
          </a:xfrm>
        </p:spPr>
        <p:txBody>
          <a:bodyPr/>
          <a:lstStyle/>
          <a:p>
            <a:pPr algn="ctr"/>
            <a:r>
              <a:rPr lang="zh-TW" altLang="en-US" sz="9600" dirty="0" smtClean="0"/>
              <a:t>三角函數的</a:t>
            </a:r>
            <a:r>
              <a:rPr lang="en-US" altLang="zh-TW" sz="9600" dirty="0" smtClean="0"/>
              <a:t/>
            </a:r>
            <a:br>
              <a:rPr lang="en-US" altLang="zh-TW" sz="9600" dirty="0" smtClean="0"/>
            </a:br>
            <a:r>
              <a:rPr lang="zh-TW" altLang="en-US" sz="9600" dirty="0"/>
              <a:t>幾何定義</a:t>
            </a:r>
          </a:p>
        </p:txBody>
      </p:sp>
    </p:spTree>
    <p:extLst>
      <p:ext uri="{BB962C8B-B14F-4D97-AF65-F5344CB8AC3E}">
        <p14:creationId xmlns:p14="http://schemas.microsoft.com/office/powerpoint/2010/main" val="18695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直角三角形中的定義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54" y="2414561"/>
            <a:ext cx="1447023" cy="2049948"/>
          </a:xfrm>
        </p:spPr>
      </p:pic>
      <p:sp>
        <p:nvSpPr>
          <p:cNvPr id="6" name="矩形 5"/>
          <p:cNvSpPr/>
          <p:nvPr/>
        </p:nvSpPr>
        <p:spPr>
          <a:xfrm>
            <a:off x="751397" y="1873383"/>
            <a:ext cx="6205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在直角三角形中僅有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銳</a:t>
            </a:r>
            <a:r>
              <a:rPr lang="zh-TW" altLang="en-US" sz="2400" dirty="0" smtClean="0"/>
              <a:t>角三角函數</a:t>
            </a:r>
            <a:r>
              <a:rPr lang="zh-TW" altLang="en-US" sz="2400" dirty="0"/>
              <a:t>的定義</a:t>
            </a:r>
          </a:p>
        </p:txBody>
      </p:sp>
      <p:sp>
        <p:nvSpPr>
          <p:cNvPr id="7" name="矩形 6"/>
          <p:cNvSpPr/>
          <p:nvPr/>
        </p:nvSpPr>
        <p:spPr>
          <a:xfrm>
            <a:off x="940113" y="463999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定義廣義角的三角函數</a:t>
            </a:r>
          </a:p>
        </p:txBody>
      </p:sp>
      <p:pic>
        <p:nvPicPr>
          <p:cNvPr id="2164" name="Picture 116" descr="2-4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54" y="5198535"/>
            <a:ext cx="6012903" cy="132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85" y="2414561"/>
            <a:ext cx="6330277" cy="247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直角座標系中的定義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1" y="1916037"/>
            <a:ext cx="2933334" cy="2333333"/>
          </a:xfrm>
        </p:spPr>
      </p:pic>
      <p:sp>
        <p:nvSpPr>
          <p:cNvPr id="5" name="矩形 4"/>
          <p:cNvSpPr/>
          <p:nvPr/>
        </p:nvSpPr>
        <p:spPr>
          <a:xfrm>
            <a:off x="3929393" y="1836296"/>
            <a:ext cx="4249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TW" sz="2800" dirty="0" smtClean="0"/>
              <a:t>θ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x</a:t>
            </a:r>
            <a:r>
              <a:rPr lang="zh-TW" altLang="en-US" sz="2800" dirty="0" smtClean="0"/>
              <a:t>軸</a:t>
            </a:r>
            <a:r>
              <a:rPr lang="zh-TW" altLang="en-US" sz="2800" dirty="0"/>
              <a:t>正</a:t>
            </a:r>
            <a:r>
              <a:rPr lang="zh-TW" altLang="en-US" sz="2800" dirty="0" smtClean="0"/>
              <a:t>向逆</a:t>
            </a:r>
            <a:r>
              <a:rPr lang="zh-TW" altLang="en-US" sz="2800" dirty="0"/>
              <a:t>時針旋轉</a:t>
            </a:r>
            <a:r>
              <a:rPr lang="zh-TW" altLang="en-US" sz="2800" dirty="0" smtClean="0"/>
              <a:t>到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射線</a:t>
            </a:r>
            <a:r>
              <a:rPr lang="en-US" altLang="zh-TW" sz="2800" dirty="0" smtClean="0"/>
              <a:t>OP</a:t>
            </a:r>
            <a:r>
              <a:rPr lang="zh-TW" altLang="en-US" sz="2800" dirty="0" smtClean="0"/>
              <a:t>方向</a:t>
            </a:r>
            <a:r>
              <a:rPr lang="zh-TW" altLang="en-US" sz="2800" dirty="0"/>
              <a:t>所形成的角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r</a:t>
            </a:r>
            <a:r>
              <a:rPr lang="zh-TW" altLang="en-US" sz="2800" dirty="0" smtClean="0"/>
              <a:t>是</a:t>
            </a:r>
            <a:r>
              <a:rPr lang="en-US" altLang="zh-TW" sz="2800" i="1" dirty="0"/>
              <a:t>P</a:t>
            </a:r>
            <a:r>
              <a:rPr lang="zh-TW" altLang="en-US" sz="2800" dirty="0"/>
              <a:t>到原點</a:t>
            </a:r>
            <a:r>
              <a:rPr lang="en-US" altLang="zh-TW" sz="2800" i="1" dirty="0"/>
              <a:t>O</a:t>
            </a:r>
            <a:r>
              <a:rPr lang="zh-TW" altLang="en-US" sz="2800" dirty="0"/>
              <a:t>的距離</a:t>
            </a:r>
          </a:p>
        </p:txBody>
      </p:sp>
      <p:sp>
        <p:nvSpPr>
          <p:cNvPr id="13" name="矩形 12"/>
          <p:cNvSpPr/>
          <p:nvPr/>
        </p:nvSpPr>
        <p:spPr>
          <a:xfrm>
            <a:off x="4040711" y="3322777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對</a:t>
            </a:r>
            <a:r>
              <a:rPr lang="en-US" altLang="zh-TW" sz="2400" dirty="0"/>
              <a:t>0</a:t>
            </a:r>
            <a:r>
              <a:rPr lang="zh-TW" altLang="en-US" sz="2400" dirty="0"/>
              <a:t>到</a:t>
            </a:r>
            <a:r>
              <a:rPr lang="en-US" altLang="zh-TW" sz="2400" dirty="0"/>
              <a:t>360</a:t>
            </a:r>
            <a:r>
              <a:rPr lang="zh-TW" altLang="en-US" sz="2400" dirty="0"/>
              <a:t>度</a:t>
            </a:r>
            <a:r>
              <a:rPr lang="zh-TW" altLang="en-US" sz="2400" dirty="0" smtClean="0"/>
              <a:t>的角度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定義</a:t>
            </a:r>
            <a:r>
              <a:rPr lang="zh-TW" altLang="en-US" sz="2400" dirty="0"/>
              <a:t>三角函數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8153" y="59952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同界角的定義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10" y="4242628"/>
            <a:ext cx="7385323" cy="160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單位圓定義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" y="3025976"/>
            <a:ext cx="3623807" cy="33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0" y="19923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/>
              <a:t>A(1, 0)</a:t>
            </a:r>
            <a:r>
              <a:rPr lang="zh-TW" altLang="en-US" sz="2400" dirty="0"/>
              <a:t>為起始點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如果</a:t>
            </a:r>
            <a:r>
              <a:rPr lang="en-US" altLang="zh-TW" sz="2400" dirty="0"/>
              <a:t>θ &gt; 0</a:t>
            </a:r>
            <a:r>
              <a:rPr lang="zh-TW" altLang="en-US" sz="2400" dirty="0"/>
              <a:t>則將</a:t>
            </a:r>
            <a:r>
              <a:rPr lang="en-US" altLang="zh-TW" sz="2400" dirty="0"/>
              <a:t>OA</a:t>
            </a:r>
            <a:r>
              <a:rPr lang="zh-TW" altLang="en-US" sz="2400" dirty="0"/>
              <a:t>逆時針轉動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如果</a:t>
            </a:r>
            <a:r>
              <a:rPr lang="en-US" altLang="zh-TW" sz="2400" dirty="0"/>
              <a:t>θ &lt; 0</a:t>
            </a:r>
            <a:r>
              <a:rPr lang="zh-TW" altLang="en-US" sz="2400" dirty="0"/>
              <a:t>則順時針移動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直到</a:t>
            </a:r>
            <a:r>
              <a:rPr lang="zh-TW" altLang="en-US" sz="2400" dirty="0"/>
              <a:t>轉過的角度等於</a:t>
            </a:r>
            <a:r>
              <a:rPr lang="en-US" altLang="zh-TW" sz="2400" dirty="0"/>
              <a:t>θ</a:t>
            </a:r>
            <a:r>
              <a:rPr lang="zh-TW" altLang="en-US" sz="2400" dirty="0"/>
              <a:t>為止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設</a:t>
            </a:r>
            <a:r>
              <a:rPr lang="zh-TW" altLang="en-US" sz="2400" dirty="0"/>
              <a:t>最終點</a:t>
            </a:r>
            <a:r>
              <a:rPr lang="en-US" altLang="zh-TW" sz="2400" dirty="0"/>
              <a:t>A</a:t>
            </a:r>
            <a:r>
              <a:rPr lang="zh-TW" altLang="en-US" sz="2400" dirty="0"/>
              <a:t>轉到的位置為</a:t>
            </a:r>
            <a:r>
              <a:rPr lang="en-US" altLang="zh-TW" sz="2400" dirty="0"/>
              <a:t>P (x, y)</a:t>
            </a:r>
            <a:r>
              <a:rPr lang="zh-TW" altLang="en-US" sz="2400" dirty="0"/>
              <a:t>，</a:t>
            </a:r>
          </a:p>
        </p:txBody>
      </p:sp>
      <p:sp>
        <p:nvSpPr>
          <p:cNvPr id="5" name="矩形 4"/>
          <p:cNvSpPr/>
          <p:nvPr/>
        </p:nvSpPr>
        <p:spPr>
          <a:xfrm>
            <a:off x="415683" y="1972126"/>
            <a:ext cx="4075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角度</a:t>
            </a:r>
            <a:r>
              <a:rPr lang="en-US" altLang="zh-TW" sz="3200" dirty="0"/>
              <a:t>θ</a:t>
            </a:r>
            <a:r>
              <a:rPr lang="zh-TW" altLang="en-US" sz="3200" dirty="0"/>
              <a:t>可以是</a:t>
            </a:r>
            <a:r>
              <a:rPr lang="zh-TW" altLang="en-US" sz="3200" dirty="0" smtClean="0"/>
              <a:t>任何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 bwMode="auto">
          <a:xfrm>
            <a:off x="4773322" y="4207399"/>
            <a:ext cx="3742525" cy="22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/>
          <a:stretch/>
        </p:blipFill>
        <p:spPr>
          <a:xfrm>
            <a:off x="2185220" y="1868556"/>
            <a:ext cx="4591052" cy="352551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07815" y="5169403"/>
            <a:ext cx="797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Eli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Maor.2000.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毛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起來說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Trigonometric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delights</a:t>
            </a:r>
          </a:p>
          <a:p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三角函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en-US" altLang="zh-CN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维基百科，自由的</a:t>
            </a:r>
            <a:r>
              <a:rPr lang="zh-CN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百科全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zh.wikipedia.org/wiki/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三角函數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古埃及人的數學問題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計算金字塔的「塞克特」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塞克特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85137"/>
              </p:ext>
            </p:extLst>
          </p:nvPr>
        </p:nvGraphicFramePr>
        <p:xfrm>
          <a:off x="1496977" y="4105537"/>
          <a:ext cx="39020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841400" imgH="469800" progId="Equation.DSMT4">
                  <p:embed/>
                </p:oleObj>
              </mc:Choice>
              <mc:Fallback>
                <p:oleObj name="Equation" r:id="rId3" imgW="1841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6977" y="4105537"/>
                        <a:ext cx="3902075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52" y="2920204"/>
            <a:ext cx="3452424" cy="22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157" y="3232855"/>
            <a:ext cx="8049153" cy="1362075"/>
          </a:xfrm>
        </p:spPr>
        <p:txBody>
          <a:bodyPr/>
          <a:lstStyle/>
          <a:p>
            <a:r>
              <a:rPr lang="zh-TW" altLang="en-US" sz="6000" dirty="0" smtClean="0"/>
              <a:t>古埃及人實用了三角學</a:t>
            </a:r>
            <a:endParaRPr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6492" y="1574623"/>
            <a:ext cx="7772400" cy="1500187"/>
          </a:xfrm>
        </p:spPr>
        <p:txBody>
          <a:bodyPr/>
          <a:lstStyle/>
          <a:p>
            <a:r>
              <a:rPr lang="zh-TW" altLang="en-US" sz="5400" dirty="0" smtClean="0"/>
              <a:t>古埃及人發明了三角學</a:t>
            </a:r>
            <a:r>
              <a:rPr lang="en-US" altLang="zh-TW" sz="5400" dirty="0" smtClean="0"/>
              <a:t>???</a:t>
            </a:r>
            <a:endParaRPr lang="zh-TW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295027" y="4339356"/>
            <a:ext cx="85266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 smtClean="0"/>
              <a:t>真正將三角抽象</a:t>
            </a:r>
            <a:r>
              <a:rPr lang="zh-TW" altLang="en-US" sz="5400" b="1" dirty="0"/>
              <a:t>成數學概</a:t>
            </a:r>
            <a:r>
              <a:rPr lang="zh-TW" altLang="en-US" sz="5400" b="1" dirty="0" smtClean="0"/>
              <a:t>念</a:t>
            </a:r>
            <a:r>
              <a:rPr lang="en-US" altLang="zh-TW" sz="5400" b="1" smtClean="0"/>
              <a:t/>
            </a:r>
            <a:br>
              <a:rPr lang="en-US" altLang="zh-TW" sz="5400" b="1" smtClean="0"/>
            </a:br>
            <a:r>
              <a:rPr lang="en-US" altLang="zh-TW" sz="5400" b="1" smtClean="0"/>
              <a:t>…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50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名詞 「三角學」 的創造者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希臘天文學家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希</a:t>
            </a:r>
            <a:r>
              <a:rPr lang="zh-TW" altLang="en-US" sz="3600" dirty="0"/>
              <a:t>巴爾</a:t>
            </a:r>
            <a:r>
              <a:rPr lang="zh-TW" altLang="en-US" sz="3600" dirty="0" smtClean="0"/>
              <a:t>卡斯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dirty="0" smtClean="0"/>
              <a:t>（</a:t>
            </a:r>
            <a:r>
              <a:rPr lang="en-US" altLang="zh-TW" dirty="0"/>
              <a:t>Hipparchus</a:t>
            </a:r>
            <a:r>
              <a:rPr lang="zh-TW" altLang="en-US" dirty="0"/>
              <a:t>，</a:t>
            </a:r>
            <a:r>
              <a:rPr lang="zh-TW" altLang="en-US" dirty="0" smtClean="0"/>
              <a:t>約</a:t>
            </a:r>
            <a:r>
              <a:rPr lang="en-US" altLang="zh-TW" dirty="0" smtClean="0"/>
              <a:t>190~120B.C</a:t>
            </a:r>
            <a:r>
              <a:rPr lang="en-US" altLang="zh-TW" dirty="0"/>
              <a:t>.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sz="3600" dirty="0" smtClean="0"/>
              <a:t>他考慮圓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600" dirty="0" smtClean="0"/>
              <a:t>接三角形，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把三角形的每個邊都是一根弦，</a:t>
            </a:r>
            <a:endParaRPr lang="en-US" altLang="zh-TW" sz="3600" dirty="0" smtClean="0"/>
          </a:p>
          <a:p>
            <a:r>
              <a:rPr lang="zh-TW" altLang="en-US" sz="3600" dirty="0"/>
              <a:t>自行計算出來三角比率表。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 smtClean="0"/>
              <a:t>弦長寫成圓心角的函數。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631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《</a:t>
            </a:r>
            <a:r>
              <a:rPr lang="zh-TW" altLang="en-US" sz="4800" dirty="0"/>
              <a:t>天文學大成（</a:t>
            </a:r>
            <a:r>
              <a:rPr lang="en-US" altLang="zh-TW" sz="4800" dirty="0"/>
              <a:t>Almagest</a:t>
            </a:r>
            <a:r>
              <a:rPr lang="zh-TW" altLang="en-US" sz="4800" dirty="0"/>
              <a:t>）</a:t>
            </a:r>
            <a:r>
              <a:rPr lang="en-US" altLang="zh-TW" sz="4800" dirty="0"/>
              <a:t>》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600" dirty="0" smtClean="0"/>
              <a:t>目前所知第一本三角學的主要著作。</a:t>
            </a:r>
            <a:endParaRPr lang="en-US" altLang="zh-TW" sz="3600" dirty="0" smtClean="0"/>
          </a:p>
          <a:p>
            <a:pPr>
              <a:lnSpc>
                <a:spcPct val="130000"/>
              </a:lnSpc>
            </a:pPr>
            <a:r>
              <a:rPr lang="zh-TW" altLang="en-US" sz="3600" dirty="0" smtClean="0"/>
              <a:t>托</a:t>
            </a:r>
            <a:r>
              <a:rPr lang="zh-TW" altLang="en-US" sz="3600" dirty="0"/>
              <a:t>勒</a:t>
            </a:r>
            <a:r>
              <a:rPr lang="zh-TW" altLang="en-US" sz="3600" dirty="0" smtClean="0"/>
              <a:t>密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約</a:t>
            </a:r>
            <a:r>
              <a:rPr lang="en-US" altLang="zh-TW" sz="3600" dirty="0"/>
              <a:t>100</a:t>
            </a:r>
            <a:r>
              <a:rPr lang="zh-TW" altLang="en-US" sz="3600" dirty="0"/>
              <a:t>年－</a:t>
            </a:r>
            <a:r>
              <a:rPr lang="en-US" altLang="zh-TW" sz="3600" dirty="0"/>
              <a:t>170</a:t>
            </a:r>
            <a:r>
              <a:rPr lang="zh-TW" altLang="en-US" sz="3600" dirty="0" smtClean="0"/>
              <a:t>年</a:t>
            </a:r>
            <a:r>
              <a:rPr lang="en-US" altLang="zh-TW" sz="3600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zh-TW" altLang="en-US" sz="3600" dirty="0"/>
              <a:t>托勒密的弦</a:t>
            </a:r>
            <a:r>
              <a:rPr lang="zh-TW" altLang="en-US" sz="3600" dirty="0" smtClean="0"/>
              <a:t>長表</a:t>
            </a:r>
            <a:r>
              <a:rPr lang="en-US" altLang="zh-TW" sz="3600" dirty="0" smtClean="0"/>
              <a:t>:</a:t>
            </a:r>
            <a:br>
              <a:rPr lang="en-US" altLang="zh-TW" sz="3600" dirty="0" smtClean="0"/>
            </a:br>
            <a:r>
              <a:rPr lang="zh-TW" altLang="en-US" sz="3600" dirty="0" smtClean="0"/>
              <a:t>表示出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「弧所對應的弦長」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dirty="0" smtClean="0"/>
              <a:t>「</a:t>
            </a:r>
            <a:r>
              <a:rPr lang="zh-TW" altLang="en-US" sz="3600" dirty="0"/>
              <a:t>弦」</a:t>
            </a:r>
            <a:r>
              <a:rPr lang="en-US" altLang="zh-TW" sz="3600" dirty="0"/>
              <a:t>(chord) </a:t>
            </a:r>
            <a:r>
              <a:rPr lang="zh-TW" altLang="en-US" sz="3600" dirty="0"/>
              <a:t>函</a:t>
            </a:r>
            <a:r>
              <a:rPr lang="zh-TW" altLang="en-US" sz="3600" dirty="0" smtClean="0"/>
              <a:t>數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8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托勒密的弦長表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16324" r="38117" b="9603"/>
          <a:stretch/>
        </p:blipFill>
        <p:spPr bwMode="auto">
          <a:xfrm>
            <a:off x="4842933" y="2013788"/>
            <a:ext cx="3795949" cy="38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1" y="1933839"/>
            <a:ext cx="3908072" cy="35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79375" y="5531346"/>
            <a:ext cx="3260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/>
              <a:t>Crd</a:t>
            </a:r>
            <a:r>
              <a:rPr lang="en-US" altLang="zh-TW" sz="3200" dirty="0"/>
              <a:t>(</a:t>
            </a:r>
            <a:r>
              <a:rPr lang="el-GR" altLang="zh-TW" sz="3200" dirty="0"/>
              <a:t>θ) = 2 </a:t>
            </a:r>
            <a:r>
              <a:rPr lang="en-US" altLang="zh-TW" sz="3200" dirty="0"/>
              <a:t>sin </a:t>
            </a:r>
            <a:r>
              <a:rPr lang="el-GR" altLang="zh-TW" sz="3200" dirty="0" smtClean="0"/>
              <a:t>θ</a:t>
            </a:r>
            <a:r>
              <a:rPr lang="en-US" altLang="zh-TW" sz="3200" dirty="0" smtClean="0"/>
              <a:t>/</a:t>
            </a:r>
            <a:r>
              <a:rPr lang="el-GR" altLang="zh-TW" sz="3200" dirty="0" smtClean="0"/>
              <a:t>2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4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求</a:t>
            </a:r>
            <a:r>
              <a:rPr lang="el-GR" altLang="zh-TW" dirty="0" smtClean="0">
                <a:latin typeface="新細明體"/>
                <a:ea typeface="新細明體"/>
              </a:rPr>
              <a:t>α</a:t>
            </a:r>
            <a:r>
              <a:rPr lang="zh-TW" altLang="en-US" dirty="0" smtClean="0"/>
              <a:t>所對的弦長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" y="2060222"/>
            <a:ext cx="423736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049079" y="2043485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已知角</a:t>
            </a:r>
            <a:r>
              <a:rPr lang="el-GR" altLang="zh-TW" sz="3200" dirty="0" smtClean="0">
                <a:latin typeface="新細明體"/>
                <a:ea typeface="新細明體"/>
              </a:rPr>
              <a:t>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利用托勒密的弦長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求出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971230"/>
              </p:ext>
            </p:extLst>
          </p:nvPr>
        </p:nvGraphicFramePr>
        <p:xfrm>
          <a:off x="7223428" y="2264865"/>
          <a:ext cx="568850" cy="42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3428" y="2264865"/>
                        <a:ext cx="568850" cy="42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46684"/>
              </p:ext>
            </p:extLst>
          </p:nvPr>
        </p:nvGraphicFramePr>
        <p:xfrm>
          <a:off x="6008688" y="3709988"/>
          <a:ext cx="5699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3709988"/>
                        <a:ext cx="5699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5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新細明體"/>
                <a:ea typeface="新細明體"/>
              </a:rPr>
              <a:t>「</a:t>
            </a:r>
            <a:r>
              <a:rPr lang="zh-TW" altLang="en-US" sz="4800" dirty="0" smtClean="0"/>
              <a:t>正弦</a:t>
            </a:r>
            <a:r>
              <a:rPr lang="zh-TW" altLang="en-US" sz="4800" dirty="0" smtClean="0">
                <a:latin typeface="新細明體"/>
                <a:ea typeface="新細明體"/>
              </a:rPr>
              <a:t>」</a:t>
            </a:r>
            <a:r>
              <a:rPr lang="zh-TW" altLang="en-US" sz="4800" dirty="0" smtClean="0"/>
              <a:t>粉墨登場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     弦長表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dirty="0" smtClean="0"/>
              <a:t>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                     印度人阿耶波多        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</a:t>
            </a:r>
            <a:r>
              <a:rPr lang="en-US" altLang="zh-TW" sz="4000" dirty="0" smtClean="0"/>
              <a:t>Aryabhata﹐476</a:t>
            </a:r>
            <a:r>
              <a:rPr lang="zh-TW" altLang="en-US" sz="4000" dirty="0" smtClean="0"/>
              <a:t>～</a:t>
            </a:r>
            <a:r>
              <a:rPr lang="en-US" altLang="zh-TW" sz="4000" dirty="0" smtClean="0"/>
              <a:t>550</a:t>
            </a:r>
            <a:r>
              <a:rPr lang="zh-TW" altLang="en-US" sz="4000" dirty="0" smtClean="0"/>
              <a:t>）    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                      </a:t>
            </a:r>
            <a:endParaRPr lang="en-US" altLang="zh-TW" sz="4000" dirty="0" smtClean="0"/>
          </a:p>
          <a:p>
            <a:r>
              <a:rPr lang="zh-TW" altLang="en-US" sz="4000" dirty="0" smtClean="0"/>
              <a:t>     半弦表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sp>
        <p:nvSpPr>
          <p:cNvPr id="6" name="向下箭號 5"/>
          <p:cNvSpPr/>
          <p:nvPr/>
        </p:nvSpPr>
        <p:spPr bwMode="auto">
          <a:xfrm>
            <a:off x="1693332" y="2884308"/>
            <a:ext cx="1862667" cy="2015069"/>
          </a:xfrm>
          <a:prstGeom prst="downArrow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5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anplate">
  <a:themeElements>
    <a:clrScheme name="nyan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yanpla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nyan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n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n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n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n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n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n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wanplate001-green-</Template>
  <TotalTime>1088</TotalTime>
  <Words>455</Words>
  <Application>Microsoft Office PowerPoint</Application>
  <PresentationFormat>如螢幕大小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nyanplate</vt:lpstr>
      <vt:lpstr>Equation</vt:lpstr>
      <vt:lpstr>高雄市立左營高中</vt:lpstr>
      <vt:lpstr>很久很久以前...</vt:lpstr>
      <vt:lpstr>古埃及人的數學問題</vt:lpstr>
      <vt:lpstr>古埃及人實用了三角學</vt:lpstr>
      <vt:lpstr>名詞 「三角學」 的創造者</vt:lpstr>
      <vt:lpstr>《天文學大成（Almagest）》</vt:lpstr>
      <vt:lpstr>托勒密的弦長表</vt:lpstr>
      <vt:lpstr>求α所對的弦長</vt:lpstr>
      <vt:lpstr>「正弦」粉墨登場</vt:lpstr>
      <vt:lpstr>PowerPoint 簡報</vt:lpstr>
      <vt:lpstr>PowerPoint 簡報</vt:lpstr>
      <vt:lpstr>餘弦 : 計算餘角的正弦值</vt:lpstr>
      <vt:lpstr>正切與餘切</vt:lpstr>
      <vt:lpstr>PowerPoint 簡報</vt:lpstr>
      <vt:lpstr>正割和餘割</vt:lpstr>
      <vt:lpstr>三角學的解析化發展… 契機之一 : 代數符號的發明 </vt:lpstr>
      <vt:lpstr>三角學的解析化發展… 契機之二</vt:lpstr>
      <vt:lpstr>數學的產生和意義 與現實情境應用 緊緊相扣</vt:lpstr>
      <vt:lpstr>三角學的應用</vt:lpstr>
      <vt:lpstr>三角函數的 幾何定義</vt:lpstr>
      <vt:lpstr>直角三角形中的定義</vt:lpstr>
      <vt:lpstr>直角座標系中的定義</vt:lpstr>
      <vt:lpstr>單位圓定義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高雄市立左營高中</dc:title>
  <dc:creator>sunyi</dc:creator>
  <cp:lastModifiedBy>sunyi</cp:lastModifiedBy>
  <cp:revision>71</cp:revision>
  <dcterms:created xsi:type="dcterms:W3CDTF">2017-12-14T07:50:19Z</dcterms:created>
  <dcterms:modified xsi:type="dcterms:W3CDTF">2018-01-15T11:27:55Z</dcterms:modified>
</cp:coreProperties>
</file>