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2" r:id="rId5"/>
    <p:sldId id="271" r:id="rId6"/>
    <p:sldId id="263" r:id="rId7"/>
    <p:sldId id="269" r:id="rId8"/>
    <p:sldId id="270" r:id="rId9"/>
    <p:sldId id="264" r:id="rId10"/>
    <p:sldId id="265" r:id="rId11"/>
    <p:sldId id="259" r:id="rId1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96" d="100"/>
          <a:sy n="96" d="100"/>
        </p:scale>
        <p:origin x="-630" y="9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754755" y="2484122"/>
            <a:ext cx="5229225" cy="174497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300537" y="4588511"/>
            <a:ext cx="4214813" cy="70421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5986463" y="5864861"/>
            <a:ext cx="2057400" cy="365125"/>
          </a:xfrm>
        </p:spPr>
        <p:txBody>
          <a:bodyPr/>
          <a:lstStyle/>
          <a:p>
            <a:fld id="{BCE7710A-450F-4CC8-9B1B-8D654704B0D5}" type="datetimeFigureOut">
              <a:rPr lang="zh-TW" altLang="en-US" smtClean="0"/>
              <a:pPr/>
              <a:t>2018/1/18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613695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/>
              <a:pPr/>
              <a:t>2018/1/18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096930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/>
              <a:pPr/>
              <a:t>2018/1/18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081003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/>
              <a:pPr/>
              <a:t>2018/1/18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6686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2445386"/>
            <a:ext cx="5172075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/>
              <a:pPr/>
              <a:t>2018/1/18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875294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/>
              <a:pPr/>
              <a:t>2018/1/18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052659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/>
              <a:pPr/>
              <a:t>2018/1/18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865818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/>
              <a:pPr/>
              <a:t>2018/1/18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076893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/>
              <a:pPr/>
              <a:t>2018/1/18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836815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/>
              <a:pPr/>
              <a:t>2018/1/18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425450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/>
              <a:pPr/>
              <a:t>2018/1/18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12412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7710A-450F-4CC8-9B1B-8D654704B0D5}" type="datetimeFigureOut">
              <a:rPr lang="zh-TW" altLang="en-US" smtClean="0"/>
              <a:pPr/>
              <a:t>2018/1/18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B6DFE-BD0F-4366-B703-0AB8B391484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89914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&#19977;&#35282;&#24418;&#30456;&#20284;SSS.ggb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&#22810;&#37002;&#24418;SAS.ggb" TargetMode="External"/><Relationship Id="rId2" Type="http://schemas.openxmlformats.org/officeDocument/2006/relationships/hyperlink" Target="&#27234;&#22291;SSS.ggb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&#27234;&#22291;AAS.ggb" TargetMode="External"/><Relationship Id="rId5" Type="http://schemas.openxmlformats.org/officeDocument/2006/relationships/hyperlink" Target="&#27234;&#22291;ASA.ggb" TargetMode="External"/><Relationship Id="rId4" Type="http://schemas.openxmlformats.org/officeDocument/2006/relationships/hyperlink" Target="&#27234;&#22291;ASS.ggb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&#19977;&#35282;&#24418;ASS.ggb" TargetMode="External"/><Relationship Id="rId2" Type="http://schemas.openxmlformats.org/officeDocument/2006/relationships/hyperlink" Target="&#19977;&#35282;&#24418;SSS.ggb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&#27234;&#22291;&#30456;&#20284;SAS.ggb" TargetMode="External"/><Relationship Id="rId2" Type="http://schemas.openxmlformats.org/officeDocument/2006/relationships/hyperlink" Target="&#27234;&#22291;&#30456;&#20284;SSS.ggb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&#27234;&#22291;&#30456;&#20284;AAS.ggb" TargetMode="External"/><Relationship Id="rId4" Type="http://schemas.openxmlformats.org/officeDocument/2006/relationships/hyperlink" Target="&#27234;&#22291;&#30456;&#20284;ASA.ggb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604051" y="2027582"/>
            <a:ext cx="6399807" cy="2544417"/>
          </a:xfrm>
        </p:spPr>
        <p:txBody>
          <a:bodyPr>
            <a:noAutofit/>
          </a:bodyPr>
          <a:lstStyle/>
          <a:p>
            <a:r>
              <a:rPr lang="en-US" altLang="zh-TW" sz="44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106</a:t>
            </a:r>
            <a:r>
              <a:rPr lang="zh-TW" altLang="en-US" sz="44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學年度</a:t>
            </a:r>
            <a:r>
              <a:rPr lang="en-US" altLang="zh-TW" sz="44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4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44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生根計畫期中分享會</a:t>
            </a:r>
            <a:r>
              <a:rPr lang="en-US" altLang="zh-TW" sz="48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8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36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44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4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5400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全等與相似</a:t>
            </a:r>
            <a:endParaRPr lang="zh-TW" altLang="en-US" sz="5400" b="1" dirty="0">
              <a:solidFill>
                <a:schemeClr val="accent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486400" y="5582424"/>
            <a:ext cx="3438939" cy="977402"/>
          </a:xfrm>
        </p:spPr>
        <p:txBody>
          <a:bodyPr/>
          <a:lstStyle/>
          <a:p>
            <a:r>
              <a:rPr lang="zh-TW" alt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台南市建興國中  陳俐利</a:t>
            </a:r>
            <a:endParaRPr lang="en-US" altLang="zh-TW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TW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107.01.14</a:t>
            </a:r>
            <a:endParaRPr lang="zh-TW" alt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145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145622"/>
          </a:xfrm>
        </p:spPr>
        <p:txBody>
          <a:bodyPr/>
          <a:lstStyle/>
          <a:p>
            <a:r>
              <a:rPr lang="en-US" altLang="zh-TW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相似</a:t>
            </a:r>
            <a:r>
              <a:rPr lang="en-US" altLang="zh-TW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』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三角形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2047462"/>
            <a:ext cx="7886700" cy="4253948"/>
          </a:xfrm>
        </p:spPr>
        <p:txBody>
          <a:bodyPr/>
          <a:lstStyle/>
          <a:p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如果要檢驗兩個三角形是否相似？要檢驗什麼條件呢？</a:t>
            </a:r>
            <a:endParaRPr lang="en-US" altLang="zh-TW" sz="3200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→</a:t>
            </a:r>
            <a:r>
              <a:rPr lang="en-US" altLang="zh-TW" sz="3200" b="1" dirty="0" err="1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SSS</a:t>
            </a:r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相似</a:t>
            </a:r>
            <a:endParaRPr lang="en-US" altLang="zh-TW" sz="3200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→</a:t>
            </a:r>
            <a:r>
              <a:rPr lang="en-US" altLang="zh-TW" sz="32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SAS</a:t>
            </a:r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相似</a:t>
            </a:r>
            <a:endParaRPr lang="en-US" altLang="zh-TW" sz="3200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→</a:t>
            </a:r>
            <a:r>
              <a:rPr lang="en-US" altLang="zh-TW" sz="3200" b="1" dirty="0" err="1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ASA</a:t>
            </a:r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相似</a:t>
            </a:r>
            <a:endParaRPr lang="en-US" altLang="zh-TW" sz="3200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1000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相似三角形的性質探討：</a:t>
            </a:r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hlinkClick r:id="rId2" action="ppaction://hlinkfile"/>
              </a:rPr>
              <a:t>三角形相似</a:t>
            </a:r>
            <a:endParaRPr lang="zh-TW" altLang="en-US" sz="3200" b="1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347257" y="4154558"/>
            <a:ext cx="1967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AA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相似</a:t>
            </a:r>
            <a:endParaRPr lang="zh-TW" altLang="en-US" sz="32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713383" y="4144618"/>
            <a:ext cx="2256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3200" b="1" dirty="0" err="1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AAS</a:t>
            </a:r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相似</a:t>
            </a:r>
            <a:endParaRPr lang="zh-TW" altLang="en-US" sz="3200" dirty="0"/>
          </a:p>
        </p:txBody>
      </p:sp>
      <p:sp>
        <p:nvSpPr>
          <p:cNvPr id="6" name="向右箭號 5"/>
          <p:cNvSpPr/>
          <p:nvPr/>
        </p:nvSpPr>
        <p:spPr>
          <a:xfrm>
            <a:off x="4890053" y="4347554"/>
            <a:ext cx="357809" cy="198782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64145" y="2703804"/>
            <a:ext cx="4678846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謝謝聆聽</a:t>
            </a:r>
            <a:r>
              <a:rPr lang="en-US" altLang="zh-TW" sz="6000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!</a:t>
            </a:r>
            <a:endParaRPr lang="zh-TW" altLang="en-US" sz="6000" b="1" dirty="0">
              <a:solidFill>
                <a:schemeClr val="accent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677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全等</a:t>
            </a:r>
            <a:r>
              <a:rPr lang="en-US" altLang="zh-TW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』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概念的探討</a:t>
            </a:r>
            <a:endParaRPr lang="zh-TW" altLang="en-US" b="1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9318" y="1749287"/>
            <a:ext cx="8207239" cy="3210339"/>
          </a:xfrm>
        </p:spPr>
        <p:txBody>
          <a:bodyPr>
            <a:noAutofit/>
          </a:bodyPr>
          <a:lstStyle/>
          <a:p>
            <a:r>
              <a:rPr lang="zh-TW" altLang="en-US" sz="30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意義：兩個圖形可以重疊在一起</a:t>
            </a:r>
            <a:endParaRPr lang="en-US" altLang="zh-TW" sz="3000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30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 →檢驗兩個 </a:t>
            </a:r>
            <a:r>
              <a:rPr lang="en-US" altLang="zh-TW" sz="30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n</a:t>
            </a:r>
            <a:r>
              <a:rPr lang="zh-TW" altLang="en-US" sz="30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邊形是否全等？</a:t>
            </a:r>
            <a:endParaRPr lang="en-US" altLang="zh-TW" sz="3000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30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 →指的是每組對應邊分別相等，每組對應角</a:t>
            </a:r>
            <a:endParaRPr lang="en-US" altLang="zh-TW" sz="3000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30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   分別相等。</a:t>
            </a:r>
            <a:endParaRPr lang="en-US" altLang="zh-TW" sz="3000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1400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0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如果要檢驗下面兩個米老鼠是否全等時，怎麼辦？</a:t>
            </a:r>
            <a:endParaRPr lang="zh-TW" altLang="en-US" sz="3000" b="1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2327620" y="4920872"/>
            <a:ext cx="4440927" cy="1658833"/>
            <a:chOff x="2218289" y="4334463"/>
            <a:chExt cx="4607445" cy="1711843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18289" y="4334463"/>
              <a:ext cx="1711843" cy="1711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13891" y="4334463"/>
              <a:ext cx="1711843" cy="1711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="" xmlns:p14="http://schemas.microsoft.com/office/powerpoint/2010/main" val="347802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447261"/>
            <a:ext cx="7886700" cy="1063488"/>
          </a:xfrm>
        </p:spPr>
        <p:txBody>
          <a:bodyPr/>
          <a:lstStyle/>
          <a:p>
            <a:r>
              <a:rPr lang="en-US" altLang="zh-TW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全等</a:t>
            </a:r>
            <a:r>
              <a:rPr lang="en-US" altLang="zh-TW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』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概念的探討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37322" y="1885260"/>
            <a:ext cx="8706677" cy="4465844"/>
          </a:xfrm>
        </p:spPr>
        <p:txBody>
          <a:bodyPr>
            <a:normAutofit/>
          </a:bodyPr>
          <a:lstStyle/>
          <a:p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幾何（參考</a:t>
            </a:r>
            <a:r>
              <a:rPr lang="en-US" altLang="zh-TW" sz="32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CA 20160426</a:t>
            </a:r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永康國中）</a:t>
            </a:r>
            <a:endParaRPr lang="en-US" altLang="zh-TW" sz="3200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200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→形狀？</a:t>
            </a:r>
            <a:endParaRPr lang="en-US" altLang="zh-TW" sz="3200" b="1" dirty="0" smtClean="0">
              <a:solidFill>
                <a:schemeClr val="accent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3200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 →如何描述形狀？</a:t>
            </a:r>
            <a:endParaRPr lang="en-US" altLang="zh-TW" sz="3200" b="1" dirty="0" smtClean="0">
              <a:solidFill>
                <a:schemeClr val="accent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角度是如何定義出來的？</a:t>
            </a:r>
            <a:endParaRPr lang="en-US" altLang="zh-TW" sz="3200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200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→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利用弧長</a:t>
            </a:r>
            <a:endParaRPr lang="en-US" altLang="zh-TW" sz="32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3200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3200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7679" y="4270986"/>
            <a:ext cx="3671468" cy="2050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全等</a:t>
            </a:r>
            <a:r>
              <a:rPr lang="en-US" altLang="zh-TW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』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概念的探討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87017" y="2146852"/>
            <a:ext cx="8478079" cy="4293705"/>
          </a:xfrm>
        </p:spPr>
        <p:txBody>
          <a:bodyPr>
            <a:normAutofit/>
          </a:bodyPr>
          <a:lstStyle/>
          <a:p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如何檢驗兩個角相等？</a:t>
            </a:r>
            <a:endParaRPr lang="en-US" altLang="zh-TW" sz="3200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3200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 →先找到手握住的點</a:t>
            </a:r>
            <a:endParaRPr lang="en-US" altLang="zh-TW" sz="3200" b="1" dirty="0" smtClean="0">
              <a:solidFill>
                <a:schemeClr val="accent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3200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   再比較撐開多大的距離？</a:t>
            </a:r>
            <a:endParaRPr lang="en-US" altLang="zh-TW" sz="3200" b="1" dirty="0" smtClean="0">
              <a:solidFill>
                <a:schemeClr val="accent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3200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 →找距離</a:t>
            </a:r>
            <a:endParaRPr lang="en-US" altLang="zh-TW" sz="3200" b="1" dirty="0" smtClean="0">
              <a:solidFill>
                <a:schemeClr val="accent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1500" b="1" dirty="0" smtClean="0">
              <a:solidFill>
                <a:schemeClr val="accent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1500" b="1" dirty="0" smtClean="0">
              <a:solidFill>
                <a:schemeClr val="accent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幾何的核心概念</a:t>
            </a:r>
            <a:r>
              <a:rPr lang="zh-TW" altLang="en-US" sz="3200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距離</a:t>
            </a:r>
            <a:endParaRPr lang="en-US" altLang="zh-TW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endParaRPr lang="en-US" altLang="zh-TW" sz="1500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3200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zh-TW" alt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8580" y="2823957"/>
            <a:ext cx="3475420" cy="1678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全等</a:t>
            </a:r>
            <a:r>
              <a:rPr lang="en-US" altLang="zh-TW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』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概念的探討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798983"/>
            <a:ext cx="7886700" cy="4502426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由</a:t>
            </a:r>
            <a:r>
              <a:rPr lang="en-US" altLang="zh-TW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距離</a:t>
            </a:r>
            <a:r>
              <a:rPr lang="en-US" altLang="zh-TW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』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的概念重新思考兩個圖形全等</a:t>
            </a:r>
            <a:endParaRPr lang="en-US" altLang="zh-TW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→</a:t>
            </a:r>
            <a:r>
              <a:rPr lang="zh-TW" alt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兩個圖形</a:t>
            </a:r>
            <a:r>
              <a:rPr lang="zh-TW" alt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所有</a:t>
            </a:r>
            <a:r>
              <a:rPr lang="zh-TW" alt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對應點之間的距離都相等。</a:t>
            </a:r>
            <a:endParaRPr lang="zh-TW" altLang="en-US" dirty="0"/>
          </a:p>
        </p:txBody>
      </p:sp>
      <p:grpSp>
        <p:nvGrpSpPr>
          <p:cNvPr id="28" name="群組 27"/>
          <p:cNvGrpSpPr/>
          <p:nvPr/>
        </p:nvGrpSpPr>
        <p:grpSpPr>
          <a:xfrm>
            <a:off x="1485903" y="2835968"/>
            <a:ext cx="2872408" cy="1818861"/>
            <a:chOff x="4853611" y="2905542"/>
            <a:chExt cx="2872408" cy="1818861"/>
          </a:xfrm>
        </p:grpSpPr>
        <p:sp>
          <p:nvSpPr>
            <p:cNvPr id="29" name="雲朵形 28"/>
            <p:cNvSpPr/>
            <p:nvPr/>
          </p:nvSpPr>
          <p:spPr>
            <a:xfrm>
              <a:off x="4853611" y="2905542"/>
              <a:ext cx="2554356" cy="1818861"/>
            </a:xfrm>
            <a:prstGeom prst="cloud">
              <a:avLst/>
            </a:prstGeom>
            <a:solidFill>
              <a:srgbClr val="FF66FF">
                <a:alpha val="50000"/>
              </a:srgbClr>
            </a:solidFill>
            <a:ln>
              <a:solidFill>
                <a:srgbClr val="FF0000">
                  <a:alpha val="6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30" name="直線接點 29"/>
            <p:cNvCxnSpPr/>
            <p:nvPr/>
          </p:nvCxnSpPr>
          <p:spPr>
            <a:xfrm flipV="1">
              <a:off x="5171662" y="3342865"/>
              <a:ext cx="1242392" cy="367747"/>
            </a:xfrm>
            <a:prstGeom prst="line">
              <a:avLst/>
            </a:prstGeom>
            <a:solidFill>
              <a:srgbClr val="FF66FF">
                <a:alpha val="50000"/>
              </a:srgbClr>
            </a:solidFill>
            <a:ln w="38100">
              <a:solidFill>
                <a:srgbClr val="FF0000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接點 30"/>
            <p:cNvCxnSpPr/>
            <p:nvPr/>
          </p:nvCxnSpPr>
          <p:spPr>
            <a:xfrm flipH="1">
              <a:off x="5758071" y="3293169"/>
              <a:ext cx="19878" cy="954156"/>
            </a:xfrm>
            <a:prstGeom prst="line">
              <a:avLst/>
            </a:prstGeom>
            <a:solidFill>
              <a:srgbClr val="FF66FF">
                <a:alpha val="50000"/>
              </a:srgbClr>
            </a:solidFill>
            <a:ln w="38100">
              <a:solidFill>
                <a:srgbClr val="FF0000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接點 31"/>
            <p:cNvCxnSpPr/>
            <p:nvPr/>
          </p:nvCxnSpPr>
          <p:spPr>
            <a:xfrm>
              <a:off x="5320749" y="4008786"/>
              <a:ext cx="1510748" cy="228600"/>
            </a:xfrm>
            <a:prstGeom prst="line">
              <a:avLst/>
            </a:prstGeom>
            <a:solidFill>
              <a:srgbClr val="FF66FF">
                <a:alpha val="50000"/>
              </a:srgbClr>
            </a:solidFill>
            <a:ln w="38100">
              <a:solidFill>
                <a:srgbClr val="FF0000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接點 32"/>
            <p:cNvCxnSpPr/>
            <p:nvPr/>
          </p:nvCxnSpPr>
          <p:spPr>
            <a:xfrm flipH="1">
              <a:off x="5927036" y="2945299"/>
              <a:ext cx="1023731" cy="1739348"/>
            </a:xfrm>
            <a:prstGeom prst="line">
              <a:avLst/>
            </a:prstGeom>
            <a:solidFill>
              <a:srgbClr val="FF66FF">
                <a:alpha val="50000"/>
              </a:srgbClr>
            </a:solidFill>
            <a:ln w="38100">
              <a:solidFill>
                <a:srgbClr val="FF0000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接點 33"/>
            <p:cNvCxnSpPr/>
            <p:nvPr/>
          </p:nvCxnSpPr>
          <p:spPr>
            <a:xfrm>
              <a:off x="6245088" y="3641038"/>
              <a:ext cx="1480931" cy="308113"/>
            </a:xfrm>
            <a:prstGeom prst="line">
              <a:avLst/>
            </a:prstGeom>
            <a:solidFill>
              <a:srgbClr val="FF66FF">
                <a:alpha val="50000"/>
              </a:srgbClr>
            </a:solidFill>
            <a:ln w="38100">
              <a:solidFill>
                <a:srgbClr val="FF0000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雲朵形 19"/>
          <p:cNvSpPr/>
          <p:nvPr/>
        </p:nvSpPr>
        <p:spPr>
          <a:xfrm>
            <a:off x="1475963" y="2816090"/>
            <a:ext cx="2554356" cy="1818861"/>
          </a:xfrm>
          <a:prstGeom prst="cloud">
            <a:avLst/>
          </a:prstGeom>
          <a:solidFill>
            <a:srgbClr val="FF66FF">
              <a:alpha val="50000"/>
            </a:srgbClr>
          </a:solidFill>
          <a:ln>
            <a:solidFill>
              <a:srgbClr val="FF00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6" name="群組 25"/>
          <p:cNvGrpSpPr/>
          <p:nvPr/>
        </p:nvGrpSpPr>
        <p:grpSpPr>
          <a:xfrm>
            <a:off x="5088835" y="2613990"/>
            <a:ext cx="2872408" cy="1818861"/>
            <a:chOff x="1560444" y="2776332"/>
            <a:chExt cx="2872408" cy="1818861"/>
          </a:xfrm>
        </p:grpSpPr>
        <p:sp>
          <p:nvSpPr>
            <p:cNvPr id="4" name="雲朵形 3"/>
            <p:cNvSpPr/>
            <p:nvPr/>
          </p:nvSpPr>
          <p:spPr>
            <a:xfrm>
              <a:off x="1560444" y="2776332"/>
              <a:ext cx="2554356" cy="1818861"/>
            </a:xfrm>
            <a:prstGeom prst="cloud">
              <a:avLst/>
            </a:prstGeom>
            <a:solidFill>
              <a:schemeClr val="accent1">
                <a:lumMod val="75000"/>
                <a:alpha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8" name="直線接點 7"/>
            <p:cNvCxnSpPr/>
            <p:nvPr/>
          </p:nvCxnSpPr>
          <p:spPr>
            <a:xfrm flipV="1">
              <a:off x="1878495" y="3213655"/>
              <a:ext cx="1242392" cy="367747"/>
            </a:xfrm>
            <a:prstGeom prst="line">
              <a:avLst/>
            </a:prstGeom>
            <a:ln w="38100">
              <a:solidFill>
                <a:schemeClr val="accent5">
                  <a:lumMod val="50000"/>
                  <a:alpha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接點 10"/>
            <p:cNvCxnSpPr/>
            <p:nvPr/>
          </p:nvCxnSpPr>
          <p:spPr>
            <a:xfrm flipH="1">
              <a:off x="2464904" y="3163959"/>
              <a:ext cx="19878" cy="954156"/>
            </a:xfrm>
            <a:prstGeom prst="line">
              <a:avLst/>
            </a:prstGeom>
            <a:ln w="38100">
              <a:solidFill>
                <a:schemeClr val="accent5">
                  <a:lumMod val="50000"/>
                  <a:alpha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接點 12"/>
            <p:cNvCxnSpPr/>
            <p:nvPr/>
          </p:nvCxnSpPr>
          <p:spPr>
            <a:xfrm>
              <a:off x="2027582" y="3879576"/>
              <a:ext cx="1510748" cy="228600"/>
            </a:xfrm>
            <a:prstGeom prst="line">
              <a:avLst/>
            </a:prstGeom>
            <a:ln w="38100">
              <a:solidFill>
                <a:schemeClr val="accent5">
                  <a:lumMod val="50000"/>
                  <a:alpha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接點 14"/>
            <p:cNvCxnSpPr/>
            <p:nvPr/>
          </p:nvCxnSpPr>
          <p:spPr>
            <a:xfrm flipH="1">
              <a:off x="2633869" y="2816089"/>
              <a:ext cx="1023731" cy="1739348"/>
            </a:xfrm>
            <a:prstGeom prst="line">
              <a:avLst/>
            </a:prstGeom>
            <a:ln w="38100">
              <a:solidFill>
                <a:schemeClr val="accent5">
                  <a:lumMod val="50000"/>
                  <a:alpha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/>
            <p:nvPr/>
          </p:nvCxnSpPr>
          <p:spPr>
            <a:xfrm>
              <a:off x="2951921" y="3511828"/>
              <a:ext cx="1480931" cy="308113"/>
            </a:xfrm>
            <a:prstGeom prst="line">
              <a:avLst/>
            </a:prstGeom>
            <a:ln w="38100">
              <a:solidFill>
                <a:schemeClr val="accent5">
                  <a:lumMod val="50000"/>
                  <a:alpha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雲朵形 35"/>
          <p:cNvSpPr/>
          <p:nvPr/>
        </p:nvSpPr>
        <p:spPr>
          <a:xfrm>
            <a:off x="5090492" y="2604054"/>
            <a:ext cx="2554356" cy="1818861"/>
          </a:xfrm>
          <a:prstGeom prst="cloud">
            <a:avLst/>
          </a:prstGeom>
          <a:solidFill>
            <a:schemeClr val="accent1">
              <a:lumMod val="75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42" name="群組 41"/>
          <p:cNvGrpSpPr/>
          <p:nvPr/>
        </p:nvGrpSpPr>
        <p:grpSpPr>
          <a:xfrm>
            <a:off x="1482588" y="2822716"/>
            <a:ext cx="2872408" cy="1818861"/>
            <a:chOff x="1560444" y="2776332"/>
            <a:chExt cx="2872408" cy="1818861"/>
          </a:xfrm>
        </p:grpSpPr>
        <p:sp>
          <p:nvSpPr>
            <p:cNvPr id="43" name="雲朵形 42"/>
            <p:cNvSpPr/>
            <p:nvPr/>
          </p:nvSpPr>
          <p:spPr>
            <a:xfrm>
              <a:off x="1560444" y="2776332"/>
              <a:ext cx="2554356" cy="1818861"/>
            </a:xfrm>
            <a:prstGeom prst="cloud">
              <a:avLst/>
            </a:prstGeom>
            <a:solidFill>
              <a:schemeClr val="accent1">
                <a:lumMod val="75000"/>
                <a:alpha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44" name="直線接點 43"/>
            <p:cNvCxnSpPr/>
            <p:nvPr/>
          </p:nvCxnSpPr>
          <p:spPr>
            <a:xfrm flipV="1">
              <a:off x="1878495" y="3213655"/>
              <a:ext cx="1242392" cy="367747"/>
            </a:xfrm>
            <a:prstGeom prst="line">
              <a:avLst/>
            </a:prstGeom>
            <a:ln w="38100">
              <a:solidFill>
                <a:schemeClr val="accent5">
                  <a:lumMod val="50000"/>
                  <a:alpha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接點 44"/>
            <p:cNvCxnSpPr/>
            <p:nvPr/>
          </p:nvCxnSpPr>
          <p:spPr>
            <a:xfrm flipH="1">
              <a:off x="2464904" y="3163959"/>
              <a:ext cx="19878" cy="954156"/>
            </a:xfrm>
            <a:prstGeom prst="line">
              <a:avLst/>
            </a:prstGeom>
            <a:ln w="38100">
              <a:solidFill>
                <a:schemeClr val="accent5">
                  <a:lumMod val="50000"/>
                  <a:alpha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接點 45"/>
            <p:cNvCxnSpPr/>
            <p:nvPr/>
          </p:nvCxnSpPr>
          <p:spPr>
            <a:xfrm>
              <a:off x="2027582" y="3879576"/>
              <a:ext cx="1510748" cy="228600"/>
            </a:xfrm>
            <a:prstGeom prst="line">
              <a:avLst/>
            </a:prstGeom>
            <a:ln w="38100">
              <a:solidFill>
                <a:schemeClr val="accent5">
                  <a:lumMod val="50000"/>
                  <a:alpha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接點 46"/>
            <p:cNvCxnSpPr/>
            <p:nvPr/>
          </p:nvCxnSpPr>
          <p:spPr>
            <a:xfrm flipH="1">
              <a:off x="2633869" y="2816089"/>
              <a:ext cx="1023731" cy="1739348"/>
            </a:xfrm>
            <a:prstGeom prst="line">
              <a:avLst/>
            </a:prstGeom>
            <a:ln w="38100">
              <a:solidFill>
                <a:schemeClr val="accent5">
                  <a:lumMod val="50000"/>
                  <a:alpha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接點 47"/>
            <p:cNvCxnSpPr/>
            <p:nvPr/>
          </p:nvCxnSpPr>
          <p:spPr>
            <a:xfrm>
              <a:off x="2951921" y="3511828"/>
              <a:ext cx="1480931" cy="308113"/>
            </a:xfrm>
            <a:prstGeom prst="line">
              <a:avLst/>
            </a:prstGeom>
            <a:ln w="38100">
              <a:solidFill>
                <a:schemeClr val="accent5">
                  <a:lumMod val="50000"/>
                  <a:alpha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477077"/>
            <a:ext cx="7886700" cy="1033671"/>
          </a:xfrm>
        </p:spPr>
        <p:txBody>
          <a:bodyPr/>
          <a:lstStyle/>
          <a:p>
            <a:r>
              <a:rPr lang="en-US" altLang="zh-TW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全等</a:t>
            </a:r>
            <a:r>
              <a:rPr lang="en-US" altLang="zh-TW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』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概念的探討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659835"/>
            <a:ext cx="8515350" cy="4830417"/>
          </a:xfrm>
        </p:spPr>
        <p:txBody>
          <a:bodyPr>
            <a:normAutofit fontScale="85000" lnSpcReduction="20000"/>
          </a:bodyPr>
          <a:lstStyle/>
          <a:p>
            <a:r>
              <a:rPr lang="zh-TW" altLang="en-US" sz="33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需要檢驗</a:t>
            </a:r>
            <a:r>
              <a:rPr lang="zh-TW" altLang="en-US" sz="3300" b="1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所有</a:t>
            </a:r>
            <a:r>
              <a:rPr lang="zh-TW" altLang="en-US" sz="33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對應點之間的距離都相等嗎？</a:t>
            </a:r>
            <a:endParaRPr lang="en-US" altLang="zh-TW" sz="3300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3300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 →「輪廓」決定了，形狀就決定了</a:t>
            </a:r>
            <a:endParaRPr lang="en-US" altLang="zh-TW" sz="3300" b="1" dirty="0" smtClean="0">
              <a:solidFill>
                <a:schemeClr val="accent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3300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 →「輪廓」由點構成</a:t>
            </a:r>
            <a:endParaRPr lang="en-US" altLang="zh-TW" sz="3300" b="1" dirty="0" smtClean="0">
              <a:solidFill>
                <a:schemeClr val="accent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3300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300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→</a:t>
            </a:r>
            <a:r>
              <a:rPr lang="zh-TW" altLang="en-US" sz="3300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 由尺規作圖可知兩弧可決定出「點」</a:t>
            </a:r>
            <a:endParaRPr lang="en-US" altLang="zh-TW" sz="3300" b="1" dirty="0" smtClean="0">
              <a:solidFill>
                <a:schemeClr val="accent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3300" b="1" dirty="0" smtClean="0">
              <a:solidFill>
                <a:schemeClr val="accent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3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兩個圖形全等的檢驗方法：</a:t>
            </a:r>
            <a:endParaRPr lang="en-US" altLang="zh-TW" sz="3300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33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3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→找到兩圖形的兩組</a:t>
            </a:r>
            <a:r>
              <a:rPr lang="zh-TW" altLang="en-US" sz="33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固定點</a:t>
            </a:r>
            <a:r>
              <a:rPr lang="zh-TW" altLang="en-US" sz="33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，圖形輪廓上的</a:t>
            </a:r>
            <a:endParaRPr lang="en-US" altLang="zh-TW" sz="33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33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 每個點到這兩個固定點的</a:t>
            </a:r>
            <a:r>
              <a:rPr lang="zh-TW" altLang="en-US" sz="33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距離對應相等</a:t>
            </a:r>
            <a:r>
              <a:rPr lang="zh-TW" altLang="en-US" sz="33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嗎？</a:t>
            </a:r>
            <a:endParaRPr lang="en-US" altLang="zh-TW" sz="33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3000" b="1" dirty="0" smtClean="0">
              <a:solidFill>
                <a:schemeClr val="accent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3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探討給定什麼條件，兩個圖形會全等？</a:t>
            </a:r>
            <a:endParaRPr lang="en-US" altLang="zh-TW" sz="3300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33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 →探討給定什麼條件，只能畫出唯一的全等圖形？</a:t>
            </a:r>
            <a:endParaRPr lang="en-US" altLang="zh-TW" sz="3300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3000" b="1" dirty="0" smtClean="0">
              <a:solidFill>
                <a:schemeClr val="accent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全等</a:t>
            </a:r>
            <a:r>
              <a:rPr lang="en-US" altLang="zh-TW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』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概念的探討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49" y="1938131"/>
            <a:ext cx="8246993" cy="4472608"/>
          </a:xfrm>
        </p:spPr>
        <p:txBody>
          <a:bodyPr>
            <a:normAutofit/>
          </a:bodyPr>
          <a:lstStyle/>
          <a:p>
            <a:r>
              <a:rPr lang="en-US" altLang="zh-TW" sz="3200" b="1" dirty="0" err="1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GGB</a:t>
            </a:r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展示：</a:t>
            </a:r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hlinkClick r:id="rId2" action="ppaction://hlinkfile"/>
              </a:rPr>
              <a:t>橢圓</a:t>
            </a:r>
            <a:r>
              <a:rPr lang="en-US" altLang="zh-TW" sz="3200" b="1" dirty="0" err="1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hlinkClick r:id="rId2" action="ppaction://hlinkfile"/>
              </a:rPr>
              <a:t>SSS</a:t>
            </a:r>
            <a:endParaRPr lang="en-US" altLang="zh-TW" sz="3200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1400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200" b="1" dirty="0" err="1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GGB</a:t>
            </a:r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展示：</a:t>
            </a:r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hlinkClick r:id="rId3" action="ppaction://hlinkfile"/>
              </a:rPr>
              <a:t>多邊形</a:t>
            </a:r>
            <a:r>
              <a:rPr lang="en-US" altLang="zh-TW" sz="32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hlinkClick r:id="rId3" action="ppaction://hlinkfile"/>
              </a:rPr>
              <a:t>SAS</a:t>
            </a:r>
            <a:endParaRPr lang="en-US" altLang="zh-TW" sz="3200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1500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200" b="1" dirty="0" err="1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GGB</a:t>
            </a:r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展示：</a:t>
            </a:r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hlinkClick r:id="rId4" action="ppaction://hlinkfile"/>
              </a:rPr>
              <a:t>橢圓</a:t>
            </a:r>
            <a:r>
              <a:rPr lang="en-US" altLang="zh-TW" sz="32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hlinkClick r:id="rId4" action="ppaction://hlinkfile"/>
              </a:rPr>
              <a:t>ASS</a:t>
            </a:r>
            <a:endParaRPr lang="en-US" altLang="zh-TW" sz="32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1400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200" b="1" dirty="0" err="1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GGB</a:t>
            </a:r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展示：</a:t>
            </a:r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hlinkClick r:id="rId5" action="ppaction://hlinkfile"/>
              </a:rPr>
              <a:t>橢圓</a:t>
            </a:r>
            <a:r>
              <a:rPr lang="en-US" altLang="zh-TW" sz="3200" b="1" dirty="0" err="1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hlinkClick r:id="rId5" action="ppaction://hlinkfile"/>
              </a:rPr>
              <a:t>ASA</a:t>
            </a:r>
            <a:endParaRPr lang="en-US" altLang="zh-TW" sz="3200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1400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200" b="1" dirty="0" err="1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GGB</a:t>
            </a:r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展示：</a:t>
            </a:r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hlinkClick r:id="rId6" action="ppaction://hlinkfile"/>
              </a:rPr>
              <a:t>橢圓</a:t>
            </a:r>
            <a:r>
              <a:rPr lang="en-US" altLang="zh-TW" sz="3200" b="1" dirty="0" err="1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hlinkClick r:id="rId6" action="ppaction://hlinkfile"/>
              </a:rPr>
              <a:t>AAS</a:t>
            </a:r>
            <a:endParaRPr lang="en-US" altLang="zh-TW" sz="3200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850295" y="3707296"/>
            <a:ext cx="4293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畫出兩種不同的圖形</a:t>
            </a:r>
            <a:endParaRPr lang="zh-TW" altLang="en-US" sz="32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5059019" y="5049080"/>
            <a:ext cx="3866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err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ASA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和</a:t>
            </a:r>
            <a:r>
              <a:rPr lang="en-US" altLang="zh-TW" sz="3200" b="1" dirty="0" err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AAS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是一樣的？</a:t>
            </a:r>
            <a:endParaRPr lang="zh-TW" altLang="en-US" sz="32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右大括弧 7"/>
          <p:cNvSpPr/>
          <p:nvPr/>
        </p:nvSpPr>
        <p:spPr>
          <a:xfrm>
            <a:off x="4492488" y="4711148"/>
            <a:ext cx="278295" cy="1302026"/>
          </a:xfrm>
          <a:prstGeom prst="rightBrac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右箭號 8"/>
          <p:cNvSpPr/>
          <p:nvPr/>
        </p:nvSpPr>
        <p:spPr>
          <a:xfrm>
            <a:off x="4492487" y="3896140"/>
            <a:ext cx="357809" cy="198782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右箭號 9"/>
          <p:cNvSpPr/>
          <p:nvPr/>
        </p:nvSpPr>
        <p:spPr>
          <a:xfrm>
            <a:off x="4525618" y="2130287"/>
            <a:ext cx="357809" cy="198782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4899995" y="1888435"/>
            <a:ext cx="3260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修正為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橢圓</a:t>
            </a:r>
            <a:r>
              <a:rPr lang="en-US" altLang="zh-TW" sz="3200" b="1" dirty="0" err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SSSS</a:t>
            </a:r>
            <a:endParaRPr lang="zh-TW" altLang="en-US" sz="32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全等</a:t>
            </a:r>
            <a:r>
              <a:rPr lang="en-US" altLang="zh-TW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』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三角形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769164"/>
            <a:ext cx="8237054" cy="4651513"/>
          </a:xfrm>
        </p:spPr>
        <p:txBody>
          <a:bodyPr/>
          <a:lstStyle/>
          <a:p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由上面的探討，若圖形為三角形時，可以選擇兩個頂點為固定點，那麼只要再決定出一點即可，所以給定</a:t>
            </a:r>
            <a:r>
              <a:rPr lang="en-US" altLang="zh-TW" sz="3200" b="1" dirty="0" err="1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hlinkClick r:id="rId2" action="ppaction://hlinkfile"/>
              </a:rPr>
              <a:t>SSS</a:t>
            </a:r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32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SAS</a:t>
            </a:r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3200" b="1" dirty="0" err="1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ASA</a:t>
            </a:r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3200" b="1" dirty="0" err="1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AAS</a:t>
            </a:r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的條件就可以畫出全等圖形，但</a:t>
            </a:r>
            <a:r>
              <a:rPr lang="en-US" altLang="zh-TW" sz="32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ASS</a:t>
            </a:r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呢？</a:t>
            </a:r>
            <a:endParaRPr lang="en-US" altLang="zh-TW" sz="3200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1400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200" b="1" dirty="0" err="1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GGB</a:t>
            </a:r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展示：</a:t>
            </a:r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hlinkClick r:id="rId3" action="ppaction://hlinkfile"/>
              </a:rPr>
              <a:t>三角形</a:t>
            </a:r>
            <a:r>
              <a:rPr lang="en-US" altLang="zh-TW" sz="32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hlinkClick r:id="rId3" action="ppaction://hlinkfile"/>
              </a:rPr>
              <a:t>ASS</a:t>
            </a:r>
            <a:endParaRPr lang="en-US" altLang="zh-TW" sz="3200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→只要</a:t>
            </a:r>
            <a:r>
              <a:rPr lang="en-US" altLang="zh-TW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a</a:t>
            </a:r>
            <a:r>
              <a:rPr lang="zh-TW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＞</a:t>
            </a:r>
            <a:r>
              <a:rPr lang="en-US" altLang="zh-TW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c</a:t>
            </a:r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en-US" altLang="zh-TW" sz="32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ASS</a:t>
            </a:r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可以畫出</a:t>
            </a:r>
            <a:endParaRPr lang="en-US" altLang="zh-TW" sz="3200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  全等圖形</a:t>
            </a:r>
            <a:endParaRPr lang="en-US" altLang="zh-TW" sz="3200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→若∠</a:t>
            </a:r>
            <a:r>
              <a:rPr lang="en-US" altLang="zh-TW" sz="32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A</a:t>
            </a:r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為直角或鈍角呢？</a:t>
            </a:r>
            <a:endParaRPr lang="en-US" altLang="zh-TW" sz="3200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1410" y="4031134"/>
            <a:ext cx="2395330" cy="2131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從</a:t>
            </a:r>
            <a:r>
              <a:rPr lang="en-US" altLang="zh-TW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全等</a:t>
            </a:r>
            <a:r>
              <a:rPr lang="en-US" altLang="zh-TW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』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到</a:t>
            </a:r>
            <a:r>
              <a:rPr lang="en-US" altLang="zh-TW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相似</a:t>
            </a:r>
            <a:r>
              <a:rPr lang="en-US" altLang="zh-TW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89502" y="1656659"/>
            <a:ext cx="8515350" cy="5032376"/>
          </a:xfrm>
        </p:spPr>
        <p:txBody>
          <a:bodyPr>
            <a:normAutofit/>
          </a:bodyPr>
          <a:lstStyle/>
          <a:p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兩個圖形相似的檢驗方法：</a:t>
            </a:r>
            <a:endParaRPr lang="en-US" altLang="zh-TW" sz="3200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→找到兩圖形的兩組固定點，圖形輪廓上的每 </a:t>
            </a:r>
            <a:endParaRPr lang="en-US" altLang="zh-TW" sz="32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 個點到這兩個固定點的</a:t>
            </a:r>
            <a:r>
              <a:rPr lang="zh-TW" alt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距離對應等比例</a:t>
            </a:r>
            <a:endParaRPr lang="en-US" altLang="zh-TW" sz="32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→</a:t>
            </a:r>
            <a:r>
              <a:rPr lang="zh-TW" alt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利用上面的想法可以畫出相似的圖形嗎？</a:t>
            </a:r>
            <a:endParaRPr lang="en-US" altLang="zh-TW" sz="32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1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</a:t>
            </a:r>
            <a:endParaRPr lang="en-US" altLang="zh-TW" sz="10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200" b="1" dirty="0" err="1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GGB</a:t>
            </a:r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展示：</a:t>
            </a:r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hlinkClick r:id="rId2" action="ppaction://hlinkfile"/>
              </a:rPr>
              <a:t>橢圓相似</a:t>
            </a:r>
            <a:r>
              <a:rPr lang="en-US" altLang="zh-TW" sz="3200" b="1" dirty="0" err="1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hlinkClick r:id="rId2" action="ppaction://hlinkfile"/>
              </a:rPr>
              <a:t>SSSS</a:t>
            </a:r>
            <a:endParaRPr lang="en-US" altLang="zh-TW" sz="3200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200" b="1" dirty="0" err="1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GGB</a:t>
            </a:r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展示：</a:t>
            </a:r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hlinkClick r:id="rId3" action="ppaction://hlinkfile"/>
              </a:rPr>
              <a:t>橢圓相似</a:t>
            </a:r>
            <a:r>
              <a:rPr lang="en-US" altLang="zh-TW" sz="32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hlinkClick r:id="rId3" action="ppaction://hlinkfile"/>
              </a:rPr>
              <a:t>SAS</a:t>
            </a:r>
            <a:endParaRPr lang="en-US" altLang="zh-TW" sz="3200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200" b="1" dirty="0" err="1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GGB</a:t>
            </a:r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展示：</a:t>
            </a:r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hlinkClick r:id="rId4" action="ppaction://hlinkfile"/>
              </a:rPr>
              <a:t>橢圓相似</a:t>
            </a:r>
            <a:r>
              <a:rPr lang="en-US" altLang="zh-TW" sz="3200" b="1" dirty="0" err="1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hlinkClick r:id="rId4" action="ppaction://hlinkfile"/>
              </a:rPr>
              <a:t>ASA</a:t>
            </a:r>
            <a:endParaRPr lang="en-US" altLang="zh-TW" sz="3200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200" b="1" dirty="0" err="1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GGB</a:t>
            </a:r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展示：</a:t>
            </a:r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hlinkClick r:id="rId5" action="ppaction://hlinkfile"/>
              </a:rPr>
              <a:t>橢圓相似</a:t>
            </a:r>
            <a:r>
              <a:rPr lang="en-US" altLang="zh-TW" sz="3200" b="1" dirty="0" err="1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hlinkClick r:id="rId5" action="ppaction://hlinkfile"/>
              </a:rPr>
              <a:t>AAS</a:t>
            </a:r>
            <a:endParaRPr lang="en-US" altLang="zh-TW" sz="3200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1508</TotalTime>
  <Words>560</Words>
  <Application>Microsoft Office PowerPoint</Application>
  <PresentationFormat>如螢幕大小 (4:3)</PresentationFormat>
  <Paragraphs>97</Paragraphs>
  <Slides>11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Office 佈景主題</vt:lpstr>
      <vt:lpstr>106學年度 生根計畫期中分享會   全等與相似</vt:lpstr>
      <vt:lpstr>『全等』概念的探討</vt:lpstr>
      <vt:lpstr>『全等』概念的探討</vt:lpstr>
      <vt:lpstr>『全等』概念的探討</vt:lpstr>
      <vt:lpstr>『全等』概念的探討</vt:lpstr>
      <vt:lpstr>『全等』概念的探討</vt:lpstr>
      <vt:lpstr>『全等』概念的探討</vt:lpstr>
      <vt:lpstr>『全等』三角形</vt:lpstr>
      <vt:lpstr>從『全等』到『相似』</vt:lpstr>
      <vt:lpstr>『相似』三角形</vt:lpstr>
      <vt:lpstr>謝謝聆聽!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Li</dc:creator>
  <cp:lastModifiedBy>lily</cp:lastModifiedBy>
  <cp:revision>81</cp:revision>
  <dcterms:created xsi:type="dcterms:W3CDTF">2015-12-16T01:31:11Z</dcterms:created>
  <dcterms:modified xsi:type="dcterms:W3CDTF">2018-01-18T02:51:24Z</dcterms:modified>
</cp:coreProperties>
</file>