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1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064CE5-378B-4FCA-84B4-647D6B4B4D92}" type="doc">
      <dgm:prSet loTypeId="urn:microsoft.com/office/officeart/2005/8/layout/process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FE464FB-976E-4ADF-8F31-7CB719D7D455}">
      <dgm:prSet phldrT="[文字]" custT="1"/>
      <dgm:spPr>
        <a:solidFill>
          <a:srgbClr val="02AE23"/>
        </a:solidFill>
      </dgm:spPr>
      <dgm:t>
        <a:bodyPr/>
        <a:lstStyle/>
        <a:p>
          <a:r>
            <a:rPr lang="zh-TW" altLang="en-US" sz="3600" b="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正比</a:t>
          </a:r>
          <a:endParaRPr lang="zh-TW" altLang="en-US" sz="3600" b="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4656FA06-02D0-49A6-BF3A-C76D44E208D1}" type="parTrans" cxnId="{89C0E10B-6228-4C98-B612-F49013D2AC2B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B0E31401-9375-4A4B-B4FD-AF4D7A9BE32E}" type="sibTrans" cxnId="{89C0E10B-6228-4C98-B612-F49013D2AC2B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3E05465D-E3C1-46FB-9682-91023454C5BA}">
      <dgm:prSet phldrT="[文字]" custT="1"/>
      <dgm:spPr>
        <a:solidFill>
          <a:srgbClr val="FFCC00">
            <a:alpha val="89804"/>
          </a:srgbClr>
        </a:solidFill>
      </dgm:spPr>
      <dgm:t>
        <a:bodyPr/>
        <a:lstStyle/>
        <a:p>
          <a:r>
            <a:rPr lang="en-US" altLang="zh-TW" sz="3600" b="1" i="1" dirty="0" smtClean="0">
              <a:latin typeface="Times New Roman" pitchFamily="18" charset="0"/>
              <a:cs typeface="Times New Roman" pitchFamily="18" charset="0"/>
            </a:rPr>
            <a:t>a =  kb </a:t>
          </a:r>
          <a:endParaRPr lang="zh-TW" altLang="en-US" sz="3600" b="1" i="1" dirty="0">
            <a:latin typeface="Times New Roman" pitchFamily="18" charset="0"/>
            <a:cs typeface="Times New Roman" pitchFamily="18" charset="0"/>
          </a:endParaRPr>
        </a:p>
      </dgm:t>
    </dgm:pt>
    <dgm:pt modelId="{E1D80334-7A8F-4A89-A287-E892EAB94F9D}" type="sibTrans" cxnId="{E95C0D23-AA45-445C-9A9D-9F27060CACB4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5356BA11-F97E-419E-8A1C-C0697AE91DDA}" type="parTrans" cxnId="{E95C0D23-AA45-445C-9A9D-9F27060CACB4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90A90A60-D9A5-4FD8-98AC-2BDD1AFBD459}" type="pres">
      <dgm:prSet presAssocID="{42064CE5-378B-4FCA-84B4-647D6B4B4D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CD0DDEB-24E5-4CA9-87DB-41B7B2A90D92}" type="pres">
      <dgm:prSet presAssocID="{CFE464FB-976E-4ADF-8F31-7CB719D7D455}" presName="boxAndChildren" presStyleCnt="0"/>
      <dgm:spPr/>
      <dgm:t>
        <a:bodyPr/>
        <a:lstStyle/>
        <a:p>
          <a:endParaRPr lang="zh-TW" altLang="en-US"/>
        </a:p>
      </dgm:t>
    </dgm:pt>
    <dgm:pt modelId="{EDDE5A6B-EEC9-4663-A3ED-F3C96AF4AFD5}" type="pres">
      <dgm:prSet presAssocID="{CFE464FB-976E-4ADF-8F31-7CB719D7D455}" presName="parentTextBox" presStyleLbl="node1" presStyleIdx="0" presStyleCnt="1"/>
      <dgm:spPr/>
      <dgm:t>
        <a:bodyPr/>
        <a:lstStyle/>
        <a:p>
          <a:endParaRPr lang="zh-TW" altLang="en-US"/>
        </a:p>
      </dgm:t>
    </dgm:pt>
    <dgm:pt modelId="{89097A53-C203-4F9F-B600-BFFA9499726D}" type="pres">
      <dgm:prSet presAssocID="{CFE464FB-976E-4ADF-8F31-7CB719D7D455}" presName="entireBox" presStyleLbl="node1" presStyleIdx="0" presStyleCnt="1"/>
      <dgm:spPr/>
      <dgm:t>
        <a:bodyPr/>
        <a:lstStyle/>
        <a:p>
          <a:endParaRPr lang="zh-TW" altLang="en-US"/>
        </a:p>
      </dgm:t>
    </dgm:pt>
    <dgm:pt modelId="{5F4FCD42-DBFB-40F3-9ED2-778F8CDBE2E0}" type="pres">
      <dgm:prSet presAssocID="{CFE464FB-976E-4ADF-8F31-7CB719D7D455}" presName="descendantBox" presStyleCnt="0"/>
      <dgm:spPr/>
      <dgm:t>
        <a:bodyPr/>
        <a:lstStyle/>
        <a:p>
          <a:endParaRPr lang="zh-TW" altLang="en-US"/>
        </a:p>
      </dgm:t>
    </dgm:pt>
    <dgm:pt modelId="{44DF5B8B-665F-4B0F-AE84-F0D8D86E2223}" type="pres">
      <dgm:prSet presAssocID="{3E05465D-E3C1-46FB-9682-91023454C5BA}" presName="childTextBox" presStyleLbl="fgAccFollowNode1" presStyleIdx="0" presStyleCnt="1" custLinFactNeighborX="45694" custLinFactNeighborY="6302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8C0032A-42C1-42DF-AF75-645224518AA2}" type="presOf" srcId="{CFE464FB-976E-4ADF-8F31-7CB719D7D455}" destId="{EDDE5A6B-EEC9-4663-A3ED-F3C96AF4AFD5}" srcOrd="0" destOrd="0" presId="urn:microsoft.com/office/officeart/2005/8/layout/process4"/>
    <dgm:cxn modelId="{E95C0D23-AA45-445C-9A9D-9F27060CACB4}" srcId="{CFE464FB-976E-4ADF-8F31-7CB719D7D455}" destId="{3E05465D-E3C1-46FB-9682-91023454C5BA}" srcOrd="0" destOrd="0" parTransId="{5356BA11-F97E-419E-8A1C-C0697AE91DDA}" sibTransId="{E1D80334-7A8F-4A89-A287-E892EAB94F9D}"/>
    <dgm:cxn modelId="{89C0E10B-6228-4C98-B612-F49013D2AC2B}" srcId="{42064CE5-378B-4FCA-84B4-647D6B4B4D92}" destId="{CFE464FB-976E-4ADF-8F31-7CB719D7D455}" srcOrd="0" destOrd="0" parTransId="{4656FA06-02D0-49A6-BF3A-C76D44E208D1}" sibTransId="{B0E31401-9375-4A4B-B4FD-AF4D7A9BE32E}"/>
    <dgm:cxn modelId="{FB0C4EAB-5FE4-464D-8E9B-EBDF4D6A0BA9}" type="presOf" srcId="{3E05465D-E3C1-46FB-9682-91023454C5BA}" destId="{44DF5B8B-665F-4B0F-AE84-F0D8D86E2223}" srcOrd="0" destOrd="0" presId="urn:microsoft.com/office/officeart/2005/8/layout/process4"/>
    <dgm:cxn modelId="{6194617F-AE9A-4A48-93C1-C39E187665C3}" type="presOf" srcId="{42064CE5-378B-4FCA-84B4-647D6B4B4D92}" destId="{90A90A60-D9A5-4FD8-98AC-2BDD1AFBD459}" srcOrd="0" destOrd="0" presId="urn:microsoft.com/office/officeart/2005/8/layout/process4"/>
    <dgm:cxn modelId="{F8CAE9EF-7D33-43EF-9889-DFFE7175E69A}" type="presOf" srcId="{CFE464FB-976E-4ADF-8F31-7CB719D7D455}" destId="{89097A53-C203-4F9F-B600-BFFA9499726D}" srcOrd="1" destOrd="0" presId="urn:microsoft.com/office/officeart/2005/8/layout/process4"/>
    <dgm:cxn modelId="{86AE1921-3EB5-4780-9AC6-557E3FDDB187}" type="presParOf" srcId="{90A90A60-D9A5-4FD8-98AC-2BDD1AFBD459}" destId="{3CD0DDEB-24E5-4CA9-87DB-41B7B2A90D92}" srcOrd="0" destOrd="0" presId="urn:microsoft.com/office/officeart/2005/8/layout/process4"/>
    <dgm:cxn modelId="{5E86B6BF-8FCA-48BC-B514-18B42ED6C4AF}" type="presParOf" srcId="{3CD0DDEB-24E5-4CA9-87DB-41B7B2A90D92}" destId="{EDDE5A6B-EEC9-4663-A3ED-F3C96AF4AFD5}" srcOrd="0" destOrd="0" presId="urn:microsoft.com/office/officeart/2005/8/layout/process4"/>
    <dgm:cxn modelId="{B38C50ED-EEE7-4649-824F-3DF9A10FF26D}" type="presParOf" srcId="{3CD0DDEB-24E5-4CA9-87DB-41B7B2A90D92}" destId="{89097A53-C203-4F9F-B600-BFFA9499726D}" srcOrd="1" destOrd="0" presId="urn:microsoft.com/office/officeart/2005/8/layout/process4"/>
    <dgm:cxn modelId="{1FD59425-55C9-4BDF-91A1-54B32D0545DC}" type="presParOf" srcId="{3CD0DDEB-24E5-4CA9-87DB-41B7B2A90D92}" destId="{5F4FCD42-DBFB-40F3-9ED2-778F8CDBE2E0}" srcOrd="2" destOrd="0" presId="urn:microsoft.com/office/officeart/2005/8/layout/process4"/>
    <dgm:cxn modelId="{BAA20082-8569-45F9-8587-59B62CBA3D4E}" type="presParOf" srcId="{5F4FCD42-DBFB-40F3-9ED2-778F8CDBE2E0}" destId="{44DF5B8B-665F-4B0F-AE84-F0D8D86E222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064CE5-378B-4FCA-84B4-647D6B4B4D92}" type="doc">
      <dgm:prSet loTypeId="urn:microsoft.com/office/officeart/2005/8/layout/process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FE464FB-976E-4ADF-8F31-7CB719D7D455}">
      <dgm:prSet phldrT="[文字]" custT="1"/>
      <dgm:spPr>
        <a:solidFill>
          <a:srgbClr val="02AE23"/>
        </a:solidFill>
      </dgm:spPr>
      <dgm:t>
        <a:bodyPr/>
        <a:lstStyle/>
        <a:p>
          <a:r>
            <a:rPr lang="zh-TW" altLang="en-US" sz="3600" b="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反比</a:t>
          </a:r>
          <a:endParaRPr lang="zh-TW" altLang="en-US" sz="3600" b="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4656FA06-02D0-49A6-BF3A-C76D44E208D1}" type="parTrans" cxnId="{89C0E10B-6228-4C98-B612-F49013D2AC2B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B0E31401-9375-4A4B-B4FD-AF4D7A9BE32E}" type="sibTrans" cxnId="{89C0E10B-6228-4C98-B612-F49013D2AC2B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3E05465D-E3C1-46FB-9682-91023454C5BA}">
      <dgm:prSet phldrT="[文字]" custT="1"/>
      <dgm:spPr>
        <a:solidFill>
          <a:srgbClr val="FFCC00">
            <a:alpha val="89804"/>
          </a:srgbClr>
        </a:solidFill>
      </dgm:spPr>
      <dgm:t>
        <a:bodyPr/>
        <a:lstStyle/>
        <a:p>
          <a:r>
            <a:rPr lang="en-US" altLang="zh-TW" sz="3600" b="1" i="1" dirty="0" err="1" smtClean="0">
              <a:latin typeface="Times New Roman" pitchFamily="18" charset="0"/>
              <a:cs typeface="Times New Roman" pitchFamily="18" charset="0"/>
            </a:rPr>
            <a:t>ab</a:t>
          </a:r>
          <a:r>
            <a:rPr lang="en-US" altLang="zh-TW" sz="3600" b="1" i="1" dirty="0" smtClean="0">
              <a:latin typeface="Times New Roman" pitchFamily="18" charset="0"/>
              <a:cs typeface="Times New Roman" pitchFamily="18" charset="0"/>
            </a:rPr>
            <a:t> =  k </a:t>
          </a:r>
          <a:endParaRPr lang="zh-TW" altLang="en-US" sz="3600" b="1" i="1" dirty="0">
            <a:latin typeface="Times New Roman" pitchFamily="18" charset="0"/>
            <a:cs typeface="Times New Roman" pitchFamily="18" charset="0"/>
          </a:endParaRPr>
        </a:p>
      </dgm:t>
    </dgm:pt>
    <dgm:pt modelId="{E1D80334-7A8F-4A89-A287-E892EAB94F9D}" type="sibTrans" cxnId="{E95C0D23-AA45-445C-9A9D-9F27060CACB4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5356BA11-F97E-419E-8A1C-C0697AE91DDA}" type="parTrans" cxnId="{E95C0D23-AA45-445C-9A9D-9F27060CACB4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90A90A60-D9A5-4FD8-98AC-2BDD1AFBD459}" type="pres">
      <dgm:prSet presAssocID="{42064CE5-378B-4FCA-84B4-647D6B4B4D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CD0DDEB-24E5-4CA9-87DB-41B7B2A90D92}" type="pres">
      <dgm:prSet presAssocID="{CFE464FB-976E-4ADF-8F31-7CB719D7D455}" presName="boxAndChildren" presStyleCnt="0"/>
      <dgm:spPr/>
      <dgm:t>
        <a:bodyPr/>
        <a:lstStyle/>
        <a:p>
          <a:endParaRPr lang="zh-TW" altLang="en-US"/>
        </a:p>
      </dgm:t>
    </dgm:pt>
    <dgm:pt modelId="{EDDE5A6B-EEC9-4663-A3ED-F3C96AF4AFD5}" type="pres">
      <dgm:prSet presAssocID="{CFE464FB-976E-4ADF-8F31-7CB719D7D455}" presName="parentTextBox" presStyleLbl="node1" presStyleIdx="0" presStyleCnt="1"/>
      <dgm:spPr/>
      <dgm:t>
        <a:bodyPr/>
        <a:lstStyle/>
        <a:p>
          <a:endParaRPr lang="zh-TW" altLang="en-US"/>
        </a:p>
      </dgm:t>
    </dgm:pt>
    <dgm:pt modelId="{89097A53-C203-4F9F-B600-BFFA9499726D}" type="pres">
      <dgm:prSet presAssocID="{CFE464FB-976E-4ADF-8F31-7CB719D7D455}" presName="entireBox" presStyleLbl="node1" presStyleIdx="0" presStyleCnt="1"/>
      <dgm:spPr/>
      <dgm:t>
        <a:bodyPr/>
        <a:lstStyle/>
        <a:p>
          <a:endParaRPr lang="zh-TW" altLang="en-US"/>
        </a:p>
      </dgm:t>
    </dgm:pt>
    <dgm:pt modelId="{5F4FCD42-DBFB-40F3-9ED2-778F8CDBE2E0}" type="pres">
      <dgm:prSet presAssocID="{CFE464FB-976E-4ADF-8F31-7CB719D7D455}" presName="descendantBox" presStyleCnt="0"/>
      <dgm:spPr/>
      <dgm:t>
        <a:bodyPr/>
        <a:lstStyle/>
        <a:p>
          <a:endParaRPr lang="zh-TW" altLang="en-US"/>
        </a:p>
      </dgm:t>
    </dgm:pt>
    <dgm:pt modelId="{44DF5B8B-665F-4B0F-AE84-F0D8D86E2223}" type="pres">
      <dgm:prSet presAssocID="{3E05465D-E3C1-46FB-9682-91023454C5BA}" presName="childTextBox" presStyleLbl="fgAccFollowNode1" presStyleIdx="0" presStyleCnt="1" custLinFactNeighborX="45694" custLinFactNeighborY="6302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7C022CC-7D39-4D5A-B250-3797D0DC11CE}" type="presOf" srcId="{CFE464FB-976E-4ADF-8F31-7CB719D7D455}" destId="{EDDE5A6B-EEC9-4663-A3ED-F3C96AF4AFD5}" srcOrd="0" destOrd="0" presId="urn:microsoft.com/office/officeart/2005/8/layout/process4"/>
    <dgm:cxn modelId="{B9E32E17-DF0C-492B-AAE9-BA35294A4695}" type="presOf" srcId="{42064CE5-378B-4FCA-84B4-647D6B4B4D92}" destId="{90A90A60-D9A5-4FD8-98AC-2BDD1AFBD459}" srcOrd="0" destOrd="0" presId="urn:microsoft.com/office/officeart/2005/8/layout/process4"/>
    <dgm:cxn modelId="{B07427FF-18CE-477D-8E80-146E1C39EDA7}" type="presOf" srcId="{3E05465D-E3C1-46FB-9682-91023454C5BA}" destId="{44DF5B8B-665F-4B0F-AE84-F0D8D86E2223}" srcOrd="0" destOrd="0" presId="urn:microsoft.com/office/officeart/2005/8/layout/process4"/>
    <dgm:cxn modelId="{2A26731B-6D5A-457E-9457-5CFAB05C9EF7}" type="presOf" srcId="{CFE464FB-976E-4ADF-8F31-7CB719D7D455}" destId="{89097A53-C203-4F9F-B600-BFFA9499726D}" srcOrd="1" destOrd="0" presId="urn:microsoft.com/office/officeart/2005/8/layout/process4"/>
    <dgm:cxn modelId="{E95C0D23-AA45-445C-9A9D-9F27060CACB4}" srcId="{CFE464FB-976E-4ADF-8F31-7CB719D7D455}" destId="{3E05465D-E3C1-46FB-9682-91023454C5BA}" srcOrd="0" destOrd="0" parTransId="{5356BA11-F97E-419E-8A1C-C0697AE91DDA}" sibTransId="{E1D80334-7A8F-4A89-A287-E892EAB94F9D}"/>
    <dgm:cxn modelId="{89C0E10B-6228-4C98-B612-F49013D2AC2B}" srcId="{42064CE5-378B-4FCA-84B4-647D6B4B4D92}" destId="{CFE464FB-976E-4ADF-8F31-7CB719D7D455}" srcOrd="0" destOrd="0" parTransId="{4656FA06-02D0-49A6-BF3A-C76D44E208D1}" sibTransId="{B0E31401-9375-4A4B-B4FD-AF4D7A9BE32E}"/>
    <dgm:cxn modelId="{2878C206-1D5B-43D9-AA14-B56B65E7DA19}" type="presParOf" srcId="{90A90A60-D9A5-4FD8-98AC-2BDD1AFBD459}" destId="{3CD0DDEB-24E5-4CA9-87DB-41B7B2A90D92}" srcOrd="0" destOrd="0" presId="urn:microsoft.com/office/officeart/2005/8/layout/process4"/>
    <dgm:cxn modelId="{21479215-11FB-46D7-8447-2199C8F86778}" type="presParOf" srcId="{3CD0DDEB-24E5-4CA9-87DB-41B7B2A90D92}" destId="{EDDE5A6B-EEC9-4663-A3ED-F3C96AF4AFD5}" srcOrd="0" destOrd="0" presId="urn:microsoft.com/office/officeart/2005/8/layout/process4"/>
    <dgm:cxn modelId="{4FDB85FA-FF8F-4270-ADFE-816572DD6C41}" type="presParOf" srcId="{3CD0DDEB-24E5-4CA9-87DB-41B7B2A90D92}" destId="{89097A53-C203-4F9F-B600-BFFA9499726D}" srcOrd="1" destOrd="0" presId="urn:microsoft.com/office/officeart/2005/8/layout/process4"/>
    <dgm:cxn modelId="{64B88F46-380F-40C2-8818-7B88AA67D898}" type="presParOf" srcId="{3CD0DDEB-24E5-4CA9-87DB-41B7B2A90D92}" destId="{5F4FCD42-DBFB-40F3-9ED2-778F8CDBE2E0}" srcOrd="2" destOrd="0" presId="urn:microsoft.com/office/officeart/2005/8/layout/process4"/>
    <dgm:cxn modelId="{E884EF80-B4AA-4D93-9171-1ED12D2B505F}" type="presParOf" srcId="{5F4FCD42-DBFB-40F3-9ED2-778F8CDBE2E0}" destId="{44DF5B8B-665F-4B0F-AE84-F0D8D86E222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097A53-C203-4F9F-B600-BFFA9499726D}">
      <dsp:nvSpPr>
        <dsp:cNvPr id="0" name=""/>
        <dsp:cNvSpPr/>
      </dsp:nvSpPr>
      <dsp:spPr>
        <a:xfrm>
          <a:off x="0" y="527"/>
          <a:ext cx="3960000" cy="1078945"/>
        </a:xfrm>
        <a:prstGeom prst="rect">
          <a:avLst/>
        </a:prstGeom>
        <a:solidFill>
          <a:srgbClr val="02AE2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正比</a:t>
          </a:r>
          <a:endParaRPr lang="zh-TW" altLang="en-US" sz="3600" b="0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0" y="527"/>
        <a:ext cx="3960000" cy="582630"/>
      </dsp:txXfrm>
    </dsp:sp>
    <dsp:sp modelId="{44DF5B8B-665F-4B0F-AE84-F0D8D86E2223}">
      <dsp:nvSpPr>
        <dsp:cNvPr id="0" name=""/>
        <dsp:cNvSpPr/>
      </dsp:nvSpPr>
      <dsp:spPr>
        <a:xfrm>
          <a:off x="0" y="583685"/>
          <a:ext cx="3960000" cy="496314"/>
        </a:xfrm>
        <a:prstGeom prst="rect">
          <a:avLst/>
        </a:prstGeom>
        <a:solidFill>
          <a:srgbClr val="FFCC00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i="1" kern="1200" dirty="0" smtClean="0">
              <a:latin typeface="Times New Roman" pitchFamily="18" charset="0"/>
              <a:cs typeface="Times New Roman" pitchFamily="18" charset="0"/>
            </a:rPr>
            <a:t>a =  kb </a:t>
          </a:r>
          <a:endParaRPr lang="zh-TW" altLang="en-US" sz="3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83685"/>
        <a:ext cx="3960000" cy="4963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097A53-C203-4F9F-B600-BFFA9499726D}">
      <dsp:nvSpPr>
        <dsp:cNvPr id="0" name=""/>
        <dsp:cNvSpPr/>
      </dsp:nvSpPr>
      <dsp:spPr>
        <a:xfrm>
          <a:off x="0" y="527"/>
          <a:ext cx="4176044" cy="1078945"/>
        </a:xfrm>
        <a:prstGeom prst="rect">
          <a:avLst/>
        </a:prstGeom>
        <a:solidFill>
          <a:srgbClr val="02AE2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反比</a:t>
          </a:r>
          <a:endParaRPr lang="zh-TW" altLang="en-US" sz="3600" b="0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0" y="527"/>
        <a:ext cx="4176044" cy="582630"/>
      </dsp:txXfrm>
    </dsp:sp>
    <dsp:sp modelId="{44DF5B8B-665F-4B0F-AE84-F0D8D86E2223}">
      <dsp:nvSpPr>
        <dsp:cNvPr id="0" name=""/>
        <dsp:cNvSpPr/>
      </dsp:nvSpPr>
      <dsp:spPr>
        <a:xfrm>
          <a:off x="0" y="583685"/>
          <a:ext cx="4176044" cy="496314"/>
        </a:xfrm>
        <a:prstGeom prst="rect">
          <a:avLst/>
        </a:prstGeom>
        <a:solidFill>
          <a:srgbClr val="FFCC00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i="1" kern="1200" dirty="0" err="1" smtClean="0">
              <a:latin typeface="Times New Roman" pitchFamily="18" charset="0"/>
              <a:cs typeface="Times New Roman" pitchFamily="18" charset="0"/>
            </a:rPr>
            <a:t>ab</a:t>
          </a:r>
          <a:r>
            <a:rPr lang="en-US" altLang="zh-TW" sz="3600" b="1" i="1" kern="1200" dirty="0" smtClean="0">
              <a:latin typeface="Times New Roman" pitchFamily="18" charset="0"/>
              <a:cs typeface="Times New Roman" pitchFamily="18" charset="0"/>
            </a:rPr>
            <a:t> =  k </a:t>
          </a:r>
          <a:endParaRPr lang="zh-TW" altLang="en-US" sz="3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83685"/>
        <a:ext cx="4176044" cy="496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467BF-98F0-425E-8436-98C6F126F712}" type="datetimeFigureOut">
              <a:rPr lang="zh-TW" altLang="en-US" smtClean="0"/>
              <a:pPr/>
              <a:t>2018/7/13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EA67D-E4F1-4AD8-92FD-7C30705240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EA67D-E4F1-4AD8-92FD-7C3070524070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fld id="{92547FF6-9F43-4784-836F-24A12BF292A2}" type="datetimeFigureOut">
              <a:rPr lang="zh-TW" altLang="en-US" smtClean="0"/>
              <a:pPr/>
              <a:t>2018/7/13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Times New Roman" pitchFamily="18" charset="0"/>
          <a:ea typeface="標楷體" pitchFamily="65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Times New Roman" pitchFamily="18" charset="0"/>
          <a:ea typeface="標楷體" pitchFamily="65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Times New Roman" pitchFamily="18" charset="0"/>
          <a:ea typeface="標楷體" pitchFamily="65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Times New Roman" pitchFamily="18" charset="0"/>
          <a:ea typeface="標楷體" pitchFamily="65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Times New Roman" pitchFamily="18" charset="0"/>
          <a:ea typeface="標楷體" pitchFamily="65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Times New Roman" pitchFamily="18" charset="0"/>
          <a:ea typeface="標楷體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比與比例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By CA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實？虛？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dirty="0" smtClean="0">
                <a:latin typeface="標楷體" pitchFamily="65" charset="-120"/>
              </a:rPr>
              <a:t>全校男生和女生</a:t>
            </a:r>
            <a:endParaRPr lang="en-US" altLang="zh-TW" dirty="0" smtClean="0">
              <a:latin typeface="標楷體" pitchFamily="65" charset="-120"/>
            </a:endParaRPr>
          </a:p>
          <a:p>
            <a:pPr algn="ctr">
              <a:buNone/>
            </a:pPr>
            <a:r>
              <a:rPr lang="zh-TW" altLang="en-US" dirty="0" smtClean="0">
                <a:latin typeface="標楷體" pitchFamily="65" charset="-120"/>
              </a:rPr>
              <a:t>人數比是</a:t>
            </a:r>
            <a:r>
              <a:rPr lang="en-US" altLang="zh-TW" dirty="0">
                <a:latin typeface="標楷體" pitchFamily="65" charset="-120"/>
                <a:cs typeface="Times New Roman" pitchFamily="18" charset="0"/>
              </a:rPr>
              <a:t>3:2</a:t>
            </a:r>
          </a:p>
          <a:p>
            <a:pPr algn="ctr">
              <a:buNone/>
            </a:pPr>
            <a:r>
              <a:rPr lang="zh-TW" altLang="en-US" dirty="0" smtClean="0">
                <a:latin typeface="標楷體" pitchFamily="65" charset="-120"/>
              </a:rPr>
              <a:t>今天轉出</a:t>
            </a:r>
            <a:r>
              <a:rPr lang="en-US" altLang="zh-TW" dirty="0" smtClean="0">
                <a:latin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</a:rPr>
              <a:t>個男生</a:t>
            </a:r>
            <a:endParaRPr lang="en-US" altLang="zh-TW" dirty="0" smtClean="0">
              <a:latin typeface="標楷體" pitchFamily="65" charset="-120"/>
            </a:endParaRPr>
          </a:p>
          <a:p>
            <a:pPr algn="ctr">
              <a:buNone/>
            </a:pPr>
            <a:r>
              <a:rPr lang="zh-TW" altLang="en-US" dirty="0" smtClean="0">
                <a:latin typeface="標楷體" pitchFamily="65" charset="-120"/>
              </a:rPr>
              <a:t>所以</a:t>
            </a:r>
            <a:endParaRPr lang="en-US" altLang="zh-TW" dirty="0" smtClean="0">
              <a:latin typeface="標楷體" pitchFamily="65" charset="-120"/>
            </a:endParaRPr>
          </a:p>
          <a:p>
            <a:pPr algn="ctr">
              <a:buNone/>
            </a:pPr>
            <a:r>
              <a:rPr lang="zh-TW" altLang="en-US" dirty="0" smtClean="0">
                <a:latin typeface="標楷體" pitchFamily="65" charset="-120"/>
              </a:rPr>
              <a:t>男生和女生</a:t>
            </a:r>
            <a:endParaRPr lang="en-US" altLang="zh-TW" dirty="0" smtClean="0">
              <a:latin typeface="標楷體" pitchFamily="65" charset="-120"/>
            </a:endParaRPr>
          </a:p>
          <a:p>
            <a:pPr algn="ctr">
              <a:buNone/>
            </a:pPr>
            <a:r>
              <a:rPr lang="zh-TW" altLang="en-US" dirty="0" smtClean="0">
                <a:latin typeface="標楷體" pitchFamily="65" charset="-120"/>
              </a:rPr>
              <a:t>人數比變成</a:t>
            </a:r>
            <a:r>
              <a:rPr lang="en-US" altLang="zh-TW" dirty="0" smtClean="0">
                <a:latin typeface="標楷體" pitchFamily="65" charset="-120"/>
              </a:rPr>
              <a:t>2:2</a:t>
            </a:r>
          </a:p>
          <a:p>
            <a:pPr algn="ctr">
              <a:buNone/>
            </a:pPr>
            <a:r>
              <a:rPr lang="zh-TW" altLang="en-US" dirty="0" smtClean="0">
                <a:latin typeface="標楷體" pitchFamily="65" charset="-120"/>
              </a:rPr>
              <a:t>錯在哪裡？</a:t>
            </a:r>
            <a:endParaRPr lang="zh-TW" altLang="en-US" dirty="0">
              <a:latin typeface="標楷體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741168" y="1628800"/>
            <a:ext cx="37912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fontAlgn="base">
              <a:buNone/>
            </a:pPr>
            <a:r>
              <a:rPr lang="en-US" altLang="zh-TW" sz="3200" dirty="0">
                <a:latin typeface="Times New Roman" pitchFamily="18" charset="0"/>
                <a:ea typeface="標楷體" pitchFamily="65" charset="-120"/>
              </a:rPr>
              <a:t>【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</a:rPr>
              <a:t>健康解碼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</a:rPr>
              <a:t>】</a:t>
            </a:r>
          </a:p>
          <a:p>
            <a:pPr algn="ctr" fontAlgn="base">
              <a:buNone/>
            </a:pPr>
            <a:r>
              <a:rPr lang="zh-TW" altLang="en-US" sz="3200" dirty="0">
                <a:latin typeface="Times New Roman" pitchFamily="18" charset="0"/>
                <a:ea typeface="標楷體" pitchFamily="65" charset="-120"/>
              </a:rPr>
              <a:t>享瘦三餐黃金比例</a:t>
            </a:r>
            <a:endParaRPr lang="en-US" altLang="zh-TW" sz="3200" dirty="0">
              <a:latin typeface="Times New Roman" pitchFamily="18" charset="0"/>
              <a:ea typeface="標楷體" pitchFamily="65" charset="-120"/>
            </a:endParaRPr>
          </a:p>
          <a:p>
            <a:pPr algn="ctr" fontAlgn="base">
              <a:buNone/>
            </a:pPr>
            <a:r>
              <a:rPr lang="zh-TW" altLang="en-US" sz="3200" dirty="0">
                <a:latin typeface="Times New Roman" pitchFamily="18" charset="0"/>
                <a:ea typeface="標楷體" pitchFamily="65" charset="-120"/>
              </a:rPr>
              <a:t>早餐：午餐：晚餐</a:t>
            </a:r>
            <a:endParaRPr lang="en-US" altLang="zh-TW" sz="3200" dirty="0">
              <a:latin typeface="Times New Roman" pitchFamily="18" charset="0"/>
              <a:ea typeface="標楷體" pitchFamily="65" charset="-120"/>
            </a:endParaRPr>
          </a:p>
          <a:p>
            <a:pPr algn="ctr" fontAlgn="base">
              <a:buNone/>
            </a:pP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</a:p>
          <a:p>
            <a:pPr algn="ctr" fontAlgn="base">
              <a:buNone/>
            </a:pP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所以</a:t>
            </a:r>
            <a:endParaRPr lang="en-US" altLang="zh-TW" sz="3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早餐要吃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碗飯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？！</a:t>
            </a:r>
          </a:p>
        </p:txBody>
      </p:sp>
      <p:pic>
        <p:nvPicPr>
          <p:cNvPr id="24578" name="Picture 2" descr="ãé£¯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797152"/>
            <a:ext cx="2540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分得清楚？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331640" y="2276872"/>
            <a:ext cx="172819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比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635896" y="2276872"/>
            <a:ext cx="172819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比例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868144" y="2276872"/>
            <a:ext cx="172819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比值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31640" y="3501008"/>
            <a:ext cx="172819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正比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635896" y="3501008"/>
            <a:ext cx="172819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比率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868144" y="3501008"/>
            <a:ext cx="172819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反比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脈絡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5604" name="Picture 4" descr="https://flipermag.com/wp-content/uploads/2016/10/cupos-visual-recorder-01-1-75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14375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>
                <a:solidFill>
                  <a:prstClr val="black"/>
                </a:solidFill>
                <a:latin typeface="標楷體" panose="03000509000000000000" pitchFamily="65" charset="-120"/>
                <a:sym typeface="Wingdings" pitchFamily="2" charset="2"/>
              </a:rPr>
              <a:t>想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sym typeface="Wingdings" pitchFamily="2" charset="2"/>
              </a:rPr>
              <a:t>要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sym typeface="Wingdings" pitchFamily="2" charset="2"/>
              </a:rPr>
              <a:t>比出什麼？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331640" y="1772816"/>
            <a:ext cx="172819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輸贏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635896" y="1772816"/>
            <a:ext cx="172819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大小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868144" y="1772816"/>
            <a:ext cx="172819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口味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31640" y="2996952"/>
            <a:ext cx="172819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形狀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635896" y="2996952"/>
            <a:ext cx="172819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面積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868144" y="2996952"/>
            <a:ext cx="172819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速率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Picture 4" descr="ãå§æ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 t="13217"/>
          <a:stretch>
            <a:fillRect/>
          </a:stretch>
        </p:blipFill>
        <p:spPr bwMode="auto">
          <a:xfrm>
            <a:off x="3203848" y="4221088"/>
            <a:ext cx="2609850" cy="2364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sym typeface="Wingdings" pitchFamily="2" charset="2"/>
              </a:rPr>
              <a:t>需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sym typeface="Wingdings" pitchFamily="2" charset="2"/>
              </a:rPr>
              <a:t>要</a:t>
            </a:r>
            <a:r>
              <a:rPr lang="zh-TW" altLang="en-US" sz="6600" b="1" dirty="0">
                <a:solidFill>
                  <a:prstClr val="black"/>
                </a:solidFill>
                <a:latin typeface="標楷體" panose="03000509000000000000" pitchFamily="65" charset="-120"/>
                <a:sym typeface="Wingdings" pitchFamily="2" charset="2"/>
              </a:rPr>
              <a:t>列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sym typeface="Wingdings" pitchFamily="2" charset="2"/>
              </a:rPr>
              <a:t>出那些項目？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331640" y="2276872"/>
            <a:ext cx="172819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輸贏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635896" y="2276872"/>
            <a:ext cx="172819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大小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868144" y="2276872"/>
            <a:ext cx="172819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口味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31640" y="3501008"/>
            <a:ext cx="172819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形狀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635896" y="3501008"/>
            <a:ext cx="172819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面積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868144" y="3501008"/>
            <a:ext cx="172819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速率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 smtClean="0">
                <a:solidFill>
                  <a:prstClr val="black"/>
                </a:solidFill>
                <a:latin typeface="標楷體" panose="03000509000000000000" pitchFamily="65" charset="-120"/>
                <a:sym typeface="Wingdings" pitchFamily="2" charset="2"/>
              </a:rPr>
              <a:t>例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sym typeface="Wingdings" pitchFamily="2" charset="2"/>
              </a:rPr>
              <a:t>舉出一個特例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331640" y="2276872"/>
            <a:ext cx="172819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輸贏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635896" y="2276872"/>
            <a:ext cx="172819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大小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868144" y="2276872"/>
            <a:ext cx="172819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口味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31640" y="3501008"/>
            <a:ext cx="172819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形狀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635896" y="3501008"/>
            <a:ext cx="172819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面積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868144" y="3501008"/>
            <a:ext cx="172819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速率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想要改</a:t>
            </a:r>
            <a:r>
              <a:rPr lang="zh-TW" altLang="en-US" sz="6600" b="1" dirty="0" smtClean="0"/>
              <a:t>變</a:t>
            </a:r>
            <a:r>
              <a:rPr lang="zh-TW" altLang="en-US" dirty="0" smtClean="0"/>
              <a:t>！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331640" y="2276872"/>
            <a:ext cx="172819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輸贏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635896" y="2276872"/>
            <a:ext cx="172819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大小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868144" y="2276872"/>
            <a:ext cx="172819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口味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31640" y="3501008"/>
            <a:ext cx="172819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形狀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635896" y="3501008"/>
            <a:ext cx="172819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面積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868144" y="3501008"/>
            <a:ext cx="172819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速率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怎麼</a:t>
            </a:r>
            <a:r>
              <a:rPr lang="zh-TW" altLang="en-US" sz="6600" b="1" dirty="0" smtClean="0"/>
              <a:t>算</a:t>
            </a:r>
            <a:r>
              <a:rPr lang="zh-TW" altLang="en-US" dirty="0" smtClean="0"/>
              <a:t>出來？</a:t>
            </a:r>
            <a:endParaRPr lang="zh-TW" altLang="en-US" dirty="0"/>
          </a:p>
        </p:txBody>
      </p:sp>
      <p:graphicFrame>
        <p:nvGraphicFramePr>
          <p:cNvPr id="11" name="內容版面配置區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4189063764"/>
              </p:ext>
            </p:extLst>
          </p:nvPr>
        </p:nvGraphicFramePr>
        <p:xfrm>
          <a:off x="323928" y="1851927"/>
          <a:ext cx="3960000" cy="1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935796" y="305558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TW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   </a:t>
            </a:r>
            <a:r>
              <a:rPr lang="en-US" altLang="zh-TW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zh-TW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39552" y="370897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=</a:t>
            </a:r>
            <a:endParaRPr lang="zh-TW" altLang="en-US" sz="36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92968" y="5156128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=</a:t>
            </a:r>
            <a:endParaRPr lang="zh-TW" altLang="en-US" sz="3600" dirty="0"/>
          </a:p>
        </p:txBody>
      </p:sp>
      <p:cxnSp>
        <p:nvCxnSpPr>
          <p:cNvPr id="15" name="直線單箭頭接點 14"/>
          <p:cNvCxnSpPr/>
          <p:nvPr/>
        </p:nvCxnSpPr>
        <p:spPr>
          <a:xfrm rot="5400000">
            <a:off x="725097" y="4679756"/>
            <a:ext cx="828092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rot="5400000">
            <a:off x="1997715" y="4679757"/>
            <a:ext cx="828092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1211552" y="429164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×2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507696" y="4303512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×2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 rot="5400000">
            <a:off x="7167989" y="4724146"/>
            <a:ext cx="828092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物件 1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33187460"/>
              </p:ext>
            </p:extLst>
          </p:nvPr>
        </p:nvGraphicFramePr>
        <p:xfrm>
          <a:off x="7594840" y="4310100"/>
          <a:ext cx="496747" cy="814666"/>
        </p:xfrm>
        <a:graphic>
          <a:graphicData uri="http://schemas.openxmlformats.org/presentationml/2006/ole">
            <p:oleObj spid="_x0000_s27649" name="方程式" r:id="rId8" imgW="241200" imgH="393480" progId="Equation.3">
              <p:embed/>
            </p:oleObj>
          </a:graphicData>
        </a:graphic>
      </p:graphicFrame>
      <p:sp>
        <p:nvSpPr>
          <p:cNvPr id="21" name="文字方塊 20"/>
          <p:cNvSpPr txBox="1"/>
          <p:nvPr/>
        </p:nvSpPr>
        <p:spPr>
          <a:xfrm>
            <a:off x="935796" y="365012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  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  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898369" y="511973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   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  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723928" y="301545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TW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   </a:t>
            </a:r>
            <a:r>
              <a:rPr lang="en-US" altLang="zh-TW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zh-TW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723928" y="364728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  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  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350799" y="3694132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=</a:t>
            </a:r>
            <a:endParaRPr lang="zh-TW" altLang="en-US" sz="36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5723928" y="515612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   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  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5357202" y="5158933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=</a:t>
            </a:r>
            <a:endParaRPr lang="zh-TW" altLang="en-US" sz="3600" dirty="0"/>
          </a:p>
        </p:txBody>
      </p:sp>
      <p:cxnSp>
        <p:nvCxnSpPr>
          <p:cNvPr id="28" name="直線單箭頭接點 27"/>
          <p:cNvCxnSpPr/>
          <p:nvPr/>
        </p:nvCxnSpPr>
        <p:spPr>
          <a:xfrm rot="5400000">
            <a:off x="5670121" y="4760149"/>
            <a:ext cx="828092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6084168" y="4383849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×2</a:t>
            </a:r>
            <a:endPara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30" name="內容版面配置區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34314389"/>
              </p:ext>
            </p:extLst>
          </p:nvPr>
        </p:nvGraphicFramePr>
        <p:xfrm>
          <a:off x="4716016" y="1847080"/>
          <a:ext cx="4176044" cy="1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31" name="直線單箭頭接點 30"/>
          <p:cNvCxnSpPr/>
          <p:nvPr/>
        </p:nvCxnSpPr>
        <p:spPr>
          <a:xfrm>
            <a:off x="1619672" y="5733256"/>
            <a:ext cx="828092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物件 3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75851365"/>
              </p:ext>
            </p:extLst>
          </p:nvPr>
        </p:nvGraphicFramePr>
        <p:xfrm>
          <a:off x="1691680" y="5733256"/>
          <a:ext cx="584015" cy="792088"/>
        </p:xfrm>
        <a:graphic>
          <a:graphicData uri="http://schemas.openxmlformats.org/presentationml/2006/ole">
            <p:oleObj spid="_x0000_s27650" name="Equation" r:id="rId14" imgW="241200" imgH="393480" progId="Equation.DSMT4">
              <p:embed/>
            </p:oleObj>
          </a:graphicData>
        </a:graphic>
      </p:graphicFrame>
      <p:cxnSp>
        <p:nvCxnSpPr>
          <p:cNvPr id="33" name="直線單箭頭接點 32"/>
          <p:cNvCxnSpPr/>
          <p:nvPr/>
        </p:nvCxnSpPr>
        <p:spPr>
          <a:xfrm>
            <a:off x="6552220" y="5790848"/>
            <a:ext cx="828092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516216" y="5589240"/>
            <a:ext cx="648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</a:t>
            </a:r>
            <a:endParaRPr lang="zh-TW" alt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學習單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6628" name="Picture 4" descr="ç¸éåç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2316"/>
            <a:ext cx="7620000" cy="4030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2" cstate="print"/>
          <a:srcRect l="21412" t="16242" r="19086" b="27649"/>
          <a:stretch>
            <a:fillRect/>
          </a:stretch>
        </p:blipFill>
        <p:spPr bwMode="auto">
          <a:xfrm>
            <a:off x="917957" y="692696"/>
            <a:ext cx="725444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反思</a:t>
            </a:r>
          </a:p>
        </p:txBody>
      </p:sp>
      <p:pic>
        <p:nvPicPr>
          <p:cNvPr id="1026" name="Picture 2" descr="ãå½æ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344" y="2564904"/>
            <a:ext cx="6096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937183" cy="459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63478"/>
            <a:ext cx="7109460" cy="277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497540"/>
            <a:ext cx="7246620" cy="281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17150"/>
            <a:ext cx="7360920" cy="625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83570" y="2060848"/>
          <a:ext cx="7776860" cy="3916746"/>
        </p:xfrm>
        <a:graphic>
          <a:graphicData uri="http://schemas.openxmlformats.org/drawingml/2006/table">
            <a:tbl>
              <a:tblPr/>
              <a:tblGrid>
                <a:gridCol w="1555372"/>
                <a:gridCol w="1555372"/>
                <a:gridCol w="1555372"/>
                <a:gridCol w="1555372"/>
                <a:gridCol w="1555372"/>
              </a:tblGrid>
              <a:tr h="1678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>
                          <a:latin typeface="Times New Roman"/>
                          <a:ea typeface="標楷體"/>
                          <a:cs typeface="Times New Roman"/>
                        </a:rPr>
                        <a:t>新台幣</a:t>
                      </a:r>
                      <a:r>
                        <a:rPr lang="en-US" sz="3600" kern="100">
                          <a:latin typeface="Times New Roman"/>
                          <a:ea typeface="標楷體"/>
                          <a:cs typeface="Times New Roman"/>
                        </a:rPr>
                        <a:t>TWD</a:t>
                      </a:r>
                      <a:endParaRPr lang="zh-TW" sz="36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>
                          <a:latin typeface="Times New Roman"/>
                          <a:ea typeface="標楷體"/>
                          <a:cs typeface="Times New Roman"/>
                        </a:rPr>
                        <a:t>美金</a:t>
                      </a:r>
                      <a:r>
                        <a:rPr lang="en-US" sz="3600" kern="100">
                          <a:latin typeface="Times New Roman"/>
                          <a:ea typeface="標楷體"/>
                          <a:cs typeface="Times New Roman"/>
                        </a:rPr>
                        <a:t>USD</a:t>
                      </a:r>
                      <a:endParaRPr lang="zh-TW" sz="36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>
                          <a:latin typeface="Times New Roman"/>
                          <a:ea typeface="標楷體"/>
                          <a:cs typeface="Times New Roman"/>
                        </a:rPr>
                        <a:t>日元</a:t>
                      </a:r>
                      <a:r>
                        <a:rPr lang="en-US" sz="3600" kern="100">
                          <a:latin typeface="Times New Roman"/>
                          <a:ea typeface="標楷體"/>
                          <a:cs typeface="Times New Roman"/>
                        </a:rPr>
                        <a:t>JPY</a:t>
                      </a:r>
                      <a:endParaRPr lang="zh-TW" sz="36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>
                          <a:latin typeface="Times New Roman"/>
                          <a:ea typeface="標楷體"/>
                          <a:cs typeface="Times New Roman"/>
                        </a:rPr>
                        <a:t>人民幣</a:t>
                      </a:r>
                      <a:r>
                        <a:rPr lang="en-US" sz="3600" kern="100">
                          <a:latin typeface="Times New Roman"/>
                          <a:ea typeface="標楷體"/>
                          <a:cs typeface="Times New Roman"/>
                        </a:rPr>
                        <a:t>CNY</a:t>
                      </a:r>
                      <a:endParaRPr lang="zh-TW" sz="36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>
                          <a:latin typeface="Times New Roman"/>
                          <a:ea typeface="標楷體"/>
                          <a:cs typeface="Times New Roman"/>
                        </a:rPr>
                        <a:t>韓元</a:t>
                      </a:r>
                      <a:r>
                        <a:rPr lang="en-US" sz="3600" kern="100">
                          <a:latin typeface="Times New Roman"/>
                          <a:ea typeface="標楷體"/>
                          <a:cs typeface="Times New Roman"/>
                        </a:rPr>
                        <a:t>KRW</a:t>
                      </a:r>
                      <a:endParaRPr lang="zh-TW" sz="36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latin typeface="Times New Roman"/>
                          <a:ea typeface="標楷體"/>
                          <a:cs typeface="Times New Roman"/>
                        </a:rPr>
                        <a:t>30</a:t>
                      </a:r>
                      <a:endParaRPr lang="zh-TW" sz="36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36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36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endParaRPr lang="zh-TW" sz="36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latin typeface="Times New Roman"/>
                          <a:ea typeface="標楷體"/>
                          <a:cs typeface="Times New Roman"/>
                        </a:rPr>
                        <a:t>5</a:t>
                      </a:r>
                      <a:endParaRPr lang="zh-TW" sz="36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36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36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latin typeface="Times New Roman"/>
                          <a:ea typeface="標楷體"/>
                          <a:cs typeface="Times New Roman"/>
                        </a:rPr>
                        <a:t>40</a:t>
                      </a:r>
                      <a:endParaRPr lang="zh-TW" sz="3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連比：以物易物</a:t>
            </a:r>
            <a:endParaRPr lang="zh-TW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評量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7892" name="Picture 4" descr="ãèè©¦ å¡é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76872"/>
            <a:ext cx="619125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2722314"/>
          </a:xfrm>
        </p:spPr>
        <p:txBody>
          <a:bodyPr>
            <a:noAutofit/>
          </a:bodyPr>
          <a:lstStyle/>
          <a:p>
            <a:pPr marL="354013" indent="-354013" algn="l"/>
            <a:r>
              <a:rPr lang="en-US" altLang="zh-TW" sz="3600" dirty="0"/>
              <a:t>1.</a:t>
            </a:r>
            <a:r>
              <a:rPr lang="zh-TW" altLang="zh-TW" sz="3600" dirty="0"/>
              <a:t>甲、乙兩班決定自己粉刷教室。甲班用的油漆是</a:t>
            </a:r>
            <a:r>
              <a:rPr lang="en-US" altLang="zh-TW" sz="3600" dirty="0"/>
              <a:t>6</a:t>
            </a:r>
            <a:r>
              <a:rPr lang="zh-TW" altLang="zh-TW" sz="3600" dirty="0"/>
              <a:t>罐白漆和</a:t>
            </a:r>
            <a:r>
              <a:rPr lang="en-US" altLang="zh-TW" sz="3600" dirty="0"/>
              <a:t>5</a:t>
            </a:r>
            <a:r>
              <a:rPr lang="zh-TW" altLang="zh-TW" sz="3600" dirty="0"/>
              <a:t>罐藍漆調成的；乙班用的是</a:t>
            </a:r>
            <a:r>
              <a:rPr lang="en-US" altLang="zh-TW" sz="3600" dirty="0"/>
              <a:t>7</a:t>
            </a:r>
            <a:r>
              <a:rPr lang="zh-TW" altLang="zh-TW" sz="3600" dirty="0"/>
              <a:t>罐白漆和</a:t>
            </a:r>
            <a:r>
              <a:rPr lang="en-US" altLang="zh-TW" sz="3600" dirty="0"/>
              <a:t>4</a:t>
            </a:r>
            <a:r>
              <a:rPr lang="zh-TW" altLang="zh-TW" sz="3600" dirty="0"/>
              <a:t>罐藍漆所調成的，則哪一班的油漆藍色較深</a:t>
            </a:r>
            <a:r>
              <a:rPr lang="zh-TW" altLang="zh-TW" sz="3600" dirty="0" smtClean="0"/>
              <a:t>？</a:t>
            </a:r>
            <a:endParaRPr lang="zh-TW" altLang="en-US" sz="36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3212976"/>
            <a:ext cx="8229600" cy="2722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54013" lvl="0" indent="-354013">
              <a:spcBef>
                <a:spcPct val="0"/>
              </a:spcBef>
            </a:pP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3600" u="sng" dirty="0" smtClean="0">
                <a:latin typeface="標楷體" pitchFamily="65" charset="-120"/>
                <a:ea typeface="標楷體" pitchFamily="65" charset="-120"/>
              </a:rPr>
              <a:t>阿樂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用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公克咖啡粉加水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75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公克泡一杯香香濃濃的咖啡，</a:t>
            </a:r>
            <a:r>
              <a:rPr lang="zh-TW" altLang="zh-TW" sz="3600" u="sng" dirty="0" smtClean="0">
                <a:latin typeface="標楷體" pitchFamily="65" charset="-120"/>
                <a:ea typeface="標楷體" pitchFamily="65" charset="-120"/>
              </a:rPr>
              <a:t>小娥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想泡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公克相同濃度的咖啡一杯，她該用多少的咖啡粉？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 </a:t>
            </a:r>
            <a:endParaRPr kumimoji="0" lang="zh-TW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2794322"/>
          </a:xfrm>
        </p:spPr>
        <p:txBody>
          <a:bodyPr>
            <a:normAutofit/>
          </a:bodyPr>
          <a:lstStyle/>
          <a:p>
            <a:pPr marL="265113" indent="-265113" algn="l"/>
            <a:r>
              <a:rPr lang="en-US" altLang="zh-TW" sz="3600" dirty="0" smtClean="0"/>
              <a:t>3.</a:t>
            </a:r>
            <a:r>
              <a:rPr lang="zh-TW" altLang="zh-TW" sz="3600" u="sng" dirty="0" smtClean="0"/>
              <a:t>小明</a:t>
            </a:r>
            <a:r>
              <a:rPr lang="zh-TW" altLang="zh-TW" sz="3600" dirty="0" smtClean="0"/>
              <a:t>買了一大包糖果，裡面有牛奶和巧克力兩種口味，若只知道兩種口味的糖果比例約為</a:t>
            </a:r>
            <a:r>
              <a:rPr lang="en-US" altLang="zh-TW" sz="3600" dirty="0" smtClean="0"/>
              <a:t>5</a:t>
            </a:r>
            <a:r>
              <a:rPr lang="zh-TW" altLang="zh-TW" sz="3600" dirty="0" smtClean="0"/>
              <a:t>：</a:t>
            </a:r>
            <a:r>
              <a:rPr lang="en-US" altLang="zh-TW" sz="3600" dirty="0" smtClean="0"/>
              <a:t>3</a:t>
            </a:r>
            <a:r>
              <a:rPr lang="zh-TW" altLang="zh-TW" sz="3600" dirty="0" smtClean="0"/>
              <a:t>，而整包糖果有</a:t>
            </a:r>
            <a:r>
              <a:rPr lang="en-US" altLang="zh-TW" sz="3600" dirty="0" smtClean="0"/>
              <a:t>120</a:t>
            </a:r>
            <a:r>
              <a:rPr lang="zh-TW" altLang="zh-TW" sz="3600" dirty="0" smtClean="0"/>
              <a:t>顆，請問牛奶口味的有幾顆？</a:t>
            </a:r>
            <a:r>
              <a:rPr lang="en-US" altLang="zh-TW" sz="3600" dirty="0" smtClean="0"/>
              <a:t> </a:t>
            </a:r>
            <a:endParaRPr lang="zh-TW" altLang="en-US" sz="36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3356992"/>
            <a:ext cx="8229600" cy="2794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65113" lvl="0" indent="-265113">
              <a:spcBef>
                <a:spcPct val="0"/>
              </a:spcBef>
            </a:pPr>
            <a:r>
              <a:rPr lang="en-US" altLang="zh-TW" sz="3600" dirty="0">
                <a:latin typeface="Times New Roman" pitchFamily="18" charset="0"/>
                <a:ea typeface="標楷體" pitchFamily="65" charset="-120"/>
                <a:cs typeface="+mj-cs"/>
              </a:rPr>
              <a:t>4.</a:t>
            </a:r>
            <a:r>
              <a:rPr lang="zh-TW" altLang="zh-TW" sz="3600" dirty="0">
                <a:latin typeface="Times New Roman" pitchFamily="18" charset="0"/>
                <a:ea typeface="標楷體" pitchFamily="65" charset="-120"/>
                <a:cs typeface="+mj-cs"/>
              </a:rPr>
              <a:t>某一遊樂區展示建築模型，模型以</a:t>
            </a:r>
            <a:r>
              <a:rPr lang="en-US" altLang="zh-TW" sz="3600" dirty="0">
                <a:latin typeface="Times New Roman" pitchFamily="18" charset="0"/>
                <a:ea typeface="標楷體" pitchFamily="65" charset="-120"/>
                <a:cs typeface="+mj-cs"/>
              </a:rPr>
              <a:t>1</a:t>
            </a:r>
            <a:r>
              <a:rPr lang="zh-TW" altLang="zh-TW" sz="3600" dirty="0">
                <a:latin typeface="Times New Roman" pitchFamily="18" charset="0"/>
                <a:ea typeface="標楷體" pitchFamily="65" charset="-120"/>
                <a:cs typeface="+mj-cs"/>
              </a:rPr>
              <a:t>：</a:t>
            </a:r>
            <a:r>
              <a:rPr lang="en-US" altLang="zh-TW" sz="3600" dirty="0">
                <a:latin typeface="Times New Roman" pitchFamily="18" charset="0"/>
                <a:ea typeface="標楷體" pitchFamily="65" charset="-120"/>
                <a:cs typeface="+mj-cs"/>
              </a:rPr>
              <a:t>8</a:t>
            </a:r>
            <a:r>
              <a:rPr lang="zh-TW" altLang="zh-TW" sz="3600" dirty="0">
                <a:latin typeface="Times New Roman" pitchFamily="18" charset="0"/>
                <a:ea typeface="標楷體" pitchFamily="65" charset="-120"/>
                <a:cs typeface="+mj-cs"/>
              </a:rPr>
              <a:t>的比例尺縮小，若大小為</a:t>
            </a:r>
            <a:r>
              <a:rPr lang="en-US" altLang="zh-TW" sz="3600" dirty="0">
                <a:latin typeface="Times New Roman" pitchFamily="18" charset="0"/>
                <a:ea typeface="標楷體" pitchFamily="65" charset="-120"/>
                <a:cs typeface="+mj-cs"/>
              </a:rPr>
              <a:t>12000</a:t>
            </a:r>
            <a:r>
              <a:rPr lang="zh-TW" altLang="zh-TW" sz="3600" dirty="0">
                <a:latin typeface="Times New Roman" pitchFamily="18" charset="0"/>
                <a:ea typeface="標楷體" pitchFamily="65" charset="-120"/>
                <a:cs typeface="+mj-cs"/>
              </a:rPr>
              <a:t>立方公分的模型，實物體積為多少立方公尺？</a:t>
            </a:r>
            <a:endParaRPr lang="zh-TW" altLang="en-US" sz="3600" dirty="0">
              <a:latin typeface="Times New Roman" pitchFamily="18" charset="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哪一個是對的？</a:t>
            </a:r>
            <a:endParaRPr lang="zh-TW" altLang="en-US" sz="48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4800" dirty="0" smtClean="0">
                <a:latin typeface="Times New Roman" pitchFamily="18" charset="0"/>
                <a:cs typeface="Times New Roman" pitchFamily="18" charset="0"/>
              </a:rPr>
              <a:t>8:12 = x:6</a:t>
            </a:r>
          </a:p>
          <a:p>
            <a:pPr marL="0" indent="0" algn="ctr">
              <a:buNone/>
            </a:pPr>
            <a:r>
              <a:rPr lang="en-US" altLang="zh-TW" sz="4800" dirty="0" smtClean="0">
                <a:latin typeface="Times New Roman" pitchFamily="18" charset="0"/>
                <a:cs typeface="Times New Roman" pitchFamily="18" charset="0"/>
              </a:rPr>
              <a:t>x=1</a:t>
            </a:r>
          </a:p>
          <a:p>
            <a:pPr marL="0" indent="0" algn="ctr">
              <a:buNone/>
            </a:pPr>
            <a:r>
              <a:rPr lang="en-US" altLang="zh-TW" sz="4800" dirty="0" smtClean="0">
                <a:latin typeface="Times New Roman" pitchFamily="18" charset="0"/>
                <a:cs typeface="Times New Roman" pitchFamily="18" charset="0"/>
              </a:rPr>
              <a:t>x=2</a:t>
            </a:r>
          </a:p>
          <a:p>
            <a:pPr marL="0" indent="0" algn="ctr">
              <a:buNone/>
            </a:pPr>
            <a:r>
              <a:rPr lang="en-US" altLang="zh-TW" sz="4800" dirty="0" smtClean="0">
                <a:latin typeface="Times New Roman" pitchFamily="18" charset="0"/>
                <a:cs typeface="Times New Roman" pitchFamily="18" charset="0"/>
              </a:rPr>
              <a:t>x=4</a:t>
            </a:r>
          </a:p>
          <a:p>
            <a:pPr marL="0" indent="0" algn="ctr">
              <a:buNone/>
            </a:pPr>
            <a:r>
              <a:rPr lang="zh-TW" alt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4800" dirty="0" smtClean="0">
                <a:latin typeface="Times New Roman" pitchFamily="18" charset="0"/>
                <a:cs typeface="Times New Roman" pitchFamily="18" charset="0"/>
              </a:rPr>
              <a:t>x=16</a:t>
            </a:r>
            <a:endParaRPr lang="zh-TW" altLang="en-US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錯在哪裡？</a:t>
            </a:r>
            <a:endParaRPr lang="zh-TW" altLang="en-US" sz="4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161" y="2060848"/>
            <a:ext cx="4779678" cy="28531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哪一種寫法比較好？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88840"/>
            <a:ext cx="3377477" cy="2017951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55" y="4578589"/>
            <a:ext cx="4932091" cy="9571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從</a:t>
            </a:r>
            <a:r>
              <a:rPr lang="zh-TW" altLang="en-US" dirty="0" smtClean="0"/>
              <a:t>單位可以看到什麼？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339752" y="2132856"/>
          <a:ext cx="1683187" cy="1224136"/>
        </p:xfrm>
        <a:graphic>
          <a:graphicData uri="http://schemas.openxmlformats.org/presentationml/2006/ole">
            <p:oleObj spid="_x0000_s15362" name="Equation" r:id="rId3" imgW="279360" imgH="203040" progId="Equation.DSMT4">
              <p:embed/>
            </p:oleObj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5004048" y="2060848"/>
          <a:ext cx="2420115" cy="1303139"/>
        </p:xfrm>
        <a:graphic>
          <a:graphicData uri="http://schemas.openxmlformats.org/presentationml/2006/ole">
            <p:oleObj spid="_x0000_s15363" name="Equation" r:id="rId4" imgW="330120" imgH="177480" progId="Equation.DSMT4">
              <p:embed/>
            </p:oleObj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2987824" y="4149080"/>
          <a:ext cx="3512131" cy="2016224"/>
        </p:xfrm>
        <a:graphic>
          <a:graphicData uri="http://schemas.openxmlformats.org/presentationml/2006/ole">
            <p:oleObj spid="_x0000_s15366" name="Equation" r:id="rId5" imgW="685800" imgH="3934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疑惑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58" name="AutoShape 2" descr="ç¸éåç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圖片 4" descr="下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988840"/>
            <a:ext cx="4172669" cy="4117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數字不同，卻相等？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467544" y="1628800"/>
          <a:ext cx="3193767" cy="1872208"/>
        </p:xfrm>
        <a:graphic>
          <a:graphicData uri="http://schemas.openxmlformats.org/presentationml/2006/ole">
            <p:oleObj spid="_x0000_s20482" name="Equation" r:id="rId3" imgW="736560" imgH="431640" progId="Equation.DSMT4">
              <p:embed/>
            </p:oleObj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4932040" y="1628800"/>
          <a:ext cx="3468688" cy="1873250"/>
        </p:xfrm>
        <a:graphic>
          <a:graphicData uri="http://schemas.openxmlformats.org/presentationml/2006/ole">
            <p:oleObj spid="_x0000_s20483" name="Equation" r:id="rId4" imgW="799920" imgH="431640" progId="Equation.DSMT4">
              <p:embed/>
            </p:oleObj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2771800" y="4077072"/>
          <a:ext cx="3192463" cy="1873250"/>
        </p:xfrm>
        <a:graphic>
          <a:graphicData uri="http://schemas.openxmlformats.org/presentationml/2006/ole">
            <p:oleObj spid="_x0000_s20484" name="Equation" r:id="rId5" imgW="736560" imgH="4316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內項乘積等於外項</a:t>
            </a:r>
            <a:r>
              <a:rPr lang="zh-TW" altLang="zh-TW" dirty="0" smtClean="0"/>
              <a:t>乘積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683568" y="2636912"/>
          <a:ext cx="7877258" cy="816545"/>
        </p:xfrm>
        <a:graphic>
          <a:graphicData uri="http://schemas.openxmlformats.org/presentationml/2006/ole">
            <p:oleObj spid="_x0000_s21507" name="Equation" r:id="rId3" imgW="2082600" imgH="215640" progId="Equation.DSMT4">
              <p:embed/>
            </p:oleObj>
          </a:graphicData>
        </a:graphic>
      </p:graphicFrame>
      <p:pic>
        <p:nvPicPr>
          <p:cNvPr id="21509" name="Picture 5" descr="ãåèãçåçæå°çµæ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284984"/>
            <a:ext cx="2736304" cy="2736304"/>
          </a:xfrm>
          <a:prstGeom prst="rect">
            <a:avLst/>
          </a:prstGeom>
          <a:noFill/>
        </p:spPr>
      </p:pic>
      <p:sp>
        <p:nvSpPr>
          <p:cNvPr id="7" name="手繪多邊形 6"/>
          <p:cNvSpPr/>
          <p:nvPr/>
        </p:nvSpPr>
        <p:spPr>
          <a:xfrm>
            <a:off x="3921928" y="2407264"/>
            <a:ext cx="1514168" cy="237613"/>
          </a:xfrm>
          <a:custGeom>
            <a:avLst/>
            <a:gdLst>
              <a:gd name="connsiteX0" fmla="*/ 0 w 1514168"/>
              <a:gd name="connsiteY0" fmla="*/ 227781 h 237613"/>
              <a:gd name="connsiteX1" fmla="*/ 825910 w 1514168"/>
              <a:gd name="connsiteY1" fmla="*/ 1639 h 237613"/>
              <a:gd name="connsiteX2" fmla="*/ 1514168 w 1514168"/>
              <a:gd name="connsiteY2" fmla="*/ 237613 h 23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4168" h="237613">
                <a:moveTo>
                  <a:pt x="0" y="227781"/>
                </a:moveTo>
                <a:cubicBezTo>
                  <a:pt x="286774" y="113890"/>
                  <a:pt x="573549" y="0"/>
                  <a:pt x="825910" y="1639"/>
                </a:cubicBezTo>
                <a:cubicBezTo>
                  <a:pt x="1078271" y="3278"/>
                  <a:pt x="1296219" y="120445"/>
                  <a:pt x="1514168" y="237613"/>
                </a:cubicBezTo>
              </a:path>
            </a:pathLst>
          </a:cu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2300748" y="2200787"/>
            <a:ext cx="4630994" cy="434258"/>
          </a:xfrm>
          <a:custGeom>
            <a:avLst/>
            <a:gdLst>
              <a:gd name="connsiteX0" fmla="*/ 0 w 4630994"/>
              <a:gd name="connsiteY0" fmla="*/ 365432 h 434258"/>
              <a:gd name="connsiteX1" fmla="*/ 2389239 w 4630994"/>
              <a:gd name="connsiteY1" fmla="*/ 11471 h 434258"/>
              <a:gd name="connsiteX2" fmla="*/ 4630994 w 4630994"/>
              <a:gd name="connsiteY2" fmla="*/ 434258 h 43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0994" h="434258">
                <a:moveTo>
                  <a:pt x="0" y="365432"/>
                </a:moveTo>
                <a:cubicBezTo>
                  <a:pt x="808703" y="182716"/>
                  <a:pt x="1617407" y="0"/>
                  <a:pt x="2389239" y="11471"/>
                </a:cubicBezTo>
                <a:cubicBezTo>
                  <a:pt x="3161071" y="22942"/>
                  <a:pt x="3896032" y="228600"/>
                  <a:pt x="4630994" y="434258"/>
                </a:cubicBezTo>
              </a:path>
            </a:pathLst>
          </a:cu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>
            <a:off x="904568" y="1933677"/>
            <a:ext cx="7413522" cy="809523"/>
          </a:xfrm>
          <a:custGeom>
            <a:avLst/>
            <a:gdLst>
              <a:gd name="connsiteX0" fmla="*/ 0 w 7413522"/>
              <a:gd name="connsiteY0" fmla="*/ 671871 h 809523"/>
              <a:gd name="connsiteX1" fmla="*/ 3854245 w 7413522"/>
              <a:gd name="connsiteY1" fmla="*/ 22942 h 809523"/>
              <a:gd name="connsiteX2" fmla="*/ 7413522 w 7413522"/>
              <a:gd name="connsiteY2" fmla="*/ 809523 h 80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13522" h="809523">
                <a:moveTo>
                  <a:pt x="0" y="671871"/>
                </a:moveTo>
                <a:cubicBezTo>
                  <a:pt x="1309329" y="335935"/>
                  <a:pt x="2618658" y="0"/>
                  <a:pt x="3854245" y="22942"/>
                </a:cubicBezTo>
                <a:cubicBezTo>
                  <a:pt x="5089832" y="45884"/>
                  <a:pt x="6251677" y="427703"/>
                  <a:pt x="7413522" y="809523"/>
                </a:cubicBezTo>
              </a:path>
            </a:pathLst>
          </a:cu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416</Words>
  <Application>Microsoft Office PowerPoint</Application>
  <PresentationFormat>如螢幕大小 (4:3)</PresentationFormat>
  <Paragraphs>105</Paragraphs>
  <Slides>26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26</vt:i4>
      </vt:variant>
    </vt:vector>
  </HeadingPairs>
  <TitlesOfParts>
    <vt:vector size="29" baseType="lpstr">
      <vt:lpstr>Office 佈景主題</vt:lpstr>
      <vt:lpstr>Equation</vt:lpstr>
      <vt:lpstr>方程式</vt:lpstr>
      <vt:lpstr>比與比例</vt:lpstr>
      <vt:lpstr>反思</vt:lpstr>
      <vt:lpstr>哪一個是對的？</vt:lpstr>
      <vt:lpstr>錯在哪裡？</vt:lpstr>
      <vt:lpstr>哪一種寫法比較好？</vt:lpstr>
      <vt:lpstr>從單位可以看到什麼？</vt:lpstr>
      <vt:lpstr>疑惑</vt:lpstr>
      <vt:lpstr>數字不同，卻相等？</vt:lpstr>
      <vt:lpstr>內項乘積等於外項乘積？</vt:lpstr>
      <vt:lpstr>實？虛？</vt:lpstr>
      <vt:lpstr>分得清楚？</vt:lpstr>
      <vt:lpstr>脈絡</vt:lpstr>
      <vt:lpstr>想要比出什麼？</vt:lpstr>
      <vt:lpstr>需要列出那些項目？</vt:lpstr>
      <vt:lpstr>例舉出一個特例</vt:lpstr>
      <vt:lpstr>想要改變！</vt:lpstr>
      <vt:lpstr>怎麼算出來？</vt:lpstr>
      <vt:lpstr>學習單</vt:lpstr>
      <vt:lpstr>投影片 19</vt:lpstr>
      <vt:lpstr>投影片 20</vt:lpstr>
      <vt:lpstr>投影片 21</vt:lpstr>
      <vt:lpstr>投影片 22</vt:lpstr>
      <vt:lpstr>連比：以物易物</vt:lpstr>
      <vt:lpstr>評量</vt:lpstr>
      <vt:lpstr>1.甲、乙兩班決定自己粉刷教室。甲班用的油漆是6罐白漆和5罐藍漆調成的；乙班用的是7罐白漆和4罐藍漆所調成的，則哪一班的油漆藍色較深？</vt:lpstr>
      <vt:lpstr>3.小明買了一大包糖果，裡面有牛奶和巧克力兩種口味，若只知道兩種口味的糖果比例約為5：3，而整包糖果有120顆，請問牛奶口味的有幾顆？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比與比例</dc:title>
  <dc:creator>陳Ally</dc:creator>
  <cp:lastModifiedBy>陳Ally</cp:lastModifiedBy>
  <cp:revision>55</cp:revision>
  <dcterms:created xsi:type="dcterms:W3CDTF">2018-07-12T08:43:28Z</dcterms:created>
  <dcterms:modified xsi:type="dcterms:W3CDTF">2018-07-12T22:24:54Z</dcterms:modified>
</cp:coreProperties>
</file>