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0" r:id="rId1"/>
  </p:sldMasterIdLst>
  <p:notesMasterIdLst>
    <p:notesMasterId r:id="rId26"/>
  </p:notesMasterIdLst>
  <p:sldIdLst>
    <p:sldId id="466" r:id="rId2"/>
    <p:sldId id="560" r:id="rId3"/>
    <p:sldId id="561" r:id="rId4"/>
    <p:sldId id="580" r:id="rId5"/>
    <p:sldId id="581" r:id="rId6"/>
    <p:sldId id="582" r:id="rId7"/>
    <p:sldId id="583" r:id="rId8"/>
    <p:sldId id="584" r:id="rId9"/>
    <p:sldId id="585" r:id="rId10"/>
    <p:sldId id="566" r:id="rId11"/>
    <p:sldId id="567" r:id="rId12"/>
    <p:sldId id="568" r:id="rId13"/>
    <p:sldId id="569" r:id="rId14"/>
    <p:sldId id="570" r:id="rId15"/>
    <p:sldId id="586" r:id="rId16"/>
    <p:sldId id="587" r:id="rId17"/>
    <p:sldId id="588" r:id="rId18"/>
    <p:sldId id="571" r:id="rId19"/>
    <p:sldId id="589" r:id="rId20"/>
    <p:sldId id="577" r:id="rId21"/>
    <p:sldId id="578" r:id="rId22"/>
    <p:sldId id="579" r:id="rId23"/>
    <p:sldId id="591" r:id="rId24"/>
    <p:sldId id="59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008000"/>
    <a:srgbClr val="99FF33"/>
    <a:srgbClr val="66FFFF"/>
    <a:srgbClr val="A6A6A6"/>
    <a:srgbClr val="BFBFB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43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ath.com/NH-MATH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hmath.com/NH-MATH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9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9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2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76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4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3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56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4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7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1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F08BA-FEF3-46AF-AA9C-84CE144AE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/>
              <a:t>統計圖表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73DD7C-3478-4EC4-BDFB-4FE0B7324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想法源自：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、白晨如、陳梅仙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國小單元共備單設計者：許瑜庭</a:t>
            </a:r>
          </a:p>
        </p:txBody>
      </p:sp>
    </p:spTree>
    <p:extLst>
      <p:ext uri="{BB962C8B-B14F-4D97-AF65-F5344CB8AC3E}">
        <p14:creationId xmlns:p14="http://schemas.microsoft.com/office/powerpoint/2010/main" val="25615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統計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根據什麼樣的想法，來去做資料的編排。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根據需求畫出不同的圖表，就稱為統計圖表。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61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每個項目的大小。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項目之間大小的比較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項目之間的位置，可以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/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不可以調換先後順序。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11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折線圖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彎彎曲曲、曲曲折折、高低起伏。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73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統計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資料整理。</a:t>
            </a: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筆資料，包含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個訊息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根據什麼樣的想法，來去做資料的編排。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想讓大家看到什麼，關心什麼。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60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下面是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2017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年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月公告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各種水果每公斤的價格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</a:t>
            </a:r>
            <a:r>
              <a:rPr lang="zh-TW" altLang="en-US" sz="3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單位：元</a:t>
            </a:r>
            <a:r>
              <a:rPr lang="en-US" altLang="zh-TW" sz="3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香蕉每公斤的價格？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哪種水果價格最便宜？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如果將表格內的水果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重新任意排列，是否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會影響前面兩題的作答？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B07D61C-26CD-4FEC-9097-11177503E533}"/>
              </a:ext>
            </a:extLst>
          </p:cNvPr>
          <p:cNvPicPr/>
          <p:nvPr/>
        </p:nvPicPr>
        <p:blipFill rotWithShape="1">
          <a:blip r:embed="rId2"/>
          <a:srcRect l="34169" t="37349" r="33972" b="20993"/>
          <a:stretch/>
        </p:blipFill>
        <p:spPr bwMode="auto">
          <a:xfrm>
            <a:off x="5258460" y="1715678"/>
            <a:ext cx="6992560" cy="5141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28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香蕉價格在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2016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年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月時是多少錢？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你是從表格還是圖形看來的？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香蕉價格在哪個月份是最貴？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你從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圖還是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B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圖看來的？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如果將表格內的月份順序重新任意排列，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我們容易看出每個月的價格變化嗎？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FD18FF-FF9F-4195-A762-FB8323FE13ED}"/>
              </a:ext>
            </a:extLst>
          </p:cNvPr>
          <p:cNvPicPr/>
          <p:nvPr/>
        </p:nvPicPr>
        <p:blipFill rotWithShape="1">
          <a:blip r:embed="rId2"/>
          <a:srcRect l="22855" t="40427" r="22661" b="43502"/>
          <a:stretch/>
        </p:blipFill>
        <p:spPr bwMode="auto">
          <a:xfrm>
            <a:off x="2931736" y="1263192"/>
            <a:ext cx="9260264" cy="1272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561266E-E774-4D94-9766-B5D8559F703B}"/>
              </a:ext>
            </a:extLst>
          </p:cNvPr>
          <p:cNvPicPr/>
          <p:nvPr/>
        </p:nvPicPr>
        <p:blipFill rotWithShape="1">
          <a:blip r:embed="rId2"/>
          <a:srcRect l="28448" t="62396" r="51586" b="18674"/>
          <a:stretch/>
        </p:blipFill>
        <p:spPr bwMode="auto">
          <a:xfrm>
            <a:off x="8112869" y="2495746"/>
            <a:ext cx="3982233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21A6811-C81C-46C4-87EF-B0258D888CAA}"/>
              </a:ext>
            </a:extLst>
          </p:cNvPr>
          <p:cNvPicPr/>
          <p:nvPr/>
        </p:nvPicPr>
        <p:blipFill rotWithShape="1">
          <a:blip r:embed="rId2"/>
          <a:srcRect l="49358" t="61485" r="29067" b="18674"/>
          <a:stretch/>
        </p:blipFill>
        <p:spPr bwMode="auto">
          <a:xfrm>
            <a:off x="8124462" y="4732230"/>
            <a:ext cx="4105247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32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如果把長條圖改成折線圖，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你覺得它們差別在哪裡？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有沒有不一樣的感覺？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看長條圖時你會在意什麼？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看折線圖時你會在意什麼？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把長條圖的月份順序隨意變換後，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畫成折線圖有沒有影響呢？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FD18FF-FF9F-4195-A762-FB8323FE13ED}"/>
              </a:ext>
            </a:extLst>
          </p:cNvPr>
          <p:cNvPicPr/>
          <p:nvPr/>
        </p:nvPicPr>
        <p:blipFill rotWithShape="1">
          <a:blip r:embed="rId2"/>
          <a:srcRect l="22855" t="40427" r="22661" b="43502"/>
          <a:stretch/>
        </p:blipFill>
        <p:spPr bwMode="auto">
          <a:xfrm>
            <a:off x="2931736" y="1263192"/>
            <a:ext cx="9260264" cy="1272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561266E-E774-4D94-9766-B5D8559F703B}"/>
              </a:ext>
            </a:extLst>
          </p:cNvPr>
          <p:cNvPicPr/>
          <p:nvPr/>
        </p:nvPicPr>
        <p:blipFill rotWithShape="1">
          <a:blip r:embed="rId2"/>
          <a:srcRect l="28448" t="62396" r="51586" b="18674"/>
          <a:stretch/>
        </p:blipFill>
        <p:spPr bwMode="auto">
          <a:xfrm>
            <a:off x="8112869" y="2495746"/>
            <a:ext cx="3982233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21A6811-C81C-46C4-87EF-B0258D888CAA}"/>
              </a:ext>
            </a:extLst>
          </p:cNvPr>
          <p:cNvPicPr/>
          <p:nvPr/>
        </p:nvPicPr>
        <p:blipFill rotWithShape="1">
          <a:blip r:embed="rId2"/>
          <a:srcRect l="49358" t="61485" r="29067" b="18674"/>
          <a:stretch/>
        </p:blipFill>
        <p:spPr bwMode="auto">
          <a:xfrm>
            <a:off x="8124462" y="4732230"/>
            <a:ext cx="4105247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58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資料如果用「長條圖」呈現，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就像排排站的人，有高有低，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位置可以交換。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折線圖就像連綿的山稜線，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有高有低，有陡有緩，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位置不可以交換。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CE85FA-730B-430E-A043-92BB61406BB4}"/>
              </a:ext>
            </a:extLst>
          </p:cNvPr>
          <p:cNvPicPr/>
          <p:nvPr/>
        </p:nvPicPr>
        <p:blipFill rotWithShape="1">
          <a:blip r:embed="rId2"/>
          <a:srcRect l="32552" t="29961" r="52428" b="46029"/>
          <a:stretch/>
        </p:blipFill>
        <p:spPr bwMode="auto">
          <a:xfrm>
            <a:off x="6772772" y="1421943"/>
            <a:ext cx="3709834" cy="3335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7EB4297-5198-420E-BE52-5B53A01E3D09}"/>
              </a:ext>
            </a:extLst>
          </p:cNvPr>
          <p:cNvPicPr/>
          <p:nvPr/>
        </p:nvPicPr>
        <p:blipFill rotWithShape="1">
          <a:blip r:embed="rId2"/>
          <a:srcRect l="48849" t="29961" r="32817" b="46029"/>
          <a:stretch/>
        </p:blipFill>
        <p:spPr bwMode="auto">
          <a:xfrm>
            <a:off x="6772772" y="4661537"/>
            <a:ext cx="3781140" cy="2785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8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圓形圖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切、分配，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用圓來表示全體，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以百分率來看整個圓代表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，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而扇形則是圓的一部分，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就像圓圓的披薩拿取其中一塊。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2052" name="Picture 4" descr="ç¸éåç">
            <a:extLst>
              <a:ext uri="{FF2B5EF4-FFF2-40B4-BE49-F238E27FC236}">
                <a16:creationId xmlns:a16="http://schemas.microsoft.com/office/drawing/2014/main" id="{32D716DF-B2F9-4C77-8700-65135118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01" y="3118701"/>
            <a:ext cx="3739299" cy="37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圓形圖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表格容易看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還是圓形圖呢？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C0A59C-AAC1-465D-871F-F0A68C35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5" t="22543" r="28402" b="27285"/>
          <a:stretch/>
        </p:blipFill>
        <p:spPr>
          <a:xfrm>
            <a:off x="3802504" y="1263193"/>
            <a:ext cx="8389496" cy="54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統計圖表：關鍵名詞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長條圖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折線圖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圓形圖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圓形百分圖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省略符號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08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統計圖表：評量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只想比大小，使用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資料是否有順序不重要，可以任意排。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想看變化，使用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資料必須有順序才能夠看變化。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想看部份跟整體的關係，使用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10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統計圖表：參考影片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統計圖表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數學新世界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談數學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--20170512 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僑孝國小 六年級 統計圖表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part1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6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統計圖表：</a:t>
            </a:r>
            <a:r>
              <a:rPr lang="zh-TW" altLang="en-US" dirty="0"/>
              <a:t>觀摩、討論、修改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針對單元核心概念、概念發展的教學脈絡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進行細部分析或調整。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找出屬於自己最自在的概念發展的教學脈絡。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37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D9A1630-5065-45A6-9088-5189E6C8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一張含有 室外, 天空, 個人, 握住 的圖片&#10;&#10;描述是以非常高的可信度產生">
            <a:extLst>
              <a:ext uri="{FF2B5EF4-FFF2-40B4-BE49-F238E27FC236}">
                <a16:creationId xmlns:a16="http://schemas.microsoft.com/office/drawing/2014/main" id="{4DAE9D8A-1642-46C5-B04D-0EBB454A4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52" y="-4776"/>
            <a:ext cx="9154497" cy="68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建築物, 室外, 天空, 路面 的圖片&#10;&#10;描述是以非常高的可信度產生">
            <a:extLst>
              <a:ext uri="{FF2B5EF4-FFF2-40B4-BE49-F238E27FC236}">
                <a16:creationId xmlns:a16="http://schemas.microsoft.com/office/drawing/2014/main" id="{6440B355-E0C3-4AF0-B65A-A02BA085F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69" y="-1457"/>
            <a:ext cx="5156462" cy="6878385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E6B4F8CA-0E6B-4347-9816-3B94D5B5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09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如果你是一家飲料店老闆，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你會在意那些有關營運的大小事？</a:t>
            </a:r>
          </a:p>
        </p:txBody>
      </p:sp>
    </p:spTree>
    <p:extLst>
      <p:ext uri="{BB962C8B-B14F-4D97-AF65-F5344CB8AC3E}">
        <p14:creationId xmlns:p14="http://schemas.microsoft.com/office/powerpoint/2010/main" val="28147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想要了解某些事情，必須蒐集很多資料來得知，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而一筆資料，伴隨著幾個訊息？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89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想要了解某些事情，必須蒐集很多資料來得知，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而一筆資料，伴隨著幾個訊息？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當資料很多時，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讀取資料中的訊息是不方便的，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這時該如何處理這些資料？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9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想要了解某些事情，必須蒐集很多資料來得知，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而一筆資料，伴隨著幾個訊息？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當資料很多時，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讀取資料中的訊息是不方便的，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這時該如何處理這些資料？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在編排這些資料時，背後是什麼樣的想法？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14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一定要畫成圖才能呈現資料嗎？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一定要畫成表才能呈現資料嗎？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8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一定要畫成圖才能呈現資料嗎？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一定要畫成表才能呈現資料嗎？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將資料畫成圖有什麼好處？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將資料彙整成表亦能帶來什麼效用？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98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一定要畫成圖才能呈現資料嗎？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一定要畫成表才能呈現資料嗎？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將資料畫成圖有什麼好處？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將資料彙整成表亦能帶來什麼效用？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一樣的資料可以同時畫成長條圖、折線圖、圓形圖嗎？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你會怎麼選擇？選擇的理由是什麼？</a:t>
            </a: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139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數學新世界專用簡報母片(new)" id="{41894B60-F2A0-6147-9F4D-AABD86F22DD9}" vid="{F4D36A4C-ABFE-8E48-83B8-E099DCFFBF3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寬螢幕</PresentationFormat>
  <Paragraphs>157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宋体</vt:lpstr>
      <vt:lpstr>華康文徵明體W4(P)</vt:lpstr>
      <vt:lpstr>華康行楷體W5</vt:lpstr>
      <vt:lpstr>華康行楷體W5(P)</vt:lpstr>
      <vt:lpstr>華康隸書體W5</vt:lpstr>
      <vt:lpstr>超研澤中鋼筆行楷</vt:lpstr>
      <vt:lpstr>新細明體</vt:lpstr>
      <vt:lpstr>標楷體</vt:lpstr>
      <vt:lpstr>Arial</vt:lpstr>
      <vt:lpstr>Calibri</vt:lpstr>
      <vt:lpstr>4_數學新世界專用簡報母片(new)</vt:lpstr>
      <vt:lpstr>統計圖表</vt:lpstr>
      <vt:lpstr>統計圖表：關鍵名詞</vt:lpstr>
      <vt:lpstr>統計圖表：反思提問</vt:lpstr>
      <vt:lpstr>統計圖表：反思提問</vt:lpstr>
      <vt:lpstr>統計圖表：反思提問</vt:lpstr>
      <vt:lpstr>統計圖表：反思提問</vt:lpstr>
      <vt:lpstr>統計圖表：反思提問</vt:lpstr>
      <vt:lpstr>統計圖表：反思提問</vt:lpstr>
      <vt:lpstr>統計圖表：反思提問</vt:lpstr>
      <vt:lpstr>統計圖表：核心概念</vt:lpstr>
      <vt:lpstr>統計圖表：核心概念</vt:lpstr>
      <vt:lpstr>統計圖表：核心概念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統計圖表：評量</vt:lpstr>
      <vt:lpstr>統計圖表：參考影片</vt:lpstr>
      <vt:lpstr>統計圖表：觀摩、討論、修改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2018-07-28T03:47:13Z</dcterms:modified>
</cp:coreProperties>
</file>