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9"/>
  </p:notesMasterIdLst>
  <p:sldIdLst>
    <p:sldId id="258" r:id="rId2"/>
    <p:sldId id="259" r:id="rId3"/>
    <p:sldId id="275" r:id="rId4"/>
    <p:sldId id="276" r:id="rId5"/>
    <p:sldId id="271" r:id="rId6"/>
    <p:sldId id="277" r:id="rId7"/>
    <p:sldId id="280" r:id="rId8"/>
    <p:sldId id="278" r:id="rId9"/>
    <p:sldId id="279" r:id="rId10"/>
    <p:sldId id="281" r:id="rId11"/>
    <p:sldId id="283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2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63" r:id="rId30"/>
    <p:sldId id="299" r:id="rId31"/>
    <p:sldId id="300" r:id="rId32"/>
    <p:sldId id="301" r:id="rId33"/>
    <p:sldId id="303" r:id="rId34"/>
    <p:sldId id="302" r:id="rId35"/>
    <p:sldId id="266" r:id="rId36"/>
    <p:sldId id="304" r:id="rId37"/>
    <p:sldId id="268" r:id="rId38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38E"/>
    <a:srgbClr val="F36976"/>
    <a:srgbClr val="E73A1C"/>
    <a:srgbClr val="979A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/>
    <p:restoredTop sz="94646"/>
  </p:normalViewPr>
  <p:slideViewPr>
    <p:cSldViewPr snapToGrid="0" snapToObjects="1">
      <p:cViewPr varScale="1">
        <p:scale>
          <a:sx n="83" d="100"/>
          <a:sy n="83" d="100"/>
        </p:scale>
        <p:origin x="-403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3F66-C3DA-644C-AA57-3C016243217C}" type="datetimeFigureOut">
              <a:rPr kumimoji="1" lang="zh-CN" altLang="en-US" smtClean="0"/>
              <a:pPr/>
              <a:t>2018/7/13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36D5-F221-7148-B5DD-FCABD050E37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34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/>
          <p:cNvSpPr/>
          <p:nvPr userDrawn="1"/>
        </p:nvSpPr>
        <p:spPr>
          <a:xfrm rot="5400000">
            <a:off x="7443132" y="2385874"/>
            <a:ext cx="6858003" cy="2086245"/>
          </a:xfrm>
          <a:custGeom>
            <a:avLst/>
            <a:gdLst>
              <a:gd name="connsiteX0" fmla="*/ 0 w 5357262"/>
              <a:gd name="connsiteY0" fmla="*/ 1564684 h 1564684"/>
              <a:gd name="connsiteX1" fmla="*/ 0 w 5357262"/>
              <a:gd name="connsiteY1" fmla="*/ 478242 h 1564684"/>
              <a:gd name="connsiteX2" fmla="*/ 2566300 w 5357262"/>
              <a:gd name="connsiteY2" fmla="*/ 478242 h 1564684"/>
              <a:gd name="connsiteX3" fmla="*/ 2566300 w 5357262"/>
              <a:gd name="connsiteY3" fmla="*/ 151550 h 1564684"/>
              <a:gd name="connsiteX4" fmla="*/ 2717850 w 5357262"/>
              <a:gd name="connsiteY4" fmla="*/ 0 h 1564684"/>
              <a:gd name="connsiteX5" fmla="*/ 4668518 w 5357262"/>
              <a:gd name="connsiteY5" fmla="*/ 0 h 1564684"/>
              <a:gd name="connsiteX6" fmla="*/ 4820068 w 5357262"/>
              <a:gd name="connsiteY6" fmla="*/ 151550 h 1564684"/>
              <a:gd name="connsiteX7" fmla="*/ 4820068 w 5357262"/>
              <a:gd name="connsiteY7" fmla="*/ 478242 h 1564684"/>
              <a:gd name="connsiteX8" fmla="*/ 5357262 w 5357262"/>
              <a:gd name="connsiteY8" fmla="*/ 478242 h 1564684"/>
              <a:gd name="connsiteX9" fmla="*/ 5357262 w 5357262"/>
              <a:gd name="connsiteY9" fmla="*/ 1564684 h 15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7262" h="1564684">
                <a:moveTo>
                  <a:pt x="0" y="1564684"/>
                </a:moveTo>
                <a:lnTo>
                  <a:pt x="0" y="478242"/>
                </a:lnTo>
                <a:lnTo>
                  <a:pt x="2566300" y="478242"/>
                </a:lnTo>
                <a:lnTo>
                  <a:pt x="2566300" y="151550"/>
                </a:lnTo>
                <a:cubicBezTo>
                  <a:pt x="2566300" y="67851"/>
                  <a:pt x="2634151" y="0"/>
                  <a:pt x="2717850" y="0"/>
                </a:cubicBezTo>
                <a:lnTo>
                  <a:pt x="4668518" y="0"/>
                </a:lnTo>
                <a:cubicBezTo>
                  <a:pt x="4752217" y="0"/>
                  <a:pt x="4820068" y="67851"/>
                  <a:pt x="4820068" y="151550"/>
                </a:cubicBezTo>
                <a:lnTo>
                  <a:pt x="4820068" y="478242"/>
                </a:lnTo>
                <a:lnTo>
                  <a:pt x="5357262" y="478242"/>
                </a:lnTo>
                <a:lnTo>
                  <a:pt x="5357262" y="1564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10" name="任意形状 9"/>
          <p:cNvSpPr/>
          <p:nvPr userDrawn="1"/>
        </p:nvSpPr>
        <p:spPr>
          <a:xfrm>
            <a:off x="8380425" y="-1"/>
            <a:ext cx="2099743" cy="6858000"/>
          </a:xfrm>
          <a:custGeom>
            <a:avLst/>
            <a:gdLst>
              <a:gd name="connsiteX0" fmla="*/ 0 w 1574807"/>
              <a:gd name="connsiteY0" fmla="*/ 0 h 5357260"/>
              <a:gd name="connsiteX1" fmla="*/ 1086440 w 1574807"/>
              <a:gd name="connsiteY1" fmla="*/ 0 h 5357260"/>
              <a:gd name="connsiteX2" fmla="*/ 1086440 w 1574807"/>
              <a:gd name="connsiteY2" fmla="*/ 1883125 h 5357260"/>
              <a:gd name="connsiteX3" fmla="*/ 1423257 w 1574807"/>
              <a:gd name="connsiteY3" fmla="*/ 1883125 h 5357260"/>
              <a:gd name="connsiteX4" fmla="*/ 1574807 w 1574807"/>
              <a:gd name="connsiteY4" fmla="*/ 2034675 h 5357260"/>
              <a:gd name="connsiteX5" fmla="*/ 1574807 w 1574807"/>
              <a:gd name="connsiteY5" fmla="*/ 3985343 h 5357260"/>
              <a:gd name="connsiteX6" fmla="*/ 1423257 w 1574807"/>
              <a:gd name="connsiteY6" fmla="*/ 4136893 h 5357260"/>
              <a:gd name="connsiteX7" fmla="*/ 1086440 w 1574807"/>
              <a:gd name="connsiteY7" fmla="*/ 4136893 h 5357260"/>
              <a:gd name="connsiteX8" fmla="*/ 1086440 w 1574807"/>
              <a:gd name="connsiteY8" fmla="*/ 5357260 h 5357260"/>
              <a:gd name="connsiteX9" fmla="*/ 0 w 1574807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4807" h="5357260">
                <a:moveTo>
                  <a:pt x="0" y="0"/>
                </a:moveTo>
                <a:lnTo>
                  <a:pt x="1086440" y="0"/>
                </a:lnTo>
                <a:lnTo>
                  <a:pt x="1086440" y="1883125"/>
                </a:lnTo>
                <a:lnTo>
                  <a:pt x="1423257" y="1883125"/>
                </a:lnTo>
                <a:cubicBezTo>
                  <a:pt x="1506956" y="1883125"/>
                  <a:pt x="1574807" y="1950976"/>
                  <a:pt x="1574807" y="2034675"/>
                </a:cubicBezTo>
                <a:lnTo>
                  <a:pt x="1574807" y="3985343"/>
                </a:lnTo>
                <a:cubicBezTo>
                  <a:pt x="1574807" y="4069042"/>
                  <a:pt x="1506956" y="4136893"/>
                  <a:pt x="1423257" y="4136893"/>
                </a:cubicBezTo>
                <a:lnTo>
                  <a:pt x="1086440" y="4136893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1" name="任意形状 10"/>
          <p:cNvSpPr/>
          <p:nvPr userDrawn="1"/>
        </p:nvSpPr>
        <p:spPr>
          <a:xfrm>
            <a:off x="6931838" y="-3"/>
            <a:ext cx="2132585" cy="6858000"/>
          </a:xfrm>
          <a:custGeom>
            <a:avLst/>
            <a:gdLst>
              <a:gd name="connsiteX0" fmla="*/ 0 w 1599439"/>
              <a:gd name="connsiteY0" fmla="*/ 0 h 5357260"/>
              <a:gd name="connsiteX1" fmla="*/ 1086440 w 1599439"/>
              <a:gd name="connsiteY1" fmla="*/ 0 h 5357260"/>
              <a:gd name="connsiteX2" fmla="*/ 1086440 w 1599439"/>
              <a:gd name="connsiteY2" fmla="*/ 1199954 h 5357260"/>
              <a:gd name="connsiteX3" fmla="*/ 1447889 w 1599439"/>
              <a:gd name="connsiteY3" fmla="*/ 1199954 h 5357260"/>
              <a:gd name="connsiteX4" fmla="*/ 1599439 w 1599439"/>
              <a:gd name="connsiteY4" fmla="*/ 1351504 h 5357260"/>
              <a:gd name="connsiteX5" fmla="*/ 1599439 w 1599439"/>
              <a:gd name="connsiteY5" fmla="*/ 3302172 h 5357260"/>
              <a:gd name="connsiteX6" fmla="*/ 1447889 w 1599439"/>
              <a:gd name="connsiteY6" fmla="*/ 3453722 h 5357260"/>
              <a:gd name="connsiteX7" fmla="*/ 1086440 w 1599439"/>
              <a:gd name="connsiteY7" fmla="*/ 3453722 h 5357260"/>
              <a:gd name="connsiteX8" fmla="*/ 1086440 w 1599439"/>
              <a:gd name="connsiteY8" fmla="*/ 5357260 h 5357260"/>
              <a:gd name="connsiteX9" fmla="*/ 0 w 1599439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439" h="5357260">
                <a:moveTo>
                  <a:pt x="0" y="0"/>
                </a:moveTo>
                <a:lnTo>
                  <a:pt x="1086440" y="0"/>
                </a:lnTo>
                <a:lnTo>
                  <a:pt x="1086440" y="1199954"/>
                </a:lnTo>
                <a:lnTo>
                  <a:pt x="1447889" y="1199954"/>
                </a:lnTo>
                <a:cubicBezTo>
                  <a:pt x="1531588" y="1199954"/>
                  <a:pt x="1599439" y="1267805"/>
                  <a:pt x="1599439" y="1351504"/>
                </a:cubicBezTo>
                <a:lnTo>
                  <a:pt x="1599439" y="3302172"/>
                </a:lnTo>
                <a:cubicBezTo>
                  <a:pt x="1599439" y="3385871"/>
                  <a:pt x="1531588" y="3453722"/>
                  <a:pt x="1447889" y="3453722"/>
                </a:cubicBezTo>
                <a:lnTo>
                  <a:pt x="1086440" y="3453722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任意形状 11"/>
          <p:cNvSpPr/>
          <p:nvPr userDrawn="1"/>
        </p:nvSpPr>
        <p:spPr>
          <a:xfrm>
            <a:off x="-3" y="0"/>
            <a:ext cx="7672555" cy="6858000"/>
          </a:xfrm>
          <a:custGeom>
            <a:avLst/>
            <a:gdLst>
              <a:gd name="connsiteX0" fmla="*/ 0 w 5754416"/>
              <a:gd name="connsiteY0" fmla="*/ 0 h 5357260"/>
              <a:gd name="connsiteX1" fmla="*/ 5198880 w 5754416"/>
              <a:gd name="connsiteY1" fmla="*/ 0 h 5357260"/>
              <a:gd name="connsiteX2" fmla="*/ 5198880 w 5754416"/>
              <a:gd name="connsiteY2" fmla="*/ 516780 h 5357260"/>
              <a:gd name="connsiteX3" fmla="*/ 5602866 w 5754416"/>
              <a:gd name="connsiteY3" fmla="*/ 516780 h 5357260"/>
              <a:gd name="connsiteX4" fmla="*/ 5754416 w 5754416"/>
              <a:gd name="connsiteY4" fmla="*/ 668330 h 5357260"/>
              <a:gd name="connsiteX5" fmla="*/ 5754416 w 5754416"/>
              <a:gd name="connsiteY5" fmla="*/ 2618998 h 5357260"/>
              <a:gd name="connsiteX6" fmla="*/ 5602866 w 5754416"/>
              <a:gd name="connsiteY6" fmla="*/ 2770548 h 5357260"/>
              <a:gd name="connsiteX7" fmla="*/ 5198880 w 5754416"/>
              <a:gd name="connsiteY7" fmla="*/ 2770548 h 5357260"/>
              <a:gd name="connsiteX8" fmla="*/ 5198880 w 5754416"/>
              <a:gd name="connsiteY8" fmla="*/ 5357260 h 5357260"/>
              <a:gd name="connsiteX9" fmla="*/ 0 w 5754416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4416" h="5357260">
                <a:moveTo>
                  <a:pt x="0" y="0"/>
                </a:moveTo>
                <a:lnTo>
                  <a:pt x="5198880" y="0"/>
                </a:lnTo>
                <a:lnTo>
                  <a:pt x="5198880" y="516780"/>
                </a:lnTo>
                <a:lnTo>
                  <a:pt x="5602866" y="516780"/>
                </a:lnTo>
                <a:cubicBezTo>
                  <a:pt x="5686565" y="516780"/>
                  <a:pt x="5754416" y="584631"/>
                  <a:pt x="5754416" y="668330"/>
                </a:cubicBezTo>
                <a:lnTo>
                  <a:pt x="5754416" y="2618998"/>
                </a:lnTo>
                <a:cubicBezTo>
                  <a:pt x="5754416" y="2702697"/>
                  <a:pt x="5686565" y="2770548"/>
                  <a:pt x="5602866" y="2770548"/>
                </a:cubicBezTo>
                <a:lnTo>
                  <a:pt x="5198880" y="2770548"/>
                </a:lnTo>
                <a:lnTo>
                  <a:pt x="519888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7000517" y="129159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6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03728" y="75374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17" name="竖排文本占位符 13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8390712" y="218694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8" name="竖排文本占位符 15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8393923" y="164909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19" name="竖排文本占位符 13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9794635" y="306007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0" name="竖排文本占位符 15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9797846" y="252222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21" name="竖排文本占位符 13"/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11230550" y="393256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2" name="竖排文本占位符 15"/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11233761" y="339471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8" hasCustomPrompt="1"/>
          </p:nvPr>
        </p:nvSpPr>
        <p:spPr>
          <a:xfrm>
            <a:off x="677720" y="3663633"/>
            <a:ext cx="5845998" cy="202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点击此处</a:t>
            </a:r>
          </a:p>
          <a:p>
            <a:pPr lvl="0"/>
            <a:r>
              <a:rPr kumimoji="1" lang="zh-CN" altLang="en-US" dirty="0" smtClean="0"/>
              <a:t>添加标题</a:t>
            </a:r>
            <a:endParaRPr kumimoji="1" lang="zh-CN" altLang="en-US" dirty="0"/>
          </a:p>
        </p:txBody>
      </p:sp>
      <p:sp>
        <p:nvSpPr>
          <p:cNvPr id="25" name="文本占位符 23"/>
          <p:cNvSpPr>
            <a:spLocks noGrp="1"/>
          </p:cNvSpPr>
          <p:nvPr>
            <p:ph type="body" sz="quarter" idx="19" hasCustomPrompt="1"/>
          </p:nvPr>
        </p:nvSpPr>
        <p:spPr>
          <a:xfrm>
            <a:off x="677720" y="5826919"/>
            <a:ext cx="5845998" cy="368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PRESENTED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OfficePLUS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mtClean="0"/>
              <a:t>01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110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62532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159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595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 smtClean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867" dirty="0">
              <a:solidFill>
                <a:srgbClr val="000000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 smtClean="0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67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3" smtClean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Century Gothic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 charset="0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 部分</a:t>
            </a: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如有建议请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联系 </a:t>
            </a:r>
            <a:r>
              <a:rPr lang="zh-CN" altLang="en-US" sz="1333" dirty="0" smtClean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7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9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399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80" r:id="rId3"/>
    <p:sldLayoutId id="2147483681" r:id="rId4"/>
    <p:sldLayoutId id="2147483682" r:id="rId5"/>
    <p:sldLayoutId id="2147483664" r:id="rId6"/>
    <p:sldLayoutId id="2147483663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竖排文本占位符 3"/>
          <p:cNvSpPr>
            <a:spLocks noGrp="1"/>
          </p:cNvSpPr>
          <p:nvPr>
            <p:ph type="body" orient="vert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核心概念</a:t>
            </a:r>
            <a:endParaRPr kumimoji="1" lang="zh-CN" altLang="en-US" dirty="0"/>
          </a:p>
        </p:txBody>
      </p:sp>
      <p:sp>
        <p:nvSpPr>
          <p:cNvPr id="5" name="竖排文本占位符 4"/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6" name="竖排文本占位符 5"/>
          <p:cNvSpPr>
            <a:spLocks noGrp="1"/>
          </p:cNvSpPr>
          <p:nvPr>
            <p:ph type="body" orient="vert" sz="quarter" idx="14"/>
          </p:nvPr>
        </p:nvSpPr>
        <p:spPr>
          <a:xfrm>
            <a:off x="9794635" y="3060070"/>
            <a:ext cx="602968" cy="2626038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7" name="竖排文本占位符 6"/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8" name="竖排文本占位符 7"/>
          <p:cNvSpPr>
            <a:spLocks noGrp="1"/>
          </p:cNvSpPr>
          <p:nvPr>
            <p:ph type="body" orient="vert" sz="quarter" idx="16"/>
          </p:nvPr>
        </p:nvSpPr>
        <p:spPr>
          <a:xfrm>
            <a:off x="11230550" y="3932559"/>
            <a:ext cx="602968" cy="2925441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9" name="竖排文本占位符 8"/>
          <p:cNvSpPr>
            <a:spLocks noGrp="1"/>
          </p:cNvSpPr>
          <p:nvPr>
            <p:ph type="body" orient="vert" sz="quarter" idx="17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-1" y="3663633"/>
            <a:ext cx="7940041" cy="2022475"/>
          </a:xfrm>
        </p:spPr>
        <p:txBody>
          <a:bodyPr/>
          <a:lstStyle/>
          <a:p>
            <a:r>
              <a:rPr kumimoji="1" lang="zh-TW" altLang="en-US" dirty="0" smtClean="0"/>
              <a:t>數學新世界教師種子生根計畫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3600719" y="4863628"/>
            <a:ext cx="5845998" cy="368142"/>
          </a:xfrm>
        </p:spPr>
        <p:txBody>
          <a:bodyPr/>
          <a:lstStyle/>
          <a:p>
            <a:r>
              <a:rPr kumimoji="1" lang="zh-TW" altLang="en-US" dirty="0" smtClean="0">
                <a:latin typeface="Microsoft YaHei" charset="0"/>
                <a:ea typeface="Microsoft YaHei" charset="0"/>
                <a:cs typeface="Microsoft YaHei" charset="0"/>
              </a:rPr>
              <a:t>共備種子講師暑期培訓營 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7885" y="5686108"/>
            <a:ext cx="2912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國小組</a:t>
            </a:r>
            <a:r>
              <a:rPr lang="en-US" altLang="zh-TW" sz="25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怎樣解題</a:t>
            </a:r>
            <a:endParaRPr lang="zh-TW" altLang="en-US" sz="25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70273" y="6550223"/>
            <a:ext cx="3520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學員兼講師  鄭盧怡君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144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提問八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幫助理解和差問題的表徵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or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想法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提問九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先決定雞還是兔子的數量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表格的用途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提問十一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xx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幾歲時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…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，句子中的</a:t>
              </a: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代表什麼？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提問十二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年齡問題中，那些數值會變？ 怎麼變？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那些數值不會變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提問十三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分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=1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秒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速率＝距離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÷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時間？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提問十四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順流速率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=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船速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河流流速？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有感受的例子？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84849"/>
            <a:ext cx="10130184" cy="5464180"/>
            <a:chOff x="1950887" y="163212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3212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同時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”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相向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” 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，怎麼說更容易想？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7270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59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有感受的圖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好算的圖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7278624" y="5303520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pic>
        <p:nvPicPr>
          <p:cNvPr id="10" name="圖片 9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658" y="3719265"/>
            <a:ext cx="4229467" cy="130313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0569" y="79945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598731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3212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3212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提問十七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問題中的規律</a:t>
              </a:r>
              <a:r>
                <a:rPr lang="en-US" altLang="zh-TW" sz="4000" smtClean="0">
                  <a:latin typeface="標楷體" pitchFamily="65" charset="-120"/>
                  <a:ea typeface="標楷體" pitchFamily="65" charset="-120"/>
                </a:rPr>
                <a:t>or</a:t>
              </a:r>
              <a:r>
                <a:rPr lang="zh-TW" altLang="zh-TW" sz="4000" smtClean="0">
                  <a:latin typeface="標楷體" pitchFamily="65" charset="-120"/>
                  <a:ea typeface="標楷體" pitchFamily="65" charset="-120"/>
                </a:rPr>
                <a:t>變化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7270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22" name="组 21"/>
          <p:cNvGrpSpPr/>
          <p:nvPr/>
        </p:nvGrpSpPr>
        <p:grpSpPr>
          <a:xfrm>
            <a:off x="600569" y="799460"/>
            <a:ext cx="10130184" cy="52355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17355"/>
              <a:ext cx="2040173" cy="1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提問一</a:t>
              </a:r>
              <a:endParaRPr kumimoji="1" lang="en-US" altLang="zh-CN" sz="5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8871" y="574007"/>
              <a:ext cx="7864801" cy="182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「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怎樣解題</a:t>
              </a: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」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單元中，較著重於哪幾個字？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99324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7587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一刀兩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斷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段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CN" sz="4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間隔問題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餘數、列數、總量</a:t>
            </a:r>
            <a:endParaRPr lang="en-US" altLang="zh-CN" sz="4000" b="1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找規則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圖形基本概念、計數方式、分割、重複</a:t>
            </a:r>
            <a:endParaRPr lang="en-US" altLang="zh-CN" sz="4000" b="1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隊形問題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物共同有的、</a:t>
            </a:r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物間的差異</a:t>
            </a:r>
            <a:endParaRPr lang="en-US" altLang="zh-CN" sz="4000" b="1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雞兔問題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一樣多</a:t>
            </a:r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怎麼分</a:t>
            </a:r>
            <a:endParaRPr lang="en-US" altLang="zh-CN" sz="4000" b="1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和差問題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相差不變、倍數隨年齡增加而遞減、</a:t>
            </a:r>
            <a:endParaRPr lang="en-US" altLang="zh-TW" sz="4000" b="1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年前</a:t>
            </a:r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者年齡同</a:t>
            </a:r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+n(-n)</a:t>
            </a:r>
            <a:endParaRPr lang="en-US" altLang="zh-CN" sz="4000" b="1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年齡問題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速率、方向、第</a:t>
            </a:r>
            <a:r>
              <a:rPr lang="en-US" altLang="zh-TW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秒</a:t>
            </a:r>
            <a:r>
              <a:rPr lang="zh-TW" altLang="en-US" sz="4000" b="1" i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追上</a:t>
            </a:r>
            <a:endParaRPr lang="en-US" altLang="zh-CN" sz="4000" b="1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追趕問題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51" y="1777352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2688337"/>
            <a:ext cx="9884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題意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理解清楚後</a:t>
            </a:r>
            <a:endParaRPr lang="en-US" altLang="zh-TW" sz="4000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表徵</a:t>
            </a:r>
            <a:endParaRPr lang="en-US" altLang="zh-TW" sz="4000" b="1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才能將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想法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清楚的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一步驟一步驟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表示出來</a:t>
            </a:r>
            <a:endParaRPr lang="en-US" altLang="zh-CN" sz="4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圖示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透過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簡化問題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講解，解題想法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建構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起來後，將未知數以代數放入算式中，可以用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天平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蹺蹺板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的想法找出未知數</a:t>
            </a:r>
            <a:endParaRPr lang="en-US" altLang="zh-CN" sz="4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代數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8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右箭头 9"/>
          <p:cNvSpPr/>
          <p:nvPr/>
        </p:nvSpPr>
        <p:spPr>
          <a:xfrm rot="10800000">
            <a:off x="1749490" y="-6010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7" name="手杖形箭头 6"/>
          <p:cNvSpPr/>
          <p:nvPr/>
        </p:nvSpPr>
        <p:spPr>
          <a:xfrm rot="5400000" flipH="1">
            <a:off x="6101136" y="-766422"/>
            <a:ext cx="3144585" cy="4557216"/>
          </a:xfrm>
          <a:prstGeom prst="uturnArrow">
            <a:avLst/>
          </a:pr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8" name="手杖形箭头 7"/>
          <p:cNvSpPr/>
          <p:nvPr/>
        </p:nvSpPr>
        <p:spPr>
          <a:xfrm rot="16200000">
            <a:off x="3239828" y="1117346"/>
            <a:ext cx="2938174" cy="4557216"/>
          </a:xfrm>
          <a:prstGeom prst="uturnArrow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手杖形箭头 8"/>
          <p:cNvSpPr/>
          <p:nvPr/>
        </p:nvSpPr>
        <p:spPr>
          <a:xfrm rot="5400000" flipH="1">
            <a:off x="6118789" y="2770505"/>
            <a:ext cx="2786779" cy="4557216"/>
          </a:xfrm>
          <a:prstGeom prst="uturn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0" y="527933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4754325" y="590781"/>
            <a:ext cx="913911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36313" y="2455617"/>
            <a:ext cx="28041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49490" y="5723395"/>
            <a:ext cx="3484081" cy="71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</a:t>
            </a: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懂題目、</a:t>
            </a: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</a:t>
            </a: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知與未知間的關係</a:t>
            </a:r>
            <a:endParaRPr lang="en-US" altLang="zh-TW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3289502" y="4268571"/>
            <a:ext cx="283882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23673" y="5723395"/>
            <a:ext cx="2275447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41"/>
          <p:cNvSpPr/>
          <p:nvPr/>
        </p:nvSpPr>
        <p:spPr>
          <a:xfrm>
            <a:off x="3385192" y="191457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1" name="椭圆 41"/>
          <p:cNvSpPr/>
          <p:nvPr/>
        </p:nvSpPr>
        <p:spPr>
          <a:xfrm>
            <a:off x="637926" y="5475969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2" name="椭圆 42"/>
          <p:cNvSpPr/>
          <p:nvPr/>
        </p:nvSpPr>
        <p:spPr>
          <a:xfrm>
            <a:off x="8840473" y="4611831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3" name="椭圆 43"/>
          <p:cNvSpPr/>
          <p:nvPr/>
        </p:nvSpPr>
        <p:spPr>
          <a:xfrm>
            <a:off x="2273628" y="3084480"/>
            <a:ext cx="1111564" cy="111156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4" name="椭圆 40"/>
          <p:cNvSpPr/>
          <p:nvPr/>
        </p:nvSpPr>
        <p:spPr>
          <a:xfrm>
            <a:off x="8840473" y="1067763"/>
            <a:ext cx="1111564" cy="11115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0569" y="960120"/>
            <a:ext cx="10130184" cy="53766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950208" y="1680543"/>
            <a:ext cx="3775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提問二</a:t>
            </a:r>
            <a:endParaRPr kumimoji="1" lang="en-US" altLang="zh-CN" sz="50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0620" y="3373075"/>
            <a:ext cx="9708132" cy="81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有想法的計算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V.S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沒有想法的計算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endParaRPr lang="zh-CN" altLang="zh-CN" sz="4000" dirty="0">
              <a:latin typeface="標楷體" pitchFamily="65" charset="-120"/>
              <a:ea typeface="標楷體" pitchFamily="65" charset="-120"/>
              <a:cs typeface="Microsoft YaHe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324" y="96012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69" y="606047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632771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</a:t>
            </a: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懂題目、</a:t>
            </a: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</a:t>
            </a: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知與未知間的關係</a:t>
            </a:r>
            <a:endParaRPr lang="en-US" altLang="zh-TW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圖片 26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70" y="2314349"/>
            <a:ext cx="9626130" cy="2651826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7463268" y="5949851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63268" y="5949851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46" y="1911024"/>
            <a:ext cx="4578954" cy="4488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08928" y="5949851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04226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F5838E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F583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9187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56073" y="5949851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56128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538626" y="5949851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98" y="3096353"/>
            <a:ext cx="6863075" cy="275959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43419" y="2173024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小試身手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635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</a:t>
            </a:r>
            <a:r>
              <a:rPr kumimoji="1" lang="zh-TW" altLang="en-US" dirty="0" smtClean="0"/>
              <a:t>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1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pic>
        <p:nvPicPr>
          <p:cNvPr id="20" name="圖片 19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19" y="641695"/>
            <a:ext cx="7721047" cy="4343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4046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</a:t>
            </a:r>
            <a:r>
              <a:rPr kumimoji="1" lang="zh-TW" altLang="en-US" dirty="0" smtClean="0"/>
              <a:t>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295588" y="641695"/>
            <a:ext cx="7806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zh-TW" dirty="0" smtClean="0"/>
              <a:t>一</a:t>
            </a:r>
            <a:r>
              <a:rPr lang="en-US" altLang="zh-TW" dirty="0" smtClean="0"/>
              <a:t>)</a:t>
            </a:r>
            <a:r>
              <a:rPr lang="zh-TW" altLang="zh-TW" dirty="0" smtClean="0"/>
              <a:t>參考影片：</a:t>
            </a:r>
          </a:p>
          <a:p>
            <a:r>
              <a:rPr lang="en-US" altLang="zh-TW" dirty="0" smtClean="0"/>
              <a:t>      1.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--20180312 </a:t>
            </a:r>
            <a:r>
              <a:rPr lang="zh-TW" altLang="zh-TW" dirty="0" smtClean="0"/>
              <a:t>臺東縣大南國小 六年級 </a:t>
            </a:r>
          </a:p>
          <a:p>
            <a:r>
              <a:rPr lang="en-US" altLang="zh-TW" dirty="0" smtClean="0"/>
              <a:t>        </a:t>
            </a:r>
            <a:r>
              <a:rPr lang="zh-TW" altLang="zh-TW" dirty="0" smtClean="0"/>
              <a:t>怎樣解題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2.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--20180516 </a:t>
            </a:r>
            <a:r>
              <a:rPr lang="zh-TW" altLang="zh-TW" dirty="0" smtClean="0"/>
              <a:t>連江縣東引國小小六 如</a:t>
            </a:r>
          </a:p>
          <a:p>
            <a:r>
              <a:rPr lang="zh-TW" altLang="en-US" dirty="0" smtClean="0"/>
              <a:t>        </a:t>
            </a:r>
            <a:r>
              <a:rPr lang="zh-TW" altLang="zh-TW" dirty="0" smtClean="0"/>
              <a:t>何</a:t>
            </a:r>
            <a:r>
              <a:rPr lang="zh-TW" altLang="zh-TW" dirty="0" smtClean="0"/>
              <a:t>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3.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教數學</a:t>
            </a:r>
            <a:r>
              <a:rPr lang="en-US" altLang="zh-TW" dirty="0" smtClean="0"/>
              <a:t>--20180514 </a:t>
            </a:r>
            <a:r>
              <a:rPr lang="zh-TW" altLang="zh-TW" dirty="0" smtClean="0"/>
              <a:t>臺東縣大南國小 入班教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學 </a:t>
            </a:r>
            <a:r>
              <a:rPr lang="zh-TW" altLang="zh-TW" dirty="0" smtClean="0"/>
              <a:t>六年級 年齡問題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4.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--20170428 </a:t>
            </a:r>
            <a:r>
              <a:rPr lang="zh-TW" altLang="zh-TW" dirty="0" smtClean="0"/>
              <a:t>僑孝國小 六年級 關係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式</a:t>
            </a:r>
            <a:r>
              <a:rPr lang="zh-TW" altLang="zh-TW" dirty="0" smtClean="0"/>
              <a:t>與方程式 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5.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--20170224 </a:t>
            </a:r>
            <a:r>
              <a:rPr lang="zh-TW" altLang="zh-TW" dirty="0" smtClean="0"/>
              <a:t>僑孝國小 六年級 怎樣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解題</a:t>
            </a:r>
            <a:r>
              <a:rPr lang="en-US" altLang="zh-TW" dirty="0" smtClean="0"/>
              <a:t>-</a:t>
            </a:r>
            <a:r>
              <a:rPr lang="zh-TW" altLang="zh-TW" dirty="0" smtClean="0"/>
              <a:t>數線 規律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</a:t>
            </a:r>
            <a:r>
              <a:rPr lang="en-US" altLang="zh-TW" dirty="0" smtClean="0"/>
              <a:t>6.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--20180314 </a:t>
            </a:r>
            <a:r>
              <a:rPr lang="zh-TW" altLang="zh-TW" dirty="0" smtClean="0"/>
              <a:t>彰化縣豐崙國小 怎樣解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題</a:t>
            </a:r>
            <a:r>
              <a:rPr lang="en-US" altLang="zh-TW" dirty="0" smtClean="0"/>
              <a:t> 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二</a:t>
            </a:r>
            <a:r>
              <a:rPr lang="en-US" altLang="zh-TW" dirty="0" smtClean="0"/>
              <a:t>)</a:t>
            </a:r>
            <a:r>
              <a:rPr lang="zh-TW" altLang="zh-TW" dirty="0" smtClean="0"/>
              <a:t>針對單元核心概念、概念發展的教學脈絡進行細部分析和調整。</a:t>
            </a:r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三</a:t>
            </a:r>
            <a:r>
              <a:rPr lang="en-US" altLang="zh-TW" dirty="0" smtClean="0"/>
              <a:t>)</a:t>
            </a:r>
            <a:r>
              <a:rPr lang="zh-TW" altLang="zh-TW" dirty="0" smtClean="0"/>
              <a:t>找出屬於自己最自在的概念發展的教學脈絡。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744046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zh-CN" dirty="0" smtClean="0"/>
              <a:t>THANK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YOU!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40084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600569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4251960" y="152444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80621" y="2386215"/>
            <a:ext cx="9569126" cy="161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間隔問題中，兩端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種樹要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+1(-1)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 +1(-1)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的意思是加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減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什麼？</a:t>
            </a:r>
            <a:endParaRPr lang="zh-CN" altLang="zh-CN" sz="4000" dirty="0">
              <a:latin typeface="標楷體" pitchFamily="65" charset="-120"/>
              <a:ea typeface="標楷體" pitchFamily="65" charset="-120"/>
              <a:cs typeface="Microsoft YaHei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0620" y="4202655"/>
            <a:ext cx="9569126" cy="1084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1033020" y="4453129"/>
            <a:ext cx="941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 </a:t>
            </a:r>
            <a:r>
              <a:rPr lang="zh-TW" altLang="en-US" dirty="0" smtClean="0"/>
              <a:t>：在一條長</a:t>
            </a:r>
            <a:r>
              <a:rPr lang="en-US" altLang="zh-TW" dirty="0" smtClean="0"/>
              <a:t>120</a:t>
            </a:r>
            <a:r>
              <a:rPr lang="zh-TW" altLang="en-US" dirty="0" smtClean="0"/>
              <a:t>公尺的道路一旁，每隔</a:t>
            </a:r>
            <a:r>
              <a:rPr lang="en-US" altLang="zh-TW" dirty="0" smtClean="0"/>
              <a:t>7.5</a:t>
            </a:r>
            <a:r>
              <a:rPr lang="zh-TW" altLang="en-US" dirty="0" smtClean="0"/>
              <a:t>公尺種一棵樹，如果道路的兩端都種，共種了幾棵樹？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提問四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先種再算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先算再種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pic>
        <p:nvPicPr>
          <p:cNvPr id="9" name="圖片 8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44" y="3594329"/>
            <a:ext cx="2259472" cy="221207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278624" y="5303520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0569" y="594985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pic>
        <p:nvPicPr>
          <p:cNvPr id="10" name="圖片 9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3594330"/>
            <a:ext cx="1757876" cy="1707028"/>
          </a:xfrm>
          <a:prstGeom prst="rect">
            <a:avLst/>
          </a:prstGeom>
        </p:spPr>
      </p:pic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47" y="3594329"/>
            <a:ext cx="1733467" cy="1653684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21" y="3594329"/>
            <a:ext cx="1703366" cy="1653684"/>
          </a:xfrm>
          <a:prstGeom prst="rect">
            <a:avLst/>
          </a:prstGeom>
        </p:spPr>
      </p:pic>
      <p:pic>
        <p:nvPicPr>
          <p:cNvPr id="14" name="圖片 13" descr="未命名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92" y="3594329"/>
            <a:ext cx="1705362" cy="1653684"/>
          </a:xfrm>
          <a:prstGeom prst="rect">
            <a:avLst/>
          </a:prstGeom>
        </p:spPr>
      </p:pic>
      <p:pic>
        <p:nvPicPr>
          <p:cNvPr id="15" name="圖片 14" descr="未命名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5559" y="3601950"/>
            <a:ext cx="1691787" cy="164606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278624" y="5303520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總人數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÷4≠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每邊人數？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提問七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甲比乙多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，甲給乙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之後，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怎麼不會一樣多？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43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7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9DB7A"/>
      </a:accent1>
      <a:accent2>
        <a:srgbClr val="2581AF"/>
      </a:accent2>
      <a:accent3>
        <a:srgbClr val="5AD9CC"/>
      </a:accent3>
      <a:accent4>
        <a:srgbClr val="F78982"/>
      </a:accent4>
      <a:accent5>
        <a:srgbClr val="A0A4CA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1040</Words>
  <Application>Microsoft Office PowerPoint</Application>
  <PresentationFormat>自訂</PresentationFormat>
  <Paragraphs>225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Windows 使用者</cp:lastModifiedBy>
  <cp:revision>76</cp:revision>
  <dcterms:created xsi:type="dcterms:W3CDTF">2015-08-18T02:51:41Z</dcterms:created>
  <dcterms:modified xsi:type="dcterms:W3CDTF">2018-07-13T14:20:14Z</dcterms:modified>
</cp:coreProperties>
</file>