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0" r:id="rId1"/>
  </p:sldMasterIdLst>
  <p:notesMasterIdLst>
    <p:notesMasterId r:id="rId25"/>
  </p:notesMasterIdLst>
  <p:sldIdLst>
    <p:sldId id="466" r:id="rId2"/>
    <p:sldId id="560" r:id="rId3"/>
    <p:sldId id="561" r:id="rId4"/>
    <p:sldId id="580" r:id="rId5"/>
    <p:sldId id="581" r:id="rId6"/>
    <p:sldId id="582" r:id="rId7"/>
    <p:sldId id="583" r:id="rId8"/>
    <p:sldId id="566" r:id="rId9"/>
    <p:sldId id="567" r:id="rId10"/>
    <p:sldId id="568" r:id="rId11"/>
    <p:sldId id="590" r:id="rId12"/>
    <p:sldId id="569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77" r:id="rId22"/>
    <p:sldId id="578" r:id="rId23"/>
    <p:sldId id="57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008000"/>
    <a:srgbClr val="99FF33"/>
    <a:srgbClr val="66FFFF"/>
    <a:srgbClr val="A6A6A6"/>
    <a:srgbClr val="BFBFB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43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ath.com/NH-MATH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hmath.com/NH-MATH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9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9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2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76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4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3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56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4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7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1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F08BA-FEF3-46AF-AA9C-84CE144AE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/>
              <a:t>等量公理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73DD7C-3478-4EC4-BDFB-4FE0B7324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想法源自：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、白晨如、陳梅仙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國小單元共備單設計者：許瑜庭</a:t>
            </a:r>
          </a:p>
        </p:txBody>
      </p:sp>
    </p:spTree>
    <p:extLst>
      <p:ext uri="{BB962C8B-B14F-4D97-AF65-F5344CB8AC3E}">
        <p14:creationId xmlns:p14="http://schemas.microsoft.com/office/powerpoint/2010/main" val="25615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關係式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想求出「未知數」，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利用「關係符號」和「已經知道的數」扯上「關係」，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寫出「關係式」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數學關係符號：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=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、≠、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&gt;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&lt;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、≥、≤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73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等量公理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我跟你一樣時，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我做什麼你也跟著做什麼，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但我們之間的關係不改變。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74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關係式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關於長方形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…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一個長方形的寬有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5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公分，請問長方形的長有多長呢？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    □可以知道  □無法知道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(2)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一個長方形面積為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35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平方公分，請問長方形的長有多長呢？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    □可以知道  □無法知道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(3)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一個長方形面積為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35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平方公分，且寬為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5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公分，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請問長方形的長有多長呢？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    □可以知道  □無法知道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6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關係式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關於長方形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…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(4)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請將「長方形的長」、「長方形的寬」、「長方形的面積」這三個項目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填入空格中且符合彼此的關係。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 長方形的長   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×   ________________   =   ________________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________________  ÷   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長方形的長      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=   ________________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________________  ÷   ________________   =    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長方形的長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09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關係式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依據下面敘述在空格中填入最適當的關係符號：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=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、≠、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&gt;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&lt;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、≥、≤。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弟弟的體重已經超越爸爸了；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弟弟的體重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爸爸的體重。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(2)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阿嬤的錢已經夠去買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Dyson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吸塵器了；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阿嬤的錢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______Dyson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吸塵器的價錢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953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未知數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請在空格中填入正確的數字，並將你的計算方式寫出來。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(1)□+3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  (2)□-3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  (3)□×3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  (4)□÷3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</a:t>
            </a: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603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未知數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用 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來取代□，請計算出 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所代表的數字，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並將你的計算寫出來。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+3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  (2)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  (3)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×3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  (4)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÷3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 </a:t>
            </a: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57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等量公理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兩張一模一樣大小的紙張，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一張是白色的，一張是綠色的，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這兩張紙有一些部分是重疊的。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Q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：請問沒有重疊到的白色紙張部分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和沒有重疊到綠色紙張部分，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它們的面積會相等嗎？為什麼？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ABA3B0-977E-4DFA-BDFC-C162BA84EA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0" t="50072" r="28778" b="33100"/>
          <a:stretch/>
        </p:blipFill>
        <p:spPr bwMode="auto">
          <a:xfrm>
            <a:off x="7085634" y="3018806"/>
            <a:ext cx="4372471" cy="328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1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等量公理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大寶和小寶身上都沒有錢，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媽媽各給大寶和小寶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200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元後，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它們身上的錢會一樣多嗎？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後來，大寶花了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70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元買了一個排骨便當，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小寶花了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70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元買了一個雞腿便當，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這時候他們身上的錢還是一樣多嗎？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66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等量公理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如果等號的兩邊是相等的，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我們在等號的兩邊同時做任意且相同的運算之後，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它們還是會維持相等嗎？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E265512-B85D-47FA-B106-024CE891C6ED}"/>
              </a:ext>
            </a:extLst>
          </p:cNvPr>
          <p:cNvPicPr/>
          <p:nvPr/>
        </p:nvPicPr>
        <p:blipFill rotWithShape="1">
          <a:blip r:embed="rId2"/>
          <a:srcRect l="36592" t="24420" r="33511" b="57932"/>
          <a:stretch/>
        </p:blipFill>
        <p:spPr bwMode="auto">
          <a:xfrm>
            <a:off x="826121" y="3967198"/>
            <a:ext cx="8708129" cy="2890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94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等量公理：關鍵名詞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資料關係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關係式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未知數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等量公理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列關係式求未知數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08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1514667" cy="559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等量公理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5.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觀察下列算式：    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   ★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+ @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 ♡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+ ♡ + @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請問★和♡的關係是什麼？ 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一個★是幾個♡？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一個♡是幾個★？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172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等量公理：評量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5</a:t>
            </a:r>
            <a:r>
              <a:rPr lang="zh-TW" altLang="en-US" sz="18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個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+10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</a:t>
            </a:r>
            <a:r>
              <a:rPr lang="zh-TW" altLang="en-US" sz="18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個</a:t>
            </a:r>
            <a:r>
              <a:rPr lang="en-US" altLang="zh-TW" i="1" dirty="0"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+26</a:t>
            </a:r>
          </a:p>
          <a:p>
            <a:pPr marL="514350" indent="-514350">
              <a:buAutoNum type="arabicPeriod"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5×□+4×★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35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又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1×□+1×★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＝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9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試著說明□是多少？而★又是多少？</a:t>
            </a:r>
          </a:p>
          <a:p>
            <a:pPr marL="514350" indent="-514350">
              <a:buAutoNum type="arabicPeriod"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10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等量公理：參考影片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等量公理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數學新世界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談數學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--20161209 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僑孝國小 六年級 等量公理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part 2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(2)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數學新世界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談數學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--20170929 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高雄市教育輔導團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part2</a:t>
            </a:r>
          </a:p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未知數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數學新世界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談數學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--20171222 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高雄市國教輔導團 小數、變數、未知數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65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等量公理：觀摩、討論、修改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針對單元核心概念、概念發展的教學脈絡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進行細部分析或調整。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找出屬於自己最自在的概念發展的教學脈絡。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37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什麼是數學？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數學的主要活動是什麼？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數的作用是什麼？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數有什麼功能？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算，與數學的關係是？</a:t>
            </a:r>
          </a:p>
        </p:txBody>
      </p:sp>
    </p:spTree>
    <p:extLst>
      <p:ext uri="{BB962C8B-B14F-4D97-AF65-F5344CB8AC3E}">
        <p14:creationId xmlns:p14="http://schemas.microsoft.com/office/powerpoint/2010/main" val="28147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要如何求得未知？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已知為何？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已知和未知的關係是？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已知和未知的關係式是？</a:t>
            </a:r>
          </a:p>
        </p:txBody>
      </p:sp>
    </p:spTree>
    <p:extLst>
      <p:ext uri="{BB962C8B-B14F-4D97-AF65-F5344CB8AC3E}">
        <p14:creationId xmlns:p14="http://schemas.microsoft.com/office/powerpoint/2010/main" val="190689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解題是為了算出答案？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利用每次解題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新題幹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/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背景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/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情境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再一次發展數學概念，重新建構數學知識？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9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什麼是等量？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什麼是公理？</a:t>
            </a:r>
          </a:p>
        </p:txBody>
      </p:sp>
    </p:spTree>
    <p:extLst>
      <p:ext uri="{BB962C8B-B14F-4D97-AF65-F5344CB8AC3E}">
        <p14:creationId xmlns:p14="http://schemas.microsoft.com/office/powerpoint/2010/main" val="131014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移項，往往被使用在計算等量公理中，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操作過程的想法是什麼？適切嗎？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用「比與單位化」的操作是否更為恰當？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更能延伸至國高中，甚至大學？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8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數學主要活動為「計算」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從「已知」推演計算出「未知」。</a:t>
            </a:r>
          </a:p>
        </p:txBody>
      </p:sp>
    </p:spTree>
    <p:extLst>
      <p:ext uri="{BB962C8B-B14F-4D97-AF65-F5344CB8AC3E}">
        <p14:creationId xmlns:p14="http://schemas.microsoft.com/office/powerpoint/2010/main" val="56561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等量公理：核心概念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關係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從「已知」推演計算出「未知」，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並從中了解已知與未知的「關係」。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有了明確的關係，從中可以了解：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當妳是什麼的時候，我是什麼。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透過觀察項目和項目的變化，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透過驗證後得知它們互有的「關係」。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114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數學新世界專用簡報母片(new)" id="{41894B60-F2A0-6147-9F4D-AABD86F22DD9}" vid="{F4D36A4C-ABFE-8E48-83B8-E099DCFFBF3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寬螢幕</PresentationFormat>
  <Paragraphs>171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SimSun</vt:lpstr>
      <vt:lpstr>華康文徵明體W4(P)</vt:lpstr>
      <vt:lpstr>華康行楷體W5</vt:lpstr>
      <vt:lpstr>華康行楷體W5(P)</vt:lpstr>
      <vt:lpstr>華康隸書體W5</vt:lpstr>
      <vt:lpstr>超研澤中鋼筆行楷</vt:lpstr>
      <vt:lpstr>新細明體</vt:lpstr>
      <vt:lpstr>標楷體</vt:lpstr>
      <vt:lpstr>Arial</vt:lpstr>
      <vt:lpstr>Calibri</vt:lpstr>
      <vt:lpstr>Times New Roman</vt:lpstr>
      <vt:lpstr>4_數學新世界專用簡報母片(new)</vt:lpstr>
      <vt:lpstr>等量公理</vt:lpstr>
      <vt:lpstr>等量公理：關鍵名詞</vt:lpstr>
      <vt:lpstr>等量公理：反思提問</vt:lpstr>
      <vt:lpstr>等量公理：反思提問</vt:lpstr>
      <vt:lpstr>等量公理：反思提問</vt:lpstr>
      <vt:lpstr>等量公理：反思提問</vt:lpstr>
      <vt:lpstr>等量公理：反思提問</vt:lpstr>
      <vt:lpstr>等量公理：核心概念</vt:lpstr>
      <vt:lpstr>等量公理：核心概念</vt:lpstr>
      <vt:lpstr>等量公理：核心概念</vt:lpstr>
      <vt:lpstr>等量公理：核心概念</vt:lpstr>
      <vt:lpstr>等量公理：概念發展脈絡</vt:lpstr>
      <vt:lpstr>等量公理：概念發展脈絡</vt:lpstr>
      <vt:lpstr>等量公理：概念發展脈絡</vt:lpstr>
      <vt:lpstr>等量公理：概念發展脈絡</vt:lpstr>
      <vt:lpstr>等量公理：概念發展脈絡</vt:lpstr>
      <vt:lpstr>等量公理：概念發展脈絡</vt:lpstr>
      <vt:lpstr>等量公理：概念發展脈絡</vt:lpstr>
      <vt:lpstr>等量公理：概念發展脈絡</vt:lpstr>
      <vt:lpstr>等量公理：概念發展脈絡</vt:lpstr>
      <vt:lpstr>等量公理：評量</vt:lpstr>
      <vt:lpstr>等量公理：參考影片</vt:lpstr>
      <vt:lpstr>等量公理：觀摩、討論、修改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2018-07-13T17:45:00Z</dcterms:modified>
</cp:coreProperties>
</file>