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0" r:id="rId1"/>
  </p:sldMasterIdLst>
  <p:notesMasterIdLst>
    <p:notesMasterId r:id="rId25"/>
  </p:notesMasterIdLst>
  <p:sldIdLst>
    <p:sldId id="466" r:id="rId2"/>
    <p:sldId id="560" r:id="rId3"/>
    <p:sldId id="561" r:id="rId4"/>
    <p:sldId id="580" r:id="rId5"/>
    <p:sldId id="581" r:id="rId6"/>
    <p:sldId id="582" r:id="rId7"/>
    <p:sldId id="583" r:id="rId8"/>
    <p:sldId id="566" r:id="rId9"/>
    <p:sldId id="567" r:id="rId10"/>
    <p:sldId id="568" r:id="rId11"/>
    <p:sldId id="590" r:id="rId12"/>
    <p:sldId id="569" r:id="rId13"/>
    <p:sldId id="591" r:id="rId14"/>
    <p:sldId id="592" r:id="rId15"/>
    <p:sldId id="593" r:id="rId16"/>
    <p:sldId id="594" r:id="rId17"/>
    <p:sldId id="595" r:id="rId18"/>
    <p:sldId id="596" r:id="rId19"/>
    <p:sldId id="597" r:id="rId20"/>
    <p:sldId id="598" r:id="rId21"/>
    <p:sldId id="577" r:id="rId22"/>
    <p:sldId id="578" r:id="rId23"/>
    <p:sldId id="579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CC00"/>
    <a:srgbClr val="0000FF"/>
    <a:srgbClr val="008000"/>
    <a:srgbClr val="99FF33"/>
    <a:srgbClr val="66FFFF"/>
    <a:srgbClr val="A6A6A6"/>
    <a:srgbClr val="BFBFBF"/>
    <a:srgbClr val="00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14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43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D021-6A73-488C-8B51-F22DABB8A545}" type="datetimeFigureOut">
              <a:rPr lang="zh-CN" altLang="en-US" smtClean="0"/>
              <a:t>2018/7/13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0EB4-A529-4335-9B3E-020BB0F9FF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math.com/NH-MATH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nhmath.com/NH-MATH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9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979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790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778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02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3762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044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3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156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264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74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21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FF08BA-FEF3-46AF-AA9C-84CE144AE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7200" dirty="0"/>
              <a:t>等量公理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473DD7C-3478-4EC4-BDFB-4FE0B73240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想法源自：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、白晨如、陳梅仙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國小單元共備單設計者：許瑜庭</a:t>
            </a:r>
          </a:p>
        </p:txBody>
      </p:sp>
    </p:spTree>
    <p:extLst>
      <p:ext uri="{BB962C8B-B14F-4D97-AF65-F5344CB8AC3E}">
        <p14:creationId xmlns:p14="http://schemas.microsoft.com/office/powerpoint/2010/main" val="2561524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關係式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想求出「未知數」，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利用「關係符號」和「已經知道的數」扯上「關係」，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寫出「關係式」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數學關係符號：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=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、≠、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&gt;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&lt;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、≥、≤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8731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等量公理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我跟你一樣時，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我做什麼你也跟著做什麼，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但我們之間的關係不改變。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8745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8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關係式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1.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關於長方形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…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(1)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一個長方形的寬有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5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公分，請問長方形的長有多長呢？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    □可以知道  □無法知道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(2)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一個長方形面積為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35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平方公分，請問長方形的長有多長呢？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    □可以知道  □無法知道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(3)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一個長方形面積為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35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平方公分，且寬為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5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公分，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請問長方形的長有多長呢？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    □可以知道  □無法知道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4609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1514667" cy="559480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關係式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1.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關於長方形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…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(4)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請將「長方形的長」、「長方形的寬」、「長方形的面積」這三個項目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填入空格中且符合彼此的關係。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 長方形的長   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×   ________________   =   ________________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________________  ÷    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長方形的長      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=   ________________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________________  ÷   ________________   =     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長方形的長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3091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1514667" cy="5594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關係式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2.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依據下面敘述在空格中填入最適當的關係符號：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=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、≠、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&gt;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&lt;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、≥、≤。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(1)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弟弟的體重已經超越爸爸了；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弟弟的體重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爸爸的體重。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(2)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阿嬤的錢已經夠去買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Dyson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吸塵器了；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阿嬤的錢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______Dyson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吸塵器的價錢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9535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1514667" cy="5594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未知數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1.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請在空格中填入正確的數字，並將你的計算方式寫出來。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(1)□+3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   (2)□-3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   (3)□×3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   (4)□÷3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 </a:t>
            </a: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6031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1514667" cy="5594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未知數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2.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用 </a:t>
            </a:r>
            <a:r>
              <a:rPr lang="en-US" altLang="zh-TW" i="1" dirty="0">
                <a:latin typeface="Times New Roman" panose="02020603050405020304" pitchFamily="18" charset="0"/>
                <a:ea typeface="華康隸書體W5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來取代□，請計算出 </a:t>
            </a:r>
            <a:r>
              <a:rPr lang="en-US" altLang="zh-TW" i="1" dirty="0">
                <a:latin typeface="Times New Roman" panose="02020603050405020304" pitchFamily="18" charset="0"/>
                <a:ea typeface="華康隸書體W5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所代表的數字，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並將你的計算寫出來。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(1)</a:t>
            </a:r>
            <a:r>
              <a:rPr lang="en-US" altLang="zh-TW" i="1" dirty="0">
                <a:latin typeface="Times New Roman" panose="02020603050405020304" pitchFamily="18" charset="0"/>
                <a:ea typeface="華康隸書體W5" panose="03000509000000000000" pitchFamily="65" charset="-120"/>
                <a:cs typeface="Times New Roman" panose="02020603050405020304" pitchFamily="18" charset="0"/>
              </a:rPr>
              <a:t>x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+3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   (2)</a:t>
            </a:r>
            <a:r>
              <a:rPr lang="en-US" altLang="zh-TW" i="1" dirty="0">
                <a:latin typeface="Times New Roman" panose="02020603050405020304" pitchFamily="18" charset="0"/>
                <a:ea typeface="華康隸書體W5" panose="03000509000000000000" pitchFamily="65" charset="-120"/>
                <a:cs typeface="Times New Roman" panose="02020603050405020304" pitchFamily="18" charset="0"/>
              </a:rPr>
              <a:t>x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   (3)</a:t>
            </a:r>
            <a:r>
              <a:rPr lang="en-US" altLang="zh-TW" i="1" dirty="0">
                <a:latin typeface="Times New Roman" panose="02020603050405020304" pitchFamily="18" charset="0"/>
                <a:ea typeface="華康隸書體W5" panose="03000509000000000000" pitchFamily="65" charset="-120"/>
                <a:cs typeface="Times New Roman" panose="02020603050405020304" pitchFamily="18" charset="0"/>
              </a:rPr>
              <a:t>x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×3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   (4)</a:t>
            </a:r>
            <a:r>
              <a:rPr lang="en-US" altLang="zh-TW" i="1" dirty="0">
                <a:latin typeface="Times New Roman" panose="02020603050405020304" pitchFamily="18" charset="0"/>
                <a:ea typeface="華康隸書體W5" panose="03000509000000000000" pitchFamily="65" charset="-120"/>
                <a:cs typeface="Times New Roman" panose="02020603050405020304" pitchFamily="18" charset="0"/>
              </a:rPr>
              <a:t>x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÷3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 </a:t>
            </a: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2573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1514667" cy="5594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等量公理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1.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兩張一模一樣大小的紙張，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一張是白色的，一張是綠色的，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這兩張紙有一些部分是重疊的。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Q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：請問沒有重疊到的白色紙張部分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和沒有重疊到綠色紙張部分，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它們的面積會相等嗎？為什麼？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9ABA3B0-977E-4DFA-BDFC-C162BA84EA1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0" t="50072" r="28778" b="33100"/>
          <a:stretch/>
        </p:blipFill>
        <p:spPr bwMode="auto">
          <a:xfrm>
            <a:off x="7085634" y="3018806"/>
            <a:ext cx="4372471" cy="32877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513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1514667" cy="5594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等量公理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2.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大寶和小寶身上都沒有錢，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媽媽各給大寶和小寶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200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元後，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它們身上的錢會一樣多嗎？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後來，大寶花了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70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元買了一個排骨便當，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小寶花了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70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元買了一個雞腿便當，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這時候他們身上的錢還是一樣多嗎？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1663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1514667" cy="5594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等量公理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如果等號的兩邊是相等的，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我們在等號的兩邊同時做任意且相同的運算之後，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它們還是會維持相等嗎？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E265512-B85D-47FA-B106-024CE891C6ED}"/>
              </a:ext>
            </a:extLst>
          </p:cNvPr>
          <p:cNvPicPr/>
          <p:nvPr/>
        </p:nvPicPr>
        <p:blipFill rotWithShape="1">
          <a:blip r:embed="rId2"/>
          <a:srcRect l="36592" t="24420" r="33511" b="57932"/>
          <a:stretch/>
        </p:blipFill>
        <p:spPr bwMode="auto">
          <a:xfrm>
            <a:off x="826121" y="3967198"/>
            <a:ext cx="8708129" cy="2890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64940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等量公理：關鍵名詞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資料關係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關係式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未知數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等量公理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列關係式求未知數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7084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1514667" cy="5594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等量公理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5.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觀察下列算式：    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   ★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+ @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 ♡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+ ♡ + @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請問★和♡的關係是什麼？ 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一個★是幾個♡？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一個♡是幾個★？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1172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等量公理：評量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5</a:t>
            </a:r>
            <a:r>
              <a:rPr lang="zh-TW" altLang="en-US" sz="1800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個</a:t>
            </a:r>
            <a:r>
              <a:rPr lang="en-US" altLang="zh-TW" i="1" dirty="0">
                <a:latin typeface="Times New Roman" panose="02020603050405020304" pitchFamily="18" charset="0"/>
                <a:ea typeface="華康隸書體W5" panose="03000509000000000000" pitchFamily="65" charset="-120"/>
                <a:cs typeface="Times New Roman" panose="02020603050405020304" pitchFamily="18" charset="0"/>
              </a:rPr>
              <a:t>x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+10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</a:t>
            </a:r>
            <a:r>
              <a:rPr lang="zh-TW" altLang="en-US" sz="1800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個</a:t>
            </a:r>
            <a:r>
              <a:rPr lang="en-US" altLang="zh-TW" i="1" dirty="0">
                <a:latin typeface="Times New Roman" panose="02020603050405020304" pitchFamily="18" charset="0"/>
                <a:ea typeface="華康隸書體W5" panose="03000509000000000000" pitchFamily="65" charset="-120"/>
                <a:cs typeface="Times New Roman" panose="02020603050405020304" pitchFamily="18" charset="0"/>
              </a:rPr>
              <a:t>x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+26</a:t>
            </a:r>
          </a:p>
          <a:p>
            <a:pPr marL="514350" indent="-514350">
              <a:buAutoNum type="arabicPeriod"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514350" indent="-514350">
              <a:buAutoNum type="arabicPeriod"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5×□+4×★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35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又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1×□+1×★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＝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9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試著說明□是多少？而★又是多少？</a:t>
            </a:r>
          </a:p>
          <a:p>
            <a:pPr marL="514350" indent="-514350">
              <a:buAutoNum type="arabicPeriod"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3105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等量公理：參考影片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等量公理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(1)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數學新世界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談數學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--20161209 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僑孝國小 六年級 等量公理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part 2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(2)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數學新世界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談數學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--20170929 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高雄市教育輔導團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part2</a:t>
            </a:r>
          </a:p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未知數</a:t>
            </a: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數學新世界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談數學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--20171222 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高雄市國教輔導團 小數、變數、未知數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265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等量公理：觀摩、討論、修改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針對單元核心概念、概念發展的教學脈絡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r>
              <a:rPr lang="zh-TW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進行細部分析或調整。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找出屬於自己最自在的概念發展的教學脈絡。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1374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什麼是數學？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數學的主要活動是什麼？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數的作用是什麼？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數有什麼功能？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算，與數學的關係是？</a:t>
            </a:r>
          </a:p>
        </p:txBody>
      </p:sp>
    </p:spTree>
    <p:extLst>
      <p:ext uri="{BB962C8B-B14F-4D97-AF65-F5344CB8AC3E}">
        <p14:creationId xmlns:p14="http://schemas.microsoft.com/office/powerpoint/2010/main" val="28147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要如何求得未知？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已知為何？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已知和未知的關係是？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已知和未知的關係式是？</a:t>
            </a:r>
          </a:p>
        </p:txBody>
      </p:sp>
    </p:spTree>
    <p:extLst>
      <p:ext uri="{BB962C8B-B14F-4D97-AF65-F5344CB8AC3E}">
        <p14:creationId xmlns:p14="http://schemas.microsoft.com/office/powerpoint/2010/main" val="1906897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解題是為了算出答案？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利用每次解題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新題幹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/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背景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/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情境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再一次發展數學概念，重新建構數學知識？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499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什麼是等量？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什麼是公理？</a:t>
            </a:r>
          </a:p>
        </p:txBody>
      </p:sp>
    </p:spTree>
    <p:extLst>
      <p:ext uri="{BB962C8B-B14F-4D97-AF65-F5344CB8AC3E}">
        <p14:creationId xmlns:p14="http://schemas.microsoft.com/office/powerpoint/2010/main" val="1310142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移項，往往被使用在計算等量公理中，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操作過程的想法是什麼？適切嗎？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用「比與單位化」的操作是否更為恰當？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更能延伸至國高中，甚至大學？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684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數學主要活動為「計算」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從「已知」推演計算出「未知」。</a:t>
            </a:r>
          </a:p>
        </p:txBody>
      </p:sp>
    </p:spTree>
    <p:extLst>
      <p:ext uri="{BB962C8B-B14F-4D97-AF65-F5344CB8AC3E}">
        <p14:creationId xmlns:p14="http://schemas.microsoft.com/office/powerpoint/2010/main" val="565616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8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關係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從「已知」推演計算出「未知」，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並從中了解已知與未知的「關係」。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有了明確的關係，從中可以了解：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當妳是什麼的時候，我是什麼。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透過觀察項目和項目的變化，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透過驗證後得知它們互有的「關係」。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61143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3FE3C99-2218-4003-8976-8FFEF26117B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+IQ0o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PiENK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E+IQ0q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T4hDSi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T4hDSm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T4hD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T4hDSn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BPiENKsIcj9GwBAAD3AgAAKQAAAHVuaXZlcnNhbC9za2luX2N1c3RvbWl6YXRpb25fc2V0dGluZ3MueG1sjVLbSiQxEH33K4I/MEkqt4Z2ILeWeVHRAZ+b6ezSrKaXTsRlycebdncYR0c09VR1Tp2iKqdNv8Zon1KeHse/fR6neBdyHuPPtD5DqN1ND9N8M4cUclodKvdjHKbnTfwxLbVaTbmPQz8PdkHTGqPu9SEltXKqZswwiiTz1CvkPLcVa8A1YCvmKLHt6p3EP9057ELMp1Xb1RH6sWETU5jzJg7hzxqO2W+h4w0u534YKy+tBVui7KcWx5ZAjHDJfaEaAASy3BGHi5SN1AR5zDiGYhQFCohwThpRiKQcatY1oqow3wjEJGPUFepp7UZaG0dtkdAQous0rxpbus5IjBEhBJgrXEBnMKpsqBoa1HJAcGBAFG00UYA625mOFe+8sBwp6gXGhRkDGB+Oe9ju7bkO1W+vsz/nF4Inv+AkunhrdcJc7e5pnit5Gx5/P/Q5oHG4OL+59Xf+aqu3m+ur8/++fPXwnrWYtW79qbdfAFBLAwQUAAIACABPiENKKoo35ocRAADwYQAAFwAAAHVuaXZlcnNhbC91bml2ZXJzYWwucG5n7d35V5LZ/wBwSzMnZ6LNzCxtmrTFBdQaMxdabNKRcp3UUtHUbDM1MxRZUqexRSV1yl2aXNolbdLcwCUl1KAJldKUCoUQlRCRHT70nZrPjH7mD/ie83AOeLj3Oc+9r/vc1R/eXPI6sO+bRasXaWlpfePu5uqjpaUD09LSjtPT1aSodlvu0/yZF++zb7dWFXUNV/NFJ2rX/l1aWtU4fUXYAs33r2LdAuO1tBa3f3rPI8fcjtDSCrvg7rrLLzFkYgh+5UGkkixQ5qO0nM8f0Aa15X60fJr1I2TTj67Oesvn2yyZeAYp/+i6/kXaMv35e3QueXkqtFOQlYEUmWhtk2JIfu5BPZ926NFRwjYm45f99RxaaX0Vo6c0iU/rIT4uUEim6Z72/GbxMLsEMVwvkbKLYmTcr1eFnp+n+/ePtz+sXqUsO+S2LZuLO8yCukjephlLu6643DTU/hrSovX3j/s2XtERiid65qZYRXXAzZW2/8yGtOxM1u5zGyM/oEHVTcqw+3dgJvsyI2aVdyM95YRZ3RjvbFAiTh9Bmyz4Z/b5lEjtvh9PK5V8rCEMVjWnuudTwN/4WdRXWFrlmUWNZMzO/xC5E+K9xMBVd3ZGvtESWJN3Ytmc+81rLWf8/CyiB203S3PV+CHEe+lPc2/1EEK5l7OM0zO37JY2171+S41ml9HSVu6/1HfnkP3sFq2fp7/cwHtvxJw66ec2bdkcR82YbQ/RtYT5uRpkz75ek4w0sFnQCyAABIAAEAACQAAIAAEgAASAABAAAkAACAABIAAEgAAQAAJAAAgAASAABIAAEAACQAAIAAEgAASAABAAAkAACAABIAAEgAAQAAJAAAgAASAABIAAEAACQAAIAAEgAASAABAAAkAACAABIAAEgAAQAAJAAAgAASAABIAAEADi/xEiRdo28ojmMij5H9ECz6eo7WO7wxLT5sbR0z1tvy4/4FXAKpvZYQFbes6Hvs9sM14wJ6KgnvnRg0cPzk6FxP57+/5b8jXY5sg5dX12HkyZZz6/bOfdF7PKWKspOvVSaJvW7Cr5C5xhLtKR3Oce4Obfk6YoG+1xTlPP2CkLTbbX40Vn+rr9wVHNTWvH8hjeo/8s0NoeokTNrIDmBctt+ziNImEdSRk97RDTrBJtZXEZKswtSSJZVQwNyUdJ3qUXmaol5I2GbtaNTcgk3uhMVrupyT9jKcK1+UT5JEVVof52100XzgNGNOWcM7Ue7UJiB52AVLNF8B14aTsrdOpNPK3kJ0uj9MNgBHL7SRP1BcOQV720bTh5u6kqVkh15KMm4uBoUd9zMEZw5Qqe5iIfv8t5zBYLt3djlzQJOo3hJUo+Vi0fpGKQYFFiI/XR5Kk3TKhaShs0ATczgn+oei8OQAaaoKf/eB5J4PxWWoUsOLq3dlz+wlE4Tc3/8vRzUmQe077KRZe2eYdy40qT2AUdNDNe3PVSWr1L0+TM3fRlcRAHxuqfwOKfSNWMjdWIoQRGx8buk6XiZvGw/DH53isfUgi+mEGLwQiLDNWNbGlScbta694jgpdPlKqZj+a/VzPqD0pWIbxBjfLJRkRnFbIBWYwcQDbFgUdvrn+qBxap8yZPFWULatZOJQfN1PTyDhH2BLpcbw4H0+8/W4w9HFDDffdXhamvdypHh1g4KCY8vPXiGg/E2SqbiInuYATqGjPnu8XmJ+EvfFFNZk6Udt7yHtnIExViP+ROJKXWM/+kN0S5IeG+Vk5eB2tSnM7Q+5alOBHsnV2uStb5RfDwcniCv4hpUN9ZkvnW1oTglNHhveAi9/2IMVPS2f/BtvRcXjYai0Ou7bzJrcmrCOG8kwa0juy4fpx8KDtJPsCf6K53sP/cr7abaYuarTwF8b33MAXXqYq7WJIvCpPA8OA8nHmXSillfpWE4rYNtHjjY2mkkfBBs8D8IKapJas7qFLsFfabKtmkZsuGDNG+C4Sle7ekwvCYxNteNvArGWZ/VNlTg3+YUTqPiS1ueYC7L27xADMHEFsGTfifahKQvXZqR/IAL/nwuX5q4ZcObufFHHy/AloN7ez+fbo2NoMp7C3lDPA5NWcPimJbI2ihtosR0ZA7pFY8FntFuqBvIze84yF7yokahoWcamxcCmMLQlfDahdcr0+PxpFWbDhnZASmE0nkgbxI7qjj08GE5uXOI5HTv6c3OztAOeTPY+HWsRtEJ5Y5lpkjJb/2QMQGm+YxucxbxK1RXMt+pyBIfWVozUSyb4b+3as+IEOPKjGowFffvDFDz5ynfj21jT/tRBURSxxiOM8/3xDxsmW/yvzW4M2nLwOZ3KtxJSSskk7x4FRPx7aOrE51R2+mVvHjfarLiYZdhTF6DWcLTEqVYX7wg3aZfnR+mA/JRcnAVTLbI5BUkZkfHSs9hgLlyh4LlF6dLPiMM8za7swHfvVMZDWEokhMjg/5axo8bpw48ZgxgNqcFSNrUIID4VilKO0mZa2+edFr3PHjDeNh6SvuhDftOSw0c8hTxj8QXUpakCsgjPSqT8tvpeMENQhsaQLVwKZTXFaAcffryGnIW3TouxOZ522VlQT6rTscu8z1BjsqPe1Am+hCuK1t24GpZBiJyyvMG+1NpZiqPqY/wLb0ydOD+QsbimZk+JmF0ZNk5ecpF62bpSRsNZlK4trgz1Fe2WD5vqjhdNXJwlRKin6u7OfEBtdXumcZeYcywB130j2x1s6kCvv5ILg66wm1gThSgcnaaUslrO9IDLDa10nw1BR7cTNLUImwf/+D8/3dXZHq+c9f5p3q676uMmEVEfu7m9mR9ZYDa05sSeIE8nuHMfKJK6cbJrg6uSIiqNnek3//80L2NuibNVOeegz4m+dY1Zg/STYWTpc9SZJ9NISj4oS9vp7RGJUQz5wR8Go5vqQZhZAGR11olaiFuCReUl/7GDYXV8aLy5u0QGNEEpFmTtiOHhDY9vO8SSEEehWjziSE4w/Cl4Yrkc5MmUi2JpRB5yevZI06j8gL9MwX6uaaXTWZBBnpuhxWZhGHBRgZ9xY8s4fd/UgW0/p08Ne6zX8F0rXVjFWLma+0WcfZcAFEleyaJstPYODsmSjhPWYyg9ULX9zP3+YyWaK+ksMnqVUduVmrspusPWKMKcJCPHnrW7+nt01ZjE544unkEp7UD3bXVLQDx6h7765cxakWeqnF54N5wscEGpFJc4Usha20GHlpXJIu1z5JaYnkP7NOJm/Kf/g4orvdKOzz+ncnpW4YybsRYKtKPY1aBj24hO45vg9SgFkGj2NpJj6i1VkY/ugguR2r5MHBJtiG4dscX+iWwvuZ8+jkw8jkV5ykLByDJzL2JFnkB80oyPReXvAfETplSatWcxyb09Ahk1L6r5kVwgJokKY+R7ZutsXxQdV7UikBv/aoEYPCiMxtf4X9rUu5J/GPq72QVS27jdtVtyBXJoKqBLi6B9bXNdcHw1huHbkyb/j7Gs8NAVMkmrBYtYBz0VWukytrJjtk7e2qHX1Wner+OmCHaavrukvZ5bedMHxoee0QKbTtZ7H+X2MsYdWrjXo9+KOWTmPLxTKH3W5W6ytby124pkxEuGp7+J2a6P3OmTrh12yJaoreIiGYHihHWpUIBjh2cCSDdwh8uKRVorIQNVih3akoM9v13s4TZ6ttlcosA9iY+FPhG/TMNSs39HuSYhQM3gnD9hP62l+2z0hUVz+c2AkJI91DE+zlf1YniJCCTm2pDa2xOpsRE7DD5TfT6jKTut270eocbl5eBpxwDKJ0CMZlvPBROxLX3CJGRDIZ4ZRBFxrCMrKTF0zgVF2gKBIeME7Kkg+QVkQx8t7omcMxrM7NbUmtA6KHaOtEp+fLSgUfL397QaSS85lOM6/CizaWJr6vxYOgio/sRqZysoOlt5EhXxw7sRbZRG8wbB35fbJ9MF3+ZYdUdOJt9j6T147fZ+ACOfq5UtJBO3VO8VIQOy6U63FmTFyEsesVjG4XYt3NpWsSuSG5nG3OuKX2neJgI7iPHTzf0ll92So82FatsmIdxxnAujpfSgPyLS1hLrIPZc/FJLVy/97s1AYeh+4JRQu2i56ItnJbk1FYtwTbWDdIAbHMhN4ZTCPQC5DBzaCwL1sp4um31/xD6nNCz7y2XzOkmVI78172qK8Vb2M+Odvg91oUucXj2yMTbqETwtczZg6ik/QLz2rBlPpxKaPmqGv58U2F6vge8iLzyO/QRYL98Kh5Ff0bQC6StxXVEau9x+J4x1+miSWq87yI0AlHtjeH3HZKlXUIIjhH50508roc/1wl5EaJmt0f6LK5R/fVYPWPVMmqc/etz2l6hdPNjEh3ZxWqomaG9YG3yFwkz8AuTjwMKcC6H1AiFmTLxjJkNRUCZ68xaQYjWQWev/a7/F8voYdLdXLdIUmsTHtrYi+7RrORSB+KpzkXaZ4RooiknIjBlL42UrDtSfWSlxZQBH5Xc9ogp6R7+ngOYlq0+IxiefhgadWwzeH8cXFr+2/iD9ySzxX9ujgtxVOzZT3yVTbq6x3oN7IN6ppYb1NTBqtHbVa0SItl3NovHFwJ6iTsx5Iuf8VicNRPT8t2WA55yhSdPBsoTvayeOmesbixd40hzB0E2ZU/kJJpvFfVLWNalCzSjYUCZe5jJVjpRx7hnqp1DoIUaIbk0SqRswfbu9xa7ImV0TtoMrUwHTr9Yk8RXjGy8QiloCNn6ZOnOaOhv9Mc89BplHzZRCF4kbmLl2Nv2a2oi5+7XszbB3XDA47548sNDowev34K39WdVAIm8wgkor/lnUdN4ZpdEejYhBNXsw1ulERlV+4qX/QK5eBD+h5dXChGyQeZK2E6ucaNfoFIcuP0Rx4yGY50cFKwsbEjWUM2nxvna21w87RP47GaEXWDizX0GpNTzykddLyuZ/6IDz/DbxZjop1reN2n2Ba5MWjeYc2ZYH3+uKSyiyFaHM8F6YHE81Z82ZK/6G7RTJrDWwotpcQqXLfnO/EdrEEUE9xhxDkWZivV8YRwpc4BKHcqV9NLiPzQPNX5jx9DTNfVx4i/bD1MMZJ3u5i0CCbOg99Ltyog+YIZJRI0Ey0eSus3W2n+iPQN81OP1jSuRa5UbCMwc+CsPaSTy1qYu4fI7R9AVImSLZXz3r1zOXbky2CRGd3mh1XPhHfFY5vMmByV7AFaCk+eeGwhfdPSFrFs/xh+4fDMfjgcIx0l3HRXqqOZ049VSWGaLp30y/LWEUlrOfFc7IRjHdqU/4LgGSRr72iXo2NHqUMOf9bZntySgHJq4JOr/aVnPY4SpsQ7+jgJ1/CGTzXPR1UpWbWQxI7BqxUcKBwFujyNN1BREcRHUhEBa5Vf/E4MkXbDVWfCSfxnP124Yap4u3Ah43W457e8iUYMrgK6TvO8UC9Y1kNmn1u5XHfMQjtLUM++40STla71iPLBxW8B821CshpYFXZuJiYLc+Ot4k9a0HGY6bLn7SBo047CXlY/fUP6ZFxzPF+zV/zl4yqsW5+w6TLBczxxY0gU/8qXJSg3JVxtNmwzf+eUEwNFTa7C0wgO6eEKsxNrYNSlgWdiPwXLryTmUT71aY8yyn+nrJLhPxKDla1dfz8oco7dUN2cCCKdeF9z7OFM/HC8AoWJtnTohN/sbC0f3pQlsu84uXg9uhitmqmf74aG5sp8fpYxpXkfFONR0EaJbRYyP+A96HK8Iq2tu8fqv8c+f23OtHS8kIal05IaSapL8uZU9ynjYiGLONVlUbTPFH3WV/3m43SU8pDzeDHcHtwIXTf7yP8qeiekQElve5iY3jrngKvp4Uc2t89JttNk2C+KWTHnLA4BmatlDNKay/Zf68798QCP/wvWL2eqz60b3vRvwfpFHYbw7Uv+x71bWvJ07157M6Dgp1+7xFfxHHfazbkiyjCzHBOkmXMEmj62z91n+Zx/cNx4kHLiOxbZv7Uc806z4PDZQho0JhnyY2Fh1+zfJ4Bq9+2+ewmGVZgWEHuaf1PrQrU0L/e9B1yrdoem/gdQSwMEFAACAAgAT4hDSpXukX5LAAAAawAAABsAAAB1bml2ZXJzYWwvdW5pdmVyc2FsLnBuZy54bWyzsa/IzVEoSy0qzszPs1Uy1DNQsrfj5bIpKEoty0wtV6gAigEFIUBJoRLINUJwyzNTSjKAQgbmZgjBjNTM9IwSWyULA3O4oD7QTABQSwECAAAUAAIACABPiENKFQ6tKGQEAAAHEQAAHQAAAAAAAAABAAAAAAAAAAAAdW5pdmVyc2FsL2NvbW1vbl9tZXNzYWdlcy5sbmdQSwECAAAUAAIACABPiENKCH4LIykDAACGDAAAJwAAAAAAAAABAAAAAACfBAAAdW5pdmVyc2FsL2ZsYXNoX3B1Ymxpc2hpbmdfc2V0dGluZ3MueG1sUEsBAgAAFAACAAgAT4hDSrX8CWS6AgAAVQoAACEAAAAAAAAAAQAAAAAADQgAAHVuaXZlcnNhbC9mbGFzaF9za2luX3NldHRpbmdzLnhtbFBLAQIAABQAAgAIAE+IQ0oqlg9n/gIAAJcLAAAmAAAAAAAAAAEAAAAAAAYLAAB1bml2ZXJzYWwvaHRtbF9wdWJsaXNoaW5nX3NldHRpbmdzLnhtbFBLAQIAABQAAgAIAE+IQ0pocVKRmgEAAB8GAAAfAAAAAAAAAAEAAAAAAEgOAAB1bml2ZXJzYWwvaHRtbF9za2luX3NldHRpbmdzLmpzUEsBAgAAFAACAAgAT4hDSj08L9HBAAAA5QEAABoAAAAAAAAAAQAAAAAAHxAAAHVuaXZlcnNhbC9pMThuX3ByZXNldHMueG1sUEsBAgAAFAACAAgAT4hDSnL80YFnAAAAawAAABwAAAAAAAAAAQAAAAAAGBEAAHVuaXZlcnNhbC9sb2NhbF9zZXR0aW5ncy54bWxQSwECAAAUAAIACABElFdHI7RO+/sCAACwCAAAFAAAAAAAAAABAAAAAAC5EQAAdW5pdmVyc2FsL3BsYXllci54bWxQSwECAAAUAAIACABPiENKsIcj9GwBAAD3AgAAKQAAAAAAAAABAAAAAADmFAAAdW5pdmVyc2FsL3NraW5fY3VzdG9taXphdGlvbl9zZXR0aW5ncy54bWxQSwECAAAUAAIACABPiENKKoo35ocRAADwYQAAFwAAAAAAAAAAAAAAAACZFgAAdW5pdmVyc2FsL3VuaXZlcnNhbC5wbmdQSwECAAAUAAIACABPiENKle6RfksAAABrAAAAGwAAAAAAAAABAAAAAABVKAAAdW5pdmVyc2FsL3VuaXZlcnNhbC5wbmcueG1sUEsFBgAAAAALAAsASQMAANkoAAAAAA=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4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數學新世界專用簡報母片(new)" id="{41894B60-F2A0-6147-9F4D-AABD86F22DD9}" vid="{F4D36A4C-ABFE-8E48-83B8-E099DCFFBF31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1192</Words>
  <Application>Microsoft Office PowerPoint</Application>
  <PresentationFormat>寬螢幕</PresentationFormat>
  <Paragraphs>171</Paragraphs>
  <Slides>23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5" baseType="lpstr">
      <vt:lpstr>SimSun</vt:lpstr>
      <vt:lpstr>華康文徵明體W4(P)</vt:lpstr>
      <vt:lpstr>華康行楷體W5</vt:lpstr>
      <vt:lpstr>華康行楷體W5(P)</vt:lpstr>
      <vt:lpstr>華康隸書體W5</vt:lpstr>
      <vt:lpstr>超研澤中鋼筆行楷</vt:lpstr>
      <vt:lpstr>新細明體</vt:lpstr>
      <vt:lpstr>標楷體</vt:lpstr>
      <vt:lpstr>Arial</vt:lpstr>
      <vt:lpstr>Calibri</vt:lpstr>
      <vt:lpstr>Times New Roman</vt:lpstr>
      <vt:lpstr>4_數學新世界專用簡報母片(new)</vt:lpstr>
      <vt:lpstr>等量公理</vt:lpstr>
      <vt:lpstr>等量公理：關鍵名詞</vt:lpstr>
      <vt:lpstr>等量公理：反思提問</vt:lpstr>
      <vt:lpstr>等量公理：反思提問</vt:lpstr>
      <vt:lpstr>等量公理：反思提問</vt:lpstr>
      <vt:lpstr>等量公理：反思提問</vt:lpstr>
      <vt:lpstr>等量公理：反思提問</vt:lpstr>
      <vt:lpstr>等量公理：核心概念</vt:lpstr>
      <vt:lpstr>等量公理：核心概念</vt:lpstr>
      <vt:lpstr>等量公理：核心概念</vt:lpstr>
      <vt:lpstr>等量公理：核心概念</vt:lpstr>
      <vt:lpstr>等量公理：概念發展脈絡</vt:lpstr>
      <vt:lpstr>等量公理：概念發展脈絡</vt:lpstr>
      <vt:lpstr>等量公理：概念發展脈絡</vt:lpstr>
      <vt:lpstr>等量公理：概念發展脈絡</vt:lpstr>
      <vt:lpstr>等量公理：概念發展脈絡</vt:lpstr>
      <vt:lpstr>等量公理：概念發展脈絡</vt:lpstr>
      <vt:lpstr>等量公理：概念發展脈絡</vt:lpstr>
      <vt:lpstr>等量公理：概念發展脈絡</vt:lpstr>
      <vt:lpstr>等量公理：概念發展脈絡</vt:lpstr>
      <vt:lpstr>等量公理：評量</vt:lpstr>
      <vt:lpstr>等量公理：參考影片</vt:lpstr>
      <vt:lpstr>等量公理：觀摩、討論、修改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created xsi:type="dcterms:W3CDTF">2017-10-20T03:31:41Z</dcterms:created>
  <dcterms:modified xsi:type="dcterms:W3CDTF">2018-07-13T17:45:00Z</dcterms:modified>
</cp:coreProperties>
</file>