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06" r:id="rId1"/>
    <p:sldMasterId id="2147483808" r:id="rId2"/>
  </p:sldMasterIdLst>
  <p:notesMasterIdLst>
    <p:notesMasterId r:id="rId12"/>
  </p:notesMasterIdLst>
  <p:sldIdLst>
    <p:sldId id="496" r:id="rId3"/>
    <p:sldId id="497" r:id="rId4"/>
    <p:sldId id="498" r:id="rId5"/>
    <p:sldId id="499" r:id="rId6"/>
    <p:sldId id="500" r:id="rId7"/>
    <p:sldId id="507" r:id="rId8"/>
    <p:sldId id="501" r:id="rId9"/>
    <p:sldId id="508" r:id="rId10"/>
    <p:sldId id="509" r:id="rId11"/>
  </p:sldIdLst>
  <p:sldSz cx="12192000" cy="6858000"/>
  <p:notesSz cx="6858000" cy="9144000"/>
  <p:custDataLst>
    <p:tags r:id="rId1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8000"/>
    <a:srgbClr val="FF00FF"/>
    <a:srgbClr val="FFFFCC"/>
    <a:srgbClr val="FF9900"/>
    <a:srgbClr val="99FF33"/>
    <a:srgbClr val="66FFFF"/>
    <a:srgbClr val="A6A6A6"/>
    <a:srgbClr val="BFBFB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814" autoAdjust="0"/>
    <p:restoredTop sz="94660" autoAdjust="0"/>
  </p:normalViewPr>
  <p:slideViewPr>
    <p:cSldViewPr snapToGrid="0">
      <p:cViewPr>
        <p:scale>
          <a:sx n="70" d="100"/>
          <a:sy n="70" d="100"/>
        </p:scale>
        <p:origin x="-72" y="-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gs" Target="tags/tag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BFD021-6A73-488C-8B51-F22DABB8A545}" type="datetimeFigureOut">
              <a:rPr lang="zh-CN" altLang="en-US" smtClean="0"/>
              <a:t>2018/7/28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CA0EB4-A529-4335-9B3E-020BB0F9FF7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1927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CA0EB4-A529-4335-9B3E-020BB0F9FF75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535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38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85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9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9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9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978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7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89430-7B9A-447A-B98E-4BFADBD7E617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2018/7/28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7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7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814F9-BBE9-48E3-9C5C-39AEFA1A294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505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DnYWh9X4MI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4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hyperlink" Target="https://www.youtube.com/watch?v=WDnYWh9X4MI" TargetMode="External"/><Relationship Id="rId9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DnYWh9X4MI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hyperlink" Target="https://www.youtube.com/watch?v=WDnYWh9X4MI" TargetMode="External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hyperlink" Target="https://www.youtube.com/watch?v=WDnYWh9X4MI" TargetMode="External"/><Relationship Id="rId7" Type="http://schemas.microsoft.com/office/2007/relationships/hdphoto" Target="../media/hdphoto1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16.jpeg"/><Relationship Id="rId4" Type="http://schemas.openxmlformats.org/officeDocument/2006/relationships/image" Target="../media/image15.png"/><Relationship Id="rId9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450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0.png"/><Relationship Id="rId5" Type="http://schemas.openxmlformats.org/officeDocument/2006/relationships/image" Target="../media/image470.png"/><Relationship Id="rId4" Type="http://schemas.openxmlformats.org/officeDocument/2006/relationships/image" Target="../media/image460.png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hyperlink" Target="https://www.youtube.com/watch?v=WDnYWh9X4MI" TargetMode="External"/><Relationship Id="rId7" Type="http://schemas.openxmlformats.org/officeDocument/2006/relationships/image" Target="../media/image24.gif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11" Type="http://schemas.openxmlformats.org/officeDocument/2006/relationships/image" Target="../media/image28.png"/><Relationship Id="rId5" Type="http://schemas.openxmlformats.org/officeDocument/2006/relationships/image" Target="../media/image23.png"/><Relationship Id="rId10" Type="http://schemas.openxmlformats.org/officeDocument/2006/relationships/image" Target="../media/image27.png"/><Relationship Id="rId4" Type="http://schemas.openxmlformats.org/officeDocument/2006/relationships/image" Target="../media/image22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hyperlink" Target="https://www.youtube.com/watch?v=WDnYWh9X4MI" TargetMode="External"/><Relationship Id="rId7" Type="http://schemas.openxmlformats.org/officeDocument/2006/relationships/hyperlink" Target="B2-2&#20108;&#20803;&#19968;&#27425;&#26041;&#31243;&#24335;&#22294;&#24418;(&#35215;&#24459;+&#30452;&#32218;).docx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字方塊 7"/>
          <p:cNvSpPr txBox="1"/>
          <p:nvPr/>
        </p:nvSpPr>
        <p:spPr>
          <a:xfrm>
            <a:off x="97969" y="4206049"/>
            <a:ext cx="304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sz="7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已知</a:t>
            </a:r>
            <a:endParaRPr lang="zh-TW" altLang="en-US" sz="7200" b="1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Shape 112">
            <a:hlinkClick r:id="rId3"/>
          </p:cNvPr>
          <p:cNvSpPr txBox="1"/>
          <p:nvPr/>
        </p:nvSpPr>
        <p:spPr>
          <a:xfrm>
            <a:off x="8581742" y="65538"/>
            <a:ext cx="3532249" cy="80781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ctr">
              <a:buSzPct val="25000"/>
            </a:pPr>
            <a:r>
              <a:rPr lang="zh-TW" altLang="en-US" sz="6400" b="1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veat"/>
                <a:sym typeface="Caveat"/>
              </a:rPr>
              <a:t>數學核心</a:t>
            </a:r>
            <a:endParaRPr lang="en-US" sz="6400" b="1" kern="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veat"/>
              <a:sym typeface="Caveat"/>
            </a:endParaRPr>
          </a:p>
        </p:txBody>
      </p:sp>
      <p:pic>
        <p:nvPicPr>
          <p:cNvPr id="10" name="Picture 2" descr="D:\生根(CA)\生根分享報告\簡報用小插圖\想\Question-transp-e143568994368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0688" y="3807185"/>
            <a:ext cx="1774356" cy="1773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172" y="916030"/>
            <a:ext cx="4528459" cy="47390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弧形箭號 (上彎) 1"/>
          <p:cNvSpPr/>
          <p:nvPr/>
        </p:nvSpPr>
        <p:spPr>
          <a:xfrm>
            <a:off x="2601686" y="5333991"/>
            <a:ext cx="7609114" cy="1012372"/>
          </a:xfrm>
          <a:prstGeom prst="curvedUpArrow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5907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0530" y="1550642"/>
            <a:ext cx="7309615" cy="3783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Shape 112">
            <a:hlinkClick r:id="rId4"/>
          </p:cNvPr>
          <p:cNvSpPr txBox="1"/>
          <p:nvPr/>
        </p:nvSpPr>
        <p:spPr>
          <a:xfrm>
            <a:off x="7772400" y="65538"/>
            <a:ext cx="4341591" cy="80781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ctr">
              <a:buSzPct val="25000"/>
            </a:pPr>
            <a:r>
              <a:rPr lang="zh-TW" altLang="en-US" sz="5400" b="1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veat"/>
                <a:sym typeface="Caveat"/>
              </a:rPr>
              <a:t>方程式核心</a:t>
            </a:r>
            <a:endParaRPr lang="en-US" sz="5400" b="1" kern="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veat"/>
              <a:sym typeface="Caveat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004" y="6051105"/>
            <a:ext cx="4768282" cy="584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8" descr="D:\生根(CA)\生根分享報告\簡報用小插圖\拉關係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431" y="5993955"/>
            <a:ext cx="1961287" cy="61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86" y="6009906"/>
            <a:ext cx="4905239" cy="584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" name="Shape 133"/>
              <p:cNvSpPr txBox="1"/>
              <p:nvPr/>
            </p:nvSpPr>
            <p:spPr>
              <a:xfrm>
                <a:off x="4560708" y="1199425"/>
                <a:ext cx="2519423" cy="117026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algn="ctr">
                  <a:buSzPct val="25000"/>
                </a:pPr>
                <a:r>
                  <a:rPr lang="zh-TW" altLang="en-US" sz="3600" b="1" kern="0" dirty="0" smtClean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Caveat"/>
                    <a:sym typeface="Caveat"/>
                  </a:rPr>
                  <a:t>未知數</a:t>
                </a:r>
                <a:endParaRPr lang="en-US" altLang="zh-TW" sz="3600" b="1" kern="0" dirty="0" smtClean="0">
                  <a:solidFill>
                    <a:srgbClr val="FF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Caveat"/>
                  <a:sym typeface="Caveat"/>
                </a:endParaRPr>
              </a:p>
              <a:p>
                <a:pPr algn="ctr">
                  <a:buSzPct val="25000"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kern="0" smtClean="0">
                          <a:solidFill>
                            <a:srgbClr val="FF00FF"/>
                          </a:solidFill>
                          <a:latin typeface="Cambria Math"/>
                          <a:ea typeface="華康皮皮體W5(P)" panose="040B0500000000000000" pitchFamily="82" charset="-120"/>
                          <a:cs typeface="Caveat"/>
                          <a:sym typeface="Caveat"/>
                        </a:rPr>
                        <m:t>𝒙</m:t>
                      </m:r>
                    </m:oMath>
                  </m:oMathPara>
                </a14:m>
                <a:endParaRPr lang="en-US" sz="3600" b="1" kern="0" dirty="0">
                  <a:solidFill>
                    <a:srgbClr val="FF00FF"/>
                  </a:solidFill>
                  <a:latin typeface="華康皮皮體W5(P)" panose="040B0500000000000000" pitchFamily="82" charset="-120"/>
                  <a:ea typeface="華康皮皮體W5(P)" panose="040B0500000000000000" pitchFamily="82" charset="-120"/>
                  <a:cs typeface="Caveat"/>
                  <a:sym typeface="Caveat"/>
                </a:endParaRPr>
              </a:p>
            </p:txBody>
          </p:sp>
        </mc:Choice>
        <mc:Fallback xmlns="">
          <p:sp>
            <p:nvSpPr>
              <p:cNvPr id="15" name="Shape 1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0708" y="1199425"/>
                <a:ext cx="2519423" cy="1170269"/>
              </a:xfrm>
              <a:prstGeom prst="rect">
                <a:avLst/>
              </a:prstGeom>
              <a:blipFill rotWithShape="1">
                <a:blip r:embed="rId7"/>
                <a:stretch>
                  <a:fillRect t="-781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Shape 133"/>
          <p:cNvSpPr txBox="1"/>
          <p:nvPr/>
        </p:nvSpPr>
        <p:spPr>
          <a:xfrm>
            <a:off x="8046195" y="2874258"/>
            <a:ext cx="1400799" cy="59015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ctr">
              <a:buSzPct val="25000"/>
            </a:pPr>
            <a:r>
              <a:rPr lang="zh-TW" altLang="en-US" sz="2800" b="1" kern="0" dirty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Caveat"/>
                <a:sym typeface="Caveat"/>
              </a:rPr>
              <a:t>已</a:t>
            </a:r>
            <a:r>
              <a:rPr lang="zh-TW" altLang="en-US" sz="2800" b="1" kern="0" dirty="0" smtClean="0">
                <a:solidFill>
                  <a:srgbClr val="00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Caveat"/>
                <a:sym typeface="Caveat"/>
              </a:rPr>
              <a:t>知</a:t>
            </a:r>
            <a:endParaRPr lang="en-US" sz="2800" b="1" kern="0" dirty="0">
              <a:solidFill>
                <a:srgbClr val="0000FF"/>
              </a:solidFill>
              <a:latin typeface="標楷體" panose="03000509000000000000" pitchFamily="65" charset="-120"/>
              <a:ea typeface="標楷體" panose="03000509000000000000" pitchFamily="65" charset="-120"/>
              <a:cs typeface="Caveat"/>
              <a:sym typeface="Caveat"/>
            </a:endParaRPr>
          </a:p>
        </p:txBody>
      </p:sp>
      <p:sp>
        <p:nvSpPr>
          <p:cNvPr id="17" name="Shape 133"/>
          <p:cNvSpPr txBox="1"/>
          <p:nvPr/>
        </p:nvSpPr>
        <p:spPr>
          <a:xfrm>
            <a:off x="6418318" y="3197959"/>
            <a:ext cx="1400799" cy="59015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ctr">
              <a:buSzPct val="25000"/>
            </a:pPr>
            <a:r>
              <a:rPr lang="zh-TW" altLang="en-US" sz="3200" b="1" kern="0" dirty="0">
                <a:solidFill>
                  <a:srgbClr val="FF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Caveat"/>
                <a:sym typeface="Caveat"/>
              </a:rPr>
              <a:t>已</a:t>
            </a:r>
            <a:r>
              <a:rPr lang="zh-TW" altLang="en-US" sz="3200" b="1" kern="0" dirty="0" smtClean="0">
                <a:solidFill>
                  <a:srgbClr val="FF00FF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Caveat"/>
                <a:sym typeface="Caveat"/>
              </a:rPr>
              <a:t>知</a:t>
            </a:r>
            <a:endParaRPr lang="en-US" sz="3200" b="1" kern="0" dirty="0">
              <a:solidFill>
                <a:srgbClr val="FF00FF"/>
              </a:solidFill>
              <a:latin typeface="標楷體" panose="03000509000000000000" pitchFamily="65" charset="-120"/>
              <a:ea typeface="標楷體" panose="03000509000000000000" pitchFamily="65" charset="-120"/>
              <a:cs typeface="Caveat"/>
              <a:sym typeface="Caveat"/>
            </a:endParaRPr>
          </a:p>
        </p:txBody>
      </p:sp>
      <p:sp>
        <p:nvSpPr>
          <p:cNvPr id="18" name="Shape 133"/>
          <p:cNvSpPr txBox="1"/>
          <p:nvPr/>
        </p:nvSpPr>
        <p:spPr>
          <a:xfrm>
            <a:off x="4182545" y="3226584"/>
            <a:ext cx="1400799" cy="59015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ctr">
              <a:buSzPct val="25000"/>
            </a:pPr>
            <a:r>
              <a:rPr lang="zh-TW" altLang="en-US" sz="3200" b="1" kern="0" dirty="0">
                <a:solidFill>
                  <a:srgbClr val="0066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Caveat"/>
                <a:sym typeface="Caveat"/>
              </a:rPr>
              <a:t>已</a:t>
            </a:r>
            <a:r>
              <a:rPr lang="zh-TW" altLang="en-US" sz="3200" b="1" kern="0" dirty="0" smtClean="0">
                <a:solidFill>
                  <a:srgbClr val="0066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Caveat"/>
                <a:sym typeface="Caveat"/>
              </a:rPr>
              <a:t>知</a:t>
            </a:r>
            <a:endParaRPr lang="en-US" sz="3200" b="1" kern="0" dirty="0">
              <a:solidFill>
                <a:srgbClr val="006600"/>
              </a:solidFill>
              <a:latin typeface="標楷體" panose="03000509000000000000" pitchFamily="65" charset="-120"/>
              <a:ea typeface="標楷體" panose="03000509000000000000" pitchFamily="65" charset="-120"/>
              <a:cs typeface="Caveat"/>
              <a:sym typeface="Caveat"/>
            </a:endParaRPr>
          </a:p>
        </p:txBody>
      </p:sp>
      <p:sp>
        <p:nvSpPr>
          <p:cNvPr id="19" name="Shape 133"/>
          <p:cNvSpPr txBox="1"/>
          <p:nvPr/>
        </p:nvSpPr>
        <p:spPr>
          <a:xfrm>
            <a:off x="2426912" y="2931507"/>
            <a:ext cx="1400799" cy="59015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ctr">
              <a:buSzPct val="25000"/>
            </a:pPr>
            <a:r>
              <a:rPr lang="zh-TW" altLang="en-US" sz="2800" b="1" kern="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Caveat"/>
                <a:sym typeface="Caveat"/>
              </a:rPr>
              <a:t>已</a:t>
            </a:r>
            <a:r>
              <a:rPr lang="zh-TW" altLang="en-US" sz="2800" b="1" kern="0" dirty="0" smtClean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Caveat"/>
                <a:sym typeface="Caveat"/>
              </a:rPr>
              <a:t>知</a:t>
            </a:r>
            <a:endParaRPr lang="en-US" sz="2800" b="1" kern="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  <a:cs typeface="Caveat"/>
              <a:sym typeface="Caveat"/>
            </a:endParaRPr>
          </a:p>
        </p:txBody>
      </p:sp>
      <p:sp>
        <p:nvSpPr>
          <p:cNvPr id="20" name="Shape 133"/>
          <p:cNvSpPr txBox="1"/>
          <p:nvPr/>
        </p:nvSpPr>
        <p:spPr>
          <a:xfrm>
            <a:off x="4212169" y="2065817"/>
            <a:ext cx="856356" cy="42610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ctr">
              <a:buSzPct val="25000"/>
            </a:pPr>
            <a:r>
              <a:rPr lang="zh-TW" altLang="en-US" b="1" kern="0" dirty="0">
                <a:solidFill>
                  <a:srgbClr val="000000">
                    <a:lumMod val="50000"/>
                    <a:lumOff val="50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Caveat"/>
                <a:sym typeface="Caveat"/>
              </a:rPr>
              <a:t>已</a:t>
            </a:r>
            <a:r>
              <a:rPr lang="zh-TW" altLang="en-US" b="1" kern="0" dirty="0" smtClean="0">
                <a:solidFill>
                  <a:srgbClr val="000000">
                    <a:lumMod val="50000"/>
                    <a:lumOff val="50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Caveat"/>
                <a:sym typeface="Caveat"/>
              </a:rPr>
              <a:t>知</a:t>
            </a:r>
            <a:endParaRPr lang="en-US" b="1" kern="0" dirty="0">
              <a:solidFill>
                <a:srgbClr val="000000">
                  <a:lumMod val="50000"/>
                  <a:lumOff val="50000"/>
                </a:srgbClr>
              </a:solidFill>
              <a:latin typeface="標楷體" panose="03000509000000000000" pitchFamily="65" charset="-120"/>
              <a:ea typeface="標楷體" panose="03000509000000000000" pitchFamily="65" charset="-120"/>
              <a:cs typeface="Caveat"/>
              <a:sym typeface="Caveat"/>
            </a:endParaRPr>
          </a:p>
        </p:txBody>
      </p:sp>
      <p:sp>
        <p:nvSpPr>
          <p:cNvPr id="21" name="Shape 133"/>
          <p:cNvSpPr txBox="1"/>
          <p:nvPr/>
        </p:nvSpPr>
        <p:spPr>
          <a:xfrm>
            <a:off x="6557359" y="2065816"/>
            <a:ext cx="1045544" cy="426101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ctr">
              <a:buSzPct val="25000"/>
            </a:pPr>
            <a:r>
              <a:rPr lang="zh-TW" altLang="en-US" sz="2000" b="1" kern="0" dirty="0">
                <a:solidFill>
                  <a:srgbClr val="000000">
                    <a:lumMod val="65000"/>
                    <a:lumOff val="3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Caveat"/>
                <a:sym typeface="Caveat"/>
              </a:rPr>
              <a:t>已</a:t>
            </a:r>
            <a:r>
              <a:rPr lang="zh-TW" altLang="en-US" sz="2000" b="1" kern="0" dirty="0" smtClean="0">
                <a:solidFill>
                  <a:srgbClr val="000000">
                    <a:lumMod val="65000"/>
                    <a:lumOff val="3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Caveat"/>
                <a:sym typeface="Caveat"/>
              </a:rPr>
              <a:t>知</a:t>
            </a:r>
            <a:endParaRPr lang="en-US" sz="2000" b="1" kern="0" dirty="0">
              <a:solidFill>
                <a:srgbClr val="000000">
                  <a:lumMod val="65000"/>
                  <a:lumOff val="35000"/>
                </a:srgbClr>
              </a:solidFill>
              <a:latin typeface="標楷體" panose="03000509000000000000" pitchFamily="65" charset="-120"/>
              <a:ea typeface="標楷體" panose="03000509000000000000" pitchFamily="65" charset="-120"/>
              <a:cs typeface="Caveat"/>
              <a:sym typeface="Caveat"/>
            </a:endParaRPr>
          </a:p>
        </p:txBody>
      </p:sp>
      <p:grpSp>
        <p:nvGrpSpPr>
          <p:cNvPr id="12" name="群組 11"/>
          <p:cNvGrpSpPr/>
          <p:nvPr/>
        </p:nvGrpSpPr>
        <p:grpSpPr>
          <a:xfrm>
            <a:off x="441008" y="284171"/>
            <a:ext cx="1839522" cy="545382"/>
            <a:chOff x="441008" y="284171"/>
            <a:chExt cx="1839522" cy="545382"/>
          </a:xfrm>
        </p:grpSpPr>
        <p:sp>
          <p:nvSpPr>
            <p:cNvPr id="22" name="文本框 415"/>
            <p:cNvSpPr txBox="1"/>
            <p:nvPr/>
          </p:nvSpPr>
          <p:spPr>
            <a:xfrm>
              <a:off x="441008" y="383277"/>
              <a:ext cx="1069524" cy="4462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300" dirty="0" smtClean="0">
                  <a:latin typeface="標楷體" panose="03000509000000000000" pitchFamily="65" charset="-120"/>
                  <a:ea typeface="標楷體" panose="03000509000000000000" pitchFamily="65" charset="-120"/>
                  <a:cs typeface="方正苏新诗柳楷简体-yolan" panose="02000000000000000000" pitchFamily="2" charset="-122"/>
                  <a:sym typeface="Arial"/>
                </a:rPr>
                <a:t>拉關係</a:t>
              </a:r>
              <a:endParaRPr lang="zh-CN" altLang="en-US" sz="2300" dirty="0">
                <a:latin typeface="標楷體" panose="03000509000000000000" pitchFamily="65" charset="-120"/>
                <a:ea typeface="標楷體" panose="03000509000000000000" pitchFamily="65" charset="-120"/>
                <a:cs typeface="方正苏新诗柳楷简体-yolan" panose="02000000000000000000" pitchFamily="2" charset="-122"/>
                <a:sym typeface="Arial"/>
              </a:endParaRPr>
            </a:p>
          </p:txBody>
        </p:sp>
        <p:grpSp>
          <p:nvGrpSpPr>
            <p:cNvPr id="23" name="组合 416"/>
            <p:cNvGrpSpPr/>
            <p:nvPr/>
          </p:nvGrpSpPr>
          <p:grpSpPr>
            <a:xfrm>
              <a:off x="1643677" y="284171"/>
              <a:ext cx="636853" cy="393183"/>
              <a:chOff x="3610120" y="261689"/>
              <a:chExt cx="636853" cy="393183"/>
            </a:xfrm>
          </p:grpSpPr>
          <p:pic>
            <p:nvPicPr>
              <p:cNvPr id="24" name="图片 417"/>
              <p:cNvPicPr>
                <a:picLocks noChangeAspect="1"/>
              </p:cNvPicPr>
              <p:nvPr userDrawn="1"/>
            </p:nvPicPr>
            <p:blipFill>
              <a:blip r:embed="rId8" cstate="print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brightnessContrast bright="-40000"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409115">
                <a:off x="3830226" y="261689"/>
                <a:ext cx="416747" cy="246260"/>
              </a:xfrm>
              <a:prstGeom prst="rect">
                <a:avLst/>
              </a:prstGeom>
            </p:spPr>
          </p:pic>
          <p:sp>
            <p:nvSpPr>
              <p:cNvPr id="25" name="Freeform 249"/>
              <p:cNvSpPr>
                <a:spLocks noEditPoints="1"/>
              </p:cNvSpPr>
              <p:nvPr userDrawn="1"/>
            </p:nvSpPr>
            <p:spPr bwMode="auto">
              <a:xfrm rot="2431720" flipH="1">
                <a:off x="3610120" y="366070"/>
                <a:ext cx="211706" cy="288802"/>
              </a:xfrm>
              <a:custGeom>
                <a:avLst/>
                <a:gdLst>
                  <a:gd name="T0" fmla="*/ 82 w 239"/>
                  <a:gd name="T1" fmla="*/ 301 h 301"/>
                  <a:gd name="T2" fmla="*/ 64 w 239"/>
                  <a:gd name="T3" fmla="*/ 298 h 301"/>
                  <a:gd name="T4" fmla="*/ 8 w 239"/>
                  <a:gd name="T5" fmla="*/ 212 h 301"/>
                  <a:gd name="T6" fmla="*/ 100 w 239"/>
                  <a:gd name="T7" fmla="*/ 162 h 301"/>
                  <a:gd name="T8" fmla="*/ 153 w 239"/>
                  <a:gd name="T9" fmla="*/ 182 h 301"/>
                  <a:gd name="T10" fmla="*/ 44 w 239"/>
                  <a:gd name="T11" fmla="*/ 17 h 301"/>
                  <a:gd name="T12" fmla="*/ 53 w 239"/>
                  <a:gd name="T13" fmla="*/ 47 h 301"/>
                  <a:gd name="T14" fmla="*/ 51 w 239"/>
                  <a:gd name="T15" fmla="*/ 52 h 301"/>
                  <a:gd name="T16" fmla="*/ 46 w 239"/>
                  <a:gd name="T17" fmla="*/ 50 h 301"/>
                  <a:gd name="T18" fmla="*/ 34 w 239"/>
                  <a:gd name="T19" fmla="*/ 11 h 301"/>
                  <a:gd name="T20" fmla="*/ 33 w 239"/>
                  <a:gd name="T21" fmla="*/ 8 h 301"/>
                  <a:gd name="T22" fmla="*/ 34 w 239"/>
                  <a:gd name="T23" fmla="*/ 3 h 301"/>
                  <a:gd name="T24" fmla="*/ 36 w 239"/>
                  <a:gd name="T25" fmla="*/ 3 h 301"/>
                  <a:gd name="T26" fmla="*/ 44 w 239"/>
                  <a:gd name="T27" fmla="*/ 0 h 301"/>
                  <a:gd name="T28" fmla="*/ 81 w 239"/>
                  <a:gd name="T29" fmla="*/ 6 h 301"/>
                  <a:gd name="T30" fmla="*/ 80 w 239"/>
                  <a:gd name="T31" fmla="*/ 14 h 301"/>
                  <a:gd name="T32" fmla="*/ 47 w 239"/>
                  <a:gd name="T33" fmla="*/ 9 h 301"/>
                  <a:gd name="T34" fmla="*/ 161 w 239"/>
                  <a:gd name="T35" fmla="*/ 187 h 301"/>
                  <a:gd name="T36" fmla="*/ 239 w 239"/>
                  <a:gd name="T37" fmla="*/ 288 h 301"/>
                  <a:gd name="T38" fmla="*/ 236 w 239"/>
                  <a:gd name="T39" fmla="*/ 293 h 301"/>
                  <a:gd name="T40" fmla="*/ 231 w 239"/>
                  <a:gd name="T41" fmla="*/ 291 h 301"/>
                  <a:gd name="T42" fmla="*/ 161 w 239"/>
                  <a:gd name="T43" fmla="*/ 197 h 301"/>
                  <a:gd name="T44" fmla="*/ 149 w 239"/>
                  <a:gd name="T45" fmla="*/ 252 h 301"/>
                  <a:gd name="T46" fmla="*/ 82 w 239"/>
                  <a:gd name="T47" fmla="*/ 301 h 301"/>
                  <a:gd name="T48" fmla="*/ 79 w 239"/>
                  <a:gd name="T49" fmla="*/ 168 h 301"/>
                  <a:gd name="T50" fmla="*/ 16 w 239"/>
                  <a:gd name="T51" fmla="*/ 214 h 301"/>
                  <a:gd name="T52" fmla="*/ 66 w 239"/>
                  <a:gd name="T53" fmla="*/ 291 h 301"/>
                  <a:gd name="T54" fmla="*/ 141 w 239"/>
                  <a:gd name="T55" fmla="*/ 249 h 301"/>
                  <a:gd name="T56" fmla="*/ 153 w 239"/>
                  <a:gd name="T57" fmla="*/ 191 h 301"/>
                  <a:gd name="T58" fmla="*/ 99 w 239"/>
                  <a:gd name="T59" fmla="*/ 170 h 301"/>
                  <a:gd name="T60" fmla="*/ 79 w 239"/>
                  <a:gd name="T61" fmla="*/ 168 h 3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39" h="301">
                    <a:moveTo>
                      <a:pt x="82" y="301"/>
                    </a:moveTo>
                    <a:cubicBezTo>
                      <a:pt x="76" y="301"/>
                      <a:pt x="70" y="300"/>
                      <a:pt x="64" y="298"/>
                    </a:cubicBezTo>
                    <a:cubicBezTo>
                      <a:pt x="17" y="285"/>
                      <a:pt x="0" y="245"/>
                      <a:pt x="8" y="212"/>
                    </a:cubicBezTo>
                    <a:cubicBezTo>
                      <a:pt x="15" y="180"/>
                      <a:pt x="47" y="152"/>
                      <a:pt x="100" y="162"/>
                    </a:cubicBezTo>
                    <a:cubicBezTo>
                      <a:pt x="120" y="165"/>
                      <a:pt x="137" y="173"/>
                      <a:pt x="153" y="182"/>
                    </a:cubicBezTo>
                    <a:cubicBezTo>
                      <a:pt x="148" y="130"/>
                      <a:pt x="116" y="69"/>
                      <a:pt x="44" y="17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54" y="49"/>
                      <a:pt x="53" y="51"/>
                      <a:pt x="51" y="52"/>
                    </a:cubicBezTo>
                    <a:cubicBezTo>
                      <a:pt x="49" y="53"/>
                      <a:pt x="46" y="52"/>
                      <a:pt x="46" y="50"/>
                    </a:cubicBezTo>
                    <a:cubicBezTo>
                      <a:pt x="41" y="41"/>
                      <a:pt x="33" y="22"/>
                      <a:pt x="34" y="11"/>
                    </a:cubicBezTo>
                    <a:cubicBezTo>
                      <a:pt x="33" y="8"/>
                      <a:pt x="33" y="8"/>
                      <a:pt x="33" y="8"/>
                    </a:cubicBezTo>
                    <a:cubicBezTo>
                      <a:pt x="32" y="6"/>
                      <a:pt x="33" y="4"/>
                      <a:pt x="34" y="3"/>
                    </a:cubicBezTo>
                    <a:cubicBezTo>
                      <a:pt x="35" y="3"/>
                      <a:pt x="35" y="3"/>
                      <a:pt x="36" y="3"/>
                    </a:cubicBezTo>
                    <a:cubicBezTo>
                      <a:pt x="37" y="1"/>
                      <a:pt x="40" y="0"/>
                      <a:pt x="44" y="0"/>
                    </a:cubicBezTo>
                    <a:cubicBezTo>
                      <a:pt x="59" y="3"/>
                      <a:pt x="81" y="6"/>
                      <a:pt x="81" y="6"/>
                    </a:cubicBezTo>
                    <a:cubicBezTo>
                      <a:pt x="80" y="14"/>
                      <a:pt x="80" y="14"/>
                      <a:pt x="80" y="14"/>
                    </a:cubicBezTo>
                    <a:cubicBezTo>
                      <a:pt x="80" y="14"/>
                      <a:pt x="62" y="11"/>
                      <a:pt x="47" y="9"/>
                    </a:cubicBezTo>
                    <a:cubicBezTo>
                      <a:pt x="125" y="66"/>
                      <a:pt x="158" y="131"/>
                      <a:pt x="161" y="187"/>
                    </a:cubicBezTo>
                    <a:cubicBezTo>
                      <a:pt x="217" y="225"/>
                      <a:pt x="238" y="287"/>
                      <a:pt x="239" y="288"/>
                    </a:cubicBezTo>
                    <a:cubicBezTo>
                      <a:pt x="239" y="290"/>
                      <a:pt x="238" y="293"/>
                      <a:pt x="236" y="293"/>
                    </a:cubicBezTo>
                    <a:cubicBezTo>
                      <a:pt x="234" y="294"/>
                      <a:pt x="232" y="293"/>
                      <a:pt x="231" y="291"/>
                    </a:cubicBezTo>
                    <a:cubicBezTo>
                      <a:pt x="231" y="290"/>
                      <a:pt x="211" y="233"/>
                      <a:pt x="161" y="197"/>
                    </a:cubicBezTo>
                    <a:cubicBezTo>
                      <a:pt x="161" y="217"/>
                      <a:pt x="156" y="236"/>
                      <a:pt x="149" y="252"/>
                    </a:cubicBezTo>
                    <a:cubicBezTo>
                      <a:pt x="134" y="283"/>
                      <a:pt x="109" y="301"/>
                      <a:pt x="82" y="301"/>
                    </a:cubicBezTo>
                    <a:close/>
                    <a:moveTo>
                      <a:pt x="79" y="168"/>
                    </a:moveTo>
                    <a:cubicBezTo>
                      <a:pt x="43" y="168"/>
                      <a:pt x="21" y="189"/>
                      <a:pt x="16" y="214"/>
                    </a:cubicBezTo>
                    <a:cubicBezTo>
                      <a:pt x="9" y="243"/>
                      <a:pt x="24" y="279"/>
                      <a:pt x="66" y="291"/>
                    </a:cubicBezTo>
                    <a:cubicBezTo>
                      <a:pt x="96" y="299"/>
                      <a:pt x="125" y="283"/>
                      <a:pt x="141" y="249"/>
                    </a:cubicBezTo>
                    <a:cubicBezTo>
                      <a:pt x="149" y="232"/>
                      <a:pt x="154" y="212"/>
                      <a:pt x="153" y="191"/>
                    </a:cubicBezTo>
                    <a:cubicBezTo>
                      <a:pt x="138" y="181"/>
                      <a:pt x="120" y="174"/>
                      <a:pt x="99" y="170"/>
                    </a:cubicBezTo>
                    <a:cubicBezTo>
                      <a:pt x="92" y="168"/>
                      <a:pt x="85" y="168"/>
                      <a:pt x="79" y="16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>
                  <a:latin typeface="Arial"/>
                  <a:ea typeface="微软雅黑"/>
                  <a:sym typeface="Arial"/>
                </a:endParaRPr>
              </a:p>
            </p:txBody>
          </p:sp>
        </p:grpSp>
      </p:grpSp>
      <p:cxnSp>
        <p:nvCxnSpPr>
          <p:cNvPr id="3" name="直線單箭頭接點 2"/>
          <p:cNvCxnSpPr>
            <a:stCxn id="15" idx="2"/>
          </p:cNvCxnSpPr>
          <p:nvPr/>
        </p:nvCxnSpPr>
        <p:spPr>
          <a:xfrm>
            <a:off x="5820420" y="2369694"/>
            <a:ext cx="2528923" cy="56181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單箭頭接點 4"/>
          <p:cNvCxnSpPr>
            <a:stCxn id="15" idx="2"/>
          </p:cNvCxnSpPr>
          <p:nvPr/>
        </p:nvCxnSpPr>
        <p:spPr>
          <a:xfrm>
            <a:off x="5820420" y="2369694"/>
            <a:ext cx="1081123" cy="85689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單箭頭接點 6"/>
          <p:cNvCxnSpPr>
            <a:endCxn id="18" idx="0"/>
          </p:cNvCxnSpPr>
          <p:nvPr/>
        </p:nvCxnSpPr>
        <p:spPr>
          <a:xfrm flipH="1">
            <a:off x="4882945" y="2369694"/>
            <a:ext cx="937474" cy="856890"/>
          </a:xfrm>
          <a:prstGeom prst="straightConnector1">
            <a:avLst/>
          </a:prstGeom>
          <a:ln>
            <a:solidFill>
              <a:srgbClr val="FF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單箭頭接點 9"/>
          <p:cNvCxnSpPr>
            <a:stCxn id="15" idx="2"/>
          </p:cNvCxnSpPr>
          <p:nvPr/>
        </p:nvCxnSpPr>
        <p:spPr>
          <a:xfrm flipH="1">
            <a:off x="3472543" y="2369694"/>
            <a:ext cx="2347877" cy="561813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6459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7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5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25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112">
            <a:hlinkClick r:id="rId3"/>
          </p:cNvPr>
          <p:cNvSpPr txBox="1"/>
          <p:nvPr/>
        </p:nvSpPr>
        <p:spPr>
          <a:xfrm>
            <a:off x="65316" y="54766"/>
            <a:ext cx="2645230" cy="80781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SzPct val="25000"/>
            </a:pPr>
            <a:r>
              <a:rPr lang="zh-TW" altLang="en-US" sz="5400" b="1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veat"/>
                <a:sym typeface="Caveat"/>
              </a:rPr>
              <a:t>拉關係</a:t>
            </a:r>
            <a:endParaRPr lang="en-US" sz="5400" b="1" kern="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veat"/>
              <a:sym typeface="Caveat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1498600" y="1176855"/>
            <a:ext cx="8991600" cy="4565419"/>
            <a:chOff x="1123950" y="1176855"/>
            <a:chExt cx="6743700" cy="4565419"/>
          </a:xfrm>
        </p:grpSpPr>
        <p:pic>
          <p:nvPicPr>
            <p:cNvPr id="4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3950" y="1176855"/>
              <a:ext cx="6743700" cy="45654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矩形 4"/>
            <p:cNvSpPr/>
            <p:nvPr/>
          </p:nvSpPr>
          <p:spPr>
            <a:xfrm>
              <a:off x="4546346" y="1861351"/>
              <a:ext cx="451350" cy="342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TW" altLang="en-US">
                <a:solidFill>
                  <a:srgbClr val="FFFFFF"/>
                </a:solidFill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4550399" y="2453683"/>
              <a:ext cx="451350" cy="3429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TW" altLang="en-US">
                <a:solidFill>
                  <a:srgbClr val="FFFFFF"/>
                </a:solidFill>
              </a:endParaRPr>
            </a:p>
          </p:txBody>
        </p:sp>
      </p:grpSp>
      <p:sp>
        <p:nvSpPr>
          <p:cNvPr id="7" name="矩形 6"/>
          <p:cNvSpPr/>
          <p:nvPr/>
        </p:nvSpPr>
        <p:spPr>
          <a:xfrm>
            <a:off x="5840099" y="1716487"/>
            <a:ext cx="1056000" cy="2304000"/>
          </a:xfrm>
          <a:prstGeom prst="rect">
            <a:avLst/>
          </a:prstGeom>
          <a:noFill/>
          <a:ln w="571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zh-TW" altLang="en-US">
              <a:solidFill>
                <a:srgbClr val="FFFFFF"/>
              </a:solidFill>
            </a:endParaRPr>
          </a:p>
        </p:txBody>
      </p:sp>
      <p:sp>
        <p:nvSpPr>
          <p:cNvPr id="8" name="圓角矩形圖說文字 7"/>
          <p:cNvSpPr/>
          <p:nvPr/>
        </p:nvSpPr>
        <p:spPr>
          <a:xfrm>
            <a:off x="7937500" y="458673"/>
            <a:ext cx="1828800" cy="619125"/>
          </a:xfrm>
          <a:prstGeom prst="wedgeRoundRectCallout">
            <a:avLst>
              <a:gd name="adj1" fmla="val -119444"/>
              <a:gd name="adj2" fmla="val 144572"/>
              <a:gd name="adj3" fmla="val 16667"/>
            </a:avLst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sz="2800" b="1">
                <a:solidFill>
                  <a:srgbClr val="FF0000"/>
                </a:solidFill>
                <a:latin typeface="華康正顏楷體W5(P)" panose="03000500000000000000" pitchFamily="66" charset="-120"/>
                <a:ea typeface="華康正顏楷體W5(P)" panose="03000500000000000000" pitchFamily="66" charset="-120"/>
              </a:rPr>
              <a:t>未知數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10876141" y="1716494"/>
            <a:ext cx="615553" cy="411281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sz="2800" dirty="0">
                <a:solidFill>
                  <a:srgbClr val="0000FF"/>
                </a:solidFill>
                <a:latin typeface="Calibri" pitchFamily="34" charset="0"/>
              </a:rPr>
              <a:t>形容違法亂紀，不受</a:t>
            </a:r>
            <a:r>
              <a:rPr lang="zh-TW" altLang="en-US" sz="2800" dirty="0" smtClean="0">
                <a:solidFill>
                  <a:srgbClr val="0000FF"/>
                </a:solidFill>
                <a:latin typeface="Calibri" pitchFamily="34" charset="0"/>
              </a:rPr>
              <a:t>管束</a:t>
            </a:r>
            <a:endParaRPr lang="zh-TW" altLang="en-US" sz="2800" dirty="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422504" y="5764404"/>
            <a:ext cx="484409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sz="2800" dirty="0">
                <a:solidFill>
                  <a:srgbClr val="0000FF"/>
                </a:solidFill>
                <a:latin typeface="Calibri" pitchFamily="34" charset="0"/>
              </a:rPr>
              <a:t>由於沒有想到的</a:t>
            </a:r>
            <a:r>
              <a:rPr lang="zh-TW" altLang="en-US" sz="2800" dirty="0" smtClean="0">
                <a:solidFill>
                  <a:srgbClr val="0000FF"/>
                </a:solidFill>
                <a:latin typeface="Calibri" pitchFamily="34" charset="0"/>
              </a:rPr>
              <a:t>好事</a:t>
            </a:r>
            <a:endParaRPr lang="en-US" altLang="zh-TW" sz="2800" dirty="0" smtClean="0">
              <a:solidFill>
                <a:srgbClr val="0000FF"/>
              </a:solidFill>
              <a:latin typeface="Calibri" pitchFamily="34" charset="0"/>
            </a:endParaRPr>
          </a:p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sz="2800" dirty="0" smtClean="0">
                <a:solidFill>
                  <a:srgbClr val="0000FF"/>
                </a:solidFill>
                <a:latin typeface="Calibri" pitchFamily="34" charset="0"/>
              </a:rPr>
              <a:t>而</a:t>
            </a:r>
            <a:r>
              <a:rPr lang="zh-TW" altLang="en-US" sz="2800" dirty="0">
                <a:solidFill>
                  <a:srgbClr val="0000FF"/>
                </a:solidFill>
                <a:latin typeface="Calibri" pitchFamily="34" charset="0"/>
              </a:rPr>
              <a:t>非常</a:t>
            </a:r>
            <a:r>
              <a:rPr lang="zh-TW" altLang="en-US" sz="2800" dirty="0" smtClean="0">
                <a:solidFill>
                  <a:srgbClr val="0000FF"/>
                </a:solidFill>
                <a:latin typeface="Calibri" pitchFamily="34" charset="0"/>
              </a:rPr>
              <a:t>高興</a:t>
            </a:r>
            <a:endParaRPr lang="zh-TW" altLang="en-US" sz="2800" dirty="0">
              <a:solidFill>
                <a:srgbClr val="0000FF"/>
              </a:solidFill>
              <a:latin typeface="Calibri" pitchFamily="34" charset="0"/>
            </a:endParaRPr>
          </a:p>
        </p:txBody>
      </p:sp>
      <p:grpSp>
        <p:nvGrpSpPr>
          <p:cNvPr id="12" name="群組 11"/>
          <p:cNvGrpSpPr/>
          <p:nvPr/>
        </p:nvGrpSpPr>
        <p:grpSpPr>
          <a:xfrm>
            <a:off x="2844548" y="4591050"/>
            <a:ext cx="851152" cy="1238250"/>
            <a:chOff x="628650" y="4324350"/>
            <a:chExt cx="409575" cy="533400"/>
          </a:xfrm>
        </p:grpSpPr>
        <p:sp>
          <p:nvSpPr>
            <p:cNvPr id="13" name="手繪多邊形 12"/>
            <p:cNvSpPr/>
            <p:nvPr/>
          </p:nvSpPr>
          <p:spPr>
            <a:xfrm>
              <a:off x="628650" y="4324350"/>
              <a:ext cx="247650" cy="533400"/>
            </a:xfrm>
            <a:custGeom>
              <a:avLst/>
              <a:gdLst>
                <a:gd name="connsiteX0" fmla="*/ 0 w 247650"/>
                <a:gd name="connsiteY0" fmla="*/ 533400 h 533400"/>
                <a:gd name="connsiteX1" fmla="*/ 0 w 247650"/>
                <a:gd name="connsiteY1" fmla="*/ 0 h 533400"/>
                <a:gd name="connsiteX2" fmla="*/ 247650 w 247650"/>
                <a:gd name="connsiteY2" fmla="*/ 0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50" h="533400">
                  <a:moveTo>
                    <a:pt x="0" y="533400"/>
                  </a:moveTo>
                  <a:lnTo>
                    <a:pt x="0" y="0"/>
                  </a:lnTo>
                  <a:lnTo>
                    <a:pt x="247650" y="0"/>
                  </a:lnTo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TW" altLang="en-US">
                <a:solidFill>
                  <a:srgbClr val="FFFFFF"/>
                </a:solidFill>
              </a:endParaRPr>
            </a:p>
          </p:txBody>
        </p:sp>
        <p:cxnSp>
          <p:nvCxnSpPr>
            <p:cNvPr id="14" name="直線單箭頭接點 13"/>
            <p:cNvCxnSpPr/>
            <p:nvPr/>
          </p:nvCxnSpPr>
          <p:spPr>
            <a:xfrm>
              <a:off x="723900" y="4324350"/>
              <a:ext cx="314325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群組 14"/>
          <p:cNvGrpSpPr/>
          <p:nvPr/>
        </p:nvGrpSpPr>
        <p:grpSpPr>
          <a:xfrm rot="16200000">
            <a:off x="9945314" y="3064867"/>
            <a:ext cx="429391" cy="1320804"/>
            <a:chOff x="628650" y="4324350"/>
            <a:chExt cx="409575" cy="533400"/>
          </a:xfrm>
        </p:grpSpPr>
        <p:sp>
          <p:nvSpPr>
            <p:cNvPr id="16" name="手繪多邊形 15"/>
            <p:cNvSpPr/>
            <p:nvPr/>
          </p:nvSpPr>
          <p:spPr>
            <a:xfrm>
              <a:off x="628650" y="4324350"/>
              <a:ext cx="247650" cy="533400"/>
            </a:xfrm>
            <a:custGeom>
              <a:avLst/>
              <a:gdLst>
                <a:gd name="connsiteX0" fmla="*/ 0 w 247650"/>
                <a:gd name="connsiteY0" fmla="*/ 533400 h 533400"/>
                <a:gd name="connsiteX1" fmla="*/ 0 w 247650"/>
                <a:gd name="connsiteY1" fmla="*/ 0 h 533400"/>
                <a:gd name="connsiteX2" fmla="*/ 247650 w 247650"/>
                <a:gd name="connsiteY2" fmla="*/ 0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47650" h="533400">
                  <a:moveTo>
                    <a:pt x="0" y="533400"/>
                  </a:moveTo>
                  <a:lnTo>
                    <a:pt x="0" y="0"/>
                  </a:lnTo>
                  <a:lnTo>
                    <a:pt x="247650" y="0"/>
                  </a:lnTo>
                </a:path>
              </a:pathLst>
            </a:cu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zh-TW" altLang="en-US">
                <a:solidFill>
                  <a:srgbClr val="FFFFFF"/>
                </a:solidFill>
              </a:endParaRPr>
            </a:p>
          </p:txBody>
        </p:sp>
        <p:cxnSp>
          <p:nvCxnSpPr>
            <p:cNvPr id="17" name="直線單箭頭接點 16"/>
            <p:cNvCxnSpPr/>
            <p:nvPr/>
          </p:nvCxnSpPr>
          <p:spPr>
            <a:xfrm>
              <a:off x="723900" y="4324350"/>
              <a:ext cx="314325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组合 416"/>
          <p:cNvGrpSpPr/>
          <p:nvPr/>
        </p:nvGrpSpPr>
        <p:grpSpPr>
          <a:xfrm>
            <a:off x="2526123" y="262081"/>
            <a:ext cx="636853" cy="393183"/>
            <a:chOff x="3610120" y="261689"/>
            <a:chExt cx="636853" cy="393183"/>
          </a:xfrm>
        </p:grpSpPr>
        <p:pic>
          <p:nvPicPr>
            <p:cNvPr id="20" name="图片 417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09115">
              <a:off x="3830226" y="261689"/>
              <a:ext cx="416747" cy="246260"/>
            </a:xfrm>
            <a:prstGeom prst="rect">
              <a:avLst/>
            </a:prstGeom>
          </p:spPr>
        </p:pic>
        <p:sp>
          <p:nvSpPr>
            <p:cNvPr id="21" name="Freeform 249"/>
            <p:cNvSpPr>
              <a:spLocks noEditPoints="1"/>
            </p:cNvSpPr>
            <p:nvPr userDrawn="1"/>
          </p:nvSpPr>
          <p:spPr bwMode="auto">
            <a:xfrm rot="2431720" flipH="1">
              <a:off x="3610120" y="366070"/>
              <a:ext cx="211706" cy="288802"/>
            </a:xfrm>
            <a:custGeom>
              <a:avLst/>
              <a:gdLst>
                <a:gd name="T0" fmla="*/ 82 w 239"/>
                <a:gd name="T1" fmla="*/ 301 h 301"/>
                <a:gd name="T2" fmla="*/ 64 w 239"/>
                <a:gd name="T3" fmla="*/ 298 h 301"/>
                <a:gd name="T4" fmla="*/ 8 w 239"/>
                <a:gd name="T5" fmla="*/ 212 h 301"/>
                <a:gd name="T6" fmla="*/ 100 w 239"/>
                <a:gd name="T7" fmla="*/ 162 h 301"/>
                <a:gd name="T8" fmla="*/ 153 w 239"/>
                <a:gd name="T9" fmla="*/ 182 h 301"/>
                <a:gd name="T10" fmla="*/ 44 w 239"/>
                <a:gd name="T11" fmla="*/ 17 h 301"/>
                <a:gd name="T12" fmla="*/ 53 w 239"/>
                <a:gd name="T13" fmla="*/ 47 h 301"/>
                <a:gd name="T14" fmla="*/ 51 w 239"/>
                <a:gd name="T15" fmla="*/ 52 h 301"/>
                <a:gd name="T16" fmla="*/ 46 w 239"/>
                <a:gd name="T17" fmla="*/ 50 h 301"/>
                <a:gd name="T18" fmla="*/ 34 w 239"/>
                <a:gd name="T19" fmla="*/ 11 h 301"/>
                <a:gd name="T20" fmla="*/ 33 w 239"/>
                <a:gd name="T21" fmla="*/ 8 h 301"/>
                <a:gd name="T22" fmla="*/ 34 w 239"/>
                <a:gd name="T23" fmla="*/ 3 h 301"/>
                <a:gd name="T24" fmla="*/ 36 w 239"/>
                <a:gd name="T25" fmla="*/ 3 h 301"/>
                <a:gd name="T26" fmla="*/ 44 w 239"/>
                <a:gd name="T27" fmla="*/ 0 h 301"/>
                <a:gd name="T28" fmla="*/ 81 w 239"/>
                <a:gd name="T29" fmla="*/ 6 h 301"/>
                <a:gd name="T30" fmla="*/ 80 w 239"/>
                <a:gd name="T31" fmla="*/ 14 h 301"/>
                <a:gd name="T32" fmla="*/ 47 w 239"/>
                <a:gd name="T33" fmla="*/ 9 h 301"/>
                <a:gd name="T34" fmla="*/ 161 w 239"/>
                <a:gd name="T35" fmla="*/ 187 h 301"/>
                <a:gd name="T36" fmla="*/ 239 w 239"/>
                <a:gd name="T37" fmla="*/ 288 h 301"/>
                <a:gd name="T38" fmla="*/ 236 w 239"/>
                <a:gd name="T39" fmla="*/ 293 h 301"/>
                <a:gd name="T40" fmla="*/ 231 w 239"/>
                <a:gd name="T41" fmla="*/ 291 h 301"/>
                <a:gd name="T42" fmla="*/ 161 w 239"/>
                <a:gd name="T43" fmla="*/ 197 h 301"/>
                <a:gd name="T44" fmla="*/ 149 w 239"/>
                <a:gd name="T45" fmla="*/ 252 h 301"/>
                <a:gd name="T46" fmla="*/ 82 w 239"/>
                <a:gd name="T47" fmla="*/ 301 h 301"/>
                <a:gd name="T48" fmla="*/ 79 w 239"/>
                <a:gd name="T49" fmla="*/ 168 h 301"/>
                <a:gd name="T50" fmla="*/ 16 w 239"/>
                <a:gd name="T51" fmla="*/ 214 h 301"/>
                <a:gd name="T52" fmla="*/ 66 w 239"/>
                <a:gd name="T53" fmla="*/ 291 h 301"/>
                <a:gd name="T54" fmla="*/ 141 w 239"/>
                <a:gd name="T55" fmla="*/ 249 h 301"/>
                <a:gd name="T56" fmla="*/ 153 w 239"/>
                <a:gd name="T57" fmla="*/ 191 h 301"/>
                <a:gd name="T58" fmla="*/ 99 w 239"/>
                <a:gd name="T59" fmla="*/ 170 h 301"/>
                <a:gd name="T60" fmla="*/ 79 w 239"/>
                <a:gd name="T61" fmla="*/ 168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39" h="301">
                  <a:moveTo>
                    <a:pt x="82" y="301"/>
                  </a:moveTo>
                  <a:cubicBezTo>
                    <a:pt x="76" y="301"/>
                    <a:pt x="70" y="300"/>
                    <a:pt x="64" y="298"/>
                  </a:cubicBezTo>
                  <a:cubicBezTo>
                    <a:pt x="17" y="285"/>
                    <a:pt x="0" y="245"/>
                    <a:pt x="8" y="212"/>
                  </a:cubicBezTo>
                  <a:cubicBezTo>
                    <a:pt x="15" y="180"/>
                    <a:pt x="47" y="152"/>
                    <a:pt x="100" y="162"/>
                  </a:cubicBezTo>
                  <a:cubicBezTo>
                    <a:pt x="120" y="165"/>
                    <a:pt x="137" y="173"/>
                    <a:pt x="153" y="182"/>
                  </a:cubicBezTo>
                  <a:cubicBezTo>
                    <a:pt x="148" y="130"/>
                    <a:pt x="116" y="69"/>
                    <a:pt x="44" y="1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4" y="49"/>
                    <a:pt x="53" y="51"/>
                    <a:pt x="51" y="52"/>
                  </a:cubicBezTo>
                  <a:cubicBezTo>
                    <a:pt x="49" y="53"/>
                    <a:pt x="46" y="52"/>
                    <a:pt x="46" y="50"/>
                  </a:cubicBezTo>
                  <a:cubicBezTo>
                    <a:pt x="41" y="41"/>
                    <a:pt x="33" y="22"/>
                    <a:pt x="34" y="11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2" y="6"/>
                    <a:pt x="33" y="4"/>
                    <a:pt x="34" y="3"/>
                  </a:cubicBezTo>
                  <a:cubicBezTo>
                    <a:pt x="35" y="3"/>
                    <a:pt x="35" y="3"/>
                    <a:pt x="36" y="3"/>
                  </a:cubicBezTo>
                  <a:cubicBezTo>
                    <a:pt x="37" y="1"/>
                    <a:pt x="40" y="0"/>
                    <a:pt x="44" y="0"/>
                  </a:cubicBezTo>
                  <a:cubicBezTo>
                    <a:pt x="59" y="3"/>
                    <a:pt x="81" y="6"/>
                    <a:pt x="81" y="6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0" y="14"/>
                    <a:pt x="62" y="11"/>
                    <a:pt x="47" y="9"/>
                  </a:cubicBezTo>
                  <a:cubicBezTo>
                    <a:pt x="125" y="66"/>
                    <a:pt x="158" y="131"/>
                    <a:pt x="161" y="187"/>
                  </a:cubicBezTo>
                  <a:cubicBezTo>
                    <a:pt x="217" y="225"/>
                    <a:pt x="238" y="287"/>
                    <a:pt x="239" y="288"/>
                  </a:cubicBezTo>
                  <a:cubicBezTo>
                    <a:pt x="239" y="290"/>
                    <a:pt x="238" y="293"/>
                    <a:pt x="236" y="293"/>
                  </a:cubicBezTo>
                  <a:cubicBezTo>
                    <a:pt x="234" y="294"/>
                    <a:pt x="232" y="293"/>
                    <a:pt x="231" y="291"/>
                  </a:cubicBezTo>
                  <a:cubicBezTo>
                    <a:pt x="231" y="290"/>
                    <a:pt x="211" y="233"/>
                    <a:pt x="161" y="197"/>
                  </a:cubicBezTo>
                  <a:cubicBezTo>
                    <a:pt x="161" y="217"/>
                    <a:pt x="156" y="236"/>
                    <a:pt x="149" y="252"/>
                  </a:cubicBezTo>
                  <a:cubicBezTo>
                    <a:pt x="134" y="283"/>
                    <a:pt x="109" y="301"/>
                    <a:pt x="82" y="301"/>
                  </a:cubicBezTo>
                  <a:close/>
                  <a:moveTo>
                    <a:pt x="79" y="168"/>
                  </a:moveTo>
                  <a:cubicBezTo>
                    <a:pt x="43" y="168"/>
                    <a:pt x="21" y="189"/>
                    <a:pt x="16" y="214"/>
                  </a:cubicBezTo>
                  <a:cubicBezTo>
                    <a:pt x="9" y="243"/>
                    <a:pt x="24" y="279"/>
                    <a:pt x="66" y="291"/>
                  </a:cubicBezTo>
                  <a:cubicBezTo>
                    <a:pt x="96" y="299"/>
                    <a:pt x="125" y="283"/>
                    <a:pt x="141" y="249"/>
                  </a:cubicBezTo>
                  <a:cubicBezTo>
                    <a:pt x="149" y="232"/>
                    <a:pt x="154" y="212"/>
                    <a:pt x="153" y="191"/>
                  </a:cubicBezTo>
                  <a:cubicBezTo>
                    <a:pt x="138" y="181"/>
                    <a:pt x="120" y="174"/>
                    <a:pt x="99" y="170"/>
                  </a:cubicBezTo>
                  <a:cubicBezTo>
                    <a:pt x="92" y="168"/>
                    <a:pt x="85" y="168"/>
                    <a:pt x="79" y="16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latin typeface="Arial"/>
                <a:ea typeface="微软雅黑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4198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50"/>
                            </p:stCondLst>
                            <p:childTnLst>
                              <p:par>
                                <p:cTn id="2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25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生根(CA)\生根分享報告\簡報用小插圖\其他\ㄚ松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3084" y="1682343"/>
            <a:ext cx="1399721" cy="2099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hape 112">
            <a:hlinkClick r:id="rId4"/>
          </p:cNvPr>
          <p:cNvSpPr txBox="1"/>
          <p:nvPr/>
        </p:nvSpPr>
        <p:spPr>
          <a:xfrm>
            <a:off x="8002286" y="65538"/>
            <a:ext cx="4111705" cy="80781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ctr">
              <a:buSzPct val="25000"/>
            </a:pPr>
            <a:r>
              <a:rPr lang="zh-TW" altLang="en-US" sz="5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veat"/>
                <a:sym typeface="Caveat"/>
              </a:rPr>
              <a:t>方程式教學</a:t>
            </a:r>
          </a:p>
        </p:txBody>
      </p:sp>
      <p:sp>
        <p:nvSpPr>
          <p:cNvPr id="3" name="矩形 2"/>
          <p:cNvSpPr/>
          <p:nvPr/>
        </p:nvSpPr>
        <p:spPr>
          <a:xfrm>
            <a:off x="808112" y="555857"/>
            <a:ext cx="5545305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sz="3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老師</a:t>
            </a:r>
            <a:r>
              <a:rPr lang="zh-TW" altLang="en-US" sz="3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請學生吃糖果，每個人分</a:t>
            </a:r>
            <a:r>
              <a:rPr lang="en-US" altLang="zh-TW" sz="3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sz="3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顆，請問老師應該準備多少糖果才夠呢？</a:t>
            </a:r>
          </a:p>
        </p:txBody>
      </p:sp>
      <p:grpSp>
        <p:nvGrpSpPr>
          <p:cNvPr id="2" name="群組 1"/>
          <p:cNvGrpSpPr/>
          <p:nvPr/>
        </p:nvGrpSpPr>
        <p:grpSpPr>
          <a:xfrm>
            <a:off x="1006526" y="2813257"/>
            <a:ext cx="3708277" cy="1452955"/>
            <a:chOff x="1600305" y="5398016"/>
            <a:chExt cx="3485817" cy="1288935"/>
          </a:xfrm>
        </p:grpSpPr>
        <p:pic>
          <p:nvPicPr>
            <p:cNvPr id="6" name="Picture 2" descr="C:\Users\user\Desktop\1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84608">
              <a:off x="2100177" y="5447463"/>
              <a:ext cx="863304" cy="398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C:\Users\user\Desktop\1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893062">
              <a:off x="2701789" y="6073819"/>
              <a:ext cx="647478" cy="5309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C:\Users\user\Desktop\1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206175">
              <a:off x="3220065" y="5441187"/>
              <a:ext cx="863304" cy="3981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3" descr="C:\Users\user\Desktop\2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74716" y="6091294"/>
              <a:ext cx="808495" cy="4524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3" descr="C:\Users\user\Desktop\2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539102">
              <a:off x="3162358" y="5628081"/>
              <a:ext cx="606371" cy="6032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3" descr="C:\Users\user\Desktop\2.pn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1469691">
              <a:off x="3199626" y="6234513"/>
              <a:ext cx="808495" cy="4524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4" descr="C:\Users\user\Desktop\4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8232" y="5862688"/>
              <a:ext cx="699227" cy="4993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C:\Users\user\Desktop\4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293643">
              <a:off x="2813869" y="5398016"/>
              <a:ext cx="699227" cy="4993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4" descr="C:\Users\user\Desktop\4.pn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723522">
              <a:off x="1670988" y="5565587"/>
              <a:ext cx="524420" cy="6657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5" descr="C:\Users\user\Desktop\3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530299">
              <a:off x="3314596" y="5751228"/>
              <a:ext cx="532336" cy="7097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5" descr="C:\Users\user\Desktop\3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530299">
              <a:off x="4465064" y="5844554"/>
              <a:ext cx="532336" cy="7097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5" descr="C:\Users\user\Desktop\3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762873">
              <a:off x="2288828" y="5688257"/>
              <a:ext cx="709781" cy="5323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" name="矩形 19"/>
          <p:cNvSpPr/>
          <p:nvPr/>
        </p:nvSpPr>
        <p:spPr>
          <a:xfrm>
            <a:off x="6124594" y="3737936"/>
            <a:ext cx="577349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sz="3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阿松存錢筒今天滿了，打開存錢筒數錢，發現總共有</a:t>
            </a:r>
            <a:r>
              <a:rPr lang="en-US" altLang="zh-TW" sz="3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5000</a:t>
            </a:r>
            <a:r>
              <a:rPr lang="zh-TW" altLang="en-US" sz="3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元，請問存錢筒中有多少</a:t>
            </a:r>
            <a:r>
              <a:rPr lang="en-US" altLang="zh-TW" sz="3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50</a:t>
            </a:r>
            <a:r>
              <a:rPr lang="zh-TW" altLang="en-US" sz="3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元的硬幣呢？</a:t>
            </a:r>
          </a:p>
        </p:txBody>
      </p:sp>
      <p:pic>
        <p:nvPicPr>
          <p:cNvPr id="3075" name="Picture 3" descr="D:\生根(CA)\生根分享報告\簡報用小插圖\其他\撲滿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2286" y="2773857"/>
            <a:ext cx="1632807" cy="1089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Shape 112">
            <a:hlinkClick r:id="rId4"/>
          </p:cNvPr>
          <p:cNvSpPr txBox="1"/>
          <p:nvPr/>
        </p:nvSpPr>
        <p:spPr>
          <a:xfrm>
            <a:off x="468145" y="5497623"/>
            <a:ext cx="4147398" cy="80781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ctr">
              <a:buSzPct val="25000"/>
            </a:pPr>
            <a:r>
              <a:rPr lang="zh-TW" altLang="en-US" sz="54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Caveat"/>
                <a:sym typeface="Caveat"/>
              </a:rPr>
              <a:t>練習</a:t>
            </a:r>
            <a:r>
              <a:rPr lang="zh-TW" altLang="en-US" sz="5400" b="1" kern="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Caveat"/>
                <a:sym typeface="Caveat"/>
              </a:rPr>
              <a:t>拉關係</a:t>
            </a:r>
            <a:endParaRPr lang="en-US" sz="5400" b="1" kern="0" dirty="0">
              <a:latin typeface="微軟正黑體" panose="020B0604030504040204" pitchFamily="34" charset="-120"/>
              <a:ea typeface="微軟正黑體" panose="020B0604030504040204" pitchFamily="34" charset="-120"/>
              <a:cs typeface="Caveat"/>
              <a:sym typeface="Caveat"/>
            </a:endParaRPr>
          </a:p>
        </p:txBody>
      </p:sp>
    </p:spTree>
    <p:extLst>
      <p:ext uri="{BB962C8B-B14F-4D97-AF65-F5344CB8AC3E}">
        <p14:creationId xmlns:p14="http://schemas.microsoft.com/office/powerpoint/2010/main" val="94198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0" grpId="0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112">
            <a:hlinkClick r:id="rId3"/>
          </p:cNvPr>
          <p:cNvSpPr txBox="1"/>
          <p:nvPr/>
        </p:nvSpPr>
        <p:spPr>
          <a:xfrm>
            <a:off x="8581742" y="65538"/>
            <a:ext cx="3532249" cy="80781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ctr">
              <a:buSzPct val="25000"/>
            </a:pPr>
            <a:r>
              <a:rPr lang="zh-TW" altLang="en-US" sz="5400" b="1" kern="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veat"/>
                <a:sym typeface="Caveat"/>
              </a:rPr>
              <a:t>解方程式</a:t>
            </a:r>
            <a:endParaRPr lang="en-US" sz="5400" b="1" kern="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veat"/>
              <a:sym typeface="Caveat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1246950" y="1349817"/>
            <a:ext cx="4433095" cy="3072121"/>
            <a:chOff x="1346850" y="2292162"/>
            <a:chExt cx="2839699" cy="2195107"/>
          </a:xfrm>
        </p:grpSpPr>
        <p:sp>
          <p:nvSpPr>
            <p:cNvPr id="5" name="Shape 133"/>
            <p:cNvSpPr txBox="1"/>
            <p:nvPr/>
          </p:nvSpPr>
          <p:spPr>
            <a:xfrm>
              <a:off x="1538268" y="2292162"/>
              <a:ext cx="2645614" cy="55439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algn="ctr">
                <a:buSzPct val="25000"/>
              </a:pPr>
              <a:r>
                <a:rPr lang="zh-TW" altLang="en-US" sz="4000" b="1" kern="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Caveat"/>
                  <a:sym typeface="Caveat"/>
                </a:rPr>
                <a:t>天平的原理</a:t>
              </a:r>
              <a:endParaRPr lang="en-US" sz="40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Caveat"/>
                <a:sym typeface="Caveat"/>
              </a:endParaRPr>
            </a:p>
          </p:txBody>
        </p:sp>
        <p:pic>
          <p:nvPicPr>
            <p:cNvPr id="6" name="Picture 6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46850" y="2887069"/>
              <a:ext cx="2839699" cy="160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群組 6"/>
          <p:cNvGrpSpPr/>
          <p:nvPr/>
        </p:nvGrpSpPr>
        <p:grpSpPr>
          <a:xfrm>
            <a:off x="6811150" y="1589314"/>
            <a:ext cx="4531764" cy="2781191"/>
            <a:chOff x="5108358" y="2096131"/>
            <a:chExt cx="2757487" cy="2339681"/>
          </a:xfrm>
        </p:grpSpPr>
        <p:sp>
          <p:nvSpPr>
            <p:cNvPr id="8" name="Shape 133"/>
            <p:cNvSpPr txBox="1"/>
            <p:nvPr/>
          </p:nvSpPr>
          <p:spPr>
            <a:xfrm>
              <a:off x="5128230" y="2096131"/>
              <a:ext cx="2645614" cy="55388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algn="ctr">
                <a:buSzPct val="25000"/>
              </a:pPr>
              <a:r>
                <a:rPr lang="zh-TW" altLang="en-US" sz="4000" b="1" kern="0" dirty="0" smtClean="0">
                  <a:latin typeface="標楷體" panose="03000509000000000000" pitchFamily="65" charset="-120"/>
                  <a:ea typeface="標楷體" panose="03000509000000000000" pitchFamily="65" charset="-120"/>
                  <a:cs typeface="Caveat"/>
                  <a:sym typeface="Caveat"/>
                </a:rPr>
                <a:t>移項法則</a:t>
              </a:r>
              <a:endParaRPr lang="en-US" sz="4000" b="1" kern="0" dirty="0">
                <a:latin typeface="標楷體" panose="03000509000000000000" pitchFamily="65" charset="-120"/>
                <a:ea typeface="標楷體" panose="03000509000000000000" pitchFamily="65" charset="-120"/>
                <a:cs typeface="Caveat"/>
                <a:sym typeface="Caveat"/>
              </a:endParaRPr>
            </a:p>
          </p:txBody>
        </p:sp>
        <p:pic>
          <p:nvPicPr>
            <p:cNvPr id="10" name="Picture 7" descr="C:\Users\user\Desktop\1.jp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08358" y="2786832"/>
              <a:ext cx="2757487" cy="16489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文字方塊 10"/>
          <p:cNvSpPr txBox="1"/>
          <p:nvPr/>
        </p:nvSpPr>
        <p:spPr>
          <a:xfrm>
            <a:off x="2072156" y="5153727"/>
            <a:ext cx="581290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sz="5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等量公理的作用是</a:t>
            </a:r>
            <a:r>
              <a:rPr lang="en-US" altLang="zh-TW" sz="5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sz="5000" b="1" dirty="0" smtClean="0">
                <a:latin typeface="Calibri" pitchFamily="34" charset="0"/>
              </a:rPr>
              <a:t> </a:t>
            </a:r>
            <a:endParaRPr lang="zh-TW" altLang="en-US" sz="5000" b="1" dirty="0">
              <a:latin typeface="Calibri" pitchFamily="34" charset="0"/>
            </a:endParaRPr>
          </a:p>
        </p:txBody>
      </p:sp>
      <p:sp>
        <p:nvSpPr>
          <p:cNvPr id="13" name="文本框 415"/>
          <p:cNvSpPr txBox="1"/>
          <p:nvPr/>
        </p:nvSpPr>
        <p:spPr>
          <a:xfrm>
            <a:off x="212402" y="383277"/>
            <a:ext cx="1364476" cy="4462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300" dirty="0" smtClean="0">
                <a:latin typeface="標楷體" panose="03000509000000000000" pitchFamily="65" charset="-120"/>
                <a:ea typeface="標楷體" panose="03000509000000000000" pitchFamily="65" charset="-120"/>
                <a:cs typeface="方正苏新诗柳楷简体-yolan" panose="02000000000000000000" pitchFamily="2" charset="-122"/>
                <a:sym typeface="Arial"/>
              </a:rPr>
              <a:t>算未知數</a:t>
            </a:r>
            <a:endParaRPr lang="zh-CN" altLang="en-US" sz="2300" dirty="0">
              <a:latin typeface="標楷體" panose="03000509000000000000" pitchFamily="65" charset="-120"/>
              <a:ea typeface="標楷體" panose="03000509000000000000" pitchFamily="65" charset="-120"/>
              <a:cs typeface="方正苏新诗柳楷简体-yolan" panose="02000000000000000000" pitchFamily="2" charset="-122"/>
              <a:sym typeface="Arial"/>
            </a:endParaRPr>
          </a:p>
        </p:txBody>
      </p:sp>
      <p:grpSp>
        <p:nvGrpSpPr>
          <p:cNvPr id="14" name="组合 416"/>
          <p:cNvGrpSpPr/>
          <p:nvPr/>
        </p:nvGrpSpPr>
        <p:grpSpPr>
          <a:xfrm>
            <a:off x="1643677" y="284171"/>
            <a:ext cx="636853" cy="393183"/>
            <a:chOff x="3610120" y="261689"/>
            <a:chExt cx="636853" cy="393183"/>
          </a:xfrm>
        </p:grpSpPr>
        <p:pic>
          <p:nvPicPr>
            <p:cNvPr id="15" name="图片 417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-4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09115">
              <a:off x="3830226" y="261689"/>
              <a:ext cx="416747" cy="246260"/>
            </a:xfrm>
            <a:prstGeom prst="rect">
              <a:avLst/>
            </a:prstGeom>
          </p:spPr>
        </p:pic>
        <p:sp>
          <p:nvSpPr>
            <p:cNvPr id="16" name="Freeform 249"/>
            <p:cNvSpPr>
              <a:spLocks noEditPoints="1"/>
            </p:cNvSpPr>
            <p:nvPr userDrawn="1"/>
          </p:nvSpPr>
          <p:spPr bwMode="auto">
            <a:xfrm rot="2431720" flipH="1">
              <a:off x="3610120" y="366070"/>
              <a:ext cx="211706" cy="288802"/>
            </a:xfrm>
            <a:custGeom>
              <a:avLst/>
              <a:gdLst>
                <a:gd name="T0" fmla="*/ 82 w 239"/>
                <a:gd name="T1" fmla="*/ 301 h 301"/>
                <a:gd name="T2" fmla="*/ 64 w 239"/>
                <a:gd name="T3" fmla="*/ 298 h 301"/>
                <a:gd name="T4" fmla="*/ 8 w 239"/>
                <a:gd name="T5" fmla="*/ 212 h 301"/>
                <a:gd name="T6" fmla="*/ 100 w 239"/>
                <a:gd name="T7" fmla="*/ 162 h 301"/>
                <a:gd name="T8" fmla="*/ 153 w 239"/>
                <a:gd name="T9" fmla="*/ 182 h 301"/>
                <a:gd name="T10" fmla="*/ 44 w 239"/>
                <a:gd name="T11" fmla="*/ 17 h 301"/>
                <a:gd name="T12" fmla="*/ 53 w 239"/>
                <a:gd name="T13" fmla="*/ 47 h 301"/>
                <a:gd name="T14" fmla="*/ 51 w 239"/>
                <a:gd name="T15" fmla="*/ 52 h 301"/>
                <a:gd name="T16" fmla="*/ 46 w 239"/>
                <a:gd name="T17" fmla="*/ 50 h 301"/>
                <a:gd name="T18" fmla="*/ 34 w 239"/>
                <a:gd name="T19" fmla="*/ 11 h 301"/>
                <a:gd name="T20" fmla="*/ 33 w 239"/>
                <a:gd name="T21" fmla="*/ 8 h 301"/>
                <a:gd name="T22" fmla="*/ 34 w 239"/>
                <a:gd name="T23" fmla="*/ 3 h 301"/>
                <a:gd name="T24" fmla="*/ 36 w 239"/>
                <a:gd name="T25" fmla="*/ 3 h 301"/>
                <a:gd name="T26" fmla="*/ 44 w 239"/>
                <a:gd name="T27" fmla="*/ 0 h 301"/>
                <a:gd name="T28" fmla="*/ 81 w 239"/>
                <a:gd name="T29" fmla="*/ 6 h 301"/>
                <a:gd name="T30" fmla="*/ 80 w 239"/>
                <a:gd name="T31" fmla="*/ 14 h 301"/>
                <a:gd name="T32" fmla="*/ 47 w 239"/>
                <a:gd name="T33" fmla="*/ 9 h 301"/>
                <a:gd name="T34" fmla="*/ 161 w 239"/>
                <a:gd name="T35" fmla="*/ 187 h 301"/>
                <a:gd name="T36" fmla="*/ 239 w 239"/>
                <a:gd name="T37" fmla="*/ 288 h 301"/>
                <a:gd name="T38" fmla="*/ 236 w 239"/>
                <a:gd name="T39" fmla="*/ 293 h 301"/>
                <a:gd name="T40" fmla="*/ 231 w 239"/>
                <a:gd name="T41" fmla="*/ 291 h 301"/>
                <a:gd name="T42" fmla="*/ 161 w 239"/>
                <a:gd name="T43" fmla="*/ 197 h 301"/>
                <a:gd name="T44" fmla="*/ 149 w 239"/>
                <a:gd name="T45" fmla="*/ 252 h 301"/>
                <a:gd name="T46" fmla="*/ 82 w 239"/>
                <a:gd name="T47" fmla="*/ 301 h 301"/>
                <a:gd name="T48" fmla="*/ 79 w 239"/>
                <a:gd name="T49" fmla="*/ 168 h 301"/>
                <a:gd name="T50" fmla="*/ 16 w 239"/>
                <a:gd name="T51" fmla="*/ 214 h 301"/>
                <a:gd name="T52" fmla="*/ 66 w 239"/>
                <a:gd name="T53" fmla="*/ 291 h 301"/>
                <a:gd name="T54" fmla="*/ 141 w 239"/>
                <a:gd name="T55" fmla="*/ 249 h 301"/>
                <a:gd name="T56" fmla="*/ 153 w 239"/>
                <a:gd name="T57" fmla="*/ 191 h 301"/>
                <a:gd name="T58" fmla="*/ 99 w 239"/>
                <a:gd name="T59" fmla="*/ 170 h 301"/>
                <a:gd name="T60" fmla="*/ 79 w 239"/>
                <a:gd name="T61" fmla="*/ 168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39" h="301">
                  <a:moveTo>
                    <a:pt x="82" y="301"/>
                  </a:moveTo>
                  <a:cubicBezTo>
                    <a:pt x="76" y="301"/>
                    <a:pt x="70" y="300"/>
                    <a:pt x="64" y="298"/>
                  </a:cubicBezTo>
                  <a:cubicBezTo>
                    <a:pt x="17" y="285"/>
                    <a:pt x="0" y="245"/>
                    <a:pt x="8" y="212"/>
                  </a:cubicBezTo>
                  <a:cubicBezTo>
                    <a:pt x="15" y="180"/>
                    <a:pt x="47" y="152"/>
                    <a:pt x="100" y="162"/>
                  </a:cubicBezTo>
                  <a:cubicBezTo>
                    <a:pt x="120" y="165"/>
                    <a:pt x="137" y="173"/>
                    <a:pt x="153" y="182"/>
                  </a:cubicBezTo>
                  <a:cubicBezTo>
                    <a:pt x="148" y="130"/>
                    <a:pt x="116" y="69"/>
                    <a:pt x="44" y="17"/>
                  </a:cubicBezTo>
                  <a:cubicBezTo>
                    <a:pt x="53" y="47"/>
                    <a:pt x="53" y="47"/>
                    <a:pt x="53" y="47"/>
                  </a:cubicBezTo>
                  <a:cubicBezTo>
                    <a:pt x="54" y="49"/>
                    <a:pt x="53" y="51"/>
                    <a:pt x="51" y="52"/>
                  </a:cubicBezTo>
                  <a:cubicBezTo>
                    <a:pt x="49" y="53"/>
                    <a:pt x="46" y="52"/>
                    <a:pt x="46" y="50"/>
                  </a:cubicBezTo>
                  <a:cubicBezTo>
                    <a:pt x="41" y="41"/>
                    <a:pt x="33" y="22"/>
                    <a:pt x="34" y="11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2" y="6"/>
                    <a:pt x="33" y="4"/>
                    <a:pt x="34" y="3"/>
                  </a:cubicBezTo>
                  <a:cubicBezTo>
                    <a:pt x="35" y="3"/>
                    <a:pt x="35" y="3"/>
                    <a:pt x="36" y="3"/>
                  </a:cubicBezTo>
                  <a:cubicBezTo>
                    <a:pt x="37" y="1"/>
                    <a:pt x="40" y="0"/>
                    <a:pt x="44" y="0"/>
                  </a:cubicBezTo>
                  <a:cubicBezTo>
                    <a:pt x="59" y="3"/>
                    <a:pt x="81" y="6"/>
                    <a:pt x="81" y="6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0" y="14"/>
                    <a:pt x="62" y="11"/>
                    <a:pt x="47" y="9"/>
                  </a:cubicBezTo>
                  <a:cubicBezTo>
                    <a:pt x="125" y="66"/>
                    <a:pt x="158" y="131"/>
                    <a:pt x="161" y="187"/>
                  </a:cubicBezTo>
                  <a:cubicBezTo>
                    <a:pt x="217" y="225"/>
                    <a:pt x="238" y="287"/>
                    <a:pt x="239" y="288"/>
                  </a:cubicBezTo>
                  <a:cubicBezTo>
                    <a:pt x="239" y="290"/>
                    <a:pt x="238" y="293"/>
                    <a:pt x="236" y="293"/>
                  </a:cubicBezTo>
                  <a:cubicBezTo>
                    <a:pt x="234" y="294"/>
                    <a:pt x="232" y="293"/>
                    <a:pt x="231" y="291"/>
                  </a:cubicBezTo>
                  <a:cubicBezTo>
                    <a:pt x="231" y="290"/>
                    <a:pt x="211" y="233"/>
                    <a:pt x="161" y="197"/>
                  </a:cubicBezTo>
                  <a:cubicBezTo>
                    <a:pt x="161" y="217"/>
                    <a:pt x="156" y="236"/>
                    <a:pt x="149" y="252"/>
                  </a:cubicBezTo>
                  <a:cubicBezTo>
                    <a:pt x="134" y="283"/>
                    <a:pt x="109" y="301"/>
                    <a:pt x="82" y="301"/>
                  </a:cubicBezTo>
                  <a:close/>
                  <a:moveTo>
                    <a:pt x="79" y="168"/>
                  </a:moveTo>
                  <a:cubicBezTo>
                    <a:pt x="43" y="168"/>
                    <a:pt x="21" y="189"/>
                    <a:pt x="16" y="214"/>
                  </a:cubicBezTo>
                  <a:cubicBezTo>
                    <a:pt x="9" y="243"/>
                    <a:pt x="24" y="279"/>
                    <a:pt x="66" y="291"/>
                  </a:cubicBezTo>
                  <a:cubicBezTo>
                    <a:pt x="96" y="299"/>
                    <a:pt x="125" y="283"/>
                    <a:pt x="141" y="249"/>
                  </a:cubicBezTo>
                  <a:cubicBezTo>
                    <a:pt x="149" y="232"/>
                    <a:pt x="154" y="212"/>
                    <a:pt x="153" y="191"/>
                  </a:cubicBezTo>
                  <a:cubicBezTo>
                    <a:pt x="138" y="181"/>
                    <a:pt x="120" y="174"/>
                    <a:pt x="99" y="170"/>
                  </a:cubicBezTo>
                  <a:cubicBezTo>
                    <a:pt x="92" y="168"/>
                    <a:pt x="85" y="168"/>
                    <a:pt x="79" y="16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400">
                <a:latin typeface="Arial"/>
                <a:ea typeface="微软雅黑"/>
                <a:sym typeface="Arial"/>
              </a:endParaRPr>
            </a:p>
          </p:txBody>
        </p:sp>
      </p:grpSp>
      <p:pic>
        <p:nvPicPr>
          <p:cNvPr id="4098" name="Picture 2" descr="D:\生根(CA)\生根分享報告\簡報用小插圖\math\math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3629" y="5181609"/>
            <a:ext cx="3142342" cy="1552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生根(CA)\生根分享報告\簡報用小插圖\想\4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20" y="4917170"/>
            <a:ext cx="1637288" cy="1929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1984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Shape 133"/>
              <p:cNvSpPr txBox="1"/>
              <p:nvPr/>
            </p:nvSpPr>
            <p:spPr>
              <a:xfrm>
                <a:off x="103597" y="696829"/>
                <a:ext cx="5495283" cy="120609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SzPct val="25000"/>
                </a:pPr>
                <a:r>
                  <a:rPr lang="zh-TW" altLang="en-US" sz="3600" b="1" dirty="0" smtClean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</a:t>
                </a:r>
                <a:r>
                  <a:rPr lang="zh-TW" altLang="en-US" sz="3600" b="1" dirty="0" smtClean="0">
                    <a:solidFill>
                      <a:srgbClr val="0000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解</a:t>
                </a:r>
                <a:r>
                  <a:rPr lang="zh-TW" altLang="en-US" sz="3600" b="1" dirty="0" smtClean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"/>
                        <m:ctrlPr>
                          <a:rPr lang="en-US" altLang="zh-TW" sz="3600" b="1" i="1" smtClean="0">
                            <a:solidFill>
                              <a:schemeClr val="tx1"/>
                            </a:solidFill>
                            <a:latin typeface="Cambria Math"/>
                            <a:ea typeface="微軟正黑體" panose="020B0604030504040204" pitchFamily="34" charset="-12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zh-TW" sz="36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微軟正黑體" panose="020B0604030504040204" pitchFamily="34" charset="-120"/>
                              </a:rPr>
                            </m:ctrlPr>
                          </m:eqArrPr>
                          <m:e>
                            <m:r>
                              <a:rPr lang="en-US" altLang="zh-TW" sz="36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微軟正黑體" panose="020B0604030504040204" pitchFamily="34" charset="-120"/>
                              </a:rPr>
                              <m:t>𝟐</m:t>
                            </m:r>
                            <m:r>
                              <a:rPr lang="en-US" altLang="zh-TW" sz="36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微軟正黑體" panose="020B0604030504040204" pitchFamily="34" charset="-120"/>
                              </a:rPr>
                              <m:t>𝒙</m:t>
                            </m:r>
                            <m:r>
                              <a:rPr lang="en-US" altLang="zh-TW" sz="36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微軟正黑體" panose="020B0604030504040204" pitchFamily="34" charset="-120"/>
                              </a:rPr>
                              <m:t>+  </m:t>
                            </m:r>
                            <m:r>
                              <a:rPr lang="en-US" altLang="zh-TW" sz="36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微軟正黑體" panose="020B0604030504040204" pitchFamily="34" charset="-120"/>
                              </a:rPr>
                              <m:t>𝒚</m:t>
                            </m:r>
                            <m:r>
                              <a:rPr lang="en-US" altLang="zh-TW" sz="36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微軟正黑體" panose="020B0604030504040204" pitchFamily="34" charset="-120"/>
                              </a:rPr>
                              <m:t>=</m:t>
                            </m:r>
                            <m:r>
                              <a:rPr lang="en-US" altLang="zh-TW" sz="36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微軟正黑體" panose="020B0604030504040204" pitchFamily="34" charset="-120"/>
                              </a:rPr>
                              <m:t>𝟏𝟓</m:t>
                            </m:r>
                            <m:r>
                              <a:rPr lang="en-US" altLang="zh-TW" sz="36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微軟正黑體" panose="020B0604030504040204" pitchFamily="34" charset="-120"/>
                              </a:rPr>
                              <m:t> −(</m:t>
                            </m:r>
                            <m:r>
                              <a:rPr lang="en-US" altLang="zh-TW" sz="36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微軟正黑體" panose="020B0604030504040204" pitchFamily="34" charset="-120"/>
                              </a:rPr>
                              <m:t>𝟏</m:t>
                            </m:r>
                            <m:r>
                              <a:rPr lang="en-US" altLang="zh-TW" sz="3600" b="1" i="1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微軟正黑體" panose="020B0604030504040204" pitchFamily="34" charset="-120"/>
                              </a:rPr>
                              <m:t>)</m:t>
                            </m:r>
                          </m:e>
                          <m:e>
                            <m:r>
                              <a:rPr lang="en-US" altLang="zh-TW" sz="3600" b="1" i="1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微軟正黑體" panose="020B0604030504040204" pitchFamily="34" charset="-120"/>
                              </a:rPr>
                              <m:t>𝟑</m:t>
                            </m:r>
                            <m:r>
                              <a:rPr lang="en-US" altLang="zh-TW" sz="3600" b="1" i="1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微軟正黑體" panose="020B0604030504040204" pitchFamily="34" charset="-120"/>
                              </a:rPr>
                              <m:t>𝒙</m:t>
                            </m:r>
                            <m:r>
                              <a:rPr lang="en-US" altLang="zh-TW" sz="3600" b="1" i="1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微軟正黑體" panose="020B0604030504040204" pitchFamily="34" charset="-120"/>
                              </a:rPr>
                              <m:t>+</m:t>
                            </m:r>
                            <m:r>
                              <a:rPr lang="en-US" altLang="zh-TW" sz="3600" b="1" i="1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微軟正黑體" panose="020B0604030504040204" pitchFamily="34" charset="-120"/>
                              </a:rPr>
                              <m:t>𝟐</m:t>
                            </m:r>
                            <m:r>
                              <a:rPr lang="en-US" altLang="zh-TW" sz="3600" b="1" i="1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微軟正黑體" panose="020B0604030504040204" pitchFamily="34" charset="-120"/>
                              </a:rPr>
                              <m:t>𝒚</m:t>
                            </m:r>
                            <m:r>
                              <a:rPr lang="en-US" altLang="zh-TW" sz="3600" b="1" i="1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微軟正黑體" panose="020B0604030504040204" pitchFamily="34" charset="-120"/>
                              </a:rPr>
                              <m:t>=</m:t>
                            </m:r>
                            <m:r>
                              <a:rPr lang="en-US" altLang="zh-TW" sz="3600" b="1" i="1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微軟正黑體" panose="020B0604030504040204" pitchFamily="34" charset="-120"/>
                              </a:rPr>
                              <m:t>𝟐𝟑</m:t>
                            </m:r>
                            <m:r>
                              <a:rPr lang="en-US" altLang="zh-TW" sz="3600" b="1" i="1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微軟正黑體" panose="020B0604030504040204" pitchFamily="34" charset="-120"/>
                              </a:rPr>
                              <m:t> −(</m:t>
                            </m:r>
                            <m:r>
                              <a:rPr lang="en-US" altLang="zh-TW" sz="3600" b="1" i="1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微軟正黑體" panose="020B0604030504040204" pitchFamily="34" charset="-120"/>
                              </a:rPr>
                              <m:t>𝟐</m:t>
                            </m:r>
                            <m:r>
                              <a:rPr lang="en-US" altLang="zh-TW" sz="3600" b="1" i="1" smtClean="0">
                                <a:solidFill>
                                  <a:srgbClr val="FF00FF"/>
                                </a:solidFill>
                                <a:latin typeface="Cambria Math"/>
                                <a:ea typeface="微軟正黑體" panose="020B0604030504040204" pitchFamily="34" charset="-120"/>
                              </a:rPr>
                              <m:t>)</m:t>
                            </m:r>
                          </m:e>
                        </m:eqArr>
                      </m:e>
                    </m:d>
                  </m:oMath>
                </a14:m>
                <a:endParaRPr lang="en-US" altLang="zh-TW" sz="36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SzPct val="25000"/>
                </a:pPr>
                <a:r>
                  <a:rPr lang="zh-TW" altLang="en-US" sz="3600" b="1" dirty="0" smtClean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zh-TW" altLang="en-US" sz="3600" dirty="0" smtClean="0">
                    <a:solidFill>
                      <a:schemeClr val="tx1"/>
                    </a:solidFill>
                    <a:sym typeface="Caveat"/>
                  </a:rPr>
                  <a:t> </a:t>
                </a:r>
                <a:endParaRPr lang="en-US" sz="3600" dirty="0">
                  <a:solidFill>
                    <a:schemeClr val="tx1"/>
                  </a:solidFill>
                  <a:sym typeface="Caveat"/>
                </a:endParaRPr>
              </a:p>
            </p:txBody>
          </p:sp>
        </mc:Choice>
        <mc:Fallback xmlns="">
          <p:sp>
            <p:nvSpPr>
              <p:cNvPr id="18" name="Shape 1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96" y="696807"/>
                <a:ext cx="5495283" cy="120609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Shape 133"/>
              <p:cNvSpPr txBox="1"/>
              <p:nvPr/>
            </p:nvSpPr>
            <p:spPr>
              <a:xfrm>
                <a:off x="103596" y="2060194"/>
                <a:ext cx="6615557" cy="7170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SzPct val="25000"/>
                </a:pPr>
                <a:r>
                  <a:rPr lang="zh-TW" altLang="en-US" sz="4000" b="1" dirty="0" smtClean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zh-TW" altLang="en-US" sz="4000" dirty="0" smtClean="0">
                    <a:solidFill>
                      <a:schemeClr val="tx1"/>
                    </a:solidFill>
                    <a:sym typeface="Caveat"/>
                  </a:rPr>
                  <a:t> </a:t>
                </a:r>
                <a:r>
                  <a:rPr lang="en-US" altLang="zh-TW" sz="4000" dirty="0" smtClean="0">
                    <a:sym typeface="Caveat"/>
                  </a:rPr>
                  <a:t>(1)</a:t>
                </a:r>
                <a:r>
                  <a:rPr lang="en-US" altLang="zh-TW" sz="4000" dirty="0" smtClean="0">
                    <a:solidFill>
                      <a:schemeClr val="tx1"/>
                    </a:solidFill>
                    <a:sym typeface="Caveat"/>
                  </a:rPr>
                  <a:t>+</a:t>
                </a:r>
                <a:r>
                  <a:rPr lang="en-US" altLang="zh-TW" sz="4000" dirty="0" smtClean="0">
                    <a:solidFill>
                      <a:srgbClr val="FF00FF"/>
                    </a:solidFill>
                    <a:sym typeface="Caveat"/>
                  </a:rPr>
                  <a:t>(2) </a:t>
                </a:r>
                <a:r>
                  <a:rPr lang="zh-TW" altLang="en-US" sz="4000" dirty="0" smtClean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sym typeface="Caveat"/>
                  </a:rPr>
                  <a:t>得  </a:t>
                </a:r>
                <a14:m>
                  <m:oMath xmlns:m="http://schemas.openxmlformats.org/officeDocument/2006/math">
                    <m:r>
                      <a:rPr lang="en-US" altLang="zh-TW" sz="4000" b="1" i="1" smtClean="0">
                        <a:solidFill>
                          <a:srgbClr val="FF0000"/>
                        </a:solidFill>
                        <a:latin typeface="Cambria Math"/>
                        <a:ea typeface="微軟正黑體" panose="020B0604030504040204" pitchFamily="34" charset="-120"/>
                        <a:sym typeface="Caveat"/>
                      </a:rPr>
                      <m:t>𝟓</m:t>
                    </m:r>
                    <m:r>
                      <a:rPr lang="en-US" altLang="zh-TW" sz="4000" b="1" i="1" smtClean="0">
                        <a:solidFill>
                          <a:srgbClr val="FF0000"/>
                        </a:solidFill>
                        <a:latin typeface="Cambria Math"/>
                        <a:ea typeface="微軟正黑體" panose="020B0604030504040204" pitchFamily="34" charset="-120"/>
                        <a:sym typeface="Caveat"/>
                      </a:rPr>
                      <m:t>𝒙</m:t>
                    </m:r>
                    <m:r>
                      <a:rPr lang="en-US" altLang="zh-TW" sz="4000" b="1" i="1" smtClean="0">
                        <a:solidFill>
                          <a:srgbClr val="FF0000"/>
                        </a:solidFill>
                        <a:latin typeface="Cambria Math"/>
                        <a:ea typeface="微軟正黑體" panose="020B0604030504040204" pitchFamily="34" charset="-120"/>
                        <a:sym typeface="Caveat"/>
                      </a:rPr>
                      <m:t>+</m:t>
                    </m:r>
                    <m:r>
                      <a:rPr lang="en-US" altLang="zh-TW" sz="4000" b="1" i="1" smtClean="0">
                        <a:solidFill>
                          <a:srgbClr val="FF0000"/>
                        </a:solidFill>
                        <a:latin typeface="Cambria Math"/>
                        <a:ea typeface="微軟正黑體" panose="020B0604030504040204" pitchFamily="34" charset="-120"/>
                        <a:sym typeface="Caveat"/>
                      </a:rPr>
                      <m:t>𝟑</m:t>
                    </m:r>
                    <m:r>
                      <a:rPr lang="en-US" altLang="zh-TW" sz="4000" b="1" i="1" smtClean="0">
                        <a:solidFill>
                          <a:srgbClr val="FF0000"/>
                        </a:solidFill>
                        <a:latin typeface="Cambria Math"/>
                        <a:ea typeface="微軟正黑體" panose="020B0604030504040204" pitchFamily="34" charset="-120"/>
                        <a:sym typeface="Caveat"/>
                      </a:rPr>
                      <m:t>𝒚</m:t>
                    </m:r>
                    <m:r>
                      <a:rPr lang="en-US" altLang="zh-TW" sz="4000" b="1" i="1" smtClean="0">
                        <a:solidFill>
                          <a:srgbClr val="FF0000"/>
                        </a:solidFill>
                        <a:latin typeface="Cambria Math"/>
                        <a:ea typeface="微軟正黑體" panose="020B0604030504040204" pitchFamily="34" charset="-120"/>
                        <a:sym typeface="Caveat"/>
                      </a:rPr>
                      <m:t>=</m:t>
                    </m:r>
                    <m:r>
                      <a:rPr lang="en-US" altLang="zh-TW" sz="4000" b="1" i="1" smtClean="0">
                        <a:solidFill>
                          <a:srgbClr val="FF0000"/>
                        </a:solidFill>
                        <a:latin typeface="Cambria Math"/>
                        <a:ea typeface="微軟正黑體" panose="020B0604030504040204" pitchFamily="34" charset="-120"/>
                        <a:sym typeface="Caveat"/>
                      </a:rPr>
                      <m:t>𝟑𝟖</m:t>
                    </m:r>
                  </m:oMath>
                </a14:m>
                <a:endParaRPr lang="en-US" sz="4000" b="1" dirty="0" smtClean="0">
                  <a:solidFill>
                    <a:srgbClr val="008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sym typeface="Caveat"/>
                </a:endParaRPr>
              </a:p>
            </p:txBody>
          </p:sp>
        </mc:Choice>
        <mc:Fallback xmlns="">
          <p:sp>
            <p:nvSpPr>
              <p:cNvPr id="20" name="Shape 1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96" y="2060194"/>
                <a:ext cx="6615557" cy="717060"/>
              </a:xfrm>
              <a:prstGeom prst="rect">
                <a:avLst/>
              </a:prstGeom>
              <a:blipFill rotWithShape="1">
                <a:blip r:embed="rId4"/>
                <a:stretch>
                  <a:fillRect t="-15254" b="-3389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標題 2"/>
          <p:cNvSpPr txBox="1">
            <a:spLocks/>
          </p:cNvSpPr>
          <p:nvPr/>
        </p:nvSpPr>
        <p:spPr>
          <a:xfrm>
            <a:off x="8338472" y="134129"/>
            <a:ext cx="3647817" cy="671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zh-TW" altLang="en-US" sz="4800" b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等量公理</a:t>
            </a:r>
            <a:r>
              <a:rPr lang="en-US" altLang="zh-TW" sz="4800" b="1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Shape 133"/>
          <p:cNvSpPr txBox="1"/>
          <p:nvPr/>
        </p:nvSpPr>
        <p:spPr>
          <a:xfrm>
            <a:off x="1392242" y="4681476"/>
            <a:ext cx="4885207" cy="137284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zh-TW" altLang="en-US" sz="4200" b="1" dirty="0" smtClean="0">
                <a:latin typeface="標楷體" panose="03000509000000000000" pitchFamily="65" charset="-120"/>
                <a:ea typeface="標楷體" panose="03000509000000000000" pitchFamily="65" charset="-120"/>
                <a:sym typeface="Caveat"/>
              </a:rPr>
              <a:t>為何可以這樣做</a:t>
            </a:r>
            <a:r>
              <a:rPr lang="en-US" altLang="zh-TW" sz="4200" b="1" dirty="0" smtClean="0">
                <a:latin typeface="標楷體" panose="03000509000000000000" pitchFamily="65" charset="-120"/>
                <a:ea typeface="標楷體" panose="03000509000000000000" pitchFamily="65" charset="-120"/>
                <a:sym typeface="Caveat"/>
              </a:rPr>
              <a:t>?</a:t>
            </a:r>
          </a:p>
          <a:p>
            <a:pPr>
              <a:buSzPct val="25000"/>
            </a:pPr>
            <a:r>
              <a:rPr lang="zh-TW" altLang="en-US" sz="42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這算是等</a:t>
            </a:r>
            <a:r>
              <a:rPr lang="zh-TW" altLang="en-US" sz="4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量公理嗎</a:t>
            </a:r>
            <a:r>
              <a:rPr lang="en-US" altLang="zh-TW" sz="42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?</a:t>
            </a:r>
            <a:endParaRPr lang="zh-TW" altLang="en-US" sz="42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SzPct val="25000"/>
            </a:pPr>
            <a:endParaRPr lang="en-US" sz="4200" dirty="0">
              <a:latin typeface="標楷體" panose="03000509000000000000" pitchFamily="65" charset="-120"/>
              <a:ea typeface="標楷體" panose="03000509000000000000" pitchFamily="65" charset="-120"/>
              <a:sym typeface="Caveat"/>
            </a:endParaRPr>
          </a:p>
        </p:txBody>
      </p:sp>
      <p:sp>
        <p:nvSpPr>
          <p:cNvPr id="16" name="Shape 133"/>
          <p:cNvSpPr txBox="1"/>
          <p:nvPr/>
        </p:nvSpPr>
        <p:spPr>
          <a:xfrm>
            <a:off x="212455" y="3639412"/>
            <a:ext cx="3024232" cy="795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SzPct val="25000"/>
            </a:pPr>
            <a:r>
              <a:rPr lang="zh-TW" altLang="en-US" sz="4000" b="1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Caveat"/>
              </a:rPr>
              <a:t>然後再</a:t>
            </a:r>
            <a:r>
              <a:rPr lang="en-US" altLang="zh-TW" sz="4000" b="1" smtClean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Caveat"/>
              </a:rPr>
              <a:t>……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Shape 133"/>
              <p:cNvSpPr txBox="1"/>
              <p:nvPr/>
            </p:nvSpPr>
            <p:spPr>
              <a:xfrm>
                <a:off x="216096" y="2791720"/>
                <a:ext cx="6061353" cy="71706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>
                  <a:buSzPct val="25000"/>
                </a:pPr>
                <a:r>
                  <a:rPr lang="zh-TW" altLang="en-US" sz="3600" b="1" smtClean="0">
                    <a:latin typeface="微軟正黑體" panose="020B0604030504040204" pitchFamily="34" charset="-120"/>
                    <a:ea typeface="微軟正黑體" panose="020B0604030504040204" pitchFamily="34" charset="-120"/>
                    <a:sym typeface="Caveat"/>
                  </a:rPr>
                  <a:t>也可以</a:t>
                </a:r>
                <a:r>
                  <a:rPr lang="en-US" altLang="zh-TW" sz="3600" b="1" smtClean="0">
                    <a:solidFill>
                      <a:srgbClr val="FF00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sym typeface="Caveat"/>
                  </a:rPr>
                  <a:t>(2)</a:t>
                </a:r>
                <a:r>
                  <a:rPr lang="en-US" altLang="zh-TW" sz="3600" b="1" smtClean="0">
                    <a:latin typeface="微軟正黑體" panose="020B0604030504040204" pitchFamily="34" charset="-120"/>
                    <a:ea typeface="微軟正黑體" panose="020B0604030504040204" pitchFamily="34" charset="-120"/>
                    <a:sym typeface="Caveat"/>
                  </a:rPr>
                  <a:t>-(1)</a:t>
                </a:r>
                <a:r>
                  <a:rPr lang="zh-TW" altLang="en-US" sz="3600">
                    <a:latin typeface="微軟正黑體" panose="020B0604030504040204" pitchFamily="34" charset="-120"/>
                    <a:ea typeface="微軟正黑體" panose="020B0604030504040204" pitchFamily="34" charset="-120"/>
                    <a:sym typeface="Caveat"/>
                  </a:rPr>
                  <a:t>得</a:t>
                </a:r>
                <a14:m>
                  <m:oMath xmlns:m="http://schemas.openxmlformats.org/officeDocument/2006/math">
                    <m:r>
                      <a:rPr lang="en-US" altLang="zh-TW" sz="4000" b="1" i="1">
                        <a:solidFill>
                          <a:srgbClr val="FF0000"/>
                        </a:solidFill>
                        <a:latin typeface="Cambria Math"/>
                        <a:ea typeface="微軟正黑體" panose="020B0604030504040204" pitchFamily="34" charset="-120"/>
                        <a:sym typeface="Caveat"/>
                      </a:rPr>
                      <m:t>𝒙</m:t>
                    </m:r>
                    <m:r>
                      <a:rPr lang="en-US" altLang="zh-TW" sz="4000" b="1" i="1">
                        <a:solidFill>
                          <a:srgbClr val="FF0000"/>
                        </a:solidFill>
                        <a:latin typeface="Cambria Math"/>
                        <a:ea typeface="微軟正黑體" panose="020B0604030504040204" pitchFamily="34" charset="-120"/>
                        <a:sym typeface="Caveat"/>
                      </a:rPr>
                      <m:t>+</m:t>
                    </m:r>
                    <m:r>
                      <a:rPr lang="en-US" altLang="zh-TW" sz="4000" b="1" i="1">
                        <a:solidFill>
                          <a:srgbClr val="FF0000"/>
                        </a:solidFill>
                        <a:latin typeface="Cambria Math"/>
                        <a:ea typeface="微軟正黑體" panose="020B0604030504040204" pitchFamily="34" charset="-120"/>
                        <a:sym typeface="Caveat"/>
                      </a:rPr>
                      <m:t>𝒚</m:t>
                    </m:r>
                    <m:r>
                      <a:rPr lang="en-US" altLang="zh-TW" sz="4000" b="1" i="1">
                        <a:solidFill>
                          <a:srgbClr val="FF0000"/>
                        </a:solidFill>
                        <a:latin typeface="Cambria Math"/>
                        <a:ea typeface="微軟正黑體" panose="020B0604030504040204" pitchFamily="34" charset="-120"/>
                        <a:sym typeface="Caveat"/>
                      </a:rPr>
                      <m:t>=</m:t>
                    </m:r>
                    <m:r>
                      <a:rPr lang="en-US" altLang="zh-TW" sz="4000" b="1" i="1" smtClean="0">
                        <a:solidFill>
                          <a:srgbClr val="FF0000"/>
                        </a:solidFill>
                        <a:latin typeface="Cambria Math"/>
                        <a:ea typeface="微軟正黑體" panose="020B0604030504040204" pitchFamily="34" charset="-120"/>
                        <a:sym typeface="Caveat"/>
                      </a:rPr>
                      <m:t>𝟖</m:t>
                    </m:r>
                  </m:oMath>
                </a14:m>
                <a:endParaRPr lang="en-US" sz="4000" b="1" dirty="0">
                  <a:latin typeface="微軟正黑體" panose="020B0604030504040204" pitchFamily="34" charset="-120"/>
                  <a:ea typeface="微軟正黑體" panose="020B0604030504040204" pitchFamily="34" charset="-120"/>
                  <a:sym typeface="Caveat"/>
                </a:endParaRPr>
              </a:p>
            </p:txBody>
          </p:sp>
        </mc:Choice>
        <mc:Fallback xmlns="">
          <p:sp>
            <p:nvSpPr>
              <p:cNvPr id="19" name="Shape 1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081" y="2791720"/>
                <a:ext cx="6061353" cy="717060"/>
              </a:xfrm>
              <a:prstGeom prst="rect">
                <a:avLst/>
              </a:prstGeom>
              <a:blipFill rotWithShape="1">
                <a:blip r:embed="rId5"/>
                <a:stretch>
                  <a:fillRect l="-3015" t="-5932" b="-2796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Shape 133"/>
              <p:cNvSpPr txBox="1"/>
              <p:nvPr/>
            </p:nvSpPr>
            <p:spPr>
              <a:xfrm>
                <a:off x="6725754" y="1162831"/>
                <a:ext cx="5280735" cy="292638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45700" rIns="91425" bIns="45700" anchor="t" anchorCtr="0">
                <a:noAutofit/>
              </a:bodyPr>
              <a:lstStyle/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SzPct val="25000"/>
                </a:pPr>
                <a:r>
                  <a:rPr lang="zh-TW" altLang="en-US" sz="3600" b="1" dirty="0" smtClean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解</a:t>
                </a:r>
                <a:r>
                  <a:rPr lang="en-US" altLang="zh-TW" sz="3600" b="1" dirty="0" smtClean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:</a:t>
                </a:r>
                <a:r>
                  <a:rPr lang="zh-TW" altLang="en-US" sz="3600" b="1" dirty="0" smtClean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   </a:t>
                </a:r>
                <a14:m>
                  <m:oMath xmlns:m="http://schemas.openxmlformats.org/officeDocument/2006/math">
                    <m:r>
                      <a:rPr lang="en-US" altLang="zh-TW" sz="3600" b="1" i="1" smtClean="0">
                        <a:solidFill>
                          <a:schemeClr val="tx1"/>
                        </a:solidFill>
                        <a:latin typeface="Cambria Math"/>
                      </a:rPr>
                      <m:t>𝟑</m:t>
                    </m:r>
                    <m:r>
                      <a:rPr lang="en-US" altLang="zh-TW" sz="3600" b="1" i="1">
                        <a:solidFill>
                          <a:schemeClr val="tx1"/>
                        </a:solidFill>
                        <a:latin typeface="Cambria Math"/>
                      </a:rPr>
                      <m:t>𝒙</m:t>
                    </m:r>
                    <m:r>
                      <a:rPr lang="zh-TW" altLang="en-US" sz="3600" b="1" i="1">
                        <a:solidFill>
                          <a:schemeClr val="tx1"/>
                        </a:solidFill>
                        <a:latin typeface="Cambria Math"/>
                      </a:rPr>
                      <m:t>−</m:t>
                    </m:r>
                    <m:r>
                      <a:rPr lang="en-US" altLang="zh-TW" sz="3600" b="1" i="1">
                        <a:solidFill>
                          <a:schemeClr val="tx1"/>
                        </a:solidFill>
                        <a:latin typeface="Cambria Math"/>
                      </a:rPr>
                      <m:t>𝟓</m:t>
                    </m:r>
                    <m:r>
                      <a:rPr lang="en-US" altLang="zh-TW" sz="3600" b="1" i="1">
                        <a:solidFill>
                          <a:schemeClr val="tx1"/>
                        </a:solidFill>
                        <a:latin typeface="Cambria Math"/>
                      </a:rPr>
                      <m:t> &gt; </m:t>
                    </m:r>
                    <m:r>
                      <a:rPr lang="en-US" altLang="zh-TW" sz="3600" b="1" i="1">
                        <a:solidFill>
                          <a:schemeClr val="tx1"/>
                        </a:solidFill>
                        <a:latin typeface="Cambria Math"/>
                      </a:rPr>
                      <m:t>𝟐</m:t>
                    </m:r>
                  </m:oMath>
                </a14:m>
                <a:r>
                  <a:rPr lang="zh-TW" altLang="en-US" sz="3600" b="1" dirty="0" smtClean="0">
                    <a:solidFill>
                      <a:schemeClr val="tx1"/>
                    </a:solidFill>
                    <a:latin typeface="微軟正黑體" panose="020B0604030504040204" pitchFamily="34" charset="-120"/>
                  </a:rPr>
                  <a:t>  </a:t>
                </a:r>
                <a:r>
                  <a:rPr lang="en-US" altLang="zh-TW" sz="3600" dirty="0" smtClean="0">
                    <a:solidFill>
                      <a:srgbClr val="0000FF"/>
                    </a:solidFill>
                    <a:latin typeface="微軟正黑體" panose="020B0604030504040204" pitchFamily="34" charset="-120"/>
                  </a:rPr>
                  <a:t>---(1)</a:t>
                </a:r>
              </a:p>
              <a:p>
                <a:pPr eaLnBrk="1" fontAlgn="auto" hangingPunct="1">
                  <a:spcBef>
                    <a:spcPts val="0"/>
                  </a:spcBef>
                  <a:spcAft>
                    <a:spcPts val="0"/>
                  </a:spcAft>
                  <a:buSzPct val="25000"/>
                </a:pPr>
                <a14:m>
                  <m:oMath xmlns:m="http://schemas.openxmlformats.org/officeDocument/2006/math">
                    <m:r>
                      <a:rPr lang="zh-TW" altLang="en-US" sz="3600" b="1" i="1" smtClean="0">
                        <a:solidFill>
                          <a:schemeClr val="tx1"/>
                        </a:solidFill>
                        <a:latin typeface="Cambria Math"/>
                      </a:rPr>
                      <m:t>                       </m:t>
                    </m:r>
                    <m:r>
                      <a:rPr lang="en-US" altLang="zh-TW" sz="3600" b="1" i="1" smtClean="0">
                        <a:solidFill>
                          <a:srgbClr val="FF0000"/>
                        </a:solidFill>
                        <a:latin typeface="Cambria Math"/>
                      </a:rPr>
                      <m:t>𝟓</m:t>
                    </m:r>
                    <m:r>
                      <a:rPr lang="en-US" altLang="zh-TW" sz="3600" i="1">
                        <a:solidFill>
                          <a:srgbClr val="FF0000"/>
                        </a:solidFill>
                        <a:latin typeface="Cambria Math"/>
                      </a:rPr>
                      <m:t>&gt; </m:t>
                    </m:r>
                    <m:r>
                      <a:rPr lang="en-US" altLang="zh-TW" sz="3600" b="1" i="1">
                        <a:solidFill>
                          <a:srgbClr val="FF0000"/>
                        </a:solidFill>
                        <a:latin typeface="Cambria Math"/>
                      </a:rPr>
                      <m:t>𝟏</m:t>
                    </m:r>
                  </m:oMath>
                </a14:m>
                <a:r>
                  <a:rPr lang="en-US" altLang="zh-TW" sz="3600" dirty="0">
                    <a:solidFill>
                      <a:srgbClr val="FF0000"/>
                    </a:solidFill>
                    <a:latin typeface="微軟正黑體" panose="020B0604030504040204" pitchFamily="34" charset="-120"/>
                  </a:rPr>
                  <a:t> </a:t>
                </a:r>
                <a:r>
                  <a:rPr lang="zh-TW" altLang="en-US" sz="3600" dirty="0" smtClean="0">
                    <a:solidFill>
                      <a:srgbClr val="FF0000"/>
                    </a:solidFill>
                    <a:latin typeface="微軟正黑體" panose="020B0604030504040204" pitchFamily="34" charset="-120"/>
                  </a:rPr>
                  <a:t>  </a:t>
                </a:r>
                <a:r>
                  <a:rPr lang="en-US" altLang="zh-TW" sz="3600" dirty="0" smtClean="0">
                    <a:solidFill>
                      <a:srgbClr val="FF0000"/>
                    </a:solidFill>
                    <a:latin typeface="微軟正黑體" panose="020B0604030504040204" pitchFamily="34" charset="-120"/>
                  </a:rPr>
                  <a:t>---(2)</a:t>
                </a:r>
              </a:p>
              <a:p>
                <a:pPr>
                  <a:buSzPct val="25000"/>
                </a:pPr>
                <a:r>
                  <a:rPr lang="zh-TW" altLang="en-US" sz="3600" kern="0" dirty="0" smtClean="0">
                    <a:solidFill>
                      <a:schemeClr val="tx1"/>
                    </a:solidFill>
                    <a:latin typeface="微軟正黑體" panose="020B0604030504040204" pitchFamily="34" charset="-120"/>
                    <a:ea typeface="華康平劇體W7(P)" panose="040B0700000000000000" pitchFamily="82" charset="-120"/>
                    <a:cs typeface="Caveat"/>
                    <a:sym typeface="Caveat"/>
                  </a:rPr>
                  <a:t> </a:t>
                </a:r>
                <a:r>
                  <a:rPr lang="en-US" altLang="zh-TW" sz="3600" kern="0" dirty="0" smtClean="0">
                    <a:solidFill>
                      <a:srgbClr val="0000FF"/>
                    </a:solidFill>
                    <a:latin typeface="微軟正黑體" panose="020B0604030504040204" pitchFamily="34" charset="-120"/>
                    <a:ea typeface="華康平劇體W7(P)" panose="040B0700000000000000" pitchFamily="82" charset="-120"/>
                    <a:cs typeface="Caveat"/>
                    <a:sym typeface="Caveat"/>
                  </a:rPr>
                  <a:t>(1)</a:t>
                </a:r>
                <a:r>
                  <a:rPr lang="en-US" altLang="zh-TW" sz="3600" kern="0" dirty="0" smtClean="0">
                    <a:solidFill>
                      <a:schemeClr val="tx1"/>
                    </a:solidFill>
                    <a:latin typeface="微軟正黑體" panose="020B0604030504040204" pitchFamily="34" charset="-120"/>
                    <a:ea typeface="華康平劇體W7(P)" panose="040B0700000000000000" pitchFamily="82" charset="-120"/>
                    <a:cs typeface="Caveat"/>
                    <a:sym typeface="Caveat"/>
                  </a:rPr>
                  <a:t>+</a:t>
                </a:r>
                <a:r>
                  <a:rPr lang="en-US" altLang="zh-TW" sz="3600" kern="0" dirty="0" smtClean="0">
                    <a:solidFill>
                      <a:srgbClr val="FF0000"/>
                    </a:solidFill>
                    <a:latin typeface="微軟正黑體" panose="020B0604030504040204" pitchFamily="34" charset="-120"/>
                    <a:ea typeface="華康平劇體W7(P)" panose="040B0700000000000000" pitchFamily="82" charset="-120"/>
                    <a:cs typeface="Caveat"/>
                    <a:sym typeface="Caveat"/>
                  </a:rPr>
                  <a:t>(2)</a:t>
                </a:r>
                <a:r>
                  <a:rPr lang="zh-TW" altLang="en-US" sz="3600" b="1" kern="0" dirty="0" smtClean="0">
                    <a:solidFill>
                      <a:schemeClr val="tx1"/>
                    </a:solidFill>
                    <a:latin typeface="標楷體" panose="03000509000000000000" pitchFamily="65" charset="-120"/>
                    <a:ea typeface="標楷體" panose="03000509000000000000" pitchFamily="65" charset="-120"/>
                    <a:cs typeface="Caveat"/>
                    <a:sym typeface="Caveat"/>
                  </a:rPr>
                  <a:t>得</a:t>
                </a:r>
                <a:r>
                  <a:rPr lang="zh-TW" altLang="en-US" sz="3600" kern="0" dirty="0" smtClean="0">
                    <a:solidFill>
                      <a:schemeClr val="tx1"/>
                    </a:solidFill>
                    <a:latin typeface="微軟正黑體" panose="020B0604030504040204" pitchFamily="34" charset="-120"/>
                    <a:ea typeface="華康平劇體W7(P)" panose="040B0700000000000000" pitchFamily="82" charset="-120"/>
                    <a:cs typeface="Caveat"/>
                    <a:sym typeface="Caveat"/>
                  </a:rPr>
                  <a:t>  </a:t>
                </a:r>
                <a:endParaRPr lang="en-US" altLang="zh-TW" sz="3600" kern="0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華康平劇體W7(P)" panose="040B0700000000000000" pitchFamily="82" charset="-120"/>
                  <a:cs typeface="Caveat"/>
                  <a:sym typeface="Caveat"/>
                </a:endParaRPr>
              </a:p>
              <a:p>
                <a:pPr>
                  <a:buSzPct val="25000"/>
                </a:pPr>
                <a:r>
                  <a:rPr lang="zh-TW" altLang="en-US" sz="3600" kern="0" dirty="0">
                    <a:latin typeface="微軟正黑體" panose="020B0604030504040204" pitchFamily="34" charset="-120"/>
                    <a:ea typeface="華康平劇體W7(P)" panose="040B0700000000000000" pitchFamily="82" charset="-120"/>
                    <a:cs typeface="Caveat"/>
                    <a:sym typeface="Caveat"/>
                  </a:rPr>
                  <a:t> </a:t>
                </a:r>
                <a:r>
                  <a:rPr lang="zh-TW" altLang="en-US" sz="3600" kern="0" dirty="0" smtClean="0">
                    <a:latin typeface="微軟正黑體" panose="020B0604030504040204" pitchFamily="34" charset="-120"/>
                    <a:ea typeface="華康平劇體W7(P)" panose="040B0700000000000000" pitchFamily="82" charset="-120"/>
                    <a:cs typeface="Caveat"/>
                    <a:sym typeface="Caveat"/>
                  </a:rPr>
                  <a:t>            </a:t>
                </a:r>
                <a:r>
                  <a:rPr lang="zh-TW" altLang="en-US" sz="3600" kern="0" dirty="0" smtClean="0">
                    <a:solidFill>
                      <a:schemeClr val="tx1"/>
                    </a:solidFill>
                    <a:latin typeface="微軟正黑體" panose="020B0604030504040204" pitchFamily="34" charset="-120"/>
                    <a:ea typeface="華康平劇體W7(P)" panose="040B0700000000000000" pitchFamily="82" charset="-120"/>
                    <a:cs typeface="Caveat"/>
                    <a:sym typeface="Caveat"/>
                  </a:rPr>
                  <a:t>     </a:t>
                </a:r>
                <a14:m>
                  <m:oMath xmlns:m="http://schemas.openxmlformats.org/officeDocument/2006/math">
                    <m:r>
                      <a:rPr lang="en-US" altLang="zh-TW" sz="3600" b="1" i="1">
                        <a:solidFill>
                          <a:schemeClr val="tx1"/>
                        </a:solidFill>
                        <a:latin typeface="Cambria Math"/>
                      </a:rPr>
                      <m:t>𝟑</m:t>
                    </m:r>
                    <m:r>
                      <a:rPr lang="en-US" altLang="zh-TW" sz="3600" b="1" i="1">
                        <a:latin typeface="Cambria Math"/>
                      </a:rPr>
                      <m:t>𝒙</m:t>
                    </m:r>
                    <m:r>
                      <a:rPr lang="en-US" altLang="zh-TW" sz="3600" b="1">
                        <a:solidFill>
                          <a:schemeClr val="tx1"/>
                        </a:solidFill>
                        <a:latin typeface="Cambria Math"/>
                      </a:rPr>
                      <m:t>&gt; </m:t>
                    </m:r>
                    <m:r>
                      <a:rPr lang="en-US" altLang="zh-TW" sz="3600" b="1" i="1">
                        <a:solidFill>
                          <a:schemeClr val="tx1"/>
                        </a:solidFill>
                        <a:latin typeface="Cambria Math"/>
                      </a:rPr>
                      <m:t>𝟑</m:t>
                    </m:r>
                  </m:oMath>
                </a14:m>
                <a:endParaRPr lang="en-US" altLang="zh-TW" sz="3600" b="1" dirty="0" smtClean="0">
                  <a:solidFill>
                    <a:schemeClr val="tx1"/>
                  </a:solidFill>
                  <a:latin typeface="微軟正黑體" panose="020B0604030504040204" pitchFamily="34" charset="-120"/>
                </a:endParaRPr>
              </a:p>
              <a:p>
                <a:pPr>
                  <a:buSzPct val="25000"/>
                </a:pPr>
                <a:r>
                  <a:rPr lang="zh-TW" altLang="en-US" sz="3600" b="1" dirty="0" smtClean="0">
                    <a:solidFill>
                      <a:srgbClr val="FF0000"/>
                    </a:solidFill>
                  </a:rPr>
                  <a:t>                  </a:t>
                </a:r>
                <a14:m>
                  <m:oMath xmlns:m="http://schemas.openxmlformats.org/officeDocument/2006/math">
                    <m:r>
                      <a:rPr lang="en-US" altLang="zh-TW" sz="3600" b="1" i="1">
                        <a:solidFill>
                          <a:srgbClr val="FF0000"/>
                        </a:solidFill>
                        <a:latin typeface="Cambria Math"/>
                      </a:rPr>
                      <m:t>𝒙</m:t>
                    </m:r>
                    <m:r>
                      <a:rPr lang="en-US" altLang="zh-TW" sz="3600" b="1">
                        <a:solidFill>
                          <a:srgbClr val="FF0000"/>
                        </a:solidFill>
                        <a:latin typeface="Cambria Math"/>
                      </a:rPr>
                      <m:t>&gt;</m:t>
                    </m:r>
                    <m:r>
                      <a:rPr lang="en-US" altLang="zh-TW" sz="3600" b="1" i="1" smtClean="0">
                        <a:solidFill>
                          <a:srgbClr val="FF0000"/>
                        </a:solidFill>
                        <a:latin typeface="Cambria Math"/>
                      </a:rPr>
                      <m:t>𝟏</m:t>
                    </m:r>
                  </m:oMath>
                </a14:m>
                <a:endParaRPr lang="en-US" sz="4000" b="1" dirty="0">
                  <a:solidFill>
                    <a:srgbClr val="FF0000"/>
                  </a:solidFill>
                  <a:sym typeface="Caveat"/>
                </a:endParaRPr>
              </a:p>
            </p:txBody>
          </p:sp>
        </mc:Choice>
        <mc:Fallback xmlns="">
          <p:sp>
            <p:nvSpPr>
              <p:cNvPr id="21" name="Shape 1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5745" y="1162817"/>
                <a:ext cx="5280735" cy="2926389"/>
              </a:xfrm>
              <a:prstGeom prst="rect">
                <a:avLst/>
              </a:prstGeom>
              <a:blipFill rotWithShape="1">
                <a:blip r:embed="rId6"/>
                <a:stretch>
                  <a:fillRect l="-3460" t="-3125" r="-207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D:\vito\分享報告\簡報用小插圖\其他\思考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2367" y="4037362"/>
            <a:ext cx="1677988" cy="2661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vito\分享報告\簡報用小插圖\想\Q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96777">
            <a:off x="8911607" y="4473484"/>
            <a:ext cx="1526823" cy="1998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群組 4"/>
          <p:cNvGrpSpPr/>
          <p:nvPr/>
        </p:nvGrpSpPr>
        <p:grpSpPr>
          <a:xfrm>
            <a:off x="5943603" y="19891"/>
            <a:ext cx="5828204" cy="2757363"/>
            <a:chOff x="5943600" y="19891"/>
            <a:chExt cx="5828204" cy="2757363"/>
          </a:xfrm>
        </p:grpSpPr>
        <p:sp>
          <p:nvSpPr>
            <p:cNvPr id="2" name="橢圓 1"/>
            <p:cNvSpPr/>
            <p:nvPr/>
          </p:nvSpPr>
          <p:spPr>
            <a:xfrm>
              <a:off x="8552935" y="19891"/>
              <a:ext cx="3218869" cy="900014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4" name="直線單箭頭接點 3"/>
            <p:cNvCxnSpPr/>
            <p:nvPr/>
          </p:nvCxnSpPr>
          <p:spPr>
            <a:xfrm flipV="1">
              <a:off x="5943600" y="805667"/>
              <a:ext cx="2782451" cy="1971587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050" name="Picture 2" descr="D:\vito\分享報告\簡報用小插圖\想\green-question-mark-clipart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8814" y="1336993"/>
              <a:ext cx="472021" cy="7116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771142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75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750"/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75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750"/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750"/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15" grpId="0"/>
      <p:bldP spid="16" grpId="0"/>
      <p:bldP spid="19" grpId="0"/>
      <p:bldP spid="2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112">
            <a:hlinkClick r:id="rId3"/>
          </p:cNvPr>
          <p:cNvSpPr txBox="1"/>
          <p:nvPr/>
        </p:nvSpPr>
        <p:spPr>
          <a:xfrm>
            <a:off x="6945086" y="65538"/>
            <a:ext cx="5168906" cy="80781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ctr">
              <a:buSzPct val="25000"/>
            </a:pPr>
            <a:r>
              <a:rPr lang="zh-TW" altLang="en-US" sz="5400" b="1" kern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veat"/>
                <a:sym typeface="Caveat"/>
              </a:rPr>
              <a:t>方程式與解集合</a:t>
            </a:r>
            <a:endParaRPr lang="en-US" sz="5400" b="1" kern="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veat"/>
              <a:sym typeface="Caveat"/>
            </a:endParaRPr>
          </a:p>
        </p:txBody>
      </p:sp>
      <p:sp>
        <p:nvSpPr>
          <p:cNvPr id="5" name="文字方塊 4"/>
          <p:cNvSpPr txBox="1"/>
          <p:nvPr/>
        </p:nvSpPr>
        <p:spPr>
          <a:xfrm rot="21013493">
            <a:off x="7019921" y="2561303"/>
            <a:ext cx="30135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sz="4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方程式等價</a:t>
            </a:r>
            <a:endParaRPr lang="en-US" altLang="zh-TW" sz="4000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TW" altLang="en-US" sz="4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40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於解集合</a:t>
            </a:r>
            <a:endParaRPr lang="zh-TW" altLang="en-US" sz="4000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2036091" y="1478714"/>
            <a:ext cx="5017108" cy="925959"/>
            <a:chOff x="752321" y="723057"/>
            <a:chExt cx="5017108" cy="925959"/>
          </a:xfrm>
        </p:grpSpPr>
        <p:sp>
          <p:nvSpPr>
            <p:cNvPr id="4" name="Shape 133"/>
            <p:cNvSpPr txBox="1"/>
            <p:nvPr/>
          </p:nvSpPr>
          <p:spPr>
            <a:xfrm>
              <a:off x="752321" y="877407"/>
              <a:ext cx="5017108" cy="7716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algn="ctr">
                <a:buSzPct val="25000"/>
              </a:pPr>
              <a:r>
                <a:rPr lang="zh-TW" altLang="en-US" sz="4000" b="1" kern="0" dirty="0" smtClean="0">
                  <a:latin typeface="微軟正黑體" panose="020B0604030504040204" pitchFamily="34" charset="-120"/>
                  <a:ea typeface="微軟正黑體" panose="020B0604030504040204" pitchFamily="34" charset="-120"/>
                  <a:cs typeface="Caveat"/>
                  <a:sym typeface="Caveat"/>
                </a:rPr>
                <a:t>等量公理保持      不變</a:t>
              </a:r>
              <a:endParaRPr lang="en-US" sz="4000" b="1" kern="0" dirty="0">
                <a:latin typeface="微軟正黑體" panose="020B0604030504040204" pitchFamily="34" charset="-120"/>
                <a:ea typeface="微軟正黑體" panose="020B0604030504040204" pitchFamily="34" charset="-120"/>
                <a:cs typeface="Caveat"/>
                <a:sym typeface="Caveat"/>
              </a:endParaRPr>
            </a:p>
          </p:txBody>
        </p:sp>
        <p:pic>
          <p:nvPicPr>
            <p:cNvPr id="6" name="Picture 2" descr="D:\生根(CA)\生根分享報告\簡報用小插圖\green-question-mark-clipart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3588" y="723057"/>
              <a:ext cx="777776" cy="879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Picture 6" descr="C:\Users\User\Desktop\mathtree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828299" y="4455693"/>
            <a:ext cx="2739417" cy="2415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/>
              <p:cNvSpPr txBox="1"/>
              <p:nvPr/>
            </p:nvSpPr>
            <p:spPr>
              <a:xfrm>
                <a:off x="426308" y="5372989"/>
                <a:ext cx="4855029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TW" altLang="en-US" sz="4000" dirty="0" smtClean="0">
                    <a:solidFill>
                      <a:schemeClr val="tx1"/>
                    </a:solidFill>
                    <a:latin typeface="華康中圓體(P)" panose="020F0500000000000000" pitchFamily="34" charset="-120"/>
                    <a:ea typeface="華康中圓體(P)" panose="020F0500000000000000" pitchFamily="34" charset="-120"/>
                  </a:rPr>
                  <a:t> </a:t>
                </a:r>
                <a:r>
                  <a:rPr lang="en-US" altLang="zh-TW" sz="4000" dirty="0" smtClean="0">
                    <a:solidFill>
                      <a:schemeClr val="tx1"/>
                    </a:solidFill>
                    <a:latin typeface="華康中圓體(P)" panose="020F0500000000000000" pitchFamily="34" charset="-120"/>
                    <a:ea typeface="華康中圓體(P)" panose="020F0500000000000000" pitchFamily="34" charset="-120"/>
                  </a:rPr>
                  <a:t>e.g.</a:t>
                </a:r>
                <a:r>
                  <a:rPr lang="zh-TW" altLang="en-US" sz="4000" dirty="0" smtClean="0">
                    <a:solidFill>
                      <a:schemeClr val="tx1"/>
                    </a:solidFill>
                    <a:latin typeface="華康中圓體(P)" panose="020F0500000000000000" pitchFamily="34" charset="-120"/>
                    <a:ea typeface="華康中圓體(P)" panose="020F0500000000000000" pitchFamily="34" charset="-120"/>
                  </a:rPr>
                  <a:t>   </a:t>
                </a:r>
                <a14:m>
                  <m:oMath xmlns:m="http://schemas.openxmlformats.org/officeDocument/2006/math">
                    <m:r>
                      <a:rPr lang="en-US" altLang="zh-TW" sz="4000" i="1" smtClean="0">
                        <a:solidFill>
                          <a:schemeClr val="tx1"/>
                        </a:solidFill>
                        <a:latin typeface="Cambria Math"/>
                        <a:ea typeface="華康中圓體(P)" panose="020F0500000000000000" pitchFamily="34" charset="-120"/>
                      </a:rPr>
                      <m:t>3</m:t>
                    </m:r>
                    <m:r>
                      <a:rPr lang="en-US" altLang="zh-TW" sz="4000" i="1" smtClean="0">
                        <a:solidFill>
                          <a:schemeClr val="tx1"/>
                        </a:solidFill>
                        <a:latin typeface="Cambria Math"/>
                        <a:ea typeface="華康中圓體(P)" panose="020F0500000000000000" pitchFamily="34" charset="-120"/>
                      </a:rPr>
                      <m:t>𝑥</m:t>
                    </m:r>
                    <m:r>
                      <a:rPr lang="en-US" altLang="zh-TW" sz="4000" i="1" smtClean="0">
                        <a:solidFill>
                          <a:schemeClr val="tx1"/>
                        </a:solidFill>
                        <a:latin typeface="Cambria Math"/>
                        <a:ea typeface="華康中圓體(P)" panose="020F0500000000000000" pitchFamily="34" charset="-120"/>
                      </a:rPr>
                      <m:t>+2</m:t>
                    </m:r>
                    <m:r>
                      <a:rPr lang="en-US" altLang="zh-TW" sz="4000" i="1" smtClean="0">
                        <a:solidFill>
                          <a:schemeClr val="tx1"/>
                        </a:solidFill>
                        <a:latin typeface="Cambria Math"/>
                        <a:ea typeface="華康中圓體(P)" panose="020F0500000000000000" pitchFamily="34" charset="-120"/>
                      </a:rPr>
                      <m:t>𝑦</m:t>
                    </m:r>
                    <m:r>
                      <a:rPr lang="en-US" altLang="zh-TW" sz="4000" i="1" smtClean="0">
                        <a:solidFill>
                          <a:schemeClr val="tx1"/>
                        </a:solidFill>
                        <a:latin typeface="Cambria Math"/>
                        <a:ea typeface="華康中圓體(P)" panose="020F0500000000000000" pitchFamily="34" charset="-120"/>
                      </a:rPr>
                      <m:t>=9</m:t>
                    </m:r>
                  </m:oMath>
                </a14:m>
                <a:endParaRPr lang="en-US" altLang="zh-TW" sz="4000" dirty="0" smtClean="0">
                  <a:solidFill>
                    <a:schemeClr val="tx1"/>
                  </a:solidFill>
                  <a:latin typeface="華康中圓體(P)" panose="020F0500000000000000" pitchFamily="34" charset="-120"/>
                  <a:ea typeface="華康中圓體(P)" panose="020F0500000000000000" pitchFamily="34" charset="-120"/>
                </a:endParaRPr>
              </a:p>
              <a:p>
                <a:pPr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zh-TW" altLang="en-US" sz="4000" dirty="0" smtClean="0">
                    <a:solidFill>
                      <a:schemeClr val="tx1"/>
                    </a:solidFill>
                    <a:latin typeface="華康中圓體(P)" panose="020F0500000000000000" pitchFamily="34" charset="-120"/>
                    <a:ea typeface="華康中圓體(P)" panose="020F0500000000000000" pitchFamily="34" charset="-120"/>
                  </a:rPr>
                  <a:t>         </a:t>
                </a:r>
                <a14:m>
                  <m:oMath xmlns:m="http://schemas.openxmlformats.org/officeDocument/2006/math">
                    <m:r>
                      <a:rPr lang="en-US" altLang="zh-TW" sz="4000" i="1" smtClean="0">
                        <a:solidFill>
                          <a:srgbClr val="FF00FF"/>
                        </a:solidFill>
                        <a:latin typeface="Cambria Math"/>
                        <a:ea typeface="華康中圓體(P)" panose="020F0500000000000000" pitchFamily="34" charset="-120"/>
                      </a:rPr>
                      <m:t>6</m:t>
                    </m:r>
                    <m:r>
                      <a:rPr lang="en-US" altLang="zh-TW" sz="4000" i="1" smtClean="0">
                        <a:solidFill>
                          <a:srgbClr val="FF00FF"/>
                        </a:solidFill>
                        <a:latin typeface="Cambria Math"/>
                        <a:ea typeface="華康中圓體(P)" panose="020F0500000000000000" pitchFamily="34" charset="-120"/>
                      </a:rPr>
                      <m:t>𝑥</m:t>
                    </m:r>
                    <m:r>
                      <a:rPr lang="en-US" altLang="zh-TW" sz="4000" i="1" smtClean="0">
                        <a:solidFill>
                          <a:srgbClr val="FF00FF"/>
                        </a:solidFill>
                        <a:latin typeface="Cambria Math"/>
                        <a:ea typeface="華康中圓體(P)" panose="020F0500000000000000" pitchFamily="34" charset="-120"/>
                      </a:rPr>
                      <m:t>+4</m:t>
                    </m:r>
                    <m:r>
                      <a:rPr lang="en-US" altLang="zh-TW" sz="4000" i="1" smtClean="0">
                        <a:solidFill>
                          <a:srgbClr val="FF00FF"/>
                        </a:solidFill>
                        <a:latin typeface="Cambria Math"/>
                        <a:ea typeface="華康中圓體(P)" panose="020F0500000000000000" pitchFamily="34" charset="-120"/>
                      </a:rPr>
                      <m:t>𝑦</m:t>
                    </m:r>
                    <m:r>
                      <a:rPr lang="en-US" altLang="zh-TW" sz="4000" i="1" smtClean="0">
                        <a:solidFill>
                          <a:srgbClr val="FF00FF"/>
                        </a:solidFill>
                        <a:latin typeface="Cambria Math"/>
                        <a:ea typeface="華康中圓體(P)" panose="020F0500000000000000" pitchFamily="34" charset="-120"/>
                      </a:rPr>
                      <m:t>=18</m:t>
                    </m:r>
                  </m:oMath>
                </a14:m>
                <a:endParaRPr lang="zh-TW" altLang="en-US" sz="4000" dirty="0">
                  <a:solidFill>
                    <a:schemeClr val="tx1"/>
                  </a:solidFill>
                  <a:latin typeface="華康中圓體(P)" panose="020F0500000000000000" pitchFamily="34" charset="-120"/>
                  <a:ea typeface="華康中圓體(P)" panose="020F0500000000000000" pitchFamily="34" charset="-120"/>
                </a:endParaRPr>
              </a:p>
            </p:txBody>
          </p:sp>
        </mc:Choice>
        <mc:Fallback xmlns="">
          <p:sp>
            <p:nvSpPr>
              <p:cNvPr id="8" name="文字方塊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308" y="5372989"/>
                <a:ext cx="4855029" cy="1323439"/>
              </a:xfrm>
              <a:prstGeom prst="rect">
                <a:avLst/>
              </a:prstGeom>
              <a:blipFill rotWithShape="1">
                <a:blip r:embed="rId6"/>
                <a:stretch>
                  <a:fillRect l="-1005" t="-829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群組 11"/>
          <p:cNvGrpSpPr/>
          <p:nvPr/>
        </p:nvGrpSpPr>
        <p:grpSpPr>
          <a:xfrm>
            <a:off x="1925289" y="3025026"/>
            <a:ext cx="3119809" cy="1802444"/>
            <a:chOff x="1923371" y="2583141"/>
            <a:chExt cx="3119809" cy="1802444"/>
          </a:xfrm>
        </p:grpSpPr>
        <p:pic>
          <p:nvPicPr>
            <p:cNvPr id="5126" name="Picture 6" descr="C:\Users\User\Desktop\eq0028P.gif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3371" y="2604410"/>
              <a:ext cx="2924175" cy="17811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5" name="Picture 5" descr="D:\生根(CA)\生根分享報告\簡報用小插圖\math\方程式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12586">
              <a:off x="2153033" y="2583141"/>
              <a:ext cx="2890147" cy="12660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" name="群組 14"/>
          <p:cNvGrpSpPr/>
          <p:nvPr/>
        </p:nvGrpSpPr>
        <p:grpSpPr>
          <a:xfrm>
            <a:off x="6990650" y="4455693"/>
            <a:ext cx="2071493" cy="1712374"/>
            <a:chOff x="6114564" y="4520089"/>
            <a:chExt cx="2071493" cy="1712374"/>
          </a:xfrm>
        </p:grpSpPr>
        <p:sp>
          <p:nvSpPr>
            <p:cNvPr id="14" name="橢圓 13"/>
            <p:cNvSpPr/>
            <p:nvPr/>
          </p:nvSpPr>
          <p:spPr>
            <a:xfrm>
              <a:off x="6128657" y="5345470"/>
              <a:ext cx="2057400" cy="886993"/>
            </a:xfrm>
            <a:prstGeom prst="ellipse">
              <a:avLst/>
            </a:prstGeom>
            <a:noFill/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5122" name="Picture 2" descr="D:\生根(CA)\生根分享報告\簡報用小插圖\其他\答案.png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902335">
              <a:off x="6114564" y="4952057"/>
              <a:ext cx="1081311" cy="9424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3" name="Picture 3" descr="D:\生根(CA)\生根分享報告\簡報用小插圖\其他\答案1.png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329913">
              <a:off x="7378685" y="5031828"/>
              <a:ext cx="543822" cy="7828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124" name="Picture 4" descr="D:\生根(CA)\生根分享報告\簡報用小插圖\其他\答案2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07394" y="4520089"/>
              <a:ext cx="721684" cy="118790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文字方塊 12"/>
            <p:cNvSpPr txBox="1"/>
            <p:nvPr/>
          </p:nvSpPr>
          <p:spPr>
            <a:xfrm>
              <a:off x="6898266" y="5628507"/>
              <a:ext cx="4924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400" dirty="0"/>
                <a:t>解</a:t>
              </a:r>
            </a:p>
          </p:txBody>
        </p:sp>
      </p:grpSp>
      <p:pic>
        <p:nvPicPr>
          <p:cNvPr id="5127" name="Picture 7" descr="D:\生根(CA)\生根分享報告\簡報用小插圖\其他\箭頭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68471">
            <a:off x="5410988" y="3645962"/>
            <a:ext cx="1186263" cy="1457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D:\生根(CA)\生根分享報告\簡報用小插圖\其他\探究3.pn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85" y="-28841"/>
            <a:ext cx="1723158" cy="209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8298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1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5" dur="1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群組 20"/>
          <p:cNvGrpSpPr/>
          <p:nvPr/>
        </p:nvGrpSpPr>
        <p:grpSpPr>
          <a:xfrm>
            <a:off x="6456422" y="594632"/>
            <a:ext cx="4604659" cy="1104900"/>
            <a:chOff x="6618512" y="1028114"/>
            <a:chExt cx="4604659" cy="1104900"/>
          </a:xfrm>
        </p:grpSpPr>
        <p:sp>
          <p:nvSpPr>
            <p:cNvPr id="22" name="文字方塊 21"/>
            <p:cNvSpPr txBox="1"/>
            <p:nvPr/>
          </p:nvSpPr>
          <p:spPr>
            <a:xfrm>
              <a:off x="6618512" y="1284515"/>
              <a:ext cx="4604659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3000" dirty="0" smtClean="0">
                  <a:solidFill>
                    <a:prstClr val="black"/>
                  </a:solidFill>
                </a:rPr>
                <a:t>15</a:t>
              </a:r>
              <a:r>
                <a:rPr lang="zh-TW" altLang="en-US" sz="3000" dirty="0" smtClean="0">
                  <a:solidFill>
                    <a:prstClr val="black"/>
                  </a:solidFill>
                </a:rPr>
                <a:t>          </a:t>
              </a:r>
              <a:r>
                <a:rPr lang="en-US" altLang="zh-TW" sz="3000" dirty="0" smtClean="0">
                  <a:solidFill>
                    <a:prstClr val="black"/>
                  </a:solidFill>
                </a:rPr>
                <a:t>+10</a:t>
              </a:r>
              <a:r>
                <a:rPr lang="zh-TW" altLang="en-US" sz="3000" dirty="0" smtClean="0">
                  <a:solidFill>
                    <a:prstClr val="black"/>
                  </a:solidFill>
                </a:rPr>
                <a:t>         ＝</a:t>
              </a:r>
              <a:r>
                <a:rPr lang="en-US" altLang="zh-TW" sz="3000" dirty="0" smtClean="0">
                  <a:solidFill>
                    <a:prstClr val="black"/>
                  </a:solidFill>
                </a:rPr>
                <a:t>100</a:t>
              </a:r>
              <a:endParaRPr lang="zh-TW" altLang="en-US" sz="3000" dirty="0">
                <a:solidFill>
                  <a:prstClr val="black"/>
                </a:solidFill>
              </a:endParaRPr>
            </a:p>
          </p:txBody>
        </p:sp>
        <p:pic>
          <p:nvPicPr>
            <p:cNvPr id="23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1658" y="1028114"/>
              <a:ext cx="809625" cy="1066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2884" y="1028114"/>
              <a:ext cx="790575" cy="1104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111" y="2438397"/>
            <a:ext cx="3734970" cy="158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4" name="直線接點 33"/>
          <p:cNvCxnSpPr/>
          <p:nvPr/>
        </p:nvCxnSpPr>
        <p:spPr>
          <a:xfrm>
            <a:off x="6480248" y="4657384"/>
            <a:ext cx="2828244" cy="1099457"/>
          </a:xfrm>
          <a:prstGeom prst="line">
            <a:avLst/>
          </a:prstGeom>
          <a:ln w="28575">
            <a:solidFill>
              <a:srgbClr val="0000FF">
                <a:alpha val="4902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群組 34"/>
          <p:cNvGrpSpPr/>
          <p:nvPr/>
        </p:nvGrpSpPr>
        <p:grpSpPr>
          <a:xfrm>
            <a:off x="6065230" y="3757271"/>
            <a:ext cx="3707926" cy="2728914"/>
            <a:chOff x="5866039" y="3671887"/>
            <a:chExt cx="3707926" cy="2728914"/>
          </a:xfrm>
        </p:grpSpPr>
        <p:cxnSp>
          <p:nvCxnSpPr>
            <p:cNvPr id="36" name="直線單箭頭接點 35"/>
            <p:cNvCxnSpPr/>
            <p:nvPr/>
          </p:nvCxnSpPr>
          <p:spPr>
            <a:xfrm>
              <a:off x="5866039" y="5900057"/>
              <a:ext cx="3222171" cy="0"/>
            </a:xfrm>
            <a:prstGeom prst="straightConnector1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線單箭頭接點 36"/>
            <p:cNvCxnSpPr/>
            <p:nvPr/>
          </p:nvCxnSpPr>
          <p:spPr>
            <a:xfrm flipV="1">
              <a:off x="6493331" y="4205286"/>
              <a:ext cx="0" cy="2195515"/>
            </a:xfrm>
            <a:prstGeom prst="straightConnector1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橢圓 37"/>
            <p:cNvSpPr/>
            <p:nvPr/>
          </p:nvSpPr>
          <p:spPr>
            <a:xfrm>
              <a:off x="6756618" y="4724391"/>
              <a:ext cx="108000" cy="108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39" name="橢圓 38"/>
            <p:cNvSpPr/>
            <p:nvPr/>
          </p:nvSpPr>
          <p:spPr>
            <a:xfrm>
              <a:off x="8596292" y="5442865"/>
              <a:ext cx="108000" cy="108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40" name="橢圓 39"/>
            <p:cNvSpPr/>
            <p:nvPr/>
          </p:nvSpPr>
          <p:spPr>
            <a:xfrm>
              <a:off x="7660148" y="5083621"/>
              <a:ext cx="108000" cy="108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  <p:pic>
          <p:nvPicPr>
            <p:cNvPr id="41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78678" y="5812972"/>
              <a:ext cx="395287" cy="5524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33083" y="3671887"/>
              <a:ext cx="404812" cy="5333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3" name="標題 2"/>
          <p:cNvSpPr txBox="1">
            <a:spLocks/>
          </p:cNvSpPr>
          <p:nvPr/>
        </p:nvSpPr>
        <p:spPr>
          <a:xfrm>
            <a:off x="97970" y="119748"/>
            <a:ext cx="2993573" cy="70757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800" b="1" dirty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概念澄清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27" y="1462861"/>
            <a:ext cx="4718911" cy="29364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827314" y="4778391"/>
            <a:ext cx="371202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solidFill>
                  <a:srgbClr val="0070C0"/>
                </a:solidFill>
              </a:rPr>
              <a:t>請用不同的</a:t>
            </a:r>
            <a:r>
              <a:rPr lang="zh-TW" altLang="en-US" sz="3200" b="1" dirty="0" smtClean="0">
                <a:solidFill>
                  <a:srgbClr val="0070C0"/>
                </a:solidFill>
              </a:rPr>
              <a:t>方式</a:t>
            </a:r>
            <a:endParaRPr lang="en-US" altLang="zh-TW" sz="3200" b="1" dirty="0" smtClean="0">
              <a:solidFill>
                <a:srgbClr val="0070C0"/>
              </a:solidFill>
            </a:endParaRPr>
          </a:p>
          <a:p>
            <a:r>
              <a:rPr lang="zh-TW" altLang="en-US" sz="3200" b="1" dirty="0">
                <a:solidFill>
                  <a:srgbClr val="0070C0"/>
                </a:solidFill>
              </a:rPr>
              <a:t>來表示題目的意涵</a:t>
            </a:r>
          </a:p>
        </p:txBody>
      </p:sp>
    </p:spTree>
    <p:extLst>
      <p:ext uri="{BB962C8B-B14F-4D97-AF65-F5344CB8AC3E}">
        <p14:creationId xmlns:p14="http://schemas.microsoft.com/office/powerpoint/2010/main" val="141846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12">
            <a:hlinkClick r:id="rId3"/>
          </p:cNvPr>
          <p:cNvSpPr txBox="1"/>
          <p:nvPr/>
        </p:nvSpPr>
        <p:spPr>
          <a:xfrm>
            <a:off x="8338458" y="65538"/>
            <a:ext cx="3775534" cy="80781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algn="ctr">
              <a:buSzPct val="25000"/>
            </a:pPr>
            <a:r>
              <a:rPr lang="zh-TW" altLang="en-US" sz="5400" b="1" kern="0" dirty="0" smtClean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veat"/>
                <a:sym typeface="Caveat"/>
              </a:rPr>
              <a:t>等價</a:t>
            </a:r>
            <a:r>
              <a:rPr lang="zh-TW" altLang="en-US" sz="5400" b="1" kern="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Caveat"/>
                <a:sym typeface="Caveat"/>
              </a:rPr>
              <a:t>的意涵</a:t>
            </a:r>
            <a:endParaRPr lang="zh-TW" altLang="en-US" sz="5400" b="1" kern="0" dirty="0">
              <a:solidFill>
                <a:prstClr val="black">
                  <a:lumMod val="65000"/>
                  <a:lumOff val="35000"/>
                </a:prstClr>
              </a:solidFill>
              <a:latin typeface="標楷體" panose="03000509000000000000" pitchFamily="65" charset="-120"/>
              <a:ea typeface="標楷體" panose="03000509000000000000" pitchFamily="65" charset="-120"/>
              <a:cs typeface="Caveat"/>
              <a:sym typeface="Caveat"/>
            </a:endParaRPr>
          </a:p>
        </p:txBody>
      </p:sp>
      <p:sp>
        <p:nvSpPr>
          <p:cNvPr id="11" name="文本框 5"/>
          <p:cNvSpPr txBox="1"/>
          <p:nvPr/>
        </p:nvSpPr>
        <p:spPr>
          <a:xfrm>
            <a:off x="8969668" y="6010177"/>
            <a:ext cx="172354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3000" b="1" dirty="0" smtClean="0">
                <a:solidFill>
                  <a:srgbClr val="44546A">
                    <a:lumMod val="75000"/>
                  </a:srgb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DFPShaoNvW5-GB" charset="-122"/>
                <a:sym typeface="Arial"/>
              </a:rPr>
              <a:t>概念澄清</a:t>
            </a:r>
            <a:endParaRPr kumimoji="1" lang="zh-CN" altLang="en-US" sz="3000" b="1" dirty="0">
              <a:solidFill>
                <a:srgbClr val="44546A">
                  <a:lumMod val="75000"/>
                </a:srgbClr>
              </a:solidFill>
              <a:latin typeface="標楷體" panose="03000509000000000000" pitchFamily="65" charset="-120"/>
              <a:ea typeface="標楷體" panose="03000509000000000000" pitchFamily="65" charset="-120"/>
              <a:cs typeface="DFPShaoNvW5-GB" charset="-122"/>
              <a:sym typeface="Arial"/>
            </a:endParaRPr>
          </a:p>
        </p:txBody>
      </p:sp>
      <p:grpSp>
        <p:nvGrpSpPr>
          <p:cNvPr id="12" name="组合 20"/>
          <p:cNvGrpSpPr/>
          <p:nvPr/>
        </p:nvGrpSpPr>
        <p:grpSpPr>
          <a:xfrm>
            <a:off x="8567057" y="6012908"/>
            <a:ext cx="3436803" cy="646273"/>
            <a:chOff x="7637775" y="5530041"/>
            <a:chExt cx="4000129" cy="646029"/>
          </a:xfrm>
        </p:grpSpPr>
        <p:sp>
          <p:nvSpPr>
            <p:cNvPr id="13" name="任意多边形 21"/>
            <p:cNvSpPr/>
            <p:nvPr/>
          </p:nvSpPr>
          <p:spPr>
            <a:xfrm>
              <a:off x="7637775" y="6096678"/>
              <a:ext cx="2494104" cy="79392"/>
            </a:xfrm>
            <a:custGeom>
              <a:avLst/>
              <a:gdLst>
                <a:gd name="connsiteX0" fmla="*/ 2569580 w 2569580"/>
                <a:gd name="connsiteY0" fmla="*/ 13982 h 95004"/>
                <a:gd name="connsiteX1" fmla="*/ 2187616 w 2569580"/>
                <a:gd name="connsiteY1" fmla="*/ 13982 h 95004"/>
                <a:gd name="connsiteX2" fmla="*/ 2118167 w 2569580"/>
                <a:gd name="connsiteY2" fmla="*/ 37131 h 95004"/>
                <a:gd name="connsiteX3" fmla="*/ 1481560 w 2569580"/>
                <a:gd name="connsiteY3" fmla="*/ 60280 h 95004"/>
                <a:gd name="connsiteX4" fmla="*/ 1388962 w 2569580"/>
                <a:gd name="connsiteY4" fmla="*/ 71855 h 95004"/>
                <a:gd name="connsiteX5" fmla="*/ 1307940 w 2569580"/>
                <a:gd name="connsiteY5" fmla="*/ 83430 h 95004"/>
                <a:gd name="connsiteX6" fmla="*/ 844952 w 2569580"/>
                <a:gd name="connsiteY6" fmla="*/ 71855 h 95004"/>
                <a:gd name="connsiteX7" fmla="*/ 775504 w 2569580"/>
                <a:gd name="connsiteY7" fmla="*/ 48706 h 95004"/>
                <a:gd name="connsiteX8" fmla="*/ 740780 w 2569580"/>
                <a:gd name="connsiteY8" fmla="*/ 37131 h 95004"/>
                <a:gd name="connsiteX9" fmla="*/ 254643 w 2569580"/>
                <a:gd name="connsiteY9" fmla="*/ 48706 h 95004"/>
                <a:gd name="connsiteX10" fmla="*/ 219919 w 2569580"/>
                <a:gd name="connsiteY10" fmla="*/ 60280 h 95004"/>
                <a:gd name="connsiteX11" fmla="*/ 196770 w 2569580"/>
                <a:gd name="connsiteY11" fmla="*/ 95004 h 95004"/>
                <a:gd name="connsiteX12" fmla="*/ 0 w 2569580"/>
                <a:gd name="connsiteY12" fmla="*/ 83430 h 95004"/>
                <a:gd name="connsiteX0" fmla="*/ 2541747 w 2541747"/>
                <a:gd name="connsiteY0" fmla="*/ 13982 h 95004"/>
                <a:gd name="connsiteX1" fmla="*/ 2159783 w 2541747"/>
                <a:gd name="connsiteY1" fmla="*/ 13982 h 95004"/>
                <a:gd name="connsiteX2" fmla="*/ 2090334 w 2541747"/>
                <a:gd name="connsiteY2" fmla="*/ 37131 h 95004"/>
                <a:gd name="connsiteX3" fmla="*/ 1453727 w 2541747"/>
                <a:gd name="connsiteY3" fmla="*/ 60280 h 95004"/>
                <a:gd name="connsiteX4" fmla="*/ 1361129 w 2541747"/>
                <a:gd name="connsiteY4" fmla="*/ 71855 h 95004"/>
                <a:gd name="connsiteX5" fmla="*/ 1280107 w 2541747"/>
                <a:gd name="connsiteY5" fmla="*/ 83430 h 95004"/>
                <a:gd name="connsiteX6" fmla="*/ 817119 w 2541747"/>
                <a:gd name="connsiteY6" fmla="*/ 71855 h 95004"/>
                <a:gd name="connsiteX7" fmla="*/ 747671 w 2541747"/>
                <a:gd name="connsiteY7" fmla="*/ 48706 h 95004"/>
                <a:gd name="connsiteX8" fmla="*/ 712947 w 2541747"/>
                <a:gd name="connsiteY8" fmla="*/ 37131 h 95004"/>
                <a:gd name="connsiteX9" fmla="*/ 226810 w 2541747"/>
                <a:gd name="connsiteY9" fmla="*/ 48706 h 95004"/>
                <a:gd name="connsiteX10" fmla="*/ 192086 w 2541747"/>
                <a:gd name="connsiteY10" fmla="*/ 60280 h 95004"/>
                <a:gd name="connsiteX11" fmla="*/ 168937 w 2541747"/>
                <a:gd name="connsiteY11" fmla="*/ 95004 h 95004"/>
                <a:gd name="connsiteX12" fmla="*/ 0 w 2541747"/>
                <a:gd name="connsiteY12" fmla="*/ 24815 h 95004"/>
                <a:gd name="connsiteX0" fmla="*/ 2541747 w 2541747"/>
                <a:gd name="connsiteY0" fmla="*/ 13982 h 95004"/>
                <a:gd name="connsiteX1" fmla="*/ 2159783 w 2541747"/>
                <a:gd name="connsiteY1" fmla="*/ 13982 h 95004"/>
                <a:gd name="connsiteX2" fmla="*/ 2090334 w 2541747"/>
                <a:gd name="connsiteY2" fmla="*/ 37131 h 95004"/>
                <a:gd name="connsiteX3" fmla="*/ 1453727 w 2541747"/>
                <a:gd name="connsiteY3" fmla="*/ 60280 h 95004"/>
                <a:gd name="connsiteX4" fmla="*/ 1361129 w 2541747"/>
                <a:gd name="connsiteY4" fmla="*/ 71855 h 95004"/>
                <a:gd name="connsiteX5" fmla="*/ 1280107 w 2541747"/>
                <a:gd name="connsiteY5" fmla="*/ 83430 h 95004"/>
                <a:gd name="connsiteX6" fmla="*/ 817119 w 2541747"/>
                <a:gd name="connsiteY6" fmla="*/ 71855 h 95004"/>
                <a:gd name="connsiteX7" fmla="*/ 747671 w 2541747"/>
                <a:gd name="connsiteY7" fmla="*/ 48706 h 95004"/>
                <a:gd name="connsiteX8" fmla="*/ 712947 w 2541747"/>
                <a:gd name="connsiteY8" fmla="*/ 37131 h 95004"/>
                <a:gd name="connsiteX9" fmla="*/ 226810 w 2541747"/>
                <a:gd name="connsiteY9" fmla="*/ 48706 h 95004"/>
                <a:gd name="connsiteX10" fmla="*/ 192086 w 2541747"/>
                <a:gd name="connsiteY10" fmla="*/ 60280 h 95004"/>
                <a:gd name="connsiteX11" fmla="*/ 168937 w 2541747"/>
                <a:gd name="connsiteY11" fmla="*/ 95004 h 95004"/>
                <a:gd name="connsiteX12" fmla="*/ 0 w 2541747"/>
                <a:gd name="connsiteY12" fmla="*/ 24815 h 95004"/>
                <a:gd name="connsiteX0" fmla="*/ 2537771 w 2537771"/>
                <a:gd name="connsiteY0" fmla="*/ 13982 h 95004"/>
                <a:gd name="connsiteX1" fmla="*/ 2155807 w 2537771"/>
                <a:gd name="connsiteY1" fmla="*/ 13982 h 95004"/>
                <a:gd name="connsiteX2" fmla="*/ 2086358 w 2537771"/>
                <a:gd name="connsiteY2" fmla="*/ 37131 h 95004"/>
                <a:gd name="connsiteX3" fmla="*/ 1449751 w 2537771"/>
                <a:gd name="connsiteY3" fmla="*/ 60280 h 95004"/>
                <a:gd name="connsiteX4" fmla="*/ 1357153 w 2537771"/>
                <a:gd name="connsiteY4" fmla="*/ 71855 h 95004"/>
                <a:gd name="connsiteX5" fmla="*/ 1276131 w 2537771"/>
                <a:gd name="connsiteY5" fmla="*/ 83430 h 95004"/>
                <a:gd name="connsiteX6" fmla="*/ 813143 w 2537771"/>
                <a:gd name="connsiteY6" fmla="*/ 71855 h 95004"/>
                <a:gd name="connsiteX7" fmla="*/ 743695 w 2537771"/>
                <a:gd name="connsiteY7" fmla="*/ 48706 h 95004"/>
                <a:gd name="connsiteX8" fmla="*/ 708971 w 2537771"/>
                <a:gd name="connsiteY8" fmla="*/ 37131 h 95004"/>
                <a:gd name="connsiteX9" fmla="*/ 222834 w 2537771"/>
                <a:gd name="connsiteY9" fmla="*/ 48706 h 95004"/>
                <a:gd name="connsiteX10" fmla="*/ 188110 w 2537771"/>
                <a:gd name="connsiteY10" fmla="*/ 60280 h 95004"/>
                <a:gd name="connsiteX11" fmla="*/ 164961 w 2537771"/>
                <a:gd name="connsiteY11" fmla="*/ 95004 h 95004"/>
                <a:gd name="connsiteX12" fmla="*/ 0 w 2537771"/>
                <a:gd name="connsiteY12" fmla="*/ 1369 h 95004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22834 w 2537771"/>
                <a:gd name="connsiteY9" fmla="*/ 48706 h 83430"/>
                <a:gd name="connsiteX10" fmla="*/ 188110 w 2537771"/>
                <a:gd name="connsiteY10" fmla="*/ 60280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54643 w 2537771"/>
                <a:gd name="connsiteY9" fmla="*/ 72152 h 83430"/>
                <a:gd name="connsiteX10" fmla="*/ 188110 w 2537771"/>
                <a:gd name="connsiteY10" fmla="*/ 60280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708971 w 2537771"/>
                <a:gd name="connsiteY8" fmla="*/ 37131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3695 w 2537771"/>
                <a:gd name="connsiteY7" fmla="*/ 48706 h 83430"/>
                <a:gd name="connsiteX8" fmla="*/ 605592 w 2537771"/>
                <a:gd name="connsiteY8" fmla="*/ 60577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7671 w 2537771"/>
                <a:gd name="connsiteY7" fmla="*/ 60429 h 83430"/>
                <a:gd name="connsiteX8" fmla="*/ 605592 w 2537771"/>
                <a:gd name="connsiteY8" fmla="*/ 60577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430"/>
                <a:gd name="connsiteX1" fmla="*/ 2155807 w 2537771"/>
                <a:gd name="connsiteY1" fmla="*/ 13982 h 83430"/>
                <a:gd name="connsiteX2" fmla="*/ 2086358 w 2537771"/>
                <a:gd name="connsiteY2" fmla="*/ 37131 h 83430"/>
                <a:gd name="connsiteX3" fmla="*/ 1449751 w 2537771"/>
                <a:gd name="connsiteY3" fmla="*/ 60280 h 83430"/>
                <a:gd name="connsiteX4" fmla="*/ 1357153 w 2537771"/>
                <a:gd name="connsiteY4" fmla="*/ 71855 h 83430"/>
                <a:gd name="connsiteX5" fmla="*/ 1276131 w 2537771"/>
                <a:gd name="connsiteY5" fmla="*/ 83430 h 83430"/>
                <a:gd name="connsiteX6" fmla="*/ 813143 w 2537771"/>
                <a:gd name="connsiteY6" fmla="*/ 71855 h 83430"/>
                <a:gd name="connsiteX7" fmla="*/ 747671 w 2537771"/>
                <a:gd name="connsiteY7" fmla="*/ 60429 h 83430"/>
                <a:gd name="connsiteX8" fmla="*/ 526070 w 2537771"/>
                <a:gd name="connsiteY8" fmla="*/ 33224 h 83430"/>
                <a:gd name="connsiteX9" fmla="*/ 254643 w 2537771"/>
                <a:gd name="connsiteY9" fmla="*/ 72152 h 83430"/>
                <a:gd name="connsiteX10" fmla="*/ 180158 w 2537771"/>
                <a:gd name="connsiteY10" fmla="*/ 48557 h 83430"/>
                <a:gd name="connsiteX11" fmla="*/ 93392 w 2537771"/>
                <a:gd name="connsiteY11" fmla="*/ 83281 h 83430"/>
                <a:gd name="connsiteX12" fmla="*/ 0 w 2537771"/>
                <a:gd name="connsiteY12" fmla="*/ 1369 h 83430"/>
                <a:gd name="connsiteX0" fmla="*/ 2537771 w 2537771"/>
                <a:gd name="connsiteY0" fmla="*/ 13982 h 83934"/>
                <a:gd name="connsiteX1" fmla="*/ 2155807 w 2537771"/>
                <a:gd name="connsiteY1" fmla="*/ 13982 h 83934"/>
                <a:gd name="connsiteX2" fmla="*/ 2086358 w 2537771"/>
                <a:gd name="connsiteY2" fmla="*/ 37131 h 83934"/>
                <a:gd name="connsiteX3" fmla="*/ 1449751 w 2537771"/>
                <a:gd name="connsiteY3" fmla="*/ 60280 h 83934"/>
                <a:gd name="connsiteX4" fmla="*/ 1357153 w 2537771"/>
                <a:gd name="connsiteY4" fmla="*/ 71855 h 83934"/>
                <a:gd name="connsiteX5" fmla="*/ 1276131 w 2537771"/>
                <a:gd name="connsiteY5" fmla="*/ 83430 h 83934"/>
                <a:gd name="connsiteX6" fmla="*/ 960259 w 2537771"/>
                <a:gd name="connsiteY6" fmla="*/ 79670 h 83934"/>
                <a:gd name="connsiteX7" fmla="*/ 747671 w 2537771"/>
                <a:gd name="connsiteY7" fmla="*/ 60429 h 83934"/>
                <a:gd name="connsiteX8" fmla="*/ 526070 w 2537771"/>
                <a:gd name="connsiteY8" fmla="*/ 33224 h 83934"/>
                <a:gd name="connsiteX9" fmla="*/ 254643 w 2537771"/>
                <a:gd name="connsiteY9" fmla="*/ 72152 h 83934"/>
                <a:gd name="connsiteX10" fmla="*/ 180158 w 2537771"/>
                <a:gd name="connsiteY10" fmla="*/ 48557 h 83934"/>
                <a:gd name="connsiteX11" fmla="*/ 93392 w 2537771"/>
                <a:gd name="connsiteY11" fmla="*/ 83281 h 83934"/>
                <a:gd name="connsiteX12" fmla="*/ 0 w 2537771"/>
                <a:gd name="connsiteY12" fmla="*/ 1369 h 83934"/>
                <a:gd name="connsiteX0" fmla="*/ 2537771 w 2537771"/>
                <a:gd name="connsiteY0" fmla="*/ 13982 h 83934"/>
                <a:gd name="connsiteX1" fmla="*/ 2155807 w 2537771"/>
                <a:gd name="connsiteY1" fmla="*/ 13982 h 83934"/>
                <a:gd name="connsiteX2" fmla="*/ 2086358 w 2537771"/>
                <a:gd name="connsiteY2" fmla="*/ 37131 h 83934"/>
                <a:gd name="connsiteX3" fmla="*/ 1449751 w 2537771"/>
                <a:gd name="connsiteY3" fmla="*/ 60280 h 83934"/>
                <a:gd name="connsiteX4" fmla="*/ 1357153 w 2537771"/>
                <a:gd name="connsiteY4" fmla="*/ 71855 h 83934"/>
                <a:gd name="connsiteX5" fmla="*/ 1276131 w 2537771"/>
                <a:gd name="connsiteY5" fmla="*/ 83430 h 83934"/>
                <a:gd name="connsiteX6" fmla="*/ 960259 w 2537771"/>
                <a:gd name="connsiteY6" fmla="*/ 79670 h 83934"/>
                <a:gd name="connsiteX7" fmla="*/ 747671 w 2537771"/>
                <a:gd name="connsiteY7" fmla="*/ 60429 h 83934"/>
                <a:gd name="connsiteX8" fmla="*/ 526070 w 2537771"/>
                <a:gd name="connsiteY8" fmla="*/ 33224 h 83934"/>
                <a:gd name="connsiteX9" fmla="*/ 254643 w 2537771"/>
                <a:gd name="connsiteY9" fmla="*/ 72152 h 83934"/>
                <a:gd name="connsiteX10" fmla="*/ 180158 w 2537771"/>
                <a:gd name="connsiteY10" fmla="*/ 48557 h 83934"/>
                <a:gd name="connsiteX11" fmla="*/ 93392 w 2537771"/>
                <a:gd name="connsiteY11" fmla="*/ 83281 h 83934"/>
                <a:gd name="connsiteX12" fmla="*/ 0 w 2537771"/>
                <a:gd name="connsiteY12" fmla="*/ 1369 h 83934"/>
                <a:gd name="connsiteX0" fmla="*/ 2537771 w 2537771"/>
                <a:gd name="connsiteY0" fmla="*/ 13982 h 85357"/>
                <a:gd name="connsiteX1" fmla="*/ 2155807 w 2537771"/>
                <a:gd name="connsiteY1" fmla="*/ 13982 h 85357"/>
                <a:gd name="connsiteX2" fmla="*/ 2086358 w 2537771"/>
                <a:gd name="connsiteY2" fmla="*/ 37131 h 85357"/>
                <a:gd name="connsiteX3" fmla="*/ 1449751 w 2537771"/>
                <a:gd name="connsiteY3" fmla="*/ 60280 h 85357"/>
                <a:gd name="connsiteX4" fmla="*/ 1365106 w 2537771"/>
                <a:gd name="connsiteY4" fmla="*/ 52317 h 85357"/>
                <a:gd name="connsiteX5" fmla="*/ 1276131 w 2537771"/>
                <a:gd name="connsiteY5" fmla="*/ 83430 h 85357"/>
                <a:gd name="connsiteX6" fmla="*/ 960259 w 2537771"/>
                <a:gd name="connsiteY6" fmla="*/ 79670 h 85357"/>
                <a:gd name="connsiteX7" fmla="*/ 747671 w 2537771"/>
                <a:gd name="connsiteY7" fmla="*/ 60429 h 85357"/>
                <a:gd name="connsiteX8" fmla="*/ 526070 w 2537771"/>
                <a:gd name="connsiteY8" fmla="*/ 33224 h 85357"/>
                <a:gd name="connsiteX9" fmla="*/ 254643 w 2537771"/>
                <a:gd name="connsiteY9" fmla="*/ 72152 h 85357"/>
                <a:gd name="connsiteX10" fmla="*/ 180158 w 2537771"/>
                <a:gd name="connsiteY10" fmla="*/ 48557 h 85357"/>
                <a:gd name="connsiteX11" fmla="*/ 93392 w 2537771"/>
                <a:gd name="connsiteY11" fmla="*/ 83281 h 85357"/>
                <a:gd name="connsiteX12" fmla="*/ 0 w 2537771"/>
                <a:gd name="connsiteY12" fmla="*/ 1369 h 85357"/>
                <a:gd name="connsiteX0" fmla="*/ 2537771 w 2537771"/>
                <a:gd name="connsiteY0" fmla="*/ 13982 h 85357"/>
                <a:gd name="connsiteX1" fmla="*/ 2155807 w 2537771"/>
                <a:gd name="connsiteY1" fmla="*/ 13982 h 85357"/>
                <a:gd name="connsiteX2" fmla="*/ 2086358 w 2537771"/>
                <a:gd name="connsiteY2" fmla="*/ 37131 h 85357"/>
                <a:gd name="connsiteX3" fmla="*/ 1604819 w 2537771"/>
                <a:gd name="connsiteY3" fmla="*/ 72003 h 85357"/>
                <a:gd name="connsiteX4" fmla="*/ 1365106 w 2537771"/>
                <a:gd name="connsiteY4" fmla="*/ 52317 h 85357"/>
                <a:gd name="connsiteX5" fmla="*/ 1276131 w 2537771"/>
                <a:gd name="connsiteY5" fmla="*/ 83430 h 85357"/>
                <a:gd name="connsiteX6" fmla="*/ 960259 w 2537771"/>
                <a:gd name="connsiteY6" fmla="*/ 79670 h 85357"/>
                <a:gd name="connsiteX7" fmla="*/ 747671 w 2537771"/>
                <a:gd name="connsiteY7" fmla="*/ 60429 h 85357"/>
                <a:gd name="connsiteX8" fmla="*/ 526070 w 2537771"/>
                <a:gd name="connsiteY8" fmla="*/ 33224 h 85357"/>
                <a:gd name="connsiteX9" fmla="*/ 254643 w 2537771"/>
                <a:gd name="connsiteY9" fmla="*/ 72152 h 85357"/>
                <a:gd name="connsiteX10" fmla="*/ 180158 w 2537771"/>
                <a:gd name="connsiteY10" fmla="*/ 48557 h 85357"/>
                <a:gd name="connsiteX11" fmla="*/ 93392 w 2537771"/>
                <a:gd name="connsiteY11" fmla="*/ 83281 h 85357"/>
                <a:gd name="connsiteX12" fmla="*/ 0 w 2537771"/>
                <a:gd name="connsiteY12" fmla="*/ 1369 h 85357"/>
                <a:gd name="connsiteX0" fmla="*/ 2537771 w 2537771"/>
                <a:gd name="connsiteY0" fmla="*/ 13982 h 83281"/>
                <a:gd name="connsiteX1" fmla="*/ 2155807 w 2537771"/>
                <a:gd name="connsiteY1" fmla="*/ 13982 h 83281"/>
                <a:gd name="connsiteX2" fmla="*/ 2086358 w 2537771"/>
                <a:gd name="connsiteY2" fmla="*/ 37131 h 83281"/>
                <a:gd name="connsiteX3" fmla="*/ 1604819 w 2537771"/>
                <a:gd name="connsiteY3" fmla="*/ 72003 h 83281"/>
                <a:gd name="connsiteX4" fmla="*/ 1365106 w 2537771"/>
                <a:gd name="connsiteY4" fmla="*/ 52317 h 83281"/>
                <a:gd name="connsiteX5" fmla="*/ 1188657 w 2537771"/>
                <a:gd name="connsiteY5" fmla="*/ 71707 h 83281"/>
                <a:gd name="connsiteX6" fmla="*/ 960259 w 2537771"/>
                <a:gd name="connsiteY6" fmla="*/ 79670 h 83281"/>
                <a:gd name="connsiteX7" fmla="*/ 747671 w 2537771"/>
                <a:gd name="connsiteY7" fmla="*/ 60429 h 83281"/>
                <a:gd name="connsiteX8" fmla="*/ 526070 w 2537771"/>
                <a:gd name="connsiteY8" fmla="*/ 33224 h 83281"/>
                <a:gd name="connsiteX9" fmla="*/ 254643 w 2537771"/>
                <a:gd name="connsiteY9" fmla="*/ 72152 h 83281"/>
                <a:gd name="connsiteX10" fmla="*/ 180158 w 2537771"/>
                <a:gd name="connsiteY10" fmla="*/ 48557 h 83281"/>
                <a:gd name="connsiteX11" fmla="*/ 93392 w 2537771"/>
                <a:gd name="connsiteY11" fmla="*/ 83281 h 83281"/>
                <a:gd name="connsiteX12" fmla="*/ 0 w 2537771"/>
                <a:gd name="connsiteY12" fmla="*/ 1369 h 83281"/>
                <a:gd name="connsiteX0" fmla="*/ 2537771 w 2537771"/>
                <a:gd name="connsiteY0" fmla="*/ 12613 h 81912"/>
                <a:gd name="connsiteX1" fmla="*/ 2191592 w 2537771"/>
                <a:gd name="connsiteY1" fmla="*/ 39967 h 81912"/>
                <a:gd name="connsiteX2" fmla="*/ 2086358 w 2537771"/>
                <a:gd name="connsiteY2" fmla="*/ 35762 h 81912"/>
                <a:gd name="connsiteX3" fmla="*/ 1604819 w 2537771"/>
                <a:gd name="connsiteY3" fmla="*/ 70634 h 81912"/>
                <a:gd name="connsiteX4" fmla="*/ 1365106 w 2537771"/>
                <a:gd name="connsiteY4" fmla="*/ 50948 h 81912"/>
                <a:gd name="connsiteX5" fmla="*/ 1188657 w 2537771"/>
                <a:gd name="connsiteY5" fmla="*/ 70338 h 81912"/>
                <a:gd name="connsiteX6" fmla="*/ 960259 w 2537771"/>
                <a:gd name="connsiteY6" fmla="*/ 78301 h 81912"/>
                <a:gd name="connsiteX7" fmla="*/ 747671 w 2537771"/>
                <a:gd name="connsiteY7" fmla="*/ 59060 h 81912"/>
                <a:gd name="connsiteX8" fmla="*/ 526070 w 2537771"/>
                <a:gd name="connsiteY8" fmla="*/ 31855 h 81912"/>
                <a:gd name="connsiteX9" fmla="*/ 254643 w 2537771"/>
                <a:gd name="connsiteY9" fmla="*/ 70783 h 81912"/>
                <a:gd name="connsiteX10" fmla="*/ 180158 w 2537771"/>
                <a:gd name="connsiteY10" fmla="*/ 47188 h 81912"/>
                <a:gd name="connsiteX11" fmla="*/ 93392 w 2537771"/>
                <a:gd name="connsiteY11" fmla="*/ 81912 h 81912"/>
                <a:gd name="connsiteX12" fmla="*/ 0 w 2537771"/>
                <a:gd name="connsiteY12" fmla="*/ 0 h 81912"/>
                <a:gd name="connsiteX0" fmla="*/ 2537771 w 2537771"/>
                <a:gd name="connsiteY0" fmla="*/ 12613 h 81912"/>
                <a:gd name="connsiteX1" fmla="*/ 2191592 w 2537771"/>
                <a:gd name="connsiteY1" fmla="*/ 39967 h 81912"/>
                <a:gd name="connsiteX2" fmla="*/ 2054548 w 2537771"/>
                <a:gd name="connsiteY2" fmla="*/ 27946 h 81912"/>
                <a:gd name="connsiteX3" fmla="*/ 1604819 w 2537771"/>
                <a:gd name="connsiteY3" fmla="*/ 70634 h 81912"/>
                <a:gd name="connsiteX4" fmla="*/ 1365106 w 2537771"/>
                <a:gd name="connsiteY4" fmla="*/ 50948 h 81912"/>
                <a:gd name="connsiteX5" fmla="*/ 1188657 w 2537771"/>
                <a:gd name="connsiteY5" fmla="*/ 70338 h 81912"/>
                <a:gd name="connsiteX6" fmla="*/ 960259 w 2537771"/>
                <a:gd name="connsiteY6" fmla="*/ 78301 h 81912"/>
                <a:gd name="connsiteX7" fmla="*/ 747671 w 2537771"/>
                <a:gd name="connsiteY7" fmla="*/ 59060 h 81912"/>
                <a:gd name="connsiteX8" fmla="*/ 526070 w 2537771"/>
                <a:gd name="connsiteY8" fmla="*/ 31855 h 81912"/>
                <a:gd name="connsiteX9" fmla="*/ 254643 w 2537771"/>
                <a:gd name="connsiteY9" fmla="*/ 70783 h 81912"/>
                <a:gd name="connsiteX10" fmla="*/ 180158 w 2537771"/>
                <a:gd name="connsiteY10" fmla="*/ 47188 h 81912"/>
                <a:gd name="connsiteX11" fmla="*/ 93392 w 2537771"/>
                <a:gd name="connsiteY11" fmla="*/ 81912 h 81912"/>
                <a:gd name="connsiteX12" fmla="*/ 0 w 2537771"/>
                <a:gd name="connsiteY12" fmla="*/ 0 h 81912"/>
                <a:gd name="connsiteX0" fmla="*/ 2537771 w 2537771"/>
                <a:gd name="connsiteY0" fmla="*/ 12613 h 79392"/>
                <a:gd name="connsiteX1" fmla="*/ 2191592 w 2537771"/>
                <a:gd name="connsiteY1" fmla="*/ 39967 h 79392"/>
                <a:gd name="connsiteX2" fmla="*/ 2054548 w 2537771"/>
                <a:gd name="connsiteY2" fmla="*/ 27946 h 79392"/>
                <a:gd name="connsiteX3" fmla="*/ 1604819 w 2537771"/>
                <a:gd name="connsiteY3" fmla="*/ 70634 h 79392"/>
                <a:gd name="connsiteX4" fmla="*/ 1365106 w 2537771"/>
                <a:gd name="connsiteY4" fmla="*/ 50948 h 79392"/>
                <a:gd name="connsiteX5" fmla="*/ 1188657 w 2537771"/>
                <a:gd name="connsiteY5" fmla="*/ 70338 h 79392"/>
                <a:gd name="connsiteX6" fmla="*/ 960259 w 2537771"/>
                <a:gd name="connsiteY6" fmla="*/ 78301 h 79392"/>
                <a:gd name="connsiteX7" fmla="*/ 747671 w 2537771"/>
                <a:gd name="connsiteY7" fmla="*/ 59060 h 79392"/>
                <a:gd name="connsiteX8" fmla="*/ 526070 w 2537771"/>
                <a:gd name="connsiteY8" fmla="*/ 31855 h 79392"/>
                <a:gd name="connsiteX9" fmla="*/ 254643 w 2537771"/>
                <a:gd name="connsiteY9" fmla="*/ 70783 h 79392"/>
                <a:gd name="connsiteX10" fmla="*/ 180158 w 2537771"/>
                <a:gd name="connsiteY10" fmla="*/ 47188 h 79392"/>
                <a:gd name="connsiteX11" fmla="*/ 105320 w 2537771"/>
                <a:gd name="connsiteY11" fmla="*/ 62373 h 79392"/>
                <a:gd name="connsiteX12" fmla="*/ 0 w 2537771"/>
                <a:gd name="connsiteY12" fmla="*/ 0 h 793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37771" h="79392">
                  <a:moveTo>
                    <a:pt x="2537771" y="12613"/>
                  </a:moveTo>
                  <a:cubicBezTo>
                    <a:pt x="2372259" y="-2434"/>
                    <a:pt x="2272129" y="37412"/>
                    <a:pt x="2191592" y="39967"/>
                  </a:cubicBezTo>
                  <a:cubicBezTo>
                    <a:pt x="2111055" y="42522"/>
                    <a:pt x="2152344" y="22835"/>
                    <a:pt x="2054548" y="27946"/>
                  </a:cubicBezTo>
                  <a:cubicBezTo>
                    <a:pt x="1956753" y="33057"/>
                    <a:pt x="2056264" y="56072"/>
                    <a:pt x="1604819" y="70634"/>
                  </a:cubicBezTo>
                  <a:cubicBezTo>
                    <a:pt x="1524915" y="64072"/>
                    <a:pt x="1434466" y="50997"/>
                    <a:pt x="1365106" y="50948"/>
                  </a:cubicBezTo>
                  <a:cubicBezTo>
                    <a:pt x="1295746" y="50899"/>
                    <a:pt x="1256132" y="65779"/>
                    <a:pt x="1188657" y="70338"/>
                  </a:cubicBezTo>
                  <a:cubicBezTo>
                    <a:pt x="1121183" y="74897"/>
                    <a:pt x="1114588" y="82159"/>
                    <a:pt x="960259" y="78301"/>
                  </a:cubicBezTo>
                  <a:cubicBezTo>
                    <a:pt x="937110" y="70585"/>
                    <a:pt x="820036" y="66801"/>
                    <a:pt x="747671" y="59060"/>
                  </a:cubicBezTo>
                  <a:cubicBezTo>
                    <a:pt x="675306" y="51319"/>
                    <a:pt x="608241" y="29901"/>
                    <a:pt x="526070" y="31855"/>
                  </a:cubicBezTo>
                  <a:cubicBezTo>
                    <a:pt x="443899" y="33809"/>
                    <a:pt x="312295" y="68228"/>
                    <a:pt x="254643" y="70783"/>
                  </a:cubicBezTo>
                  <a:cubicBezTo>
                    <a:pt x="196991" y="73338"/>
                    <a:pt x="205045" y="48590"/>
                    <a:pt x="180158" y="47188"/>
                  </a:cubicBezTo>
                  <a:cubicBezTo>
                    <a:pt x="155271" y="45786"/>
                    <a:pt x="113036" y="50798"/>
                    <a:pt x="105320" y="62373"/>
                  </a:cubicBezTo>
                  <a:cubicBezTo>
                    <a:pt x="49008" y="38977"/>
                    <a:pt x="8599" y="82012"/>
                    <a:pt x="0" y="0"/>
                  </a:cubicBezTo>
                </a:path>
              </a:pathLst>
            </a:custGeom>
            <a:noFill/>
            <a:ln w="34925" cmpd="dbl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prstClr val="white"/>
                </a:solidFill>
                <a:sym typeface="Arial"/>
              </a:endParaRPr>
            </a:p>
          </p:txBody>
        </p:sp>
        <p:sp>
          <p:nvSpPr>
            <p:cNvPr id="14" name="Freeform 118"/>
            <p:cNvSpPr>
              <a:spLocks noEditPoints="1"/>
            </p:cNvSpPr>
            <p:nvPr/>
          </p:nvSpPr>
          <p:spPr bwMode="auto">
            <a:xfrm flipH="1">
              <a:off x="10124063" y="5530041"/>
              <a:ext cx="1513841" cy="619089"/>
            </a:xfrm>
            <a:custGeom>
              <a:avLst/>
              <a:gdLst>
                <a:gd name="T0" fmla="*/ 250 w 257"/>
                <a:gd name="T1" fmla="*/ 87 h 92"/>
                <a:gd name="T2" fmla="*/ 215 w 257"/>
                <a:gd name="T3" fmla="*/ 84 h 92"/>
                <a:gd name="T4" fmla="*/ 204 w 257"/>
                <a:gd name="T5" fmla="*/ 87 h 92"/>
                <a:gd name="T6" fmla="*/ 146 w 257"/>
                <a:gd name="T7" fmla="*/ 88 h 92"/>
                <a:gd name="T8" fmla="*/ 116 w 257"/>
                <a:gd name="T9" fmla="*/ 85 h 92"/>
                <a:gd name="T10" fmla="*/ 54 w 257"/>
                <a:gd name="T11" fmla="*/ 54 h 92"/>
                <a:gd name="T12" fmla="*/ 2 w 257"/>
                <a:gd name="T13" fmla="*/ 30 h 92"/>
                <a:gd name="T14" fmla="*/ 16 w 257"/>
                <a:gd name="T15" fmla="*/ 0 h 92"/>
                <a:gd name="T16" fmla="*/ 42 w 257"/>
                <a:gd name="T17" fmla="*/ 12 h 92"/>
                <a:gd name="T18" fmla="*/ 78 w 257"/>
                <a:gd name="T19" fmla="*/ 31 h 92"/>
                <a:gd name="T20" fmla="*/ 134 w 257"/>
                <a:gd name="T21" fmla="*/ 61 h 92"/>
                <a:gd name="T22" fmla="*/ 171 w 257"/>
                <a:gd name="T23" fmla="*/ 84 h 92"/>
                <a:gd name="T24" fmla="*/ 186 w 257"/>
                <a:gd name="T25" fmla="*/ 72 h 92"/>
                <a:gd name="T26" fmla="*/ 206 w 257"/>
                <a:gd name="T27" fmla="*/ 71 h 92"/>
                <a:gd name="T28" fmla="*/ 225 w 257"/>
                <a:gd name="T29" fmla="*/ 79 h 92"/>
                <a:gd name="T30" fmla="*/ 254 w 257"/>
                <a:gd name="T31" fmla="*/ 82 h 92"/>
                <a:gd name="T32" fmla="*/ 237 w 257"/>
                <a:gd name="T33" fmla="*/ 80 h 92"/>
                <a:gd name="T34" fmla="*/ 217 w 257"/>
                <a:gd name="T35" fmla="*/ 82 h 92"/>
                <a:gd name="T36" fmla="*/ 244 w 257"/>
                <a:gd name="T37" fmla="*/ 82 h 92"/>
                <a:gd name="T38" fmla="*/ 187 w 257"/>
                <a:gd name="T39" fmla="*/ 70 h 92"/>
                <a:gd name="T40" fmla="*/ 188 w 257"/>
                <a:gd name="T41" fmla="*/ 86 h 92"/>
                <a:gd name="T42" fmla="*/ 158 w 257"/>
                <a:gd name="T43" fmla="*/ 84 h 92"/>
                <a:gd name="T44" fmla="*/ 172 w 257"/>
                <a:gd name="T45" fmla="*/ 87 h 92"/>
                <a:gd name="T46" fmla="*/ 195 w 257"/>
                <a:gd name="T47" fmla="*/ 74 h 92"/>
                <a:gd name="T48" fmla="*/ 202 w 257"/>
                <a:gd name="T49" fmla="*/ 72 h 92"/>
                <a:gd name="T50" fmla="*/ 211 w 257"/>
                <a:gd name="T51" fmla="*/ 78 h 92"/>
                <a:gd name="T52" fmla="*/ 148 w 257"/>
                <a:gd name="T53" fmla="*/ 85 h 92"/>
                <a:gd name="T54" fmla="*/ 132 w 257"/>
                <a:gd name="T55" fmla="*/ 72 h 92"/>
                <a:gd name="T56" fmla="*/ 139 w 257"/>
                <a:gd name="T57" fmla="*/ 85 h 92"/>
                <a:gd name="T58" fmla="*/ 122 w 257"/>
                <a:gd name="T59" fmla="*/ 58 h 92"/>
                <a:gd name="T60" fmla="*/ 130 w 257"/>
                <a:gd name="T61" fmla="*/ 71 h 92"/>
                <a:gd name="T62" fmla="*/ 70 w 257"/>
                <a:gd name="T63" fmla="*/ 56 h 92"/>
                <a:gd name="T64" fmla="*/ 110 w 257"/>
                <a:gd name="T65" fmla="*/ 76 h 92"/>
                <a:gd name="T66" fmla="*/ 120 w 257"/>
                <a:gd name="T67" fmla="*/ 57 h 92"/>
                <a:gd name="T68" fmla="*/ 74 w 257"/>
                <a:gd name="T69" fmla="*/ 31 h 92"/>
                <a:gd name="T70" fmla="*/ 111 w 257"/>
                <a:gd name="T71" fmla="*/ 55 h 92"/>
                <a:gd name="T72" fmla="*/ 91 w 257"/>
                <a:gd name="T73" fmla="*/ 60 h 92"/>
                <a:gd name="T74" fmla="*/ 53 w 257"/>
                <a:gd name="T75" fmla="*/ 37 h 92"/>
                <a:gd name="T76" fmla="*/ 34 w 257"/>
                <a:gd name="T77" fmla="*/ 10 h 92"/>
                <a:gd name="T78" fmla="*/ 112 w 257"/>
                <a:gd name="T79" fmla="*/ 59 h 92"/>
                <a:gd name="T80" fmla="*/ 77 w 257"/>
                <a:gd name="T81" fmla="*/ 39 h 92"/>
                <a:gd name="T82" fmla="*/ 49 w 257"/>
                <a:gd name="T83" fmla="*/ 22 h 92"/>
                <a:gd name="T84" fmla="*/ 58 w 257"/>
                <a:gd name="T85" fmla="*/ 39 h 92"/>
                <a:gd name="T86" fmla="*/ 113 w 257"/>
                <a:gd name="T87" fmla="*/ 60 h 92"/>
                <a:gd name="T88" fmla="*/ 110 w 257"/>
                <a:gd name="T89" fmla="*/ 78 h 92"/>
                <a:gd name="T90" fmla="*/ 67 w 257"/>
                <a:gd name="T91" fmla="*/ 57 h 92"/>
                <a:gd name="T92" fmla="*/ 21 w 257"/>
                <a:gd name="T93" fmla="*/ 38 h 92"/>
                <a:gd name="T94" fmla="*/ 102 w 257"/>
                <a:gd name="T95" fmla="*/ 75 h 92"/>
                <a:gd name="T96" fmla="*/ 32 w 257"/>
                <a:gd name="T97" fmla="*/ 8 h 92"/>
                <a:gd name="T98" fmla="*/ 18 w 257"/>
                <a:gd name="T99" fmla="*/ 37 h 92"/>
                <a:gd name="T100" fmla="*/ 8 w 257"/>
                <a:gd name="T101" fmla="*/ 9 h 92"/>
                <a:gd name="T102" fmla="*/ 7 w 257"/>
                <a:gd name="T103" fmla="*/ 28 h 92"/>
                <a:gd name="T104" fmla="*/ 20 w 257"/>
                <a:gd name="T105" fmla="*/ 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57" h="92">
                  <a:moveTo>
                    <a:pt x="256" y="83"/>
                  </a:moveTo>
                  <a:cubicBezTo>
                    <a:pt x="256" y="84"/>
                    <a:pt x="257" y="87"/>
                    <a:pt x="256" y="89"/>
                  </a:cubicBezTo>
                  <a:cubicBezTo>
                    <a:pt x="253" y="89"/>
                    <a:pt x="253" y="88"/>
                    <a:pt x="250" y="87"/>
                  </a:cubicBezTo>
                  <a:cubicBezTo>
                    <a:pt x="244" y="86"/>
                    <a:pt x="238" y="83"/>
                    <a:pt x="231" y="84"/>
                  </a:cubicBezTo>
                  <a:cubicBezTo>
                    <a:pt x="229" y="84"/>
                    <a:pt x="227" y="86"/>
                    <a:pt x="225" y="86"/>
                  </a:cubicBezTo>
                  <a:cubicBezTo>
                    <a:pt x="221" y="86"/>
                    <a:pt x="219" y="84"/>
                    <a:pt x="215" y="84"/>
                  </a:cubicBezTo>
                  <a:cubicBezTo>
                    <a:pt x="212" y="82"/>
                    <a:pt x="208" y="79"/>
                    <a:pt x="205" y="76"/>
                  </a:cubicBezTo>
                  <a:cubicBezTo>
                    <a:pt x="206" y="79"/>
                    <a:pt x="208" y="81"/>
                    <a:pt x="208" y="84"/>
                  </a:cubicBezTo>
                  <a:cubicBezTo>
                    <a:pt x="207" y="86"/>
                    <a:pt x="205" y="86"/>
                    <a:pt x="204" y="87"/>
                  </a:cubicBezTo>
                  <a:cubicBezTo>
                    <a:pt x="196" y="87"/>
                    <a:pt x="189" y="90"/>
                    <a:pt x="183" y="91"/>
                  </a:cubicBezTo>
                  <a:cubicBezTo>
                    <a:pt x="172" y="91"/>
                    <a:pt x="163" y="85"/>
                    <a:pt x="152" y="86"/>
                  </a:cubicBezTo>
                  <a:cubicBezTo>
                    <a:pt x="150" y="87"/>
                    <a:pt x="148" y="88"/>
                    <a:pt x="146" y="88"/>
                  </a:cubicBezTo>
                  <a:cubicBezTo>
                    <a:pt x="142" y="88"/>
                    <a:pt x="138" y="87"/>
                    <a:pt x="134" y="87"/>
                  </a:cubicBezTo>
                  <a:cubicBezTo>
                    <a:pt x="130" y="87"/>
                    <a:pt x="125" y="86"/>
                    <a:pt x="121" y="86"/>
                  </a:cubicBezTo>
                  <a:cubicBezTo>
                    <a:pt x="119" y="87"/>
                    <a:pt x="117" y="87"/>
                    <a:pt x="116" y="85"/>
                  </a:cubicBezTo>
                  <a:cubicBezTo>
                    <a:pt x="105" y="79"/>
                    <a:pt x="94" y="73"/>
                    <a:pt x="83" y="67"/>
                  </a:cubicBezTo>
                  <a:cubicBezTo>
                    <a:pt x="79" y="65"/>
                    <a:pt x="76" y="63"/>
                    <a:pt x="72" y="61"/>
                  </a:cubicBezTo>
                  <a:cubicBezTo>
                    <a:pt x="66" y="59"/>
                    <a:pt x="60" y="57"/>
                    <a:pt x="54" y="54"/>
                  </a:cubicBezTo>
                  <a:cubicBezTo>
                    <a:pt x="43" y="49"/>
                    <a:pt x="31" y="46"/>
                    <a:pt x="21" y="40"/>
                  </a:cubicBezTo>
                  <a:cubicBezTo>
                    <a:pt x="17" y="38"/>
                    <a:pt x="12" y="36"/>
                    <a:pt x="8" y="34"/>
                  </a:cubicBezTo>
                  <a:cubicBezTo>
                    <a:pt x="6" y="32"/>
                    <a:pt x="4" y="32"/>
                    <a:pt x="2" y="30"/>
                  </a:cubicBezTo>
                  <a:cubicBezTo>
                    <a:pt x="1" y="28"/>
                    <a:pt x="0" y="26"/>
                    <a:pt x="0" y="24"/>
                  </a:cubicBezTo>
                  <a:cubicBezTo>
                    <a:pt x="0" y="18"/>
                    <a:pt x="5" y="9"/>
                    <a:pt x="8" y="5"/>
                  </a:cubicBezTo>
                  <a:cubicBezTo>
                    <a:pt x="10" y="3"/>
                    <a:pt x="13" y="1"/>
                    <a:pt x="16" y="0"/>
                  </a:cubicBezTo>
                  <a:cubicBezTo>
                    <a:pt x="17" y="0"/>
                    <a:pt x="19" y="0"/>
                    <a:pt x="20" y="0"/>
                  </a:cubicBezTo>
                  <a:cubicBezTo>
                    <a:pt x="26" y="3"/>
                    <a:pt x="33" y="7"/>
                    <a:pt x="39" y="10"/>
                  </a:cubicBezTo>
                  <a:cubicBezTo>
                    <a:pt x="40" y="11"/>
                    <a:pt x="41" y="11"/>
                    <a:pt x="42" y="12"/>
                  </a:cubicBezTo>
                  <a:cubicBezTo>
                    <a:pt x="45" y="13"/>
                    <a:pt x="48" y="15"/>
                    <a:pt x="52" y="17"/>
                  </a:cubicBezTo>
                  <a:cubicBezTo>
                    <a:pt x="58" y="20"/>
                    <a:pt x="64" y="23"/>
                    <a:pt x="70" y="26"/>
                  </a:cubicBezTo>
                  <a:cubicBezTo>
                    <a:pt x="73" y="28"/>
                    <a:pt x="75" y="30"/>
                    <a:pt x="78" y="31"/>
                  </a:cubicBezTo>
                  <a:cubicBezTo>
                    <a:pt x="91" y="39"/>
                    <a:pt x="104" y="46"/>
                    <a:pt x="117" y="53"/>
                  </a:cubicBezTo>
                  <a:cubicBezTo>
                    <a:pt x="120" y="55"/>
                    <a:pt x="123" y="56"/>
                    <a:pt x="126" y="57"/>
                  </a:cubicBezTo>
                  <a:cubicBezTo>
                    <a:pt x="128" y="59"/>
                    <a:pt x="131" y="61"/>
                    <a:pt x="134" y="61"/>
                  </a:cubicBezTo>
                  <a:cubicBezTo>
                    <a:pt x="139" y="68"/>
                    <a:pt x="145" y="74"/>
                    <a:pt x="150" y="82"/>
                  </a:cubicBezTo>
                  <a:cubicBezTo>
                    <a:pt x="153" y="81"/>
                    <a:pt x="157" y="82"/>
                    <a:pt x="162" y="82"/>
                  </a:cubicBezTo>
                  <a:cubicBezTo>
                    <a:pt x="165" y="82"/>
                    <a:pt x="168" y="83"/>
                    <a:pt x="171" y="84"/>
                  </a:cubicBezTo>
                  <a:cubicBezTo>
                    <a:pt x="176" y="84"/>
                    <a:pt x="181" y="84"/>
                    <a:pt x="185" y="84"/>
                  </a:cubicBezTo>
                  <a:cubicBezTo>
                    <a:pt x="191" y="85"/>
                    <a:pt x="196" y="83"/>
                    <a:pt x="200" y="80"/>
                  </a:cubicBezTo>
                  <a:cubicBezTo>
                    <a:pt x="198" y="75"/>
                    <a:pt x="188" y="78"/>
                    <a:pt x="186" y="72"/>
                  </a:cubicBezTo>
                  <a:cubicBezTo>
                    <a:pt x="185" y="67"/>
                    <a:pt x="190" y="65"/>
                    <a:pt x="195" y="66"/>
                  </a:cubicBezTo>
                  <a:cubicBezTo>
                    <a:pt x="196" y="66"/>
                    <a:pt x="197" y="66"/>
                    <a:pt x="198" y="67"/>
                  </a:cubicBezTo>
                  <a:cubicBezTo>
                    <a:pt x="201" y="68"/>
                    <a:pt x="203" y="70"/>
                    <a:pt x="206" y="71"/>
                  </a:cubicBezTo>
                  <a:cubicBezTo>
                    <a:pt x="208" y="73"/>
                    <a:pt x="211" y="76"/>
                    <a:pt x="213" y="77"/>
                  </a:cubicBezTo>
                  <a:cubicBezTo>
                    <a:pt x="214" y="78"/>
                    <a:pt x="216" y="78"/>
                    <a:pt x="218" y="79"/>
                  </a:cubicBezTo>
                  <a:cubicBezTo>
                    <a:pt x="221" y="80"/>
                    <a:pt x="222" y="80"/>
                    <a:pt x="225" y="79"/>
                  </a:cubicBezTo>
                  <a:cubicBezTo>
                    <a:pt x="228" y="79"/>
                    <a:pt x="232" y="78"/>
                    <a:pt x="235" y="78"/>
                  </a:cubicBezTo>
                  <a:cubicBezTo>
                    <a:pt x="238" y="78"/>
                    <a:pt x="242" y="80"/>
                    <a:pt x="246" y="81"/>
                  </a:cubicBezTo>
                  <a:cubicBezTo>
                    <a:pt x="249" y="82"/>
                    <a:pt x="253" y="82"/>
                    <a:pt x="254" y="82"/>
                  </a:cubicBezTo>
                  <a:cubicBezTo>
                    <a:pt x="255" y="83"/>
                    <a:pt x="255" y="82"/>
                    <a:pt x="256" y="83"/>
                  </a:cubicBezTo>
                  <a:close/>
                  <a:moveTo>
                    <a:pt x="244" y="82"/>
                  </a:moveTo>
                  <a:cubicBezTo>
                    <a:pt x="242" y="82"/>
                    <a:pt x="239" y="81"/>
                    <a:pt x="237" y="80"/>
                  </a:cubicBezTo>
                  <a:cubicBezTo>
                    <a:pt x="231" y="80"/>
                    <a:pt x="226" y="82"/>
                    <a:pt x="221" y="82"/>
                  </a:cubicBezTo>
                  <a:cubicBezTo>
                    <a:pt x="217" y="81"/>
                    <a:pt x="215" y="80"/>
                    <a:pt x="212" y="79"/>
                  </a:cubicBezTo>
                  <a:cubicBezTo>
                    <a:pt x="213" y="80"/>
                    <a:pt x="215" y="82"/>
                    <a:pt x="217" y="82"/>
                  </a:cubicBezTo>
                  <a:cubicBezTo>
                    <a:pt x="223" y="84"/>
                    <a:pt x="227" y="82"/>
                    <a:pt x="232" y="82"/>
                  </a:cubicBezTo>
                  <a:cubicBezTo>
                    <a:pt x="241" y="81"/>
                    <a:pt x="247" y="85"/>
                    <a:pt x="254" y="86"/>
                  </a:cubicBezTo>
                  <a:cubicBezTo>
                    <a:pt x="254" y="82"/>
                    <a:pt x="249" y="83"/>
                    <a:pt x="244" y="82"/>
                  </a:cubicBezTo>
                  <a:close/>
                  <a:moveTo>
                    <a:pt x="205" y="74"/>
                  </a:moveTo>
                  <a:cubicBezTo>
                    <a:pt x="204" y="71"/>
                    <a:pt x="201" y="70"/>
                    <a:pt x="198" y="69"/>
                  </a:cubicBezTo>
                  <a:cubicBezTo>
                    <a:pt x="195" y="68"/>
                    <a:pt x="188" y="65"/>
                    <a:pt x="187" y="70"/>
                  </a:cubicBezTo>
                  <a:cubicBezTo>
                    <a:pt x="187" y="75"/>
                    <a:pt x="194" y="74"/>
                    <a:pt x="198" y="76"/>
                  </a:cubicBezTo>
                  <a:cubicBezTo>
                    <a:pt x="200" y="76"/>
                    <a:pt x="203" y="79"/>
                    <a:pt x="203" y="81"/>
                  </a:cubicBezTo>
                  <a:cubicBezTo>
                    <a:pt x="202" y="83"/>
                    <a:pt x="192" y="86"/>
                    <a:pt x="188" y="86"/>
                  </a:cubicBezTo>
                  <a:cubicBezTo>
                    <a:pt x="183" y="86"/>
                    <a:pt x="178" y="86"/>
                    <a:pt x="174" y="85"/>
                  </a:cubicBezTo>
                  <a:cubicBezTo>
                    <a:pt x="170" y="85"/>
                    <a:pt x="165" y="83"/>
                    <a:pt x="161" y="83"/>
                  </a:cubicBezTo>
                  <a:cubicBezTo>
                    <a:pt x="160" y="83"/>
                    <a:pt x="159" y="84"/>
                    <a:pt x="158" y="84"/>
                  </a:cubicBezTo>
                  <a:cubicBezTo>
                    <a:pt x="155" y="83"/>
                    <a:pt x="152" y="82"/>
                    <a:pt x="151" y="85"/>
                  </a:cubicBezTo>
                  <a:cubicBezTo>
                    <a:pt x="155" y="85"/>
                    <a:pt x="160" y="85"/>
                    <a:pt x="164" y="85"/>
                  </a:cubicBezTo>
                  <a:cubicBezTo>
                    <a:pt x="167" y="86"/>
                    <a:pt x="169" y="88"/>
                    <a:pt x="172" y="87"/>
                  </a:cubicBezTo>
                  <a:cubicBezTo>
                    <a:pt x="184" y="92"/>
                    <a:pt x="193" y="85"/>
                    <a:pt x="205" y="85"/>
                  </a:cubicBezTo>
                  <a:cubicBezTo>
                    <a:pt x="208" y="82"/>
                    <a:pt x="204" y="79"/>
                    <a:pt x="203" y="77"/>
                  </a:cubicBezTo>
                  <a:cubicBezTo>
                    <a:pt x="200" y="76"/>
                    <a:pt x="198" y="74"/>
                    <a:pt x="195" y="74"/>
                  </a:cubicBezTo>
                  <a:cubicBezTo>
                    <a:pt x="195" y="73"/>
                    <a:pt x="195" y="73"/>
                    <a:pt x="195" y="73"/>
                  </a:cubicBezTo>
                  <a:cubicBezTo>
                    <a:pt x="193" y="73"/>
                    <a:pt x="192" y="72"/>
                    <a:pt x="193" y="70"/>
                  </a:cubicBezTo>
                  <a:cubicBezTo>
                    <a:pt x="197" y="68"/>
                    <a:pt x="200" y="72"/>
                    <a:pt x="202" y="72"/>
                  </a:cubicBezTo>
                  <a:cubicBezTo>
                    <a:pt x="203" y="73"/>
                    <a:pt x="205" y="74"/>
                    <a:pt x="207" y="75"/>
                  </a:cubicBezTo>
                  <a:cubicBezTo>
                    <a:pt x="208" y="76"/>
                    <a:pt x="210" y="78"/>
                    <a:pt x="212" y="78"/>
                  </a:cubicBezTo>
                  <a:cubicBezTo>
                    <a:pt x="211" y="78"/>
                    <a:pt x="211" y="78"/>
                    <a:pt x="211" y="78"/>
                  </a:cubicBezTo>
                  <a:cubicBezTo>
                    <a:pt x="209" y="76"/>
                    <a:pt x="208" y="74"/>
                    <a:pt x="205" y="74"/>
                  </a:cubicBezTo>
                  <a:close/>
                  <a:moveTo>
                    <a:pt x="139" y="85"/>
                  </a:moveTo>
                  <a:cubicBezTo>
                    <a:pt x="142" y="85"/>
                    <a:pt x="147" y="87"/>
                    <a:pt x="148" y="85"/>
                  </a:cubicBezTo>
                  <a:cubicBezTo>
                    <a:pt x="148" y="84"/>
                    <a:pt x="148" y="84"/>
                    <a:pt x="148" y="84"/>
                  </a:cubicBezTo>
                  <a:cubicBezTo>
                    <a:pt x="144" y="77"/>
                    <a:pt x="140" y="69"/>
                    <a:pt x="133" y="64"/>
                  </a:cubicBezTo>
                  <a:cubicBezTo>
                    <a:pt x="132" y="67"/>
                    <a:pt x="133" y="69"/>
                    <a:pt x="132" y="72"/>
                  </a:cubicBezTo>
                  <a:cubicBezTo>
                    <a:pt x="132" y="77"/>
                    <a:pt x="128" y="80"/>
                    <a:pt x="126" y="83"/>
                  </a:cubicBezTo>
                  <a:cubicBezTo>
                    <a:pt x="125" y="83"/>
                    <a:pt x="123" y="84"/>
                    <a:pt x="124" y="85"/>
                  </a:cubicBezTo>
                  <a:cubicBezTo>
                    <a:pt x="128" y="85"/>
                    <a:pt x="134" y="84"/>
                    <a:pt x="139" y="85"/>
                  </a:cubicBezTo>
                  <a:close/>
                  <a:moveTo>
                    <a:pt x="130" y="71"/>
                  </a:moveTo>
                  <a:cubicBezTo>
                    <a:pt x="131" y="68"/>
                    <a:pt x="131" y="65"/>
                    <a:pt x="130" y="62"/>
                  </a:cubicBezTo>
                  <a:cubicBezTo>
                    <a:pt x="127" y="61"/>
                    <a:pt x="125" y="58"/>
                    <a:pt x="122" y="58"/>
                  </a:cubicBezTo>
                  <a:cubicBezTo>
                    <a:pt x="123" y="68"/>
                    <a:pt x="120" y="76"/>
                    <a:pt x="112" y="80"/>
                  </a:cubicBezTo>
                  <a:cubicBezTo>
                    <a:pt x="114" y="82"/>
                    <a:pt x="117" y="83"/>
                    <a:pt x="120" y="84"/>
                  </a:cubicBezTo>
                  <a:cubicBezTo>
                    <a:pt x="124" y="81"/>
                    <a:pt x="130" y="78"/>
                    <a:pt x="130" y="71"/>
                  </a:cubicBezTo>
                  <a:close/>
                  <a:moveTo>
                    <a:pt x="41" y="41"/>
                  </a:moveTo>
                  <a:cubicBezTo>
                    <a:pt x="45" y="43"/>
                    <a:pt x="49" y="45"/>
                    <a:pt x="54" y="47"/>
                  </a:cubicBezTo>
                  <a:cubicBezTo>
                    <a:pt x="59" y="50"/>
                    <a:pt x="64" y="54"/>
                    <a:pt x="70" y="56"/>
                  </a:cubicBezTo>
                  <a:cubicBezTo>
                    <a:pt x="75" y="58"/>
                    <a:pt x="80" y="61"/>
                    <a:pt x="86" y="64"/>
                  </a:cubicBezTo>
                  <a:cubicBezTo>
                    <a:pt x="91" y="66"/>
                    <a:pt x="96" y="69"/>
                    <a:pt x="102" y="71"/>
                  </a:cubicBezTo>
                  <a:cubicBezTo>
                    <a:pt x="105" y="73"/>
                    <a:pt x="108" y="75"/>
                    <a:pt x="110" y="76"/>
                  </a:cubicBezTo>
                  <a:cubicBezTo>
                    <a:pt x="111" y="76"/>
                    <a:pt x="113" y="76"/>
                    <a:pt x="113" y="76"/>
                  </a:cubicBezTo>
                  <a:cubicBezTo>
                    <a:pt x="115" y="76"/>
                    <a:pt x="118" y="73"/>
                    <a:pt x="119" y="71"/>
                  </a:cubicBezTo>
                  <a:cubicBezTo>
                    <a:pt x="121" y="66"/>
                    <a:pt x="121" y="61"/>
                    <a:pt x="120" y="57"/>
                  </a:cubicBezTo>
                  <a:cubicBezTo>
                    <a:pt x="112" y="52"/>
                    <a:pt x="104" y="48"/>
                    <a:pt x="97" y="44"/>
                  </a:cubicBezTo>
                  <a:cubicBezTo>
                    <a:pt x="94" y="43"/>
                    <a:pt x="92" y="41"/>
                    <a:pt x="89" y="39"/>
                  </a:cubicBezTo>
                  <a:cubicBezTo>
                    <a:pt x="84" y="37"/>
                    <a:pt x="79" y="34"/>
                    <a:pt x="74" y="31"/>
                  </a:cubicBezTo>
                  <a:cubicBezTo>
                    <a:pt x="68" y="28"/>
                    <a:pt x="62" y="24"/>
                    <a:pt x="56" y="21"/>
                  </a:cubicBezTo>
                  <a:cubicBezTo>
                    <a:pt x="55" y="21"/>
                    <a:pt x="54" y="20"/>
                    <a:pt x="53" y="20"/>
                  </a:cubicBezTo>
                  <a:cubicBezTo>
                    <a:pt x="71" y="34"/>
                    <a:pt x="90" y="45"/>
                    <a:pt x="111" y="55"/>
                  </a:cubicBezTo>
                  <a:cubicBezTo>
                    <a:pt x="111" y="56"/>
                    <a:pt x="112" y="56"/>
                    <a:pt x="113" y="56"/>
                  </a:cubicBezTo>
                  <a:cubicBezTo>
                    <a:pt x="113" y="58"/>
                    <a:pt x="114" y="59"/>
                    <a:pt x="115" y="60"/>
                  </a:cubicBezTo>
                  <a:cubicBezTo>
                    <a:pt x="112" y="70"/>
                    <a:pt x="98" y="64"/>
                    <a:pt x="91" y="60"/>
                  </a:cubicBezTo>
                  <a:cubicBezTo>
                    <a:pt x="84" y="57"/>
                    <a:pt x="77" y="53"/>
                    <a:pt x="70" y="49"/>
                  </a:cubicBezTo>
                  <a:cubicBezTo>
                    <a:pt x="66" y="47"/>
                    <a:pt x="62" y="45"/>
                    <a:pt x="60" y="43"/>
                  </a:cubicBezTo>
                  <a:cubicBezTo>
                    <a:pt x="58" y="42"/>
                    <a:pt x="55" y="39"/>
                    <a:pt x="53" y="37"/>
                  </a:cubicBezTo>
                  <a:cubicBezTo>
                    <a:pt x="51" y="35"/>
                    <a:pt x="48" y="33"/>
                    <a:pt x="46" y="31"/>
                  </a:cubicBezTo>
                  <a:cubicBezTo>
                    <a:pt x="42" y="26"/>
                    <a:pt x="46" y="19"/>
                    <a:pt x="51" y="18"/>
                  </a:cubicBezTo>
                  <a:cubicBezTo>
                    <a:pt x="45" y="16"/>
                    <a:pt x="40" y="12"/>
                    <a:pt x="34" y="10"/>
                  </a:cubicBezTo>
                  <a:cubicBezTo>
                    <a:pt x="37" y="19"/>
                    <a:pt x="31" y="26"/>
                    <a:pt x="27" y="33"/>
                  </a:cubicBezTo>
                  <a:cubicBezTo>
                    <a:pt x="31" y="36"/>
                    <a:pt x="37" y="38"/>
                    <a:pt x="41" y="41"/>
                  </a:cubicBezTo>
                  <a:close/>
                  <a:moveTo>
                    <a:pt x="112" y="59"/>
                  </a:moveTo>
                  <a:cubicBezTo>
                    <a:pt x="111" y="57"/>
                    <a:pt x="107" y="56"/>
                    <a:pt x="106" y="55"/>
                  </a:cubicBezTo>
                  <a:cubicBezTo>
                    <a:pt x="101" y="51"/>
                    <a:pt x="96" y="50"/>
                    <a:pt x="91" y="47"/>
                  </a:cubicBezTo>
                  <a:cubicBezTo>
                    <a:pt x="86" y="44"/>
                    <a:pt x="82" y="42"/>
                    <a:pt x="77" y="39"/>
                  </a:cubicBezTo>
                  <a:cubicBezTo>
                    <a:pt x="72" y="36"/>
                    <a:pt x="68" y="33"/>
                    <a:pt x="63" y="30"/>
                  </a:cubicBezTo>
                  <a:cubicBezTo>
                    <a:pt x="61" y="28"/>
                    <a:pt x="59" y="27"/>
                    <a:pt x="56" y="25"/>
                  </a:cubicBezTo>
                  <a:cubicBezTo>
                    <a:pt x="54" y="24"/>
                    <a:pt x="51" y="21"/>
                    <a:pt x="49" y="22"/>
                  </a:cubicBezTo>
                  <a:cubicBezTo>
                    <a:pt x="47" y="22"/>
                    <a:pt x="46" y="26"/>
                    <a:pt x="46" y="28"/>
                  </a:cubicBezTo>
                  <a:cubicBezTo>
                    <a:pt x="47" y="29"/>
                    <a:pt x="50" y="32"/>
                    <a:pt x="52" y="34"/>
                  </a:cubicBezTo>
                  <a:cubicBezTo>
                    <a:pt x="54" y="36"/>
                    <a:pt x="56" y="37"/>
                    <a:pt x="58" y="39"/>
                  </a:cubicBezTo>
                  <a:cubicBezTo>
                    <a:pt x="67" y="46"/>
                    <a:pt x="77" y="50"/>
                    <a:pt x="87" y="56"/>
                  </a:cubicBezTo>
                  <a:cubicBezTo>
                    <a:pt x="94" y="60"/>
                    <a:pt x="102" y="65"/>
                    <a:pt x="111" y="62"/>
                  </a:cubicBezTo>
                  <a:cubicBezTo>
                    <a:pt x="112" y="62"/>
                    <a:pt x="113" y="61"/>
                    <a:pt x="113" y="60"/>
                  </a:cubicBezTo>
                  <a:cubicBezTo>
                    <a:pt x="113" y="60"/>
                    <a:pt x="113" y="60"/>
                    <a:pt x="113" y="60"/>
                  </a:cubicBezTo>
                  <a:cubicBezTo>
                    <a:pt x="113" y="59"/>
                    <a:pt x="113" y="59"/>
                    <a:pt x="112" y="59"/>
                  </a:cubicBezTo>
                  <a:close/>
                  <a:moveTo>
                    <a:pt x="110" y="78"/>
                  </a:moveTo>
                  <a:cubicBezTo>
                    <a:pt x="107" y="76"/>
                    <a:pt x="103" y="74"/>
                    <a:pt x="99" y="72"/>
                  </a:cubicBezTo>
                  <a:cubicBezTo>
                    <a:pt x="95" y="71"/>
                    <a:pt x="91" y="69"/>
                    <a:pt x="88" y="67"/>
                  </a:cubicBezTo>
                  <a:cubicBezTo>
                    <a:pt x="81" y="63"/>
                    <a:pt x="74" y="60"/>
                    <a:pt x="67" y="57"/>
                  </a:cubicBezTo>
                  <a:cubicBezTo>
                    <a:pt x="60" y="53"/>
                    <a:pt x="53" y="49"/>
                    <a:pt x="46" y="46"/>
                  </a:cubicBezTo>
                  <a:cubicBezTo>
                    <a:pt x="39" y="42"/>
                    <a:pt x="33" y="38"/>
                    <a:pt x="26" y="35"/>
                  </a:cubicBezTo>
                  <a:cubicBezTo>
                    <a:pt x="25" y="35"/>
                    <a:pt x="22" y="37"/>
                    <a:pt x="21" y="38"/>
                  </a:cubicBezTo>
                  <a:cubicBezTo>
                    <a:pt x="32" y="44"/>
                    <a:pt x="45" y="48"/>
                    <a:pt x="56" y="53"/>
                  </a:cubicBezTo>
                  <a:cubicBezTo>
                    <a:pt x="64" y="57"/>
                    <a:pt x="73" y="59"/>
                    <a:pt x="80" y="63"/>
                  </a:cubicBezTo>
                  <a:cubicBezTo>
                    <a:pt x="88" y="67"/>
                    <a:pt x="95" y="71"/>
                    <a:pt x="102" y="75"/>
                  </a:cubicBezTo>
                  <a:cubicBezTo>
                    <a:pt x="105" y="77"/>
                    <a:pt x="107" y="79"/>
                    <a:pt x="110" y="78"/>
                  </a:cubicBezTo>
                  <a:cubicBezTo>
                    <a:pt x="110" y="78"/>
                    <a:pt x="110" y="78"/>
                    <a:pt x="110" y="78"/>
                  </a:cubicBezTo>
                  <a:close/>
                  <a:moveTo>
                    <a:pt x="32" y="8"/>
                  </a:moveTo>
                  <a:cubicBezTo>
                    <a:pt x="28" y="7"/>
                    <a:pt x="25" y="5"/>
                    <a:pt x="22" y="3"/>
                  </a:cubicBezTo>
                  <a:cubicBezTo>
                    <a:pt x="23" y="16"/>
                    <a:pt x="15" y="26"/>
                    <a:pt x="7" y="31"/>
                  </a:cubicBezTo>
                  <a:cubicBezTo>
                    <a:pt x="11" y="33"/>
                    <a:pt x="15" y="35"/>
                    <a:pt x="18" y="37"/>
                  </a:cubicBezTo>
                  <a:cubicBezTo>
                    <a:pt x="27" y="32"/>
                    <a:pt x="35" y="20"/>
                    <a:pt x="32" y="8"/>
                  </a:cubicBezTo>
                  <a:close/>
                  <a:moveTo>
                    <a:pt x="9" y="8"/>
                  </a:moveTo>
                  <a:cubicBezTo>
                    <a:pt x="9" y="8"/>
                    <a:pt x="8" y="9"/>
                    <a:pt x="8" y="9"/>
                  </a:cubicBezTo>
                  <a:cubicBezTo>
                    <a:pt x="7" y="11"/>
                    <a:pt x="6" y="12"/>
                    <a:pt x="5" y="14"/>
                  </a:cubicBezTo>
                  <a:cubicBezTo>
                    <a:pt x="4" y="16"/>
                    <a:pt x="3" y="18"/>
                    <a:pt x="2" y="20"/>
                  </a:cubicBezTo>
                  <a:cubicBezTo>
                    <a:pt x="1" y="24"/>
                    <a:pt x="3" y="30"/>
                    <a:pt x="7" y="28"/>
                  </a:cubicBezTo>
                  <a:cubicBezTo>
                    <a:pt x="10" y="27"/>
                    <a:pt x="11" y="25"/>
                    <a:pt x="13" y="22"/>
                  </a:cubicBezTo>
                  <a:cubicBezTo>
                    <a:pt x="15" y="21"/>
                    <a:pt x="16" y="20"/>
                    <a:pt x="17" y="18"/>
                  </a:cubicBezTo>
                  <a:cubicBezTo>
                    <a:pt x="19" y="15"/>
                    <a:pt x="20" y="9"/>
                    <a:pt x="20" y="4"/>
                  </a:cubicBezTo>
                  <a:cubicBezTo>
                    <a:pt x="20" y="4"/>
                    <a:pt x="18" y="3"/>
                    <a:pt x="18" y="2"/>
                  </a:cubicBezTo>
                  <a:cubicBezTo>
                    <a:pt x="14" y="3"/>
                    <a:pt x="12" y="5"/>
                    <a:pt x="9" y="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zh-CN" altLang="en-US" sz="1350">
                <a:solidFill>
                  <a:prstClr val="black"/>
                </a:solidFill>
                <a:sym typeface="Arial"/>
              </a:endParaRP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1013053" y="671224"/>
            <a:ext cx="4604659" cy="1104900"/>
            <a:chOff x="6618512" y="1028114"/>
            <a:chExt cx="4604659" cy="1104900"/>
          </a:xfrm>
        </p:grpSpPr>
        <p:sp>
          <p:nvSpPr>
            <p:cNvPr id="16" name="文字方塊 15"/>
            <p:cNvSpPr txBox="1"/>
            <p:nvPr/>
          </p:nvSpPr>
          <p:spPr>
            <a:xfrm>
              <a:off x="6618512" y="1284515"/>
              <a:ext cx="4604659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3000" dirty="0" smtClean="0">
                  <a:solidFill>
                    <a:prstClr val="black"/>
                  </a:solidFill>
                </a:rPr>
                <a:t>15</a:t>
              </a:r>
              <a:r>
                <a:rPr lang="zh-TW" altLang="en-US" sz="3000" dirty="0" smtClean="0">
                  <a:solidFill>
                    <a:prstClr val="black"/>
                  </a:solidFill>
                </a:rPr>
                <a:t>          </a:t>
              </a:r>
              <a:r>
                <a:rPr lang="en-US" altLang="zh-TW" sz="3000" dirty="0" smtClean="0">
                  <a:solidFill>
                    <a:prstClr val="black"/>
                  </a:solidFill>
                </a:rPr>
                <a:t>+10</a:t>
              </a:r>
              <a:r>
                <a:rPr lang="zh-TW" altLang="en-US" sz="3000" dirty="0" smtClean="0">
                  <a:solidFill>
                    <a:prstClr val="black"/>
                  </a:solidFill>
                </a:rPr>
                <a:t>         ＝</a:t>
              </a:r>
              <a:r>
                <a:rPr lang="en-US" altLang="zh-TW" sz="3000" dirty="0" smtClean="0">
                  <a:solidFill>
                    <a:prstClr val="black"/>
                  </a:solidFill>
                </a:rPr>
                <a:t>100</a:t>
              </a:r>
              <a:endParaRPr lang="zh-TW" altLang="en-US" sz="3000" dirty="0">
                <a:solidFill>
                  <a:prstClr val="black"/>
                </a:solidFill>
              </a:endParaRPr>
            </a:p>
          </p:txBody>
        </p:sp>
        <p:pic>
          <p:nvPicPr>
            <p:cNvPr id="17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1658" y="1028114"/>
              <a:ext cx="809625" cy="1066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2884" y="1028114"/>
              <a:ext cx="790575" cy="1104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24" y="4428348"/>
            <a:ext cx="3734970" cy="1581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直線接點 19"/>
          <p:cNvCxnSpPr/>
          <p:nvPr/>
        </p:nvCxnSpPr>
        <p:spPr>
          <a:xfrm>
            <a:off x="8063122" y="2585755"/>
            <a:ext cx="2828244" cy="1099457"/>
          </a:xfrm>
          <a:prstGeom prst="line">
            <a:avLst/>
          </a:prstGeom>
          <a:ln w="57150">
            <a:solidFill>
              <a:srgbClr val="0000FF">
                <a:alpha val="4902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群組 23"/>
          <p:cNvGrpSpPr/>
          <p:nvPr/>
        </p:nvGrpSpPr>
        <p:grpSpPr>
          <a:xfrm>
            <a:off x="7691987" y="1691522"/>
            <a:ext cx="3707926" cy="2728914"/>
            <a:chOff x="5866039" y="3671887"/>
            <a:chExt cx="3707926" cy="2728914"/>
          </a:xfrm>
        </p:grpSpPr>
        <p:cxnSp>
          <p:nvCxnSpPr>
            <p:cNvPr id="25" name="直線單箭頭接點 24"/>
            <p:cNvCxnSpPr/>
            <p:nvPr/>
          </p:nvCxnSpPr>
          <p:spPr>
            <a:xfrm>
              <a:off x="5866039" y="5900057"/>
              <a:ext cx="3222171" cy="0"/>
            </a:xfrm>
            <a:prstGeom prst="straightConnector1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線單箭頭接點 25"/>
            <p:cNvCxnSpPr/>
            <p:nvPr/>
          </p:nvCxnSpPr>
          <p:spPr>
            <a:xfrm flipV="1">
              <a:off x="6493331" y="4205286"/>
              <a:ext cx="0" cy="2195515"/>
            </a:xfrm>
            <a:prstGeom prst="straightConnector1">
              <a:avLst/>
            </a:prstGeom>
            <a:ln w="38100">
              <a:solidFill>
                <a:schemeClr val="tx1">
                  <a:lumMod val="65000"/>
                  <a:lumOff val="3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橢圓 26"/>
            <p:cNvSpPr/>
            <p:nvPr/>
          </p:nvSpPr>
          <p:spPr>
            <a:xfrm>
              <a:off x="6767504" y="4746163"/>
              <a:ext cx="108000" cy="108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28" name="橢圓 27"/>
            <p:cNvSpPr/>
            <p:nvPr/>
          </p:nvSpPr>
          <p:spPr>
            <a:xfrm>
              <a:off x="8596292" y="5464637"/>
              <a:ext cx="108000" cy="108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29" name="橢圓 28"/>
            <p:cNvSpPr/>
            <p:nvPr/>
          </p:nvSpPr>
          <p:spPr>
            <a:xfrm>
              <a:off x="7660148" y="5094507"/>
              <a:ext cx="108000" cy="10800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  <p:pic>
          <p:nvPicPr>
            <p:cNvPr id="30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78678" y="5812972"/>
              <a:ext cx="395287" cy="5524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33083" y="3671887"/>
              <a:ext cx="404812" cy="5333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" name="矩形 2"/>
          <p:cNvSpPr/>
          <p:nvPr/>
        </p:nvSpPr>
        <p:spPr>
          <a:xfrm>
            <a:off x="11860376" y="6472512"/>
            <a:ext cx="228761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4" name="上-下雙向箭號 3"/>
          <p:cNvSpPr/>
          <p:nvPr/>
        </p:nvSpPr>
        <p:spPr>
          <a:xfrm rot="1486274">
            <a:off x="1700988" y="2484645"/>
            <a:ext cx="661212" cy="1523076"/>
          </a:xfrm>
          <a:prstGeom prst="upDown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32" name="上-下雙向箭號 31"/>
          <p:cNvSpPr/>
          <p:nvPr/>
        </p:nvSpPr>
        <p:spPr>
          <a:xfrm rot="3587997">
            <a:off x="5840197" y="4139275"/>
            <a:ext cx="661212" cy="1523076"/>
          </a:xfrm>
          <a:prstGeom prst="upDown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sp>
        <p:nvSpPr>
          <p:cNvPr id="33" name="上-下雙向箭號 32"/>
          <p:cNvSpPr/>
          <p:nvPr/>
        </p:nvSpPr>
        <p:spPr>
          <a:xfrm rot="16814468">
            <a:off x="5938171" y="925434"/>
            <a:ext cx="661212" cy="1523076"/>
          </a:xfrm>
          <a:prstGeom prst="upDown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2743199" y="2094288"/>
            <a:ext cx="3875316" cy="2105705"/>
            <a:chOff x="2743198" y="2035502"/>
            <a:chExt cx="4386943" cy="2295124"/>
          </a:xfrm>
        </p:grpSpPr>
        <p:sp>
          <p:nvSpPr>
            <p:cNvPr id="5" name="橢圓 4"/>
            <p:cNvSpPr/>
            <p:nvPr/>
          </p:nvSpPr>
          <p:spPr>
            <a:xfrm>
              <a:off x="2743198" y="2928809"/>
              <a:ext cx="4386943" cy="1401817"/>
            </a:xfrm>
            <a:prstGeom prst="ellipse">
              <a:avLst/>
            </a:prstGeom>
            <a:noFill/>
            <a:ln w="28575">
              <a:solidFill>
                <a:srgbClr val="99CC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prstClr val="white"/>
                </a:solidFill>
              </a:endParaRPr>
            </a:p>
          </p:txBody>
        </p:sp>
        <p:pic>
          <p:nvPicPr>
            <p:cNvPr id="1026" name="Picture 2">
              <a:hlinkClick r:id="rId7" action="ppaction://hlinkfile"/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9360" y="2035502"/>
              <a:ext cx="3676650" cy="1895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73433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32" grpId="0" animBg="1"/>
      <p:bldP spid="3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A3FE3C99-2218-4003-8976-8FFEF26117BE"/>
  <p:tag name="ISPRING_SCORM_RATE_SLIDES" val="1"/>
  <p:tag name="ISPRINGONLINEFOLDERID" val="0"/>
  <p:tag name="ISPRINGONLINEFOLDERPATH" val="Content List"/>
  <p:tag name="ISPRINGCLOUDFOLDERID" val="0"/>
  <p:tag name="ISPRINGCLOUDFOLDERPATH" val="Repository"/>
  <p:tag name="ISPRING_PLAYERS_CUSTOMIZATION" val="UEsDBBQAAgAIAE+IQ0oVDq0oZAQAAAcRAAAdAAAAdW5pdmVyc2FsL2NvbW1vbl9tZXNzYWdlcy5sbmetWG1v2zYQ/l6g/4EQUGADtrQd0KIYEge0xNhEZMmV6DjZCwRGYmwilJjpxW32ab9mP2y/ZEfKTuK+QFISwDZMyvfc8e6eu6MPjz/nCm1EWUldHDlvD944SBSpzmSxOnIW7OTnDw6qal5kXOlCHDmFdtDx6OWLQ8WLVcNXAr6/fIHQYS6qCpbVyKzu10hmR858nLjhbI6Di8QPJ2EyphNn5Or8hhe3yNcr/Uf5wy/vP3x+++79j4evt5J9gOIZ9v19KGSR3r3pARSwKPQTQCN+EpBz5ozM5zC5cMF8GhBntP0yTHoekTNnZD475RZRRAKWxD71SELjJAiZ9YVPGPGc0YVu0JpvBKo12kjxCdVrAZGsZSlQpWRmH6QaNopGdCnzwhmmQRKRmEXUZTQMnFGsy/L2JwvLm3qtS1BXoUxW/FKJzOqEnLHPb0pRgWpeQ04heNVrCb/UOZfFQafqCC9pMElYGPpxQgJvt+OMSJEhr+RGzUCUCMckAoCSV6J8hGxis8yKI6zUMIQpnUx9eDNjwlSu1gre9VA75gRiMBdFlxTkCIkgu+J4GUaecRqoQhzd8Kr6pMtsLz8eBqoLmAZuCCnosgfgzGDsgCHGEipHWYq07gKbkTjGE5KMw3NIZOBdOEQiPAW6nQ6RuCAxUITEXTIBPqMTbBLeUGyX/zt+pdyks7pFPE1BzrhvI3VTwY5xKbDAMq06GKYmJh8XEDaK/e/QuEUF79rVSm4E2FFmouxUBJXFJZ7Joo8L+ltygqlPvATSyguXCbMlz2jM+S0qdI14tuFFKtClSHkDuX4LzzKZ2Wcmzlb/X438G/F6W1VebQtS4JHzV0Pt2ath3zCrqcCmuhb5Td2l2jhsa/5jrDA5/V0T+hz9cfpjlwQ4ouHzRKaSeaPaqvvk+NxZNjRGnUY80VP9o/XclsRtbR1TKFhjqftLEOimpn9AA1T9pWhwAormbYmGGk6LqwE6g3ALEGj0WIwzcNWeCWfgwgHySzKOKYPZaCkuK1l3jh2WjW2Avh3aFOY8JWpxT8ZLcaVhwlGCb9rpA7qQjXRnQB8MN3utglHmg8kBAK7a5AFIJXOwP+uBuZiRnQfaAr93kqVuVGbJq+S1LfLg2yYXX49NV6XO7a7i1S552yZz/BQr2sNFrdL5gPZ/x7/e8XlAv8dHKSY4cqeJiwOXmEHfcFX1FAIKGFf4LE58PDbiwIWc1+kamumVboqsJ1A7q3vkBAPY9syx4GW6/u+ff3tifGFJu4u2u78OAgFimypI7sB+D3Qtqj+7QBge78vZRR+p7d1mJ9fzqsMoZOGz3CF421pyncPWQbdeSPJt0DBj2J3OgAexTXvdlDC6DUGY4egUapmdwp3RjJfXUAiZ1moQinW1ScB6mPb762VTK1mIIbJPayXmwIzOE+x59q4N5FMyvW57ZgY3inR76VZw6e4L5k5xAHX2CzyRyXogoG1NuyoERG/X9zTffN2p7laV/cvi8PWDfzD+B1BLAwQUAAIACABPiENKCH4LIykDAACGDAAAJwAAAHVuaXZlcnNhbC9mbGFzaF9wdWJsaXNoaW5nX3NldHRpbmdzLnhtbNVX3W7aMBS+5yksT70saTu6diihqgpo1VpAhW3tVWViQ6w6dhbbUHq1p9mD7Ul2HAMFtevSH6RNCBGfn+/8n5jw6DYVaMJyzZWM8G51ByMmY0W5HEf4y6C9fYiRNkRSIpRkEZYKo6NGJczsUHCd9JkxIKoRwEhdz0yEE2OyehBMp9Mq11nuuEpYA/i6Gqs0yHKmmTQsDzJBZvBjZhnTeI5QAgC+qZJztUalglDokc4VtYIhTsFzyV1QRLQF0QkOvNiQxDfjXFlJT5RQOcrHwwi/Ozx2n4WMh2rylEmXE90AoiObOqGUOy+I6PM7hhLGxwm4e1DDaMqpSSK8V3MoIB08RCmwfejEoZwoyIE0c/iUGUKJIf7o7Rl2a/SC4El0JknK4wFwkIs/ws3B9aerXuvi7LTz+XrQ7Z4NTnveiUInWMcJg3VDITikbB6zpZ2QGEPiBPwGnRERmoXBKmkhNlJyzTl3RkMlIPeFFrRROmS0Q1K2Uo3+DZdtkNzFaASBiFmEj3NOBEbcEMHjpbK2Q224KareXpVEgAXtydB5H9+b99mJE5JrturWgqNdzuPGN2UFRTNlkeA3DBmFIH6bwlPC0Gpx0ChXaUGF9jFICw4WJ5xNGT0qcjoH/JOhKzCRWtCEXs0EM97Cd8vv0JCNVA64jEygs4HOtcevPgs4I1rfg5KFj1v9s9Nm6/q002xdbrkACZ0QGT8THArO0sxsBJ/MkFRmoQfpiInVrCgK5bTglYmt+vIyaJ5a4cv81sVYgd5gSTZj5TmF+asHpc0mZFIMohuuAhpGkENJPCYwYlgXXFpWFjAmEikpZojEsNa0G+sJV1YDxQ+wh9Yv99DrIy6L0xhWG1jMKctLQe7s7r2v7X84OPxYrwa/fvzcflJpvvB7gjhzfuOfPLnyl2v/4TYMA7elH1/aJrf/5s7uXbS+lslrp3U5KFXSVr8UXLeMVPdzGakL/5LprbxgSrkAS2nshwzWkuApN4y+ZYu9oE1e9W73PbaZNtlgzK8Zjf8mZH9aXhPX7oVh8OjF1XFSLnkKiXArcXnbbezXduCm+SirUgG09f8OjcpvUEsDBBQAAgAIAE+IQ0q1/AlkugIAAFUKAAAhAAAAdW5pdmVyc2FsL2ZsYXNoX3NraW5fc2V0dGluZ3MueG1slVZtb+IwDP5+vwJx3+nulZ3UITHGSZN2t+k27XvamjYiTaokZce/vzhN1gQo9LAmEft5bMexzVK1pXzxYTJJc8GEfAatKS8VarxuQoubadZqLfgsF1wD1zMuZE3YdPHxp/2kiUVeYokdyLGcDcmhDzO3nzEUF+PbHGWIkIu6IXz/IEoxy0i+LaVoeXExtWrfgGSUbw3y6sd8tR4MwKjS9xrqKKf1Nco4SiNBKcCUvq9RLrIYyYD5SFf2M5LThzp/+wPajiqqLW35CWWI1pAS4iJfL1GG8dx4j19ljnKeoOGvNtAvn1EGoYzsQcbO776iDDJE0zb/0yONFCUWNOacf8R3DhOkMOOHWV2hXCTghTDQxVdw5bF3vQtA7ms49ymOqxTsCet6sBDw0TMGCy1bSBN/6myqEm+PrTbzAYsNYcoAQlUPejJJP5FWeTexrsf9gTfKi9CX0/SQV8HaGlZdwoG7WN/jV6tbuytCp++6IEMJO6cMUuyVPfK3qesRMlD2yGdGC3jkbH+cwaGpI/lHviXuOc/X31iBE3MsnNWfvBUjPeDoqiBVp/CYWhSwUJjOC60B3y1NrK5LKTnKKeVkR0uiqeC/EJft7WVUmhwYXK+d7qxUU83gVMPZHM2aDstlz3E/OmvckN3PQn+57jzRZovfTInWJK9q87OkphPHM2NiCjNNTjNwTxo4yHu+EQHHxh4i1URuQb4IwcaG4UKDGutedMM1BE+ToAZpcrrKqXNyqvy8rTOQa/NqFJSvcqzsgBUtK2b+9CuFNygOGAPWjqor448T+t6XgcI1ARCZV75ru0NnqVumKYMd+OEPFPbKQ3dLlenSoYZb6gfY6LDlnGZUT7pd0fdKvEMC/Qn8q0krcnxgGdH2mmTK3iyafL+G+1yixezXGTZfuMns2fVS5NjYjytolPjv5D9QSwMEFAACAAgAT4hDSiqWD2f+AgAAlwsAACYAAAB1bml2ZXJzYWwvaHRtbF9wdWJsaXNoaW5nX3NldHRpbmdzLnhtbM2Wb08aMRjA3/Mpmi6+lFPnpiN3GCMYiU6IsE1fmXItXGOvvbU98Hy1T7MPtk+yp1dAiI6dRpaFEOjTPr/nX/u04dF9KtCEacOVjPBufQcjJmNFuRxH+MvgdPsQI2OJpEQoySIsFUZHzVqY5UPBTdJn1sJSgwAjTSOzEU6szRpBMJ1O69xk2s0qkVvgm3qs0iDTzDBpmQ4yQQr4sUXGDJ4RKgDgmyo5U2vWagiFnvRZ0VwwxCl4LrkLiogzmwoc+FVDEt+NtcolPVFCaaTHwwi/Ozx2n/kaT2rxlEmXEtMEoRPbBqGUOyeI6PMHhhLGxwl4e7CP0ZRTm0R4b99RYHXwlFKyfeTEUU4UpEDaGT5lllBiiR96e5bdWzMXeBEtJEl5PIAZ5MKPcGtwe3bTa19ddC7Pbwfd7sWg0/NOlDrBKicMVg2F4JDKdcwWdkJiLYkT8Bt0RkQYFgbLovmykZIrzrkxGioBqS+1MBqBp6KI8LHmRGDELRE8XsxaosfMnnIBMTjd3fpIWvwI9PHGCdGGLRuazxiXxbj5TeWCokLlSPA7hqxCEFGewr+EoeV0o5FWaSkVxFhkBKcMTTibMnpUZmkG/JOhGzCR5qAJmy8TzHoL33P+gIZspDRwGZnAVgU5N55ffxE4I8Y8Qsncx63+RafVvu1cttrXWy5AQidExi+EQwlZmtmN8EmBpLJzPUhHTHLDyqJQTsu5KrHVX18Gw9Nc+DK/dTGW0BssyWasvKQwf/WgstmETMqD6A5XiYYjyKEkngkTMRx3LnNWFRgTiZQUBSIxNCrjjvWEq9yAxB9gjzav99DrIy7L0RhuDrCoKdOVkDu7e+/3P3w8OPzUqAe/fvzcXqs0a+E9QZw538NP1jbxRSN/2g3DwPXO59uw1fm/6sK9q/bXKpm6bF8PKhWp3a+E61ZZ1T2vsurKXxu9pSujkgvQZsb+2ECjETzlltG33DSvKPz6+9dvizcq/AajWLt9/98g/Gjx3Fp5X4XBsw/AGshXH9PN2m9QSwMEFAACAAgAT4hDSmhxUpGaAQAAHwYAAB8AAAB1bml2ZXJzYWwvaHRtbF9za2luX3NldHRpbmdzLmpzjZRNb8IwDIbv/AqUXSfEPmG7ocGkSRwmjdu0QyimVKRJlaQdHeK/rw5fTeqOxRfy8uR17CredrrVYhHrPne37rfbv/t7pwFqVudw7euiRU9RZ0YkC5glKYhEAguQ4nj0JO/OBGXMpDOdlx9oa2p+TOE/Sy5MHc8IC01ohjpcEOA3oW2owz8nsVOra19TrdHz3Fole5GSFqTtSaVT7hh29epWvcQAVgXoC+iSR+CZDtxqI8+ODwOMOhepNOOynKpY9eY8Wsda5XLRln9VZqCrT77eA/2nwcvEsxOJsW8W0jDxZIjRTmYajIFD3scJBgkLPgdR8+279QfqGTcLCugiMYk90qMbjDqd8RgaXRqOMHxMVl6Nbg4wmpyFjd0Td7cYHiF4CbphNb7H8ECV5dk/PmCmVYwdaaDNnp9QofgikfEhdR+D5PCyaNvWvXOh7vpj5j0hFTyhFfX80rbZEYKGAK03lo55TZB3StkJSpREDkVo1LQq6DliwzmC+88u49byaJVW46EajlUbuF6Dniklqtt/XbpnmKuz+wVQSwMEFAACAAgAT4hDSj08L9HBAAAA5QEAABoAAAB1bml2ZXJzYWwvaTE4bl9wcmVzZXRzLnhtbJ2RsQrCMBCG9z5FuN3EbqUkdRPcHHSWmqYaaS8ll1of35SKdJGAQyD/8X0/JCd3r75jT+PJOlSQ8y0wg9o1Fm8Kzqf9pgBGocam7hwaBeiA7apM2rzAozdkArFYgaTgHsJQCjFNE7c0+NhArhtDLCauXS/i6R2K2RTDosLilvYv+zODKssYk9fRduGAVbzHtCCMvFYwOxeN3GLrQPwCGpMATKrBUAJofQJ4DAnAjytAiu+b56RHCvGjYpBitZ4qewNQSwMEFAACAAgAT4hDSnL80YFnAAAAawAAABwAAAB1bml2ZXJzYWwvbG9jYWxfc2V0dGluZ3MueG1sDcw7CsNADEXR3qsQ6p1P58JjdymDIc4ChP0IBo0UZkRIdp/pbnG44/zNSh+Uerglvp4uTLDN98NeiZ/rrR+Yaojtom5IbM40T92ovok+ENFgpbfKD2VFbhG4S25yKaiwkGhnPk/dH1BLAwQUAAIACABElFdHI7RO+/sCAACwCAAAFAAAAHVuaXZlcnNhbC9wbGF5ZXIueG1srVXfT9swEH4u0v6HyO/YLR0DqgTEkNAexoTUse2tMombeE3izHYI5a/f2c7vpWxIe2iVnO/77nz33cW/es5S74lJxUUeoAWeI4/loYh4Hgfo4evt8Tm6unx35Bcp3TPp8ShAZc4NgKbIi5gKJS80gO+pTgLUM2BgRl4huZBc74H7FLjbSCdL9O5oBi65ClCidbEipKoqzBUg8liJtDQkCociI4VkiuWaSeLSQF6DXem/o+GXiZzofcFUD1notweuSVqOZ8UHJNUSCxmTk/l8QX7cfV6HCcvoMc+VpnnIkAeVnNlSPtJwdyeiMmXK2Ga+S3LNtDZJWNvM1yu+OM89JcMAOYdNxpSiMVM4zWNEHJZMgP1tSlVS86gBreFVO17zWr+Ned80brZzpHMuyseUqwSO+pDOOgn0yTCqn9nrWgU9NAq6NUzIk+xXySWL7Ou3VozzBXIBW8XZPLGqQjiAp1saaiH3NwADFdUdxG3TsGsatqCWA7fR1x0Fam67ZVSXkjWlmvlPPGLiC5WSGllcalkyn4yMNZYMwT5xV66b1DXET3SWnv5Db4zfqDU/1WudsYD/0ZhPQNTWhOcRe77l4KNZBjXVDIptbFgXKTYxu5xU+Zj1dD0wuRzrpsBFPE1lzGAMI6op6ezkEJRJqsAlLOUI2zs4CE54nKTw05MM49ODNBmVu0mG3sFBcCrC3QS0NbdlJOM6jsTUKsgnE+vED0ulRcZfrDwHe0avrA5fG7nm6Lrg7cHZ/I9RHMRoBnOLJlaXeertq+bw3sypVp3PpnCWgVphHpguC+fVzEJZjHwitqVlqm/6OTX7sAcd5Tw1HdNc30HvolrzF+ZVPDJfusXS1CRhRjMB+nC+7DFAP2G7DMJb06GIW5E3dcCY2Df3byvabPm6da7rhzrsQw2fOKscxs3UR1BHLEWZR6Me4qL7iKgUdtq1ZNRL2RZutDgBkYoiQO/hob7zxelFd+WzxUWDtXndu8Aulzes9DrhTkGk1nV7Eb/eDfD4G1BLAwQUAAIACABPiENKsIcj9GwBAAD3AgAAKQAAAHVuaXZlcnNhbC9za2luX2N1c3RvbWl6YXRpb25fc2V0dGluZ3MueG1sjVLbSiQxEH33K4I/MEkqt4Z2ILeWeVHRAZ+b6ezSrKaXTsRlycebdncYR0c09VR1Tp2iKqdNv8Zon1KeHse/fR6neBdyHuPPtD5DqN1ND9N8M4cUclodKvdjHKbnTfwxLbVaTbmPQz8PdkHTGqPu9SEltXKqZswwiiTz1CvkPLcVa8A1YCvmKLHt6p3EP9057ELMp1Xb1RH6sWETU5jzJg7hzxqO2W+h4w0u534YKy+tBVui7KcWx5ZAjHDJfaEaAASy3BGHi5SN1AR5zDiGYhQFCohwThpRiKQcatY1oqow3wjEJGPUFepp7UZaG0dtkdAQous0rxpbus5IjBEhBJgrXEBnMKpsqBoa1HJAcGBAFG00UYA625mOFe+8sBwp6gXGhRkDGB+Oe9ju7bkO1W+vsz/nF4Inv+AkunhrdcJc7e5pnit5Gx5/P/Q5oHG4OL+59Xf+aqu3m+ur8/++fPXwnrWYtW79qbdfAFBLAwQUAAIACABPiENKKoo35ocRAADwYQAAFwAAAHVuaXZlcnNhbC91bml2ZXJzYWwucG5n7d35V5LZ/wBwSzMnZ6LNzCxtmrTFBdQaMxdabNKRcp3UUtHUbDM1MxRZUqexRSV1yl2aXNolbdLcwCUl1KAJldKUCoUQlRCRHT70nZrPjH7mD/ie83AOeLj3Oc+9r/vc1R/eXPI6sO+bRasXaWlpfePu5uqjpaUD09LSjtPT1aSodlvu0/yZF++zb7dWFXUNV/NFJ2rX/l1aWtU4fUXYAs33r2LdAuO1tBa3f3rPI8fcjtDSCrvg7rrLLzFkYgh+5UGkkixQ5qO0nM8f0Aa15X60fJr1I2TTj67Oesvn2yyZeAYp/+i6/kXaMv35e3QueXkqtFOQlYEUmWhtk2JIfu5BPZ926NFRwjYm45f99RxaaX0Vo6c0iU/rIT4uUEim6Z72/GbxMLsEMVwvkbKLYmTcr1eFnp+n+/ePtz+sXqUsO+S2LZuLO8yCukjephlLu6643DTU/hrSovX3j/s2XtERiid65qZYRXXAzZW2/8yGtOxM1u5zGyM/oEHVTcqw+3dgJvsyI2aVdyM95YRZ3RjvbFAiTh9Bmyz4Z/b5lEjtvh9PK5V8rCEMVjWnuudTwN/4WdRXWFrlmUWNZMzO/xC5E+K9xMBVd3ZGvtESWJN3Ytmc+81rLWf8/CyiB203S3PV+CHEe+lPc2/1EEK5l7OM0zO37JY2171+S41ml9HSVu6/1HfnkP3sFq2fp7/cwHtvxJw66ec2bdkcR82YbQ/RtYT5uRpkz75ek4w0sFnQCyAABIAAEAACQAAIAAEgAASAABAAAkAACAABIAAEgAAQAAJAAAgAASAABIAAEAACQAAIAAEgAASAABAAAkAACAABIAAEgAAQAAJAAAgAASAABIAAEAACQAAIAAEgAASAABAAAkAACAABIAAEgAAQAAJAAAgAASAABIAAEADi/xEiRdo28ojmMij5H9ECz6eo7WO7wxLT5sbR0z1tvy4/4FXAKpvZYQFbes6Hvs9sM14wJ6KgnvnRg0cPzk6FxP57+/5b8jXY5sg5dX12HkyZZz6/bOfdF7PKWKspOvVSaJvW7Cr5C5xhLtKR3Oce4Obfk6YoG+1xTlPP2CkLTbbX40Vn+rr9wVHNTWvH8hjeo/8s0NoeokTNrIDmBctt+ziNImEdSRk97RDTrBJtZXEZKswtSSJZVQwNyUdJ3qUXmaol5I2GbtaNTcgk3uhMVrupyT9jKcK1+UT5JEVVof52100XzgNGNOWcM7Ue7UJiB52AVLNF8B14aTsrdOpNPK3kJ0uj9MNgBHL7SRP1BcOQV720bTh5u6kqVkh15KMm4uBoUd9zMEZw5Qqe5iIfv8t5zBYLt3djlzQJOo3hJUo+Vi0fpGKQYFFiI/XR5Kk3TKhaShs0ATczgn+oei8OQAaaoKf/eB5J4PxWWoUsOLq3dlz+wlE4Tc3/8vRzUmQe077KRZe2eYdy40qT2AUdNDNe3PVSWr1L0+TM3fRlcRAHxuqfwOKfSNWMjdWIoQRGx8buk6XiZvGw/DH53isfUgi+mEGLwQiLDNWNbGlScbta694jgpdPlKqZj+a/VzPqD0pWIbxBjfLJRkRnFbIBWYwcQDbFgUdvrn+qBxap8yZPFWULatZOJQfN1PTyDhH2BLpcbw4H0+8/W4w9HFDDffdXhamvdypHh1g4KCY8vPXiGg/E2SqbiInuYATqGjPnu8XmJ+EvfFFNZk6Udt7yHtnIExViP+ROJKXWM/+kN0S5IeG+Vk5eB2tSnM7Q+5alOBHsnV2uStb5RfDwcniCv4hpUN9ZkvnW1oTglNHhveAi9/2IMVPS2f/BtvRcXjYai0Ou7bzJrcmrCOG8kwa0juy4fpx8KDtJPsCf6K53sP/cr7abaYuarTwF8b33MAXXqYq7WJIvCpPA8OA8nHmXSillfpWE4rYNtHjjY2mkkfBBs8D8IKapJas7qFLsFfabKtmkZsuGDNG+C4Sle7ekwvCYxNteNvArGWZ/VNlTg3+YUTqPiS1ueYC7L27xADMHEFsGTfifahKQvXZqR/IAL/nwuX5q4ZcObufFHHy/AloN7ez+fbo2NoMp7C3lDPA5NWcPimJbI2ihtosR0ZA7pFY8FntFuqBvIze84yF7yokahoWcamxcCmMLQlfDahdcr0+PxpFWbDhnZASmE0nkgbxI7qjj08GE5uXOI5HTv6c3OztAOeTPY+HWsRtEJ5Y5lpkjJb/2QMQGm+YxucxbxK1RXMt+pyBIfWVozUSyb4b+3as+IEOPKjGowFffvDFDz5ynfj21jT/tRBURSxxiOM8/3xDxsmW/yvzW4M2nLwOZ3KtxJSSskk7x4FRPx7aOrE51R2+mVvHjfarLiYZdhTF6DWcLTEqVYX7wg3aZfnR+mA/JRcnAVTLbI5BUkZkfHSs9hgLlyh4LlF6dLPiMM8za7swHfvVMZDWEokhMjg/5axo8bpw48ZgxgNqcFSNrUIID4VilKO0mZa2+edFr3PHjDeNh6SvuhDftOSw0c8hTxj8QXUpakCsgjPSqT8tvpeMENQhsaQLVwKZTXFaAcffryGnIW3TouxOZ522VlQT6rTscu8z1BjsqPe1Am+hCuK1t24GpZBiJyyvMG+1NpZiqPqY/wLb0ydOD+QsbimZk+JmF0ZNk5ecpF62bpSRsNZlK4trgz1Fe2WD5vqjhdNXJwlRKin6u7OfEBtdXumcZeYcywB130j2x1s6kCvv5ILg66wm1gThSgcnaaUslrO9IDLDa10nw1BR7cTNLUImwf/+D8/3dXZHq+c9f5p3q676uMmEVEfu7m9mR9ZYDa05sSeIE8nuHMfKJK6cbJrg6uSIiqNnek3//80L2NuibNVOeegz4m+dY1Zg/STYWTpc9SZJ9NISj4oS9vp7RGJUQz5wR8Go5vqQZhZAGR11olaiFuCReUl/7GDYXV8aLy5u0QGNEEpFmTtiOHhDY9vO8SSEEehWjziSE4w/Cl4Yrkc5MmUi2JpRB5yevZI06j8gL9MwX6uaaXTWZBBnpuhxWZhGHBRgZ9xY8s4fd/UgW0/p08Ne6zX8F0rXVjFWLma+0WcfZcAFEleyaJstPYODsmSjhPWYyg9ULX9zP3+YyWaK+ksMnqVUduVmrspusPWKMKcJCPHnrW7+nt01ZjE544unkEp7UD3bXVLQDx6h7765cxakWeqnF54N5wscEGpFJc4Usha20GHlpXJIu1z5JaYnkP7NOJm/Kf/g4orvdKOzz+ncnpW4YybsRYKtKPY1aBj24hO45vg9SgFkGj2NpJj6i1VkY/ugguR2r5MHBJtiG4dscX+iWwvuZ8+jkw8jkV5ykLByDJzL2JFnkB80oyPReXvAfETplSatWcxyb09Ahk1L6r5kVwgJokKY+R7ZutsXxQdV7UikBv/aoEYPCiMxtf4X9rUu5J/GPq72QVS27jdtVtyBXJoKqBLi6B9bXNdcHw1huHbkyb/j7Gs8NAVMkmrBYtYBz0VWukytrJjtk7e2qHX1Wner+OmCHaavrukvZ5bedMHxoee0QKbTtZ7H+X2MsYdWrjXo9+KOWTmPLxTKH3W5W6ytby124pkxEuGp7+J2a6P3OmTrh12yJaoreIiGYHihHWpUIBjh2cCSDdwh8uKRVorIQNVih3akoM9v13s4TZ6ttlcosA9iY+FPhG/TMNSs39HuSYhQM3gnD9hP62l+2z0hUVz+c2AkJI91DE+zlf1YniJCCTm2pDa2xOpsRE7DD5TfT6jKTut270eocbl5eBpxwDKJ0CMZlvPBROxLX3CJGRDIZ4ZRBFxrCMrKTF0zgVF2gKBIeME7Kkg+QVkQx8t7omcMxrM7NbUmtA6KHaOtEp+fLSgUfL397QaSS85lOM6/CizaWJr6vxYOgio/sRqZysoOlt5EhXxw7sRbZRG8wbB35fbJ9MF3+ZYdUdOJt9j6T147fZ+ACOfq5UtJBO3VO8VIQOy6U63FmTFyEsesVjG4XYt3NpWsSuSG5nG3OuKX2neJgI7iPHTzf0ll92So82FatsmIdxxnAujpfSgPyLS1hLrIPZc/FJLVy/97s1AYeh+4JRQu2i56ItnJbk1FYtwTbWDdIAbHMhN4ZTCPQC5DBzaCwL1sp4um31/xD6nNCz7y2XzOkmVI78172qK8Vb2M+Odvg91oUucXj2yMTbqETwtczZg6ik/QLz2rBlPpxKaPmqGv58U2F6vge8iLzyO/QRYL98Kh5Ff0bQC6StxXVEau9x+J4x1+miSWq87yI0AlHtjeH3HZKlXUIIjhH50508roc/1wl5EaJmt0f6LK5R/fVYPWPVMmqc/etz2l6hdPNjEh3ZxWqomaG9YG3yFwkz8AuTjwMKcC6H1AiFmTLxjJkNRUCZ68xaQYjWQWev/a7/F8voYdLdXLdIUmsTHtrYi+7RrORSB+KpzkXaZ4RooiknIjBlL42UrDtSfWSlxZQBH5Xc9ogp6R7+ngOYlq0+IxiefhgadWwzeH8cXFr+2/iD9ySzxX9ujgtxVOzZT3yVTbq6x3oN7IN6ppYb1NTBqtHbVa0SItl3NovHFwJ6iTsx5Iuf8VicNRPT8t2WA55yhSdPBsoTvayeOmesbixd40hzB0E2ZU/kJJpvFfVLWNalCzSjYUCZe5jJVjpRx7hnqp1DoIUaIbk0SqRswfbu9xa7ImV0TtoMrUwHTr9Yk8RXjGy8QiloCNn6ZOnOaOhv9Mc89BplHzZRCF4kbmLl2Nv2a2oi5+7XszbB3XDA47548sNDowev34K39WdVAIm8wgkor/lnUdN4ZpdEejYhBNXsw1ulERlV+4qX/QK5eBD+h5dXChGyQeZK2E6ucaNfoFIcuP0Rx4yGY50cFKwsbEjWUM2nxvna21w87RP47GaEXWDizX0GpNTzykddLyuZ/6IDz/DbxZjop1reN2n2Ba5MWjeYc2ZYH3+uKSyiyFaHM8F6YHE81Z82ZK/6G7RTJrDWwotpcQqXLfnO/EdrEEUE9xhxDkWZivV8YRwpc4BKHcqV9NLiPzQPNX5jx9DTNfVx4i/bD1MMZJ3u5i0CCbOg99Ltyog+YIZJRI0Ey0eSus3W2n+iPQN81OP1jSuRa5UbCMwc+CsPaSTy1qYu4fI7R9AVImSLZXz3r1zOXbky2CRGd3mh1XPhHfFY5vMmByV7AFaCk+eeGwhfdPSFrFs/xh+4fDMfjgcIx0l3HRXqqOZ049VSWGaLp30y/LWEUlrOfFc7IRjHdqU/4LgGSRr72iXo2NHqUMOf9bZntySgHJq4JOr/aVnPY4SpsQ7+jgJ1/CGTzXPR1UpWbWQxI7BqxUcKBwFujyNN1BREcRHUhEBa5Vf/E4MkXbDVWfCSfxnP124Yap4u3Ah43W457e8iUYMrgK6TvO8UC9Y1kNmn1u5XHfMQjtLUM++40STla71iPLBxW8B821CshpYFXZuJiYLc+Ot4k9a0HGY6bLn7SBo047CXlY/fUP6ZFxzPF+zV/zl4yqsW5+w6TLBczxxY0gU/8qXJSg3JVxtNmwzf+eUEwNFTa7C0wgO6eEKsxNrYNSlgWdiPwXLryTmUT71aY8yyn+nrJLhPxKDla1dfz8oco7dUN2cCCKdeF9z7OFM/HC8AoWJtnTohN/sbC0f3pQlsu84uXg9uhitmqmf74aG5sp8fpYxpXkfFONR0EaJbRYyP+A96HK8Iq2tu8fqv8c+f23OtHS8kIal05IaSapL8uZU9ynjYiGLONVlUbTPFH3WV/3m43SU8pDzeDHcHtwIXTf7yP8qeiekQElve5iY3jrngKvp4Uc2t89JttNk2C+KWTHnLA4BmatlDNKay/Zf68798QCP/wvWL2eqz60b3vRvwfpFHYbw7Uv+x71bWvJ07157M6Dgp1+7xFfxHHfazbkiyjCzHBOkmXMEmj62z91n+Zx/cNx4kHLiOxbZv7Uc806z4PDZQho0JhnyY2Fh1+zfJ4Bq9+2+ewmGVZgWEHuaf1PrQrU0L/e9B1yrdoem/gdQSwMEFAACAAgAT4hDSpXukX5LAAAAawAAABsAAAB1bml2ZXJzYWwvdW5pdmVyc2FsLnBuZy54bWyzsa/IzVEoSy0qzszPs1Uy1DNQsrfj5bIpKEoty0wtV6gAigEFIUBJoRLINUJwyzNTSjKAQgbmZgjBjNTM9IwSWyULA3O4oD7QTABQSwECAAAUAAIACABPiENKFQ6tKGQEAAAHEQAAHQAAAAAAAAABAAAAAAAAAAAAdW5pdmVyc2FsL2NvbW1vbl9tZXNzYWdlcy5sbmdQSwECAAAUAAIACABPiENKCH4LIykDAACGDAAAJwAAAAAAAAABAAAAAACfBAAAdW5pdmVyc2FsL2ZsYXNoX3B1Ymxpc2hpbmdfc2V0dGluZ3MueG1sUEsBAgAAFAACAAgAT4hDSrX8CWS6AgAAVQoAACEAAAAAAAAAAQAAAAAADQgAAHVuaXZlcnNhbC9mbGFzaF9za2luX3NldHRpbmdzLnhtbFBLAQIAABQAAgAIAE+IQ0oqlg9n/gIAAJcLAAAmAAAAAAAAAAEAAAAAAAYLAAB1bml2ZXJzYWwvaHRtbF9wdWJsaXNoaW5nX3NldHRpbmdzLnhtbFBLAQIAABQAAgAIAE+IQ0pocVKRmgEAAB8GAAAfAAAAAAAAAAEAAAAAAEgOAAB1bml2ZXJzYWwvaHRtbF9za2luX3NldHRpbmdzLmpzUEsBAgAAFAACAAgAT4hDSj08L9HBAAAA5QEAABoAAAAAAAAAAQAAAAAAHxAAAHVuaXZlcnNhbC9pMThuX3ByZXNldHMueG1sUEsBAgAAFAACAAgAT4hDSnL80YFnAAAAawAAABwAAAAAAAAAAQAAAAAAGBEAAHVuaXZlcnNhbC9sb2NhbF9zZXR0aW5ncy54bWxQSwECAAAUAAIACABElFdHI7RO+/sCAACwCAAAFAAAAAAAAAABAAAAAAC5EQAAdW5pdmVyc2FsL3BsYXllci54bWxQSwECAAAUAAIACABPiENKsIcj9GwBAAD3AgAAKQAAAAAAAAABAAAAAADmFAAAdW5pdmVyc2FsL3NraW5fY3VzdG9taXphdGlvbl9zZXR0aW5ncy54bWxQSwECAAAUAAIACABPiENKKoo35ocRAADwYQAAFwAAAAAAAAAAAAAAAACZFgAAdW5pdmVyc2FsL3VuaXZlcnNhbC5wbmdQSwECAAAUAAIACABPiENKle6RfksAAABrAAAAGwAAAAAAAAABAAAAAABVKAAAdW5pdmVyc2FsL3VuaXZlcnNhbC5wbmcueG1sUEsFBgAAAAALAAsASQMAANkoAAAAAA=="/>
  <p:tag name="ISPRING_PRESENTATION_TITLE" val="1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</p:tagLst>
</file>

<file path=ppt/theme/theme1.xml><?xml version="1.0" encoding="utf-8"?>
<a:theme xmlns:a="http://schemas.openxmlformats.org/drawingml/2006/main" name="3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282</Words>
  <Application>Microsoft Office PowerPoint</Application>
  <PresentationFormat>自訂</PresentationFormat>
  <Paragraphs>62</Paragraphs>
  <Slides>9</Slides>
  <Notes>9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9</vt:i4>
      </vt:variant>
    </vt:vector>
  </HeadingPairs>
  <TitlesOfParts>
    <vt:vector size="11" baseType="lpstr">
      <vt:lpstr>3_Office 主题</vt:lpstr>
      <vt:lpstr>Office 主题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>http:/www.ypppt.com</cp:keywords>
  <cp:lastModifiedBy/>
  <cp:revision>1</cp:revision>
  <dcterms:created xsi:type="dcterms:W3CDTF">2017-10-20T03:31:41Z</dcterms:created>
  <dcterms:modified xsi:type="dcterms:W3CDTF">2018-07-28T04:42:52Z</dcterms:modified>
</cp:coreProperties>
</file>