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6" r:id="rId1"/>
    <p:sldMasterId id="2147483808" r:id="rId2"/>
  </p:sldMasterIdLst>
  <p:notesMasterIdLst>
    <p:notesMasterId r:id="rId12"/>
  </p:notesMasterIdLst>
  <p:sldIdLst>
    <p:sldId id="496" r:id="rId3"/>
    <p:sldId id="497" r:id="rId4"/>
    <p:sldId id="498" r:id="rId5"/>
    <p:sldId id="499" r:id="rId6"/>
    <p:sldId id="500" r:id="rId7"/>
    <p:sldId id="507" r:id="rId8"/>
    <p:sldId id="501" r:id="rId9"/>
    <p:sldId id="508" r:id="rId10"/>
    <p:sldId id="509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FF"/>
    <a:srgbClr val="FFFFCC"/>
    <a:srgbClr val="FF9900"/>
    <a:srgbClr val="99FF33"/>
    <a:srgbClr val="66FFFF"/>
    <a:srgbClr val="A6A6A6"/>
    <a:srgbClr val="BFBFB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4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7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FD021-6A73-488C-8B51-F22DABB8A545}" type="datetimeFigureOut">
              <a:rPr lang="zh-CN" altLang="en-US" smtClean="0"/>
              <a:t>2018/7/28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A0EB4-A529-4335-9B3E-020BB0F9F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92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8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7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0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DnYWh9X4M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WDnYWh9X4MI" TargetMode="Externa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DnYWh9X4M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WDnYWh9X4MI" TargetMode="Externa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youtube.com/watch?v=WDnYWh9X4MI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5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460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hyperlink" Target="https://www.youtube.com/watch?v=WDnYWh9X4MI" TargetMode="External"/><Relationship Id="rId7" Type="http://schemas.openxmlformats.org/officeDocument/2006/relationships/image" Target="../media/image24.gif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www.youtube.com/watch?v=WDnYWh9X4MI" TargetMode="External"/><Relationship Id="rId7" Type="http://schemas.openxmlformats.org/officeDocument/2006/relationships/hyperlink" Target="B2-2&#20108;&#20803;&#19968;&#27425;&#26041;&#31243;&#24335;&#22294;&#24418;(&#35215;&#24459;+&#30452;&#32218;).doc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97969" y="4206049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已知</a:t>
            </a:r>
            <a:endParaRPr lang="zh-TW" altLang="en-US" sz="7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Shape 112">
            <a:hlinkClick r:id="rId3"/>
          </p:cNvPr>
          <p:cNvSpPr txBox="1"/>
          <p:nvPr/>
        </p:nvSpPr>
        <p:spPr>
          <a:xfrm>
            <a:off x="8581742" y="65538"/>
            <a:ext cx="3532249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6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數學核心</a:t>
            </a:r>
            <a:endParaRPr lang="en-US" sz="6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pic>
        <p:nvPicPr>
          <p:cNvPr id="10" name="Picture 2" descr="D:\生根(CA)\生根分享報告\簡報用小插圖\想\Question-transp-e143568994368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688" y="3807185"/>
            <a:ext cx="1774356" cy="17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72" y="916030"/>
            <a:ext cx="4528459" cy="4739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弧形箭號 (上彎) 1"/>
          <p:cNvSpPr/>
          <p:nvPr/>
        </p:nvSpPr>
        <p:spPr>
          <a:xfrm>
            <a:off x="2601686" y="5333991"/>
            <a:ext cx="7609114" cy="1012372"/>
          </a:xfrm>
          <a:prstGeom prst="curvedUp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0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30" y="1550642"/>
            <a:ext cx="7309615" cy="37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112">
            <a:hlinkClick r:id="rId4"/>
          </p:cNvPr>
          <p:cNvSpPr txBox="1"/>
          <p:nvPr/>
        </p:nvSpPr>
        <p:spPr>
          <a:xfrm>
            <a:off x="7772400" y="65538"/>
            <a:ext cx="4341591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5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方程式核心</a:t>
            </a:r>
            <a:endParaRPr lang="en-US" sz="5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04" y="6051105"/>
            <a:ext cx="4768282" cy="58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D:\生根(CA)\生根分享報告\簡報用小插圖\拉關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31" y="5993955"/>
            <a:ext cx="196128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6009906"/>
            <a:ext cx="4905239" cy="58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hape 133"/>
              <p:cNvSpPr txBox="1"/>
              <p:nvPr/>
            </p:nvSpPr>
            <p:spPr>
              <a:xfrm>
                <a:off x="4560708" y="1199425"/>
                <a:ext cx="2519423" cy="1170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zh-TW" altLang="en-US" sz="36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aveat"/>
                    <a:sym typeface="Caveat"/>
                  </a:rPr>
                  <a:t>未知數</a:t>
                </a:r>
                <a:endParaRPr lang="en-US" altLang="zh-TW" sz="3600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endParaRPr>
              </a:p>
              <a:p>
                <a:pPr algn="ctr">
                  <a:buSzPct val="2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kern="0" smtClean="0">
                          <a:solidFill>
                            <a:srgbClr val="FF00FF"/>
                          </a:solidFill>
                          <a:latin typeface="Cambria Math"/>
                          <a:ea typeface="華康皮皮體W5(P)" panose="040B0500000000000000" pitchFamily="82" charset="-120"/>
                          <a:cs typeface="Caveat"/>
                          <a:sym typeface="Caveat"/>
                        </a:rPr>
                        <m:t>𝒙</m:t>
                      </m:r>
                    </m:oMath>
                  </m:oMathPara>
                </a14:m>
                <a:endParaRPr lang="en-US" sz="3600" b="1" kern="0" dirty="0">
                  <a:solidFill>
                    <a:srgbClr val="FF00FF"/>
                  </a:solidFill>
                  <a:latin typeface="華康皮皮體W5(P)" panose="040B0500000000000000" pitchFamily="82" charset="-120"/>
                  <a:ea typeface="華康皮皮體W5(P)" panose="040B0500000000000000" pitchFamily="82" charset="-120"/>
                  <a:cs typeface="Caveat"/>
                  <a:sym typeface="Caveat"/>
                </a:endParaRPr>
              </a:p>
            </p:txBody>
          </p:sp>
        </mc:Choice>
        <mc:Fallback xmlns="">
          <p:sp>
            <p:nvSpPr>
              <p:cNvPr id="15" name="Shape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708" y="1199425"/>
                <a:ext cx="2519423" cy="1170269"/>
              </a:xfrm>
              <a:prstGeom prst="rect">
                <a:avLst/>
              </a:prstGeom>
              <a:blipFill rotWithShape="1">
                <a:blip r:embed="rId7"/>
                <a:stretch>
                  <a:fillRect t="-78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hape 133"/>
          <p:cNvSpPr txBox="1"/>
          <p:nvPr/>
        </p:nvSpPr>
        <p:spPr>
          <a:xfrm>
            <a:off x="8046195" y="2874258"/>
            <a:ext cx="1400799" cy="59015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28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已</a:t>
            </a:r>
            <a:r>
              <a:rPr lang="zh-TW" altLang="en-US" sz="2800" b="1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知</a:t>
            </a:r>
            <a:endParaRPr lang="en-US" sz="2800" b="1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Caveat"/>
              <a:sym typeface="Caveat"/>
            </a:endParaRPr>
          </a:p>
        </p:txBody>
      </p:sp>
      <p:sp>
        <p:nvSpPr>
          <p:cNvPr id="17" name="Shape 133"/>
          <p:cNvSpPr txBox="1"/>
          <p:nvPr/>
        </p:nvSpPr>
        <p:spPr>
          <a:xfrm>
            <a:off x="6418318" y="3197959"/>
            <a:ext cx="1400799" cy="59015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3200" b="1" kern="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已</a:t>
            </a:r>
            <a:r>
              <a:rPr lang="zh-TW" altLang="en-US" sz="3200" b="1" kern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知</a:t>
            </a:r>
            <a:endParaRPr lang="en-US" sz="3200" b="1" kern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Caveat"/>
              <a:sym typeface="Caveat"/>
            </a:endParaRPr>
          </a:p>
        </p:txBody>
      </p:sp>
      <p:sp>
        <p:nvSpPr>
          <p:cNvPr id="18" name="Shape 133"/>
          <p:cNvSpPr txBox="1"/>
          <p:nvPr/>
        </p:nvSpPr>
        <p:spPr>
          <a:xfrm>
            <a:off x="4182545" y="3226584"/>
            <a:ext cx="1400799" cy="59015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3200" b="1" kern="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已</a:t>
            </a:r>
            <a:r>
              <a:rPr lang="zh-TW" altLang="en-US" sz="3200" b="1" kern="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知</a:t>
            </a:r>
            <a:endParaRPr lang="en-US" sz="3200" b="1" kern="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  <a:cs typeface="Caveat"/>
              <a:sym typeface="Caveat"/>
            </a:endParaRPr>
          </a:p>
        </p:txBody>
      </p:sp>
      <p:sp>
        <p:nvSpPr>
          <p:cNvPr id="19" name="Shape 133"/>
          <p:cNvSpPr txBox="1"/>
          <p:nvPr/>
        </p:nvSpPr>
        <p:spPr>
          <a:xfrm>
            <a:off x="2426912" y="2931507"/>
            <a:ext cx="1400799" cy="59015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28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已</a:t>
            </a:r>
            <a:r>
              <a:rPr lang="zh-TW" altLang="en-US" sz="2800" b="1" kern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知</a:t>
            </a:r>
            <a:endParaRPr lang="en-US" sz="2800" b="1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Caveat"/>
              <a:sym typeface="Caveat"/>
            </a:endParaRPr>
          </a:p>
        </p:txBody>
      </p:sp>
      <p:sp>
        <p:nvSpPr>
          <p:cNvPr id="20" name="Shape 133"/>
          <p:cNvSpPr txBox="1"/>
          <p:nvPr/>
        </p:nvSpPr>
        <p:spPr>
          <a:xfrm>
            <a:off x="4212169" y="2065817"/>
            <a:ext cx="856356" cy="4261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已</a:t>
            </a:r>
            <a:r>
              <a:rPr lang="zh-TW" altLang="en-US" b="1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知</a:t>
            </a:r>
            <a:endParaRPr lang="en-US" b="1" kern="0" dirty="0">
              <a:solidFill>
                <a:srgbClr val="000000">
                  <a:lumMod val="50000"/>
                  <a:lumOff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Caveat"/>
              <a:sym typeface="Caveat"/>
            </a:endParaRPr>
          </a:p>
        </p:txBody>
      </p:sp>
      <p:sp>
        <p:nvSpPr>
          <p:cNvPr id="21" name="Shape 133"/>
          <p:cNvSpPr txBox="1"/>
          <p:nvPr/>
        </p:nvSpPr>
        <p:spPr>
          <a:xfrm>
            <a:off x="6557359" y="2065816"/>
            <a:ext cx="1045544" cy="4261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20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已</a:t>
            </a:r>
            <a:r>
              <a:rPr lang="zh-TW" altLang="en-US" sz="20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知</a:t>
            </a:r>
            <a:endParaRPr lang="en-US" sz="2000" b="1" kern="0" dirty="0">
              <a:solidFill>
                <a:srgbClr val="000000">
                  <a:lumMod val="65000"/>
                  <a:lumOff val="3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Caveat"/>
              <a:sym typeface="Caveat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441008" y="284171"/>
            <a:ext cx="1839522" cy="545382"/>
            <a:chOff x="441008" y="284171"/>
            <a:chExt cx="1839522" cy="545382"/>
          </a:xfrm>
        </p:grpSpPr>
        <p:sp>
          <p:nvSpPr>
            <p:cNvPr id="22" name="文本框 415"/>
            <p:cNvSpPr txBox="1"/>
            <p:nvPr/>
          </p:nvSpPr>
          <p:spPr>
            <a:xfrm>
              <a:off x="441008" y="383277"/>
              <a:ext cx="1069524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300" dirty="0" smtClean="0">
                  <a:latin typeface="標楷體" panose="03000509000000000000" pitchFamily="65" charset="-120"/>
                  <a:ea typeface="標楷體" panose="03000509000000000000" pitchFamily="65" charset="-120"/>
                  <a:cs typeface="方正苏新诗柳楷简体-yolan" panose="02000000000000000000" pitchFamily="2" charset="-122"/>
                  <a:sym typeface="Arial"/>
                </a:rPr>
                <a:t>拉關係</a:t>
              </a:r>
              <a:endParaRPr lang="zh-CN" altLang="en-US" sz="23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endParaRPr>
            </a:p>
          </p:txBody>
        </p:sp>
        <p:grpSp>
          <p:nvGrpSpPr>
            <p:cNvPr id="23" name="组合 416"/>
            <p:cNvGrpSpPr/>
            <p:nvPr/>
          </p:nvGrpSpPr>
          <p:grpSpPr>
            <a:xfrm>
              <a:off x="1643677" y="284171"/>
              <a:ext cx="636853" cy="393183"/>
              <a:chOff x="3610120" y="261689"/>
              <a:chExt cx="636853" cy="393183"/>
            </a:xfrm>
          </p:grpSpPr>
          <p:pic>
            <p:nvPicPr>
              <p:cNvPr id="24" name="图片 417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25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cxnSp>
        <p:nvCxnSpPr>
          <p:cNvPr id="3" name="直線單箭頭接點 2"/>
          <p:cNvCxnSpPr>
            <a:stCxn id="15" idx="2"/>
          </p:cNvCxnSpPr>
          <p:nvPr/>
        </p:nvCxnSpPr>
        <p:spPr>
          <a:xfrm>
            <a:off x="5820420" y="2369694"/>
            <a:ext cx="2528923" cy="5618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>
            <a:stCxn id="15" idx="2"/>
          </p:cNvCxnSpPr>
          <p:nvPr/>
        </p:nvCxnSpPr>
        <p:spPr>
          <a:xfrm>
            <a:off x="5820420" y="2369694"/>
            <a:ext cx="1081123" cy="8568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>
            <a:endCxn id="18" idx="0"/>
          </p:cNvCxnSpPr>
          <p:nvPr/>
        </p:nvCxnSpPr>
        <p:spPr>
          <a:xfrm flipH="1">
            <a:off x="4882945" y="2369694"/>
            <a:ext cx="937474" cy="85689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stCxn id="15" idx="2"/>
          </p:cNvCxnSpPr>
          <p:nvPr/>
        </p:nvCxnSpPr>
        <p:spPr>
          <a:xfrm flipH="1">
            <a:off x="3472543" y="2369694"/>
            <a:ext cx="2347877" cy="56181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45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2">
            <a:hlinkClick r:id="rId3"/>
          </p:cNvPr>
          <p:cNvSpPr txBox="1"/>
          <p:nvPr/>
        </p:nvSpPr>
        <p:spPr>
          <a:xfrm>
            <a:off x="65316" y="54766"/>
            <a:ext cx="2645230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zh-TW" altLang="en-US" sz="5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拉關係</a:t>
            </a:r>
            <a:endParaRPr lang="en-US" sz="5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498600" y="1176855"/>
            <a:ext cx="8991600" cy="4565419"/>
            <a:chOff x="1123950" y="1176855"/>
            <a:chExt cx="6743700" cy="4565419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950" y="1176855"/>
              <a:ext cx="6743700" cy="456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4546346" y="1861351"/>
              <a:ext cx="45135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550399" y="2453683"/>
              <a:ext cx="45135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5840099" y="1716487"/>
            <a:ext cx="1056000" cy="2304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7937500" y="458673"/>
            <a:ext cx="1828800" cy="619125"/>
          </a:xfrm>
          <a:prstGeom prst="wedgeRoundRectCallout">
            <a:avLst>
              <a:gd name="adj1" fmla="val -119444"/>
              <a:gd name="adj2" fmla="val 144572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srgbClr val="FF0000"/>
                </a:solidFill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未知數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0876141" y="1716494"/>
            <a:ext cx="615553" cy="41128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0000FF"/>
                </a:solidFill>
                <a:latin typeface="Calibri" pitchFamily="34" charset="0"/>
              </a:rPr>
              <a:t>形容違法亂紀，不受</a:t>
            </a:r>
            <a:r>
              <a:rPr lang="zh-TW" altLang="en-US" sz="2800" dirty="0" smtClean="0">
                <a:solidFill>
                  <a:srgbClr val="0000FF"/>
                </a:solidFill>
                <a:latin typeface="Calibri" pitchFamily="34" charset="0"/>
              </a:rPr>
              <a:t>管束</a:t>
            </a:r>
            <a:endParaRPr lang="zh-TW" altLang="en-US" sz="28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22504" y="5764404"/>
            <a:ext cx="4844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0000FF"/>
                </a:solidFill>
                <a:latin typeface="Calibri" pitchFamily="34" charset="0"/>
              </a:rPr>
              <a:t>由於沒有想到的</a:t>
            </a:r>
            <a:r>
              <a:rPr lang="zh-TW" altLang="en-US" sz="2800" dirty="0" smtClean="0">
                <a:solidFill>
                  <a:srgbClr val="0000FF"/>
                </a:solidFill>
                <a:latin typeface="Calibri" pitchFamily="34" charset="0"/>
              </a:rPr>
              <a:t>好事</a:t>
            </a:r>
            <a:endParaRPr lang="en-US" altLang="zh-TW" sz="2800" dirty="0" smtClean="0">
              <a:solidFill>
                <a:srgbClr val="0000FF"/>
              </a:solidFill>
              <a:latin typeface="Calibri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 smtClean="0">
                <a:solidFill>
                  <a:srgbClr val="0000FF"/>
                </a:solidFill>
                <a:latin typeface="Calibri" pitchFamily="34" charset="0"/>
              </a:rPr>
              <a:t>而</a:t>
            </a:r>
            <a:r>
              <a:rPr lang="zh-TW" altLang="en-US" sz="2800" dirty="0">
                <a:solidFill>
                  <a:srgbClr val="0000FF"/>
                </a:solidFill>
                <a:latin typeface="Calibri" pitchFamily="34" charset="0"/>
              </a:rPr>
              <a:t>非常</a:t>
            </a:r>
            <a:r>
              <a:rPr lang="zh-TW" altLang="en-US" sz="2800" dirty="0" smtClean="0">
                <a:solidFill>
                  <a:srgbClr val="0000FF"/>
                </a:solidFill>
                <a:latin typeface="Calibri" pitchFamily="34" charset="0"/>
              </a:rPr>
              <a:t>高興</a:t>
            </a:r>
            <a:endParaRPr lang="zh-TW" altLang="en-US" sz="2800" dirty="0">
              <a:solidFill>
                <a:srgbClr val="0000FF"/>
              </a:solidFill>
              <a:latin typeface="Calibri" pitchFamily="34" charset="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844548" y="4591050"/>
            <a:ext cx="851152" cy="1238250"/>
            <a:chOff x="628650" y="4324350"/>
            <a:chExt cx="409575" cy="533400"/>
          </a:xfrm>
        </p:grpSpPr>
        <p:sp>
          <p:nvSpPr>
            <p:cNvPr id="13" name="手繪多邊形 12"/>
            <p:cNvSpPr/>
            <p:nvPr/>
          </p:nvSpPr>
          <p:spPr>
            <a:xfrm>
              <a:off x="628650" y="4324350"/>
              <a:ext cx="247650" cy="533400"/>
            </a:xfrm>
            <a:custGeom>
              <a:avLst/>
              <a:gdLst>
                <a:gd name="connsiteX0" fmla="*/ 0 w 247650"/>
                <a:gd name="connsiteY0" fmla="*/ 533400 h 533400"/>
                <a:gd name="connsiteX1" fmla="*/ 0 w 247650"/>
                <a:gd name="connsiteY1" fmla="*/ 0 h 533400"/>
                <a:gd name="connsiteX2" fmla="*/ 247650 w 2476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533400">
                  <a:moveTo>
                    <a:pt x="0" y="533400"/>
                  </a:moveTo>
                  <a:lnTo>
                    <a:pt x="0" y="0"/>
                  </a:lnTo>
                  <a:lnTo>
                    <a:pt x="24765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723900" y="4324350"/>
              <a:ext cx="31432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/>
          <p:cNvGrpSpPr/>
          <p:nvPr/>
        </p:nvGrpSpPr>
        <p:grpSpPr>
          <a:xfrm rot="16200000">
            <a:off x="9945314" y="3064867"/>
            <a:ext cx="429391" cy="1320804"/>
            <a:chOff x="628650" y="4324350"/>
            <a:chExt cx="409575" cy="533400"/>
          </a:xfrm>
        </p:grpSpPr>
        <p:sp>
          <p:nvSpPr>
            <p:cNvPr id="16" name="手繪多邊形 15"/>
            <p:cNvSpPr/>
            <p:nvPr/>
          </p:nvSpPr>
          <p:spPr>
            <a:xfrm>
              <a:off x="628650" y="4324350"/>
              <a:ext cx="247650" cy="533400"/>
            </a:xfrm>
            <a:custGeom>
              <a:avLst/>
              <a:gdLst>
                <a:gd name="connsiteX0" fmla="*/ 0 w 247650"/>
                <a:gd name="connsiteY0" fmla="*/ 533400 h 533400"/>
                <a:gd name="connsiteX1" fmla="*/ 0 w 247650"/>
                <a:gd name="connsiteY1" fmla="*/ 0 h 533400"/>
                <a:gd name="connsiteX2" fmla="*/ 247650 w 2476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533400">
                  <a:moveTo>
                    <a:pt x="0" y="533400"/>
                  </a:moveTo>
                  <a:lnTo>
                    <a:pt x="0" y="0"/>
                  </a:lnTo>
                  <a:lnTo>
                    <a:pt x="24765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cxnSp>
          <p:nvCxnSpPr>
            <p:cNvPr id="17" name="直線單箭頭接點 16"/>
            <p:cNvCxnSpPr/>
            <p:nvPr/>
          </p:nvCxnSpPr>
          <p:spPr>
            <a:xfrm>
              <a:off x="723900" y="4324350"/>
              <a:ext cx="31432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416"/>
          <p:cNvGrpSpPr/>
          <p:nvPr/>
        </p:nvGrpSpPr>
        <p:grpSpPr>
          <a:xfrm>
            <a:off x="2526123" y="262081"/>
            <a:ext cx="636853" cy="393183"/>
            <a:chOff x="3610120" y="261689"/>
            <a:chExt cx="636853" cy="393183"/>
          </a:xfrm>
        </p:grpSpPr>
        <p:pic>
          <p:nvPicPr>
            <p:cNvPr id="20" name="图片 41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21" name="Freeform 249"/>
            <p:cNvSpPr>
              <a:spLocks noEditPoints="1"/>
            </p:cNvSpPr>
            <p:nvPr userDrawn="1"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98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生根(CA)\生根分享報告\簡報用小插圖\其他\ㄚ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84" y="1682343"/>
            <a:ext cx="1399721" cy="209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112">
            <a:hlinkClick r:id="rId4"/>
          </p:cNvPr>
          <p:cNvSpPr txBox="1"/>
          <p:nvPr/>
        </p:nvSpPr>
        <p:spPr>
          <a:xfrm>
            <a:off x="8002286" y="65538"/>
            <a:ext cx="4111705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5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方程式教學</a:t>
            </a:r>
          </a:p>
        </p:txBody>
      </p:sp>
      <p:sp>
        <p:nvSpPr>
          <p:cNvPr id="3" name="矩形 2"/>
          <p:cNvSpPr/>
          <p:nvPr/>
        </p:nvSpPr>
        <p:spPr>
          <a:xfrm>
            <a:off x="808112" y="555857"/>
            <a:ext cx="554530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老師</a:t>
            </a:r>
            <a:r>
              <a:rPr lang="zh-TW" altLang="en-US" sz="3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請學生吃糖果，每個人分</a:t>
            </a:r>
            <a:r>
              <a:rPr lang="en-US" altLang="zh-TW" sz="3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顆，請問老師應該準備多少糖果才夠呢？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006526" y="2813257"/>
            <a:ext cx="3708277" cy="1452955"/>
            <a:chOff x="1600305" y="5398016"/>
            <a:chExt cx="3485817" cy="1288935"/>
          </a:xfrm>
        </p:grpSpPr>
        <p:pic>
          <p:nvPicPr>
            <p:cNvPr id="6" name="Picture 2" descr="C:\Users\user\Desktop\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84608">
              <a:off x="2100177" y="5447463"/>
              <a:ext cx="863304" cy="39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user\Desktop\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93062">
              <a:off x="2701789" y="6073819"/>
              <a:ext cx="647478" cy="530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user\Desktop\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6175">
              <a:off x="3220065" y="5441187"/>
              <a:ext cx="863304" cy="39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user\Desktop\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716" y="6091294"/>
              <a:ext cx="808495" cy="452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user\Desktop\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39102">
              <a:off x="3162358" y="5628081"/>
              <a:ext cx="606371" cy="603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user\Desktop\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69691">
              <a:off x="3199626" y="6234513"/>
              <a:ext cx="808495" cy="452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user\Desktop\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232" y="5862688"/>
              <a:ext cx="699227" cy="49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Users\user\Desktop\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93643">
              <a:off x="2813869" y="5398016"/>
              <a:ext cx="699227" cy="49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user\Desktop\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23522">
              <a:off x="1670988" y="5565587"/>
              <a:ext cx="524420" cy="665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user\Desktop\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30299">
              <a:off x="3314596" y="5751228"/>
              <a:ext cx="532336" cy="709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user\Desktop\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30299">
              <a:off x="4465064" y="5844554"/>
              <a:ext cx="532336" cy="709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C:\Users\user\Desktop\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2873">
              <a:off x="2288828" y="5688257"/>
              <a:ext cx="709781" cy="532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矩形 19"/>
          <p:cNvSpPr/>
          <p:nvPr/>
        </p:nvSpPr>
        <p:spPr>
          <a:xfrm>
            <a:off x="6124594" y="3737936"/>
            <a:ext cx="57734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阿松存錢筒今天滿了，打開存錢筒數錢，發現總共有</a:t>
            </a:r>
            <a:r>
              <a:rPr lang="en-US" altLang="zh-TW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5000</a:t>
            </a:r>
            <a:r>
              <a:rPr lang="zh-TW" altLang="en-US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元，請問存錢筒中有多少</a:t>
            </a:r>
            <a:r>
              <a:rPr lang="en-US" altLang="zh-TW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元的硬幣呢？</a:t>
            </a:r>
          </a:p>
        </p:txBody>
      </p:sp>
      <p:pic>
        <p:nvPicPr>
          <p:cNvPr id="3075" name="Picture 3" descr="D:\生根(CA)\生根分享報告\簡報用小插圖\其他\撲滿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86" y="2773857"/>
            <a:ext cx="1632807" cy="108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hape 112">
            <a:hlinkClick r:id="rId4"/>
          </p:cNvPr>
          <p:cNvSpPr txBox="1"/>
          <p:nvPr/>
        </p:nvSpPr>
        <p:spPr>
          <a:xfrm>
            <a:off x="468145" y="5497623"/>
            <a:ext cx="4147398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5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練習</a:t>
            </a:r>
            <a:r>
              <a:rPr lang="zh-TW" altLang="en-US" sz="54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拉關係</a:t>
            </a:r>
            <a:endParaRPr lang="en-US" sz="54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94198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2">
            <a:hlinkClick r:id="rId3"/>
          </p:cNvPr>
          <p:cNvSpPr txBox="1"/>
          <p:nvPr/>
        </p:nvSpPr>
        <p:spPr>
          <a:xfrm>
            <a:off x="8581742" y="65538"/>
            <a:ext cx="3532249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5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解方程式</a:t>
            </a:r>
            <a:endParaRPr lang="en-US" sz="5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246950" y="1349817"/>
            <a:ext cx="4433095" cy="3072121"/>
            <a:chOff x="1346850" y="2292162"/>
            <a:chExt cx="2839699" cy="2195107"/>
          </a:xfrm>
        </p:grpSpPr>
        <p:sp>
          <p:nvSpPr>
            <p:cNvPr id="5" name="Shape 133"/>
            <p:cNvSpPr txBox="1"/>
            <p:nvPr/>
          </p:nvSpPr>
          <p:spPr>
            <a:xfrm>
              <a:off x="1538268" y="2292162"/>
              <a:ext cx="2645614" cy="5543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zh-TW" altLang="en-US" sz="40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rPr>
                <a:t>天平的原理</a:t>
              </a:r>
              <a:endParaRPr lang="en-US" sz="4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endParaRPr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850" y="2887069"/>
              <a:ext cx="2839699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群組 6"/>
          <p:cNvGrpSpPr/>
          <p:nvPr/>
        </p:nvGrpSpPr>
        <p:grpSpPr>
          <a:xfrm>
            <a:off x="6811150" y="1589314"/>
            <a:ext cx="4531764" cy="2781191"/>
            <a:chOff x="5108358" y="2096131"/>
            <a:chExt cx="2757487" cy="2339681"/>
          </a:xfrm>
        </p:grpSpPr>
        <p:sp>
          <p:nvSpPr>
            <p:cNvPr id="8" name="Shape 133"/>
            <p:cNvSpPr txBox="1"/>
            <p:nvPr/>
          </p:nvSpPr>
          <p:spPr>
            <a:xfrm>
              <a:off x="5128230" y="2096131"/>
              <a:ext cx="2645614" cy="5538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zh-TW" altLang="en-US" sz="4000" b="1" kern="0" dirty="0" smtClean="0"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移項法則</a:t>
              </a:r>
              <a:endParaRPr lang="en-US" sz="4000" b="1" kern="0" dirty="0"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endParaRPr>
            </a:p>
          </p:txBody>
        </p:sp>
        <p:pic>
          <p:nvPicPr>
            <p:cNvPr id="10" name="Picture 7" descr="C:\Users\user\Desktop\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8358" y="2786832"/>
              <a:ext cx="2757487" cy="1648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文字方塊 10"/>
          <p:cNvSpPr txBox="1"/>
          <p:nvPr/>
        </p:nvSpPr>
        <p:spPr>
          <a:xfrm>
            <a:off x="2072156" y="5153727"/>
            <a:ext cx="58129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等量公理的作用是</a:t>
            </a:r>
            <a:r>
              <a:rPr lang="en-US" altLang="zh-TW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5000" b="1" dirty="0" smtClean="0">
                <a:latin typeface="Calibri" pitchFamily="34" charset="0"/>
              </a:rPr>
              <a:t> </a:t>
            </a:r>
            <a:endParaRPr lang="zh-TW" altLang="en-US" sz="5000" b="1" dirty="0">
              <a:latin typeface="Calibri" pitchFamily="34" charset="0"/>
            </a:endParaRPr>
          </a:p>
        </p:txBody>
      </p:sp>
      <p:sp>
        <p:nvSpPr>
          <p:cNvPr id="13" name="文本框 415"/>
          <p:cNvSpPr txBox="1"/>
          <p:nvPr/>
        </p:nvSpPr>
        <p:spPr>
          <a:xfrm>
            <a:off x="212402" y="383277"/>
            <a:ext cx="136447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算未知數</a:t>
            </a:r>
            <a:endParaRPr lang="zh-CN" altLang="en-US" sz="2300" dirty="0"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14" name="组合 416"/>
          <p:cNvGrpSpPr/>
          <p:nvPr/>
        </p:nvGrpSpPr>
        <p:grpSpPr>
          <a:xfrm>
            <a:off x="1643677" y="284171"/>
            <a:ext cx="636853" cy="393183"/>
            <a:chOff x="3610120" y="261689"/>
            <a:chExt cx="636853" cy="393183"/>
          </a:xfrm>
        </p:grpSpPr>
        <p:pic>
          <p:nvPicPr>
            <p:cNvPr id="15" name="图片 41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6" name="Freeform 249"/>
            <p:cNvSpPr>
              <a:spLocks noEditPoints="1"/>
            </p:cNvSpPr>
            <p:nvPr userDrawn="1"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4098" name="Picture 2" descr="D:\生根(CA)\生根分享報告\簡報用小插圖\math\math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629" y="5181609"/>
            <a:ext cx="3142342" cy="155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生根(CA)\生根分享報告\簡報用小插圖\想\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" y="4917170"/>
            <a:ext cx="1637288" cy="19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98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hape 133"/>
              <p:cNvSpPr txBox="1"/>
              <p:nvPr/>
            </p:nvSpPr>
            <p:spPr>
              <a:xfrm>
                <a:off x="103597" y="696829"/>
                <a:ext cx="5495283" cy="1206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SzPct val="25000"/>
                </a:pPr>
                <a:r>
                  <a:rPr lang="zh-TW" altLang="en-US" sz="36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  <a:r>
                  <a:rPr lang="zh-TW" altLang="en-US" sz="3600" b="1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解</a:t>
                </a:r>
                <a:r>
                  <a:rPr lang="zh-TW" altLang="en-US" sz="36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</m:ctrlPr>
                          </m:eqArrPr>
                          <m:e>
                            <m:r>
                              <a:rPr lang="en-US" altLang="zh-TW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𝟐</m:t>
                            </m:r>
                            <m:r>
                              <a:rPr lang="en-US" altLang="zh-TW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𝒙</m:t>
                            </m:r>
                            <m:r>
                              <a:rPr lang="en-US" altLang="zh-TW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+  </m:t>
                            </m:r>
                            <m:r>
                              <a:rPr lang="en-US" altLang="zh-TW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𝒚</m:t>
                            </m:r>
                            <m:r>
                              <a:rPr lang="en-US" altLang="zh-TW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=</m:t>
                            </m:r>
                            <m:r>
                              <a:rPr lang="en-US" altLang="zh-TW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𝟏𝟓</m:t>
                            </m:r>
                            <m:r>
                              <a:rPr lang="en-US" altLang="zh-TW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 −(</m:t>
                            </m:r>
                            <m:r>
                              <a:rPr lang="en-US" altLang="zh-TW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𝟏</m:t>
                            </m:r>
                            <m:r>
                              <a:rPr lang="en-US" altLang="zh-TW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)</m:t>
                            </m:r>
                          </m:e>
                          <m:e>
                            <m:r>
                              <a:rPr lang="en-US" altLang="zh-TW" sz="36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𝟑</m:t>
                            </m:r>
                            <m:r>
                              <a:rPr lang="en-US" altLang="zh-TW" sz="36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𝒙</m:t>
                            </m:r>
                            <m:r>
                              <a:rPr lang="en-US" altLang="zh-TW" sz="36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+</m:t>
                            </m:r>
                            <m:r>
                              <a:rPr lang="en-US" altLang="zh-TW" sz="36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𝟐</m:t>
                            </m:r>
                            <m:r>
                              <a:rPr lang="en-US" altLang="zh-TW" sz="36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𝒚</m:t>
                            </m:r>
                            <m:r>
                              <a:rPr lang="en-US" altLang="zh-TW" sz="36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=</m:t>
                            </m:r>
                            <m:r>
                              <a:rPr lang="en-US" altLang="zh-TW" sz="36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𝟐𝟑</m:t>
                            </m:r>
                            <m:r>
                              <a:rPr lang="en-US" altLang="zh-TW" sz="36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 −(</m:t>
                            </m:r>
                            <m:r>
                              <a:rPr lang="en-US" altLang="zh-TW" sz="36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𝟐</m:t>
                            </m:r>
                            <m:r>
                              <a:rPr lang="en-US" altLang="zh-TW" sz="36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altLang="zh-TW" sz="3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SzPct val="25000"/>
                </a:pPr>
                <a:r>
                  <a:rPr lang="zh-TW" altLang="en-US" sz="36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3600" dirty="0" smtClean="0">
                    <a:solidFill>
                      <a:schemeClr val="tx1"/>
                    </a:solidFill>
                    <a:sym typeface="Caveat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sym typeface="Caveat"/>
                </a:endParaRPr>
              </a:p>
            </p:txBody>
          </p:sp>
        </mc:Choice>
        <mc:Fallback xmlns="">
          <p:sp>
            <p:nvSpPr>
              <p:cNvPr id="18" name="Shape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96" y="696807"/>
                <a:ext cx="5495283" cy="12060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hape 133"/>
              <p:cNvSpPr txBox="1"/>
              <p:nvPr/>
            </p:nvSpPr>
            <p:spPr>
              <a:xfrm>
                <a:off x="103596" y="2060194"/>
                <a:ext cx="6615557" cy="7170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SzPct val="25000"/>
                </a:pPr>
                <a:r>
                  <a:rPr lang="zh-TW" altLang="en-US" sz="40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4000" dirty="0" smtClean="0">
                    <a:solidFill>
                      <a:schemeClr val="tx1"/>
                    </a:solidFill>
                    <a:sym typeface="Caveat"/>
                  </a:rPr>
                  <a:t> </a:t>
                </a:r>
                <a:r>
                  <a:rPr lang="en-US" altLang="zh-TW" sz="4000" dirty="0" smtClean="0">
                    <a:sym typeface="Caveat"/>
                  </a:rPr>
                  <a:t>(1)</a:t>
                </a:r>
                <a:r>
                  <a:rPr lang="en-US" altLang="zh-TW" sz="4000" dirty="0" smtClean="0">
                    <a:solidFill>
                      <a:schemeClr val="tx1"/>
                    </a:solidFill>
                    <a:sym typeface="Caveat"/>
                  </a:rPr>
                  <a:t>+</a:t>
                </a:r>
                <a:r>
                  <a:rPr lang="en-US" altLang="zh-TW" sz="4000" dirty="0" smtClean="0">
                    <a:solidFill>
                      <a:srgbClr val="FF00FF"/>
                    </a:solidFill>
                    <a:sym typeface="Caveat"/>
                  </a:rPr>
                  <a:t>(2) </a:t>
                </a:r>
                <a:r>
                  <a:rPr lang="zh-TW" altLang="en-US" sz="40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Caveat"/>
                  </a:rPr>
                  <a:t>得  </a:t>
                </a:r>
                <a14:m>
                  <m:oMath xmlns:m="http://schemas.openxmlformats.org/officeDocument/2006/math">
                    <m:r>
                      <a:rPr lang="en-US" altLang="zh-TW" sz="4000" b="1" i="1" smtClean="0">
                        <a:solidFill>
                          <a:srgbClr val="FF0000"/>
                        </a:solidFill>
                        <a:latin typeface="Cambria Math"/>
                        <a:ea typeface="微軟正黑體" panose="020B0604030504040204" pitchFamily="34" charset="-120"/>
                        <a:sym typeface="Caveat"/>
                      </a:rPr>
                      <m:t>𝟓</m:t>
                    </m:r>
                    <m:r>
                      <a:rPr lang="en-US" altLang="zh-TW" sz="4000" b="1" i="1" smtClean="0">
                        <a:solidFill>
                          <a:srgbClr val="FF0000"/>
                        </a:solidFill>
                        <a:latin typeface="Cambria Math"/>
                        <a:ea typeface="微軟正黑體" panose="020B0604030504040204" pitchFamily="34" charset="-120"/>
                        <a:sym typeface="Caveat"/>
                      </a:rPr>
                      <m:t>𝒙</m:t>
                    </m:r>
                    <m:r>
                      <a:rPr lang="en-US" altLang="zh-TW" sz="4000" b="1" i="1" smtClean="0">
                        <a:solidFill>
                          <a:srgbClr val="FF0000"/>
                        </a:solidFill>
                        <a:latin typeface="Cambria Math"/>
                        <a:ea typeface="微軟正黑體" panose="020B0604030504040204" pitchFamily="34" charset="-120"/>
                        <a:sym typeface="Caveat"/>
                      </a:rPr>
                      <m:t>+</m:t>
                    </m:r>
                    <m:r>
                      <a:rPr lang="en-US" altLang="zh-TW" sz="4000" b="1" i="1" smtClean="0">
                        <a:solidFill>
                          <a:srgbClr val="FF0000"/>
                        </a:solidFill>
                        <a:latin typeface="Cambria Math"/>
                        <a:ea typeface="微軟正黑體" panose="020B0604030504040204" pitchFamily="34" charset="-120"/>
                        <a:sym typeface="Caveat"/>
                      </a:rPr>
                      <m:t>𝟑</m:t>
                    </m:r>
                    <m:r>
                      <a:rPr lang="en-US" altLang="zh-TW" sz="4000" b="1" i="1" smtClean="0">
                        <a:solidFill>
                          <a:srgbClr val="FF0000"/>
                        </a:solidFill>
                        <a:latin typeface="Cambria Math"/>
                        <a:ea typeface="微軟正黑體" panose="020B0604030504040204" pitchFamily="34" charset="-120"/>
                        <a:sym typeface="Caveat"/>
                      </a:rPr>
                      <m:t>𝒚</m:t>
                    </m:r>
                    <m:r>
                      <a:rPr lang="en-US" altLang="zh-TW" sz="4000" b="1" i="1" smtClean="0">
                        <a:solidFill>
                          <a:srgbClr val="FF0000"/>
                        </a:solidFill>
                        <a:latin typeface="Cambria Math"/>
                        <a:ea typeface="微軟正黑體" panose="020B0604030504040204" pitchFamily="34" charset="-120"/>
                        <a:sym typeface="Caveat"/>
                      </a:rPr>
                      <m:t>=</m:t>
                    </m:r>
                    <m:r>
                      <a:rPr lang="en-US" altLang="zh-TW" sz="4000" b="1" i="1" smtClean="0">
                        <a:solidFill>
                          <a:srgbClr val="FF0000"/>
                        </a:solidFill>
                        <a:latin typeface="Cambria Math"/>
                        <a:ea typeface="微軟正黑體" panose="020B0604030504040204" pitchFamily="34" charset="-120"/>
                        <a:sym typeface="Caveat"/>
                      </a:rPr>
                      <m:t>𝟑𝟖</m:t>
                    </m:r>
                  </m:oMath>
                </a14:m>
                <a:endParaRPr lang="en-US" sz="4000" b="1" dirty="0" smtClean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Caveat"/>
                </a:endParaRPr>
              </a:p>
            </p:txBody>
          </p:sp>
        </mc:Choice>
        <mc:Fallback xmlns="">
          <p:sp>
            <p:nvSpPr>
              <p:cNvPr id="20" name="Shape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96" y="2060194"/>
                <a:ext cx="6615557" cy="717060"/>
              </a:xfrm>
              <a:prstGeom prst="rect">
                <a:avLst/>
              </a:prstGeom>
              <a:blipFill rotWithShape="1">
                <a:blip r:embed="rId4"/>
                <a:stretch>
                  <a:fillRect t="-15254" b="-338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標題 2"/>
          <p:cNvSpPr txBox="1">
            <a:spLocks/>
          </p:cNvSpPr>
          <p:nvPr/>
        </p:nvSpPr>
        <p:spPr>
          <a:xfrm>
            <a:off x="8338472" y="134129"/>
            <a:ext cx="3647817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等量公理</a:t>
            </a:r>
            <a:r>
              <a:rPr lang="en-US" altLang="zh-TW" sz="4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Shape 133"/>
          <p:cNvSpPr txBox="1"/>
          <p:nvPr/>
        </p:nvSpPr>
        <p:spPr>
          <a:xfrm>
            <a:off x="1392242" y="4681476"/>
            <a:ext cx="4885207" cy="1372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zh-TW" altLang="en-US" sz="42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Caveat"/>
              </a:rPr>
              <a:t>為何可以這樣做</a:t>
            </a:r>
            <a:r>
              <a:rPr lang="en-US" altLang="zh-TW" sz="42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Caveat"/>
              </a:rPr>
              <a:t>?</a:t>
            </a:r>
          </a:p>
          <a:p>
            <a:pPr>
              <a:buSzPct val="25000"/>
            </a:pPr>
            <a:r>
              <a:rPr lang="zh-TW" altLang="en-US" sz="4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這算是等</a:t>
            </a:r>
            <a:r>
              <a:rPr lang="zh-TW" altLang="en-US" sz="4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量公理嗎</a:t>
            </a:r>
            <a:r>
              <a:rPr lang="en-US" altLang="zh-TW" sz="4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endParaRPr lang="en-US" sz="4200" dirty="0">
              <a:latin typeface="標楷體" panose="03000509000000000000" pitchFamily="65" charset="-120"/>
              <a:ea typeface="標楷體" panose="03000509000000000000" pitchFamily="65" charset="-120"/>
              <a:sym typeface="Caveat"/>
            </a:endParaRPr>
          </a:p>
        </p:txBody>
      </p:sp>
      <p:sp>
        <p:nvSpPr>
          <p:cNvPr id="16" name="Shape 133"/>
          <p:cNvSpPr txBox="1"/>
          <p:nvPr/>
        </p:nvSpPr>
        <p:spPr>
          <a:xfrm>
            <a:off x="212455" y="3639412"/>
            <a:ext cx="3024232" cy="79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zh-TW" altLang="en-US" sz="4000" b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veat"/>
              </a:rPr>
              <a:t>然後再</a:t>
            </a:r>
            <a:r>
              <a:rPr lang="en-US" altLang="zh-TW" sz="4000" b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veat"/>
              </a:rPr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hape 133"/>
              <p:cNvSpPr txBox="1"/>
              <p:nvPr/>
            </p:nvSpPr>
            <p:spPr>
              <a:xfrm>
                <a:off x="216096" y="2791720"/>
                <a:ext cx="6061353" cy="7170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zh-TW" altLang="en-US" sz="3600" b="1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Caveat"/>
                  </a:rPr>
                  <a:t>也可以</a:t>
                </a:r>
                <a:r>
                  <a:rPr lang="en-US" altLang="zh-TW" sz="3600" b="1" smtClean="0">
                    <a:solidFill>
                      <a:srgbClr val="FF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Caveat"/>
                  </a:rPr>
                  <a:t>(2)</a:t>
                </a:r>
                <a:r>
                  <a:rPr lang="en-US" altLang="zh-TW" sz="3600" b="1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Caveat"/>
                  </a:rPr>
                  <a:t>-(1)</a:t>
                </a:r>
                <a:r>
                  <a:rPr lang="zh-TW" altLang="en-US" sz="3600">
                    <a:latin typeface="微軟正黑體" panose="020B0604030504040204" pitchFamily="34" charset="-120"/>
                    <a:ea typeface="微軟正黑體" panose="020B0604030504040204" pitchFamily="34" charset="-120"/>
                    <a:sym typeface="Caveat"/>
                  </a:rPr>
                  <a:t>得</a:t>
                </a:r>
                <a14:m>
                  <m:oMath xmlns:m="http://schemas.openxmlformats.org/officeDocument/2006/math">
                    <m:r>
                      <a:rPr lang="en-US" altLang="zh-TW" sz="4000" b="1" i="1">
                        <a:solidFill>
                          <a:srgbClr val="FF0000"/>
                        </a:solidFill>
                        <a:latin typeface="Cambria Math"/>
                        <a:ea typeface="微軟正黑體" panose="020B0604030504040204" pitchFamily="34" charset="-120"/>
                        <a:sym typeface="Caveat"/>
                      </a:rPr>
                      <m:t>𝒙</m:t>
                    </m:r>
                    <m:r>
                      <a:rPr lang="en-US" altLang="zh-TW" sz="4000" b="1" i="1">
                        <a:solidFill>
                          <a:srgbClr val="FF0000"/>
                        </a:solidFill>
                        <a:latin typeface="Cambria Math"/>
                        <a:ea typeface="微軟正黑體" panose="020B0604030504040204" pitchFamily="34" charset="-120"/>
                        <a:sym typeface="Caveat"/>
                      </a:rPr>
                      <m:t>+</m:t>
                    </m:r>
                    <m:r>
                      <a:rPr lang="en-US" altLang="zh-TW" sz="4000" b="1" i="1">
                        <a:solidFill>
                          <a:srgbClr val="FF0000"/>
                        </a:solidFill>
                        <a:latin typeface="Cambria Math"/>
                        <a:ea typeface="微軟正黑體" panose="020B0604030504040204" pitchFamily="34" charset="-120"/>
                        <a:sym typeface="Caveat"/>
                      </a:rPr>
                      <m:t>𝒚</m:t>
                    </m:r>
                    <m:r>
                      <a:rPr lang="en-US" altLang="zh-TW" sz="4000" b="1" i="1">
                        <a:solidFill>
                          <a:srgbClr val="FF0000"/>
                        </a:solidFill>
                        <a:latin typeface="Cambria Math"/>
                        <a:ea typeface="微軟正黑體" panose="020B0604030504040204" pitchFamily="34" charset="-120"/>
                        <a:sym typeface="Caveat"/>
                      </a:rPr>
                      <m:t>=</m:t>
                    </m:r>
                    <m:r>
                      <a:rPr lang="en-US" altLang="zh-TW" sz="4000" b="1" i="1" smtClean="0">
                        <a:solidFill>
                          <a:srgbClr val="FF0000"/>
                        </a:solidFill>
                        <a:latin typeface="Cambria Math"/>
                        <a:ea typeface="微軟正黑體" panose="020B0604030504040204" pitchFamily="34" charset="-120"/>
                        <a:sym typeface="Caveat"/>
                      </a:rPr>
                      <m:t>𝟖</m:t>
                    </m:r>
                  </m:oMath>
                </a14:m>
                <a:endParaRPr 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Caveat"/>
                </a:endParaRPr>
              </a:p>
            </p:txBody>
          </p:sp>
        </mc:Choice>
        <mc:Fallback xmlns="">
          <p:sp>
            <p:nvSpPr>
              <p:cNvPr id="19" name="Shape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81" y="2791720"/>
                <a:ext cx="6061353" cy="717060"/>
              </a:xfrm>
              <a:prstGeom prst="rect">
                <a:avLst/>
              </a:prstGeom>
              <a:blipFill rotWithShape="1">
                <a:blip r:embed="rId5"/>
                <a:stretch>
                  <a:fillRect l="-3015" t="-5932" b="-279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hape 133"/>
              <p:cNvSpPr txBox="1"/>
              <p:nvPr/>
            </p:nvSpPr>
            <p:spPr>
              <a:xfrm>
                <a:off x="6725754" y="1162831"/>
                <a:ext cx="5280735" cy="29263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SzPct val="25000"/>
                </a:pPr>
                <a:r>
                  <a:rPr lang="zh-TW" altLang="en-US" sz="36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解</a:t>
                </a:r>
                <a:r>
                  <a:rPr lang="en-US" altLang="zh-TW" sz="36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:r>
                  <a:rPr lang="zh-TW" altLang="en-US" sz="36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altLang="zh-TW" sz="36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zh-TW" alt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altLang="zh-TW" sz="3600" b="1" i="1">
                        <a:solidFill>
                          <a:schemeClr val="tx1"/>
                        </a:solidFill>
                        <a:latin typeface="Cambria Math"/>
                      </a:rPr>
                      <m:t>𝟓</m:t>
                    </m:r>
                    <m:r>
                      <a:rPr lang="en-US" altLang="zh-TW" sz="3600" b="1" i="1">
                        <a:solidFill>
                          <a:schemeClr val="tx1"/>
                        </a:solidFill>
                        <a:latin typeface="Cambria Math"/>
                      </a:rPr>
                      <m:t> &gt; </m:t>
                    </m:r>
                    <m:r>
                      <a:rPr lang="en-US" altLang="zh-TW" sz="3600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zh-TW" altLang="en-US" sz="36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</a:rPr>
                  <a:t>  </a:t>
                </a:r>
                <a:r>
                  <a:rPr lang="en-US" altLang="zh-TW" sz="3600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</a:rPr>
                  <a:t>---(1)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SzPct val="25000"/>
                </a:pPr>
                <a14:m>
                  <m:oMath xmlns:m="http://schemas.openxmlformats.org/officeDocument/2006/math">
                    <m:r>
                      <a:rPr lang="zh-TW" alt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            </m:t>
                    </m:r>
                    <m:r>
                      <a:rPr lang="en-US" altLang="zh-TW" sz="3600" b="1" i="1" smtClean="0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  <m:r>
                      <a:rPr lang="en-US" altLang="zh-TW" sz="3600" i="1">
                        <a:solidFill>
                          <a:srgbClr val="FF0000"/>
                        </a:solidFill>
                        <a:latin typeface="Cambria Math"/>
                      </a:rPr>
                      <m:t>&gt; </m:t>
                    </m:r>
                    <m:r>
                      <a:rPr lang="en-US" altLang="zh-TW" sz="36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altLang="zh-TW" sz="3600" dirty="0">
                    <a:solidFill>
                      <a:srgbClr val="FF0000"/>
                    </a:solidFill>
                    <a:latin typeface="微軟正黑體" panose="020B0604030504040204" pitchFamily="34" charset="-120"/>
                  </a:rPr>
                  <a:t> </a:t>
                </a:r>
                <a:r>
                  <a:rPr lang="zh-TW" altLang="en-US" sz="360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</a:rPr>
                  <a:t>  </a:t>
                </a:r>
                <a:r>
                  <a:rPr lang="en-US" altLang="zh-TW" sz="360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</a:rPr>
                  <a:t>---(2)</a:t>
                </a:r>
              </a:p>
              <a:p>
                <a:pPr>
                  <a:buSzPct val="25000"/>
                </a:pPr>
                <a:r>
                  <a:rPr lang="zh-TW" altLang="en-US" sz="3600" kern="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華康平劇體W7(P)" panose="040B0700000000000000" pitchFamily="82" charset="-120"/>
                    <a:cs typeface="Caveat"/>
                    <a:sym typeface="Caveat"/>
                  </a:rPr>
                  <a:t> </a:t>
                </a:r>
                <a:r>
                  <a:rPr lang="en-US" altLang="zh-TW" sz="3600" kern="0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華康平劇體W7(P)" panose="040B0700000000000000" pitchFamily="82" charset="-120"/>
                    <a:cs typeface="Caveat"/>
                    <a:sym typeface="Caveat"/>
                  </a:rPr>
                  <a:t>(1)</a:t>
                </a:r>
                <a:r>
                  <a:rPr lang="en-US" altLang="zh-TW" sz="3600" kern="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華康平劇體W7(P)" panose="040B0700000000000000" pitchFamily="82" charset="-120"/>
                    <a:cs typeface="Caveat"/>
                    <a:sym typeface="Caveat"/>
                  </a:rPr>
                  <a:t>+</a:t>
                </a:r>
                <a:r>
                  <a:rPr lang="en-US" altLang="zh-TW" sz="3600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華康平劇體W7(P)" panose="040B0700000000000000" pitchFamily="82" charset="-120"/>
                    <a:cs typeface="Caveat"/>
                    <a:sym typeface="Caveat"/>
                  </a:rPr>
                  <a:t>(2)</a:t>
                </a:r>
                <a:r>
                  <a:rPr lang="zh-TW" altLang="en-US" sz="3600" b="1" kern="0" dirty="0" smtClean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Caveat"/>
                    <a:sym typeface="Caveat"/>
                  </a:rPr>
                  <a:t>得</a:t>
                </a:r>
                <a:r>
                  <a:rPr lang="zh-TW" altLang="en-US" sz="3600" kern="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華康平劇體W7(P)" panose="040B0700000000000000" pitchFamily="82" charset="-120"/>
                    <a:cs typeface="Caveat"/>
                    <a:sym typeface="Caveat"/>
                  </a:rPr>
                  <a:t>  </a:t>
                </a:r>
                <a:endParaRPr lang="en-US" altLang="zh-TW" sz="3600" kern="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華康平劇體W7(P)" panose="040B0700000000000000" pitchFamily="82" charset="-120"/>
                  <a:cs typeface="Caveat"/>
                  <a:sym typeface="Caveat"/>
                </a:endParaRPr>
              </a:p>
              <a:p>
                <a:pPr>
                  <a:buSzPct val="25000"/>
                </a:pPr>
                <a:r>
                  <a:rPr lang="zh-TW" altLang="en-US" sz="3600" kern="0" dirty="0">
                    <a:latin typeface="微軟正黑體" panose="020B0604030504040204" pitchFamily="34" charset="-120"/>
                    <a:ea typeface="華康平劇體W7(P)" panose="040B0700000000000000" pitchFamily="82" charset="-120"/>
                    <a:cs typeface="Caveat"/>
                    <a:sym typeface="Caveat"/>
                  </a:rPr>
                  <a:t> </a:t>
                </a:r>
                <a:r>
                  <a:rPr lang="zh-TW" altLang="en-US" sz="3600" kern="0" dirty="0" smtClean="0">
                    <a:latin typeface="微軟正黑體" panose="020B0604030504040204" pitchFamily="34" charset="-120"/>
                    <a:ea typeface="華康平劇體W7(P)" panose="040B0700000000000000" pitchFamily="82" charset="-120"/>
                    <a:cs typeface="Caveat"/>
                    <a:sym typeface="Caveat"/>
                  </a:rPr>
                  <a:t>            </a:t>
                </a:r>
                <a:r>
                  <a:rPr lang="zh-TW" altLang="en-US" sz="3600" kern="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華康平劇體W7(P)" panose="040B0700000000000000" pitchFamily="82" charset="-120"/>
                    <a:cs typeface="Caveat"/>
                    <a:sym typeface="Caveat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3600" b="1" i="1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altLang="zh-TW" sz="3600" b="1" i="1">
                        <a:latin typeface="Cambria Math"/>
                      </a:rPr>
                      <m:t>𝒙</m:t>
                    </m:r>
                    <m:r>
                      <a:rPr lang="en-US" altLang="zh-TW" sz="3600" b="1">
                        <a:solidFill>
                          <a:schemeClr val="tx1"/>
                        </a:solidFill>
                        <a:latin typeface="Cambria Math"/>
                      </a:rPr>
                      <m:t>&gt; </m:t>
                    </m:r>
                    <m:r>
                      <a:rPr lang="en-US" altLang="zh-TW" sz="3600" b="1" i="1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altLang="zh-TW" sz="3600" b="1" dirty="0" smtClean="0">
                  <a:solidFill>
                    <a:schemeClr val="tx1"/>
                  </a:solidFill>
                  <a:latin typeface="微軟正黑體" panose="020B0604030504040204" pitchFamily="34" charset="-120"/>
                </a:endParaRPr>
              </a:p>
              <a:p>
                <a:pPr>
                  <a:buSzPct val="25000"/>
                </a:pPr>
                <a:r>
                  <a:rPr lang="zh-TW" altLang="en-US" sz="3600" b="1" dirty="0" smtClean="0">
                    <a:solidFill>
                      <a:srgbClr val="FF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altLang="zh-TW" sz="36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altLang="zh-TW" sz="3600" b="1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altLang="zh-TW" sz="36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sz="4000" b="1" dirty="0">
                  <a:solidFill>
                    <a:srgbClr val="FF0000"/>
                  </a:solidFill>
                  <a:sym typeface="Caveat"/>
                </a:endParaRPr>
              </a:p>
            </p:txBody>
          </p:sp>
        </mc:Choice>
        <mc:Fallback xmlns="">
          <p:sp>
            <p:nvSpPr>
              <p:cNvPr id="21" name="Shape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745" y="1162817"/>
                <a:ext cx="5280735" cy="2926389"/>
              </a:xfrm>
              <a:prstGeom prst="rect">
                <a:avLst/>
              </a:prstGeom>
              <a:blipFill rotWithShape="1">
                <a:blip r:embed="rId6"/>
                <a:stretch>
                  <a:fillRect l="-3460" t="-3125" r="-20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D:\vito\分享報告\簡報用小插圖\其他\思考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367" y="4037362"/>
            <a:ext cx="1677988" cy="26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vito\分享報告\簡報用小插圖\想\Q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777">
            <a:off x="8911607" y="4473484"/>
            <a:ext cx="1526823" cy="199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5943603" y="19891"/>
            <a:ext cx="5828204" cy="2757363"/>
            <a:chOff x="5943600" y="19891"/>
            <a:chExt cx="5828204" cy="2757363"/>
          </a:xfrm>
        </p:grpSpPr>
        <p:sp>
          <p:nvSpPr>
            <p:cNvPr id="2" name="橢圓 1"/>
            <p:cNvSpPr/>
            <p:nvPr/>
          </p:nvSpPr>
          <p:spPr>
            <a:xfrm>
              <a:off x="8552935" y="19891"/>
              <a:ext cx="3218869" cy="90001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" name="直線單箭頭接點 3"/>
            <p:cNvCxnSpPr/>
            <p:nvPr/>
          </p:nvCxnSpPr>
          <p:spPr>
            <a:xfrm flipV="1">
              <a:off x="5943600" y="805667"/>
              <a:ext cx="2782451" cy="197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 descr="D:\vito\分享報告\簡報用小插圖\想\green-question-mark-clipart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814" y="1336993"/>
              <a:ext cx="472021" cy="71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114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5" grpId="0"/>
      <p:bldP spid="16" grpId="0"/>
      <p:bldP spid="19" grpId="0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2">
            <a:hlinkClick r:id="rId3"/>
          </p:cNvPr>
          <p:cNvSpPr txBox="1"/>
          <p:nvPr/>
        </p:nvSpPr>
        <p:spPr>
          <a:xfrm>
            <a:off x="6945086" y="65538"/>
            <a:ext cx="5168906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5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方程式與解集合</a:t>
            </a:r>
            <a:endParaRPr lang="en-US" sz="5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sp>
        <p:nvSpPr>
          <p:cNvPr id="5" name="文字方塊 4"/>
          <p:cNvSpPr txBox="1"/>
          <p:nvPr/>
        </p:nvSpPr>
        <p:spPr>
          <a:xfrm rot="21013493">
            <a:off x="7019921" y="2561303"/>
            <a:ext cx="3013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方程式等價</a:t>
            </a:r>
            <a:endParaRPr lang="en-US" altLang="zh-TW" sz="4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於解集合</a:t>
            </a:r>
            <a:endParaRPr lang="zh-TW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036091" y="1478714"/>
            <a:ext cx="5017108" cy="925959"/>
            <a:chOff x="752321" y="723057"/>
            <a:chExt cx="5017108" cy="925959"/>
          </a:xfrm>
        </p:grpSpPr>
        <p:sp>
          <p:nvSpPr>
            <p:cNvPr id="4" name="Shape 133"/>
            <p:cNvSpPr txBox="1"/>
            <p:nvPr/>
          </p:nvSpPr>
          <p:spPr>
            <a:xfrm>
              <a:off x="752321" y="877407"/>
              <a:ext cx="5017108" cy="771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zh-TW" altLang="en-US" sz="40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rPr>
                <a:t>等量公理保持      不變</a:t>
              </a:r>
              <a:endParaRPr lang="en-US" sz="4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endParaRPr>
            </a:p>
          </p:txBody>
        </p:sp>
        <p:pic>
          <p:nvPicPr>
            <p:cNvPr id="6" name="Picture 2" descr="D:\生根(CA)\生根分享報告\簡報用小插圖\green-question-mark-clipar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588" y="723057"/>
              <a:ext cx="777776" cy="87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C:\Users\User\Desktop\mathtre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28299" y="4455693"/>
            <a:ext cx="2739417" cy="24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26308" y="5372989"/>
                <a:ext cx="485502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4000" dirty="0" smtClean="0">
                    <a:solidFill>
                      <a:schemeClr val="tx1"/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 </a:t>
                </a:r>
                <a:r>
                  <a:rPr lang="en-US" altLang="zh-TW" sz="4000" dirty="0" smtClean="0">
                    <a:solidFill>
                      <a:schemeClr val="tx1"/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e.g.</a:t>
                </a:r>
                <a:r>
                  <a:rPr lang="zh-TW" altLang="en-US" sz="4000" dirty="0" smtClean="0">
                    <a:solidFill>
                      <a:schemeClr val="tx1"/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TW" sz="4000" i="1" smtClean="0">
                        <a:solidFill>
                          <a:schemeClr val="tx1"/>
                        </a:solidFill>
                        <a:latin typeface="Cambria Math"/>
                        <a:ea typeface="華康中圓體(P)" panose="020F0500000000000000" pitchFamily="34" charset="-120"/>
                      </a:rPr>
                      <m:t>3</m:t>
                    </m:r>
                    <m:r>
                      <a:rPr lang="en-US" altLang="zh-TW" sz="4000" i="1" smtClean="0">
                        <a:solidFill>
                          <a:schemeClr val="tx1"/>
                        </a:solidFill>
                        <a:latin typeface="Cambria Math"/>
                        <a:ea typeface="華康中圓體(P)" panose="020F0500000000000000" pitchFamily="34" charset="-120"/>
                      </a:rPr>
                      <m:t>𝑥</m:t>
                    </m:r>
                    <m:r>
                      <a:rPr lang="en-US" altLang="zh-TW" sz="4000" i="1" smtClean="0">
                        <a:solidFill>
                          <a:schemeClr val="tx1"/>
                        </a:solidFill>
                        <a:latin typeface="Cambria Math"/>
                        <a:ea typeface="華康中圓體(P)" panose="020F0500000000000000" pitchFamily="34" charset="-120"/>
                      </a:rPr>
                      <m:t>+2</m:t>
                    </m:r>
                    <m:r>
                      <a:rPr lang="en-US" altLang="zh-TW" sz="4000" i="1" smtClean="0">
                        <a:solidFill>
                          <a:schemeClr val="tx1"/>
                        </a:solidFill>
                        <a:latin typeface="Cambria Math"/>
                        <a:ea typeface="華康中圓體(P)" panose="020F0500000000000000" pitchFamily="34" charset="-120"/>
                      </a:rPr>
                      <m:t>𝑦</m:t>
                    </m:r>
                    <m:r>
                      <a:rPr lang="en-US" altLang="zh-TW" sz="4000" i="1" smtClean="0">
                        <a:solidFill>
                          <a:schemeClr val="tx1"/>
                        </a:solidFill>
                        <a:latin typeface="Cambria Math"/>
                        <a:ea typeface="華康中圓體(P)" panose="020F0500000000000000" pitchFamily="34" charset="-120"/>
                      </a:rPr>
                      <m:t>=9</m:t>
                    </m:r>
                  </m:oMath>
                </a14:m>
                <a:endParaRPr lang="en-US" altLang="zh-TW" sz="4000" dirty="0" smtClean="0">
                  <a:solidFill>
                    <a:schemeClr val="tx1"/>
                  </a:solidFill>
                  <a:latin typeface="華康中圓體(P)" panose="020F0500000000000000" pitchFamily="34" charset="-120"/>
                  <a:ea typeface="華康中圓體(P)" panose="020F0500000000000000" pitchFamily="34" charset="-12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4000" dirty="0" smtClean="0">
                    <a:solidFill>
                      <a:schemeClr val="tx1"/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TW" sz="4000" i="1" smtClean="0">
                        <a:solidFill>
                          <a:srgbClr val="FF00FF"/>
                        </a:solidFill>
                        <a:latin typeface="Cambria Math"/>
                        <a:ea typeface="華康中圓體(P)" panose="020F0500000000000000" pitchFamily="34" charset="-120"/>
                      </a:rPr>
                      <m:t>6</m:t>
                    </m:r>
                    <m:r>
                      <a:rPr lang="en-US" altLang="zh-TW" sz="4000" i="1" smtClean="0">
                        <a:solidFill>
                          <a:srgbClr val="FF00FF"/>
                        </a:solidFill>
                        <a:latin typeface="Cambria Math"/>
                        <a:ea typeface="華康中圓體(P)" panose="020F0500000000000000" pitchFamily="34" charset="-120"/>
                      </a:rPr>
                      <m:t>𝑥</m:t>
                    </m:r>
                    <m:r>
                      <a:rPr lang="en-US" altLang="zh-TW" sz="4000" i="1" smtClean="0">
                        <a:solidFill>
                          <a:srgbClr val="FF00FF"/>
                        </a:solidFill>
                        <a:latin typeface="Cambria Math"/>
                        <a:ea typeface="華康中圓體(P)" panose="020F0500000000000000" pitchFamily="34" charset="-120"/>
                      </a:rPr>
                      <m:t>+4</m:t>
                    </m:r>
                    <m:r>
                      <a:rPr lang="en-US" altLang="zh-TW" sz="4000" i="1" smtClean="0">
                        <a:solidFill>
                          <a:srgbClr val="FF00FF"/>
                        </a:solidFill>
                        <a:latin typeface="Cambria Math"/>
                        <a:ea typeface="華康中圓體(P)" panose="020F0500000000000000" pitchFamily="34" charset="-120"/>
                      </a:rPr>
                      <m:t>𝑦</m:t>
                    </m:r>
                    <m:r>
                      <a:rPr lang="en-US" altLang="zh-TW" sz="4000" i="1" smtClean="0">
                        <a:solidFill>
                          <a:srgbClr val="FF00FF"/>
                        </a:solidFill>
                        <a:latin typeface="Cambria Math"/>
                        <a:ea typeface="華康中圓體(P)" panose="020F0500000000000000" pitchFamily="34" charset="-120"/>
                      </a:rPr>
                      <m:t>=18</m:t>
                    </m:r>
                  </m:oMath>
                </a14:m>
                <a:endParaRPr lang="zh-TW" altLang="en-US" sz="4000" dirty="0">
                  <a:solidFill>
                    <a:schemeClr val="tx1"/>
                  </a:solidFill>
                  <a:latin typeface="華康中圓體(P)" panose="020F0500000000000000" pitchFamily="34" charset="-120"/>
                  <a:ea typeface="華康中圓體(P)" panose="020F0500000000000000" pitchFamily="34" charset="-12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08" y="5372989"/>
                <a:ext cx="4855029" cy="1323439"/>
              </a:xfrm>
              <a:prstGeom prst="rect">
                <a:avLst/>
              </a:prstGeom>
              <a:blipFill rotWithShape="1">
                <a:blip r:embed="rId6"/>
                <a:stretch>
                  <a:fillRect l="-1005" t="-82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/>
          <p:cNvGrpSpPr/>
          <p:nvPr/>
        </p:nvGrpSpPr>
        <p:grpSpPr>
          <a:xfrm>
            <a:off x="1925289" y="3025026"/>
            <a:ext cx="3119809" cy="1802444"/>
            <a:chOff x="1923371" y="2583141"/>
            <a:chExt cx="3119809" cy="1802444"/>
          </a:xfrm>
        </p:grpSpPr>
        <p:pic>
          <p:nvPicPr>
            <p:cNvPr id="5126" name="Picture 6" descr="C:\Users\User\Desktop\eq0028P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371" y="2604410"/>
              <a:ext cx="2924175" cy="178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 descr="D:\生根(CA)\生根分享報告\簡報用小插圖\math\方程式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2586">
              <a:off x="2153033" y="2583141"/>
              <a:ext cx="2890147" cy="1266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群組 14"/>
          <p:cNvGrpSpPr/>
          <p:nvPr/>
        </p:nvGrpSpPr>
        <p:grpSpPr>
          <a:xfrm>
            <a:off x="6990650" y="4455693"/>
            <a:ext cx="2071493" cy="1712374"/>
            <a:chOff x="6114564" y="4520089"/>
            <a:chExt cx="2071493" cy="1712374"/>
          </a:xfrm>
        </p:grpSpPr>
        <p:sp>
          <p:nvSpPr>
            <p:cNvPr id="14" name="橢圓 13"/>
            <p:cNvSpPr/>
            <p:nvPr/>
          </p:nvSpPr>
          <p:spPr>
            <a:xfrm>
              <a:off x="6128657" y="5345470"/>
              <a:ext cx="2057400" cy="886993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122" name="Picture 2" descr="D:\生根(CA)\生根分享報告\簡報用小插圖\其他\答案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335">
              <a:off x="6114564" y="4952057"/>
              <a:ext cx="1081311" cy="942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D:\生根(CA)\生根分享報告\簡報用小插圖\其他\答案1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9913">
              <a:off x="7378685" y="5031828"/>
              <a:ext cx="543822" cy="782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D:\生根(CA)\生根分享報告\簡報用小插圖\其他\答案2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7394" y="4520089"/>
              <a:ext cx="721684" cy="118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字方塊 12"/>
            <p:cNvSpPr txBox="1"/>
            <p:nvPr/>
          </p:nvSpPr>
          <p:spPr>
            <a:xfrm>
              <a:off x="6898266" y="5628507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/>
                <a:t>解</a:t>
              </a:r>
            </a:p>
          </p:txBody>
        </p:sp>
      </p:grpSp>
      <p:pic>
        <p:nvPicPr>
          <p:cNvPr id="5127" name="Picture 7" descr="D:\生根(CA)\生根分享報告\簡報用小插圖\其他\箭頭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68471">
            <a:off x="5410988" y="3645962"/>
            <a:ext cx="1186263" cy="145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生根(CA)\生根分享報告\簡報用小插圖\其他\探究3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" y="-28841"/>
            <a:ext cx="1723158" cy="209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98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6456422" y="594632"/>
            <a:ext cx="4604659" cy="1104900"/>
            <a:chOff x="6618512" y="1028114"/>
            <a:chExt cx="4604659" cy="1104900"/>
          </a:xfrm>
        </p:grpSpPr>
        <p:sp>
          <p:nvSpPr>
            <p:cNvPr id="22" name="文字方塊 21"/>
            <p:cNvSpPr txBox="1"/>
            <p:nvPr/>
          </p:nvSpPr>
          <p:spPr>
            <a:xfrm>
              <a:off x="6618512" y="1284515"/>
              <a:ext cx="46046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000" dirty="0" smtClean="0">
                  <a:solidFill>
                    <a:prstClr val="black"/>
                  </a:solidFill>
                </a:rPr>
                <a:t>15</a:t>
              </a:r>
              <a:r>
                <a:rPr lang="zh-TW" altLang="en-US" sz="3000" dirty="0" smtClean="0">
                  <a:solidFill>
                    <a:prstClr val="black"/>
                  </a:solidFill>
                </a:rPr>
                <a:t>          </a:t>
              </a:r>
              <a:r>
                <a:rPr lang="en-US" altLang="zh-TW" sz="3000" dirty="0" smtClean="0">
                  <a:solidFill>
                    <a:prstClr val="black"/>
                  </a:solidFill>
                </a:rPr>
                <a:t>+10</a:t>
              </a:r>
              <a:r>
                <a:rPr lang="zh-TW" altLang="en-US" sz="3000" dirty="0" smtClean="0">
                  <a:solidFill>
                    <a:prstClr val="black"/>
                  </a:solidFill>
                </a:rPr>
                <a:t>         ＝</a:t>
              </a:r>
              <a:r>
                <a:rPr lang="en-US" altLang="zh-TW" sz="3000" dirty="0" smtClean="0">
                  <a:solidFill>
                    <a:prstClr val="black"/>
                  </a:solidFill>
                </a:rPr>
                <a:t>100</a:t>
              </a:r>
              <a:endParaRPr lang="zh-TW" altLang="en-US" sz="3000" dirty="0">
                <a:solidFill>
                  <a:prstClr val="black"/>
                </a:solidFill>
              </a:endParaRPr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1658" y="1028114"/>
              <a:ext cx="80962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2884" y="1028114"/>
              <a:ext cx="79057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111" y="2438397"/>
            <a:ext cx="3734970" cy="158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直線接點 33"/>
          <p:cNvCxnSpPr/>
          <p:nvPr/>
        </p:nvCxnSpPr>
        <p:spPr>
          <a:xfrm>
            <a:off x="6480248" y="4657384"/>
            <a:ext cx="2828244" cy="1099457"/>
          </a:xfrm>
          <a:prstGeom prst="line">
            <a:avLst/>
          </a:prstGeom>
          <a:ln w="28575">
            <a:solidFill>
              <a:srgbClr val="0000FF">
                <a:alpha val="4902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群組 34"/>
          <p:cNvGrpSpPr/>
          <p:nvPr/>
        </p:nvGrpSpPr>
        <p:grpSpPr>
          <a:xfrm>
            <a:off x="6065230" y="3757271"/>
            <a:ext cx="3707926" cy="2728914"/>
            <a:chOff x="5866039" y="3671887"/>
            <a:chExt cx="3707926" cy="2728914"/>
          </a:xfrm>
        </p:grpSpPr>
        <p:cxnSp>
          <p:nvCxnSpPr>
            <p:cNvPr id="36" name="直線單箭頭接點 35"/>
            <p:cNvCxnSpPr/>
            <p:nvPr/>
          </p:nvCxnSpPr>
          <p:spPr>
            <a:xfrm>
              <a:off x="5866039" y="5900057"/>
              <a:ext cx="3222171" cy="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 flipV="1">
              <a:off x="6493331" y="4205286"/>
              <a:ext cx="0" cy="2195515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橢圓 37"/>
            <p:cNvSpPr/>
            <p:nvPr/>
          </p:nvSpPr>
          <p:spPr>
            <a:xfrm>
              <a:off x="6756618" y="472439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8596292" y="5442865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7660148" y="508362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678" y="5812972"/>
              <a:ext cx="395287" cy="55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083" y="3671887"/>
              <a:ext cx="404812" cy="53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標題 2"/>
          <p:cNvSpPr txBox="1">
            <a:spLocks/>
          </p:cNvSpPr>
          <p:nvPr/>
        </p:nvSpPr>
        <p:spPr>
          <a:xfrm>
            <a:off x="97970" y="119748"/>
            <a:ext cx="2993573" cy="707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概念澄清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7" y="1462861"/>
            <a:ext cx="4718911" cy="293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27314" y="4778391"/>
            <a:ext cx="3712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</a:rPr>
              <a:t>請用不同的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方式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>
                <a:solidFill>
                  <a:srgbClr val="0070C0"/>
                </a:solidFill>
              </a:rPr>
              <a:t>來表示題目的意涵</a:t>
            </a:r>
          </a:p>
        </p:txBody>
      </p:sp>
    </p:spTree>
    <p:extLst>
      <p:ext uri="{BB962C8B-B14F-4D97-AF65-F5344CB8AC3E}">
        <p14:creationId xmlns:p14="http://schemas.microsoft.com/office/powerpoint/2010/main" val="141846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12">
            <a:hlinkClick r:id="rId3"/>
          </p:cNvPr>
          <p:cNvSpPr txBox="1"/>
          <p:nvPr/>
        </p:nvSpPr>
        <p:spPr>
          <a:xfrm>
            <a:off x="8338458" y="65538"/>
            <a:ext cx="3775534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54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等價</a:t>
            </a:r>
            <a:r>
              <a:rPr lang="zh-TW" altLang="en-US" sz="5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的意涵</a:t>
            </a:r>
            <a:endParaRPr lang="zh-TW" altLang="en-US" sz="5400" b="1" kern="0" dirty="0">
              <a:solidFill>
                <a:prstClr val="black">
                  <a:lumMod val="65000"/>
                  <a:lumOff val="3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  <a:cs typeface="Caveat"/>
              <a:sym typeface="Caveat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8969668" y="6010177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000" b="1" dirty="0" smtClean="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概念澄清</a:t>
            </a:r>
            <a:endParaRPr kumimoji="1" lang="zh-CN" altLang="en-US" sz="3000" b="1" dirty="0">
              <a:solidFill>
                <a:srgbClr val="44546A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12" name="组合 20"/>
          <p:cNvGrpSpPr/>
          <p:nvPr/>
        </p:nvGrpSpPr>
        <p:grpSpPr>
          <a:xfrm>
            <a:off x="8567057" y="6012908"/>
            <a:ext cx="3436803" cy="646273"/>
            <a:chOff x="7637775" y="5530041"/>
            <a:chExt cx="4000129" cy="646029"/>
          </a:xfrm>
        </p:grpSpPr>
        <p:sp>
          <p:nvSpPr>
            <p:cNvPr id="13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4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013053" y="671224"/>
            <a:ext cx="4604659" cy="1104900"/>
            <a:chOff x="6618512" y="1028114"/>
            <a:chExt cx="4604659" cy="1104900"/>
          </a:xfrm>
        </p:grpSpPr>
        <p:sp>
          <p:nvSpPr>
            <p:cNvPr id="16" name="文字方塊 15"/>
            <p:cNvSpPr txBox="1"/>
            <p:nvPr/>
          </p:nvSpPr>
          <p:spPr>
            <a:xfrm>
              <a:off x="6618512" y="1284515"/>
              <a:ext cx="46046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000" dirty="0" smtClean="0">
                  <a:solidFill>
                    <a:prstClr val="black"/>
                  </a:solidFill>
                </a:rPr>
                <a:t>15</a:t>
              </a:r>
              <a:r>
                <a:rPr lang="zh-TW" altLang="en-US" sz="3000" dirty="0" smtClean="0">
                  <a:solidFill>
                    <a:prstClr val="black"/>
                  </a:solidFill>
                </a:rPr>
                <a:t>          </a:t>
              </a:r>
              <a:r>
                <a:rPr lang="en-US" altLang="zh-TW" sz="3000" dirty="0" smtClean="0">
                  <a:solidFill>
                    <a:prstClr val="black"/>
                  </a:solidFill>
                </a:rPr>
                <a:t>+10</a:t>
              </a:r>
              <a:r>
                <a:rPr lang="zh-TW" altLang="en-US" sz="3000" dirty="0" smtClean="0">
                  <a:solidFill>
                    <a:prstClr val="black"/>
                  </a:solidFill>
                </a:rPr>
                <a:t>         ＝</a:t>
              </a:r>
              <a:r>
                <a:rPr lang="en-US" altLang="zh-TW" sz="3000" dirty="0" smtClean="0">
                  <a:solidFill>
                    <a:prstClr val="black"/>
                  </a:solidFill>
                </a:rPr>
                <a:t>100</a:t>
              </a:r>
              <a:endParaRPr lang="zh-TW" altLang="en-US" sz="3000" dirty="0">
                <a:solidFill>
                  <a:prstClr val="black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1658" y="1028114"/>
              <a:ext cx="80962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2884" y="1028114"/>
              <a:ext cx="79057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4" y="4428348"/>
            <a:ext cx="3734970" cy="158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線接點 19"/>
          <p:cNvCxnSpPr/>
          <p:nvPr/>
        </p:nvCxnSpPr>
        <p:spPr>
          <a:xfrm>
            <a:off x="8063122" y="2585755"/>
            <a:ext cx="2828244" cy="1099457"/>
          </a:xfrm>
          <a:prstGeom prst="line">
            <a:avLst/>
          </a:prstGeom>
          <a:ln w="57150">
            <a:solidFill>
              <a:srgbClr val="0000FF">
                <a:alpha val="4902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/>
          <p:cNvGrpSpPr/>
          <p:nvPr/>
        </p:nvGrpSpPr>
        <p:grpSpPr>
          <a:xfrm>
            <a:off x="7691987" y="1691522"/>
            <a:ext cx="3707926" cy="2728914"/>
            <a:chOff x="5866039" y="3671887"/>
            <a:chExt cx="3707926" cy="2728914"/>
          </a:xfrm>
        </p:grpSpPr>
        <p:cxnSp>
          <p:nvCxnSpPr>
            <p:cNvPr id="25" name="直線單箭頭接點 24"/>
            <p:cNvCxnSpPr/>
            <p:nvPr/>
          </p:nvCxnSpPr>
          <p:spPr>
            <a:xfrm>
              <a:off x="5866039" y="5900057"/>
              <a:ext cx="3222171" cy="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 flipV="1">
              <a:off x="6493331" y="4205286"/>
              <a:ext cx="0" cy="2195515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橢圓 26"/>
            <p:cNvSpPr/>
            <p:nvPr/>
          </p:nvSpPr>
          <p:spPr>
            <a:xfrm>
              <a:off x="6767504" y="474616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8596292" y="5464637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橢圓 28"/>
            <p:cNvSpPr/>
            <p:nvPr/>
          </p:nvSpPr>
          <p:spPr>
            <a:xfrm>
              <a:off x="7660148" y="5094507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678" y="5812972"/>
              <a:ext cx="395287" cy="55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083" y="3671887"/>
              <a:ext cx="404812" cy="53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1860376" y="6472512"/>
            <a:ext cx="228761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上-下雙向箭號 3"/>
          <p:cNvSpPr/>
          <p:nvPr/>
        </p:nvSpPr>
        <p:spPr>
          <a:xfrm rot="1486274">
            <a:off x="1700988" y="2484645"/>
            <a:ext cx="661212" cy="1523076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2" name="上-下雙向箭號 31"/>
          <p:cNvSpPr/>
          <p:nvPr/>
        </p:nvSpPr>
        <p:spPr>
          <a:xfrm rot="3587997">
            <a:off x="5840197" y="4139275"/>
            <a:ext cx="661212" cy="1523076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3" name="上-下雙向箭號 32"/>
          <p:cNvSpPr/>
          <p:nvPr/>
        </p:nvSpPr>
        <p:spPr>
          <a:xfrm rot="16814468">
            <a:off x="5938171" y="925434"/>
            <a:ext cx="661212" cy="1523076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743199" y="2094288"/>
            <a:ext cx="3875316" cy="2105705"/>
            <a:chOff x="2743198" y="2035502"/>
            <a:chExt cx="4386943" cy="2295124"/>
          </a:xfrm>
        </p:grpSpPr>
        <p:sp>
          <p:nvSpPr>
            <p:cNvPr id="5" name="橢圓 4"/>
            <p:cNvSpPr/>
            <p:nvPr/>
          </p:nvSpPr>
          <p:spPr>
            <a:xfrm>
              <a:off x="2743198" y="2928809"/>
              <a:ext cx="4386943" cy="1401817"/>
            </a:xfrm>
            <a:prstGeom prst="ellipse">
              <a:avLst/>
            </a:prstGeom>
            <a:noFill/>
            <a:ln w="28575"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pic>
          <p:nvPicPr>
            <p:cNvPr id="1026" name="Picture 2">
              <a:hlinkClick r:id="rId7" action="ppaction://hlinkfile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360" y="2035502"/>
              <a:ext cx="3676650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34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32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3FE3C99-2218-4003-8976-8FFEF26117B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IQ0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PiENK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E+IQ0q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T4hDS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T4hDS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T4hD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T4hDSn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BPiENK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BPiENKKoo35ocRAADwYQAAFwAAAHVuaXZlcnNhbC91bml2ZXJzYWwucG5n7d35V5LZ/wBwSzMnZ6LNzCxtmrTFBdQaMxdabNKRcp3UUtHUbDM1MxRZUqexRSV1yl2aXNolbdLcwCUl1KAJldKUCoUQlRCRHT70nZrPjH7mD/ie83AOeLj3Oc+9r/vc1R/eXPI6sO+bRasXaWlpfePu5uqjpaUD09LSjtPT1aSodlvu0/yZF++zb7dWFXUNV/NFJ2rX/l1aWtU4fUXYAs33r2LdAuO1tBa3f3rPI8fcjtDSCrvg7rrLLzFkYgh+5UGkkixQ5qO0nM8f0Aa15X60fJr1I2TTj67Oesvn2yyZeAYp/+i6/kXaMv35e3QueXkqtFOQlYEUmWhtk2JIfu5BPZ926NFRwjYm45f99RxaaX0Vo6c0iU/rIT4uUEim6Z72/GbxMLsEMVwvkbKLYmTcr1eFnp+n+/ePtz+sXqUsO+S2LZuLO8yCukjephlLu6643DTU/hrSovX3j/s2XtERiid65qZYRXXAzZW2/8yGtOxM1u5zGyM/oEHVTcqw+3dgJvsyI2aVdyM95YRZ3RjvbFAiTh9Bmyz4Z/b5lEjtvh9PK5V8rCEMVjWnuudTwN/4WdRXWFrlmUWNZMzO/xC5E+K9xMBVd3ZGvtESWJN3Ytmc+81rLWf8/CyiB203S3PV+CHEe+lPc2/1EEK5l7OM0zO37JY2171+S41ml9HSVu6/1HfnkP3sFq2fp7/cwHtvxJw66ec2bdkcR82YbQ/RtYT5uRpkz75ek4w0sFnQCyAABIAAEAACQAAIAAEgAASAABAAAkAACAABIAAEgAAQAAJAAAgAASAABIAAEAACQAAIAAEgAASAABAAAkAACAABIAAEgAAQAAJAAAgAASAABIAAEAACQAAIAAEgAASAABAAAkAACAABIAAEgAAQAAJAAAgAASAABIAAEADi/xEiRdo28ojmMij5H9ECz6eo7WO7wxLT5sbR0z1tvy4/4FXAKpvZYQFbes6Hvs9sM14wJ6KgnvnRg0cPzk6FxP57+/5b8jXY5sg5dX12HkyZZz6/bOfdF7PKWKspOvVSaJvW7Cr5C5xhLtKR3Oce4Obfk6YoG+1xTlPP2CkLTbbX40Vn+rr9wVHNTWvH8hjeo/8s0NoeokTNrIDmBctt+ziNImEdSRk97RDTrBJtZXEZKswtSSJZVQwNyUdJ3qUXmaol5I2GbtaNTcgk3uhMVrupyT9jKcK1+UT5JEVVof52100XzgNGNOWcM7Ue7UJiB52AVLNF8B14aTsrdOpNPK3kJ0uj9MNgBHL7SRP1BcOQV720bTh5u6kqVkh15KMm4uBoUd9zMEZw5Qqe5iIfv8t5zBYLt3djlzQJOo3hJUo+Vi0fpGKQYFFiI/XR5Kk3TKhaShs0ATczgn+oei8OQAaaoKf/eB5J4PxWWoUsOLq3dlz+wlE4Tc3/8vRzUmQe077KRZe2eYdy40qT2AUdNDNe3PVSWr1L0+TM3fRlcRAHxuqfwOKfSNWMjdWIoQRGx8buk6XiZvGw/DH53isfUgi+mEGLwQiLDNWNbGlScbta694jgpdPlKqZj+a/VzPqD0pWIbxBjfLJRkRnFbIBWYwcQDbFgUdvrn+qBxap8yZPFWULatZOJQfN1PTyDhH2BLpcbw4H0+8/W4w9HFDDffdXhamvdypHh1g4KCY8vPXiGg/E2SqbiInuYATqGjPnu8XmJ+EvfFFNZk6Udt7yHtnIExViP+ROJKXWM/+kN0S5IeG+Vk5eB2tSnM7Q+5alOBHsnV2uStb5RfDwcniCv4hpUN9ZkvnW1oTglNHhveAi9/2IMVPS2f/BtvRcXjYai0Ou7bzJrcmrCOG8kwa0juy4fpx8KDtJPsCf6K53sP/cr7abaYuarTwF8b33MAXXqYq7WJIvCpPA8OA8nHmXSillfpWE4rYNtHjjY2mkkfBBs8D8IKapJas7qFLsFfabKtmkZsuGDNG+C4Sle7ekwvCYxNteNvArGWZ/VNlTg3+YUTqPiS1ueYC7L27xADMHEFsGTfifahKQvXZqR/IAL/nwuX5q4ZcObufFHHy/AloN7ez+fbo2NoMp7C3lDPA5NWcPimJbI2ihtosR0ZA7pFY8FntFuqBvIze84yF7yokahoWcamxcCmMLQlfDahdcr0+PxpFWbDhnZASmE0nkgbxI7qjj08GE5uXOI5HTv6c3OztAOeTPY+HWsRtEJ5Y5lpkjJb/2QMQGm+YxucxbxK1RXMt+pyBIfWVozUSyb4b+3as+IEOPKjGowFffvDFDz5ynfj21jT/tRBURSxxiOM8/3xDxsmW/yvzW4M2nLwOZ3KtxJSSskk7x4FRPx7aOrE51R2+mVvHjfarLiYZdhTF6DWcLTEqVYX7wg3aZfnR+mA/JRcnAVTLbI5BUkZkfHSs9hgLlyh4LlF6dLPiMM8za7swHfvVMZDWEokhMjg/5axo8bpw48ZgxgNqcFSNrUIID4VilKO0mZa2+edFr3PHjDeNh6SvuhDftOSw0c8hTxj8QXUpakCsgjPSqT8tvpeMENQhsaQLVwKZTXFaAcffryGnIW3TouxOZ522VlQT6rTscu8z1BjsqPe1Am+hCuK1t24GpZBiJyyvMG+1NpZiqPqY/wLb0ydOD+QsbimZk+JmF0ZNk5ecpF62bpSRsNZlK4trgz1Fe2WD5vqjhdNXJwlRKin6u7OfEBtdXumcZeYcywB130j2x1s6kCvv5ILg66wm1gThSgcnaaUslrO9IDLDa10nw1BR7cTNLUImwf/+D8/3dXZHq+c9f5p3q676uMmEVEfu7m9mR9ZYDa05sSeIE8nuHMfKJK6cbJrg6uSIiqNnek3//80L2NuibNVOeegz4m+dY1Zg/STYWTpc9SZJ9NISj4oS9vp7RGJUQz5wR8Go5vqQZhZAGR11olaiFuCReUl/7GDYXV8aLy5u0QGNEEpFmTtiOHhDY9vO8SSEEehWjziSE4w/Cl4Yrkc5MmUi2JpRB5yevZI06j8gL9MwX6uaaXTWZBBnpuhxWZhGHBRgZ9xY8s4fd/UgW0/p08Ne6zX8F0rXVjFWLma+0WcfZcAFEleyaJstPYODsmSjhPWYyg9ULX9zP3+YyWaK+ksMnqVUduVmrspusPWKMKcJCPHnrW7+nt01ZjE544unkEp7UD3bXVLQDx6h7765cxakWeqnF54N5wscEGpFJc4Usha20GHlpXJIu1z5JaYnkP7NOJm/Kf/g4orvdKOzz+ncnpW4YybsRYKtKPY1aBj24hO45vg9SgFkGj2NpJj6i1VkY/ugguR2r5MHBJtiG4dscX+iWwvuZ8+jkw8jkV5ykLByDJzL2JFnkB80oyPReXvAfETplSatWcxyb09Ahk1L6r5kVwgJokKY+R7ZutsXxQdV7UikBv/aoEYPCiMxtf4X9rUu5J/GPq72QVS27jdtVtyBXJoKqBLi6B9bXNdcHw1huHbkyb/j7Gs8NAVMkmrBYtYBz0VWukytrJjtk7e2qHX1Wner+OmCHaavrukvZ5bedMHxoee0QKbTtZ7H+X2MsYdWrjXo9+KOWTmPLxTKH3W5W6ytby124pkxEuGp7+J2a6P3OmTrh12yJaoreIiGYHihHWpUIBjh2cCSDdwh8uKRVorIQNVih3akoM9v13s4TZ6ttlcosA9iY+FPhG/TMNSs39HuSYhQM3gnD9hP62l+2z0hUVz+c2AkJI91DE+zlf1YniJCCTm2pDa2xOpsRE7DD5TfT6jKTut270eocbl5eBpxwDKJ0CMZlvPBROxLX3CJGRDIZ4ZRBFxrCMrKTF0zgVF2gKBIeME7Kkg+QVkQx8t7omcMxrM7NbUmtA6KHaOtEp+fLSgUfL397QaSS85lOM6/CizaWJr6vxYOgio/sRqZysoOlt5EhXxw7sRbZRG8wbB35fbJ9MF3+ZYdUdOJt9j6T147fZ+ACOfq5UtJBO3VO8VIQOy6U63FmTFyEsesVjG4XYt3NpWsSuSG5nG3OuKX2neJgI7iPHTzf0ll92So82FatsmIdxxnAujpfSgPyLS1hLrIPZc/FJLVy/97s1AYeh+4JRQu2i56ItnJbk1FYtwTbWDdIAbHMhN4ZTCPQC5DBzaCwL1sp4um31/xD6nNCz7y2XzOkmVI78172qK8Vb2M+Odvg91oUucXj2yMTbqETwtczZg6ik/QLz2rBlPpxKaPmqGv58U2F6vge8iLzyO/QRYL98Kh5Ff0bQC6StxXVEau9x+J4x1+miSWq87yI0AlHtjeH3HZKlXUIIjhH50508roc/1wl5EaJmt0f6LK5R/fVYPWPVMmqc/etz2l6hdPNjEh3ZxWqomaG9YG3yFwkz8AuTjwMKcC6H1AiFmTLxjJkNRUCZ68xaQYjWQWev/a7/F8voYdLdXLdIUmsTHtrYi+7RrORSB+KpzkXaZ4RooiknIjBlL42UrDtSfWSlxZQBH5Xc9ogp6R7+ngOYlq0+IxiefhgadWwzeH8cXFr+2/iD9ySzxX9ujgtxVOzZT3yVTbq6x3oN7IN6ppYb1NTBqtHbVa0SItl3NovHFwJ6iTsx5Iuf8VicNRPT8t2WA55yhSdPBsoTvayeOmesbixd40hzB0E2ZU/kJJpvFfVLWNalCzSjYUCZe5jJVjpRx7hnqp1DoIUaIbk0SqRswfbu9xa7ImV0TtoMrUwHTr9Yk8RXjGy8QiloCNn6ZOnOaOhv9Mc89BplHzZRCF4kbmLl2Nv2a2oi5+7XszbB3XDA47548sNDowev34K39WdVAIm8wgkor/lnUdN4ZpdEejYhBNXsw1ulERlV+4qX/QK5eBD+h5dXChGyQeZK2E6ucaNfoFIcuP0Rx4yGY50cFKwsbEjWUM2nxvna21w87RP47GaEXWDizX0GpNTzykddLyuZ/6IDz/DbxZjop1reN2n2Ba5MWjeYc2ZYH3+uKSyiyFaHM8F6YHE81Z82ZK/6G7RTJrDWwotpcQqXLfnO/EdrEEUE9xhxDkWZivV8YRwpc4BKHcqV9NLiPzQPNX5jx9DTNfVx4i/bD1MMZJ3u5i0CCbOg99Ltyog+YIZJRI0Ey0eSus3W2n+iPQN81OP1jSuRa5UbCMwc+CsPaSTy1qYu4fI7R9AVImSLZXz3r1zOXbky2CRGd3mh1XPhHfFY5vMmByV7AFaCk+eeGwhfdPSFrFs/xh+4fDMfjgcIx0l3HRXqqOZ049VSWGaLp30y/LWEUlrOfFc7IRjHdqU/4LgGSRr72iXo2NHqUMOf9bZntySgHJq4JOr/aVnPY4SpsQ7+jgJ1/CGTzXPR1UpWbWQxI7BqxUcKBwFujyNN1BREcRHUhEBa5Vf/E4MkXbDVWfCSfxnP124Yap4u3Ah43W457e8iUYMrgK6TvO8UC9Y1kNmn1u5XHfMQjtLUM++40STla71iPLBxW8B821CshpYFXZuJiYLc+Ot4k9a0HGY6bLn7SBo047CXlY/fUP6ZFxzPF+zV/zl4yqsW5+w6TLBczxxY0gU/8qXJSg3JVxtNmwzf+eUEwNFTa7C0wgO6eEKsxNrYNSlgWdiPwXLryTmUT71aY8yyn+nrJLhPxKDla1dfz8oco7dUN2cCCKdeF9z7OFM/HC8AoWJtnTohN/sbC0f3pQlsu84uXg9uhitmqmf74aG5sp8fpYxpXkfFONR0EaJbRYyP+A96HK8Iq2tu8fqv8c+f23OtHS8kIal05IaSapL8uZU9ynjYiGLONVlUbTPFH3WV/3m43SU8pDzeDHcHtwIXTf7yP8qeiekQElve5iY3jrngKvp4Uc2t89JttNk2C+KWTHnLA4BmatlDNKay/Zf68798QCP/wvWL2eqz60b3vRvwfpFHYbw7Uv+x71bWvJ07157M6Dgp1+7xFfxHHfazbkiyjCzHBOkmXMEmj62z91n+Zx/cNx4kHLiOxbZv7Uc806z4PDZQho0JhnyY2Fh1+zfJ4Bq9+2+ewmGVZgWEHuaf1PrQrU0L/e9B1yrdoem/gdQSwMEFAACAAgAT4hDSpXukX5LAAAAawAAABsAAAB1bml2ZXJzYWwvdW5pdmVyc2FsLnBuZy54bWyzsa/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+IQ0oqlg9n/gIAAJcLAAAmAAAAAAAAAAEAAAAAAAYLAAB1bml2ZXJzYWwvaHRtbF9wdWJsaXNoaW5nX3NldHRpbmdzLnhtbFBLAQIAABQAAgAIAE+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+/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=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自訂</PresentationFormat>
  <Paragraphs>62</Paragraphs>
  <Slides>9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1" baseType="lpstr">
      <vt:lpstr>3_Office 主题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1</cp:revision>
  <dcterms:created xsi:type="dcterms:W3CDTF">2017-10-20T03:31:41Z</dcterms:created>
  <dcterms:modified xsi:type="dcterms:W3CDTF">2018-07-28T04:42:52Z</dcterms:modified>
</cp:coreProperties>
</file>