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257" r:id="rId3"/>
    <p:sldId id="258" r:id="rId4"/>
    <p:sldId id="259" r:id="rId5"/>
    <p:sldId id="282" r:id="rId6"/>
    <p:sldId id="260" r:id="rId7"/>
    <p:sldId id="261" r:id="rId8"/>
    <p:sldId id="262" r:id="rId9"/>
    <p:sldId id="263" r:id="rId10"/>
    <p:sldId id="264" r:id="rId11"/>
    <p:sldId id="265" r:id="rId12"/>
    <p:sldId id="281" r:id="rId13"/>
    <p:sldId id="298" r:id="rId14"/>
    <p:sldId id="290" r:id="rId15"/>
    <p:sldId id="291" r:id="rId16"/>
    <p:sldId id="292" r:id="rId17"/>
    <p:sldId id="293" r:id="rId18"/>
    <p:sldId id="294" r:id="rId19"/>
    <p:sldId id="295" r:id="rId20"/>
    <p:sldId id="296" r:id="rId21"/>
    <p:sldId id="297" r:id="rId22"/>
    <p:sldId id="299" r:id="rId23"/>
    <p:sldId id="300" r:id="rId24"/>
    <p:sldId id="266" r:id="rId25"/>
    <p:sldId id="288" r:id="rId26"/>
    <p:sldId id="289" r:id="rId27"/>
    <p:sldId id="287" r:id="rId28"/>
    <p:sldId id="272" r:id="rId29"/>
    <p:sldId id="273" r:id="rId30"/>
    <p:sldId id="274" r:id="rId31"/>
    <p:sldId id="275" r:id="rId32"/>
    <p:sldId id="276" r:id="rId33"/>
    <p:sldId id="277" r:id="rId34"/>
    <p:sldId id="278" r:id="rId35"/>
    <p:sldId id="279" r:id="rId36"/>
    <p:sldId id="280" r:id="rId3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199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064CE5-378B-4FCA-84B4-647D6B4B4D92}" type="doc">
      <dgm:prSet loTypeId="urn:microsoft.com/office/officeart/2005/8/layout/process4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CFE464FB-976E-4ADF-8F31-7CB719D7D455}">
      <dgm:prSet phldrT="[文字]" custT="1"/>
      <dgm:spPr>
        <a:solidFill>
          <a:srgbClr val="02AE23"/>
        </a:solidFill>
      </dgm:spPr>
      <dgm:t>
        <a:bodyPr/>
        <a:lstStyle/>
        <a:p>
          <a:r>
            <a:rPr lang="zh-TW" altLang="en-US" sz="3600" b="0" dirty="0" smtClean="0">
              <a:latin typeface="Times New Roman" pitchFamily="18" charset="0"/>
              <a:ea typeface="標楷體" pitchFamily="65" charset="-120"/>
              <a:cs typeface="Times New Roman" pitchFamily="18" charset="0"/>
            </a:rPr>
            <a:t>正比</a:t>
          </a:r>
          <a:endParaRPr lang="zh-TW" altLang="en-US" sz="3600" b="0" dirty="0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4656FA06-02D0-49A6-BF3A-C76D44E208D1}" type="parTrans" cxnId="{89C0E10B-6228-4C98-B612-F49013D2AC2B}">
      <dgm:prSet/>
      <dgm:spPr/>
      <dgm:t>
        <a:bodyPr/>
        <a:lstStyle/>
        <a:p>
          <a:endParaRPr lang="zh-TW" altLang="en-US">
            <a:solidFill>
              <a:schemeClr val="bg1"/>
            </a:solidFill>
          </a:endParaRPr>
        </a:p>
      </dgm:t>
    </dgm:pt>
    <dgm:pt modelId="{B0E31401-9375-4A4B-B4FD-AF4D7A9BE32E}" type="sibTrans" cxnId="{89C0E10B-6228-4C98-B612-F49013D2AC2B}">
      <dgm:prSet/>
      <dgm:spPr/>
      <dgm:t>
        <a:bodyPr/>
        <a:lstStyle/>
        <a:p>
          <a:endParaRPr lang="zh-TW" altLang="en-US">
            <a:solidFill>
              <a:schemeClr val="bg1"/>
            </a:solidFill>
          </a:endParaRPr>
        </a:p>
      </dgm:t>
    </dgm:pt>
    <dgm:pt modelId="{3E05465D-E3C1-46FB-9682-91023454C5BA}">
      <dgm:prSet phldrT="[文字]" custT="1"/>
      <dgm:spPr>
        <a:solidFill>
          <a:srgbClr val="FFCC00">
            <a:alpha val="89804"/>
          </a:srgbClr>
        </a:solidFill>
      </dgm:spPr>
      <dgm:t>
        <a:bodyPr/>
        <a:lstStyle/>
        <a:p>
          <a:r>
            <a:rPr lang="en-US" altLang="zh-TW" sz="3600" b="1" i="1" dirty="0" smtClean="0">
              <a:latin typeface="Times New Roman" pitchFamily="18" charset="0"/>
              <a:cs typeface="Times New Roman" pitchFamily="18" charset="0"/>
            </a:rPr>
            <a:t>a =  kb </a:t>
          </a:r>
          <a:endParaRPr lang="zh-TW" altLang="en-US" sz="3600" b="1" i="1" dirty="0">
            <a:latin typeface="Times New Roman" pitchFamily="18" charset="0"/>
            <a:cs typeface="Times New Roman" pitchFamily="18" charset="0"/>
          </a:endParaRPr>
        </a:p>
      </dgm:t>
    </dgm:pt>
    <dgm:pt modelId="{E1D80334-7A8F-4A89-A287-E892EAB94F9D}" type="sibTrans" cxnId="{E95C0D23-AA45-445C-9A9D-9F27060CACB4}">
      <dgm:prSet/>
      <dgm:spPr/>
      <dgm:t>
        <a:bodyPr/>
        <a:lstStyle/>
        <a:p>
          <a:endParaRPr lang="zh-TW" altLang="en-US">
            <a:solidFill>
              <a:schemeClr val="bg1"/>
            </a:solidFill>
          </a:endParaRPr>
        </a:p>
      </dgm:t>
    </dgm:pt>
    <dgm:pt modelId="{5356BA11-F97E-419E-8A1C-C0697AE91DDA}" type="parTrans" cxnId="{E95C0D23-AA45-445C-9A9D-9F27060CACB4}">
      <dgm:prSet/>
      <dgm:spPr/>
      <dgm:t>
        <a:bodyPr/>
        <a:lstStyle/>
        <a:p>
          <a:endParaRPr lang="zh-TW" altLang="en-US">
            <a:solidFill>
              <a:schemeClr val="bg1"/>
            </a:solidFill>
          </a:endParaRPr>
        </a:p>
      </dgm:t>
    </dgm:pt>
    <dgm:pt modelId="{90A90A60-D9A5-4FD8-98AC-2BDD1AFBD459}" type="pres">
      <dgm:prSet presAssocID="{42064CE5-378B-4FCA-84B4-647D6B4B4D9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3CD0DDEB-24E5-4CA9-87DB-41B7B2A90D92}" type="pres">
      <dgm:prSet presAssocID="{CFE464FB-976E-4ADF-8F31-7CB719D7D455}" presName="boxAndChildren" presStyleCnt="0"/>
      <dgm:spPr/>
      <dgm:t>
        <a:bodyPr/>
        <a:lstStyle/>
        <a:p>
          <a:endParaRPr lang="zh-TW" altLang="en-US"/>
        </a:p>
      </dgm:t>
    </dgm:pt>
    <dgm:pt modelId="{EDDE5A6B-EEC9-4663-A3ED-F3C96AF4AFD5}" type="pres">
      <dgm:prSet presAssocID="{CFE464FB-976E-4ADF-8F31-7CB719D7D455}" presName="parentTextBox" presStyleLbl="node1" presStyleIdx="0" presStyleCnt="1"/>
      <dgm:spPr/>
      <dgm:t>
        <a:bodyPr/>
        <a:lstStyle/>
        <a:p>
          <a:endParaRPr lang="zh-TW" altLang="en-US"/>
        </a:p>
      </dgm:t>
    </dgm:pt>
    <dgm:pt modelId="{89097A53-C203-4F9F-B600-BFFA9499726D}" type="pres">
      <dgm:prSet presAssocID="{CFE464FB-976E-4ADF-8F31-7CB719D7D455}" presName="entireBox" presStyleLbl="node1" presStyleIdx="0" presStyleCnt="1"/>
      <dgm:spPr/>
      <dgm:t>
        <a:bodyPr/>
        <a:lstStyle/>
        <a:p>
          <a:endParaRPr lang="zh-TW" altLang="en-US"/>
        </a:p>
      </dgm:t>
    </dgm:pt>
    <dgm:pt modelId="{5F4FCD42-DBFB-40F3-9ED2-778F8CDBE2E0}" type="pres">
      <dgm:prSet presAssocID="{CFE464FB-976E-4ADF-8F31-7CB719D7D455}" presName="descendantBox" presStyleCnt="0"/>
      <dgm:spPr/>
      <dgm:t>
        <a:bodyPr/>
        <a:lstStyle/>
        <a:p>
          <a:endParaRPr lang="zh-TW" altLang="en-US"/>
        </a:p>
      </dgm:t>
    </dgm:pt>
    <dgm:pt modelId="{44DF5B8B-665F-4B0F-AE84-F0D8D86E2223}" type="pres">
      <dgm:prSet presAssocID="{3E05465D-E3C1-46FB-9682-91023454C5BA}" presName="childTextBox" presStyleLbl="fgAccFollowNode1" presStyleIdx="0" presStyleCnt="1" custLinFactNeighborX="45694" custLinFactNeighborY="6302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E95C0D23-AA45-445C-9A9D-9F27060CACB4}" srcId="{CFE464FB-976E-4ADF-8F31-7CB719D7D455}" destId="{3E05465D-E3C1-46FB-9682-91023454C5BA}" srcOrd="0" destOrd="0" parTransId="{5356BA11-F97E-419E-8A1C-C0697AE91DDA}" sibTransId="{E1D80334-7A8F-4A89-A287-E892EAB94F9D}"/>
    <dgm:cxn modelId="{FB0C4EAB-5FE4-464D-8E9B-EBDF4D6A0BA9}" type="presOf" srcId="{3E05465D-E3C1-46FB-9682-91023454C5BA}" destId="{44DF5B8B-665F-4B0F-AE84-F0D8D86E2223}" srcOrd="0" destOrd="0" presId="urn:microsoft.com/office/officeart/2005/8/layout/process4"/>
    <dgm:cxn modelId="{F8CAE9EF-7D33-43EF-9889-DFFE7175E69A}" type="presOf" srcId="{CFE464FB-976E-4ADF-8F31-7CB719D7D455}" destId="{89097A53-C203-4F9F-B600-BFFA9499726D}" srcOrd="1" destOrd="0" presId="urn:microsoft.com/office/officeart/2005/8/layout/process4"/>
    <dgm:cxn modelId="{A8C0032A-42C1-42DF-AF75-645224518AA2}" type="presOf" srcId="{CFE464FB-976E-4ADF-8F31-7CB719D7D455}" destId="{EDDE5A6B-EEC9-4663-A3ED-F3C96AF4AFD5}" srcOrd="0" destOrd="0" presId="urn:microsoft.com/office/officeart/2005/8/layout/process4"/>
    <dgm:cxn modelId="{89C0E10B-6228-4C98-B612-F49013D2AC2B}" srcId="{42064CE5-378B-4FCA-84B4-647D6B4B4D92}" destId="{CFE464FB-976E-4ADF-8F31-7CB719D7D455}" srcOrd="0" destOrd="0" parTransId="{4656FA06-02D0-49A6-BF3A-C76D44E208D1}" sibTransId="{B0E31401-9375-4A4B-B4FD-AF4D7A9BE32E}"/>
    <dgm:cxn modelId="{6194617F-AE9A-4A48-93C1-C39E187665C3}" type="presOf" srcId="{42064CE5-378B-4FCA-84B4-647D6B4B4D92}" destId="{90A90A60-D9A5-4FD8-98AC-2BDD1AFBD459}" srcOrd="0" destOrd="0" presId="urn:microsoft.com/office/officeart/2005/8/layout/process4"/>
    <dgm:cxn modelId="{86AE1921-3EB5-4780-9AC6-557E3FDDB187}" type="presParOf" srcId="{90A90A60-D9A5-4FD8-98AC-2BDD1AFBD459}" destId="{3CD0DDEB-24E5-4CA9-87DB-41B7B2A90D92}" srcOrd="0" destOrd="0" presId="urn:microsoft.com/office/officeart/2005/8/layout/process4"/>
    <dgm:cxn modelId="{5E86B6BF-8FCA-48BC-B514-18B42ED6C4AF}" type="presParOf" srcId="{3CD0DDEB-24E5-4CA9-87DB-41B7B2A90D92}" destId="{EDDE5A6B-EEC9-4663-A3ED-F3C96AF4AFD5}" srcOrd="0" destOrd="0" presId="urn:microsoft.com/office/officeart/2005/8/layout/process4"/>
    <dgm:cxn modelId="{B38C50ED-EEE7-4649-824F-3DF9A10FF26D}" type="presParOf" srcId="{3CD0DDEB-24E5-4CA9-87DB-41B7B2A90D92}" destId="{89097A53-C203-4F9F-B600-BFFA9499726D}" srcOrd="1" destOrd="0" presId="urn:microsoft.com/office/officeart/2005/8/layout/process4"/>
    <dgm:cxn modelId="{1FD59425-55C9-4BDF-91A1-54B32D0545DC}" type="presParOf" srcId="{3CD0DDEB-24E5-4CA9-87DB-41B7B2A90D92}" destId="{5F4FCD42-DBFB-40F3-9ED2-778F8CDBE2E0}" srcOrd="2" destOrd="0" presId="urn:microsoft.com/office/officeart/2005/8/layout/process4"/>
    <dgm:cxn modelId="{BAA20082-8569-45F9-8587-59B62CBA3D4E}" type="presParOf" srcId="{5F4FCD42-DBFB-40F3-9ED2-778F8CDBE2E0}" destId="{44DF5B8B-665F-4B0F-AE84-F0D8D86E2223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2064CE5-378B-4FCA-84B4-647D6B4B4D92}" type="doc">
      <dgm:prSet loTypeId="urn:microsoft.com/office/officeart/2005/8/layout/process4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CFE464FB-976E-4ADF-8F31-7CB719D7D455}">
      <dgm:prSet phldrT="[文字]" custT="1"/>
      <dgm:spPr>
        <a:solidFill>
          <a:srgbClr val="02AE23"/>
        </a:solidFill>
      </dgm:spPr>
      <dgm:t>
        <a:bodyPr/>
        <a:lstStyle/>
        <a:p>
          <a:r>
            <a:rPr lang="zh-TW" altLang="en-US" sz="3600" b="0" dirty="0" smtClean="0">
              <a:latin typeface="Times New Roman" pitchFamily="18" charset="0"/>
              <a:ea typeface="標楷體" pitchFamily="65" charset="-120"/>
              <a:cs typeface="Times New Roman" pitchFamily="18" charset="0"/>
            </a:rPr>
            <a:t>反比</a:t>
          </a:r>
          <a:endParaRPr lang="zh-TW" altLang="en-US" sz="3600" b="0" dirty="0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4656FA06-02D0-49A6-BF3A-C76D44E208D1}" type="parTrans" cxnId="{89C0E10B-6228-4C98-B612-F49013D2AC2B}">
      <dgm:prSet/>
      <dgm:spPr/>
      <dgm:t>
        <a:bodyPr/>
        <a:lstStyle/>
        <a:p>
          <a:endParaRPr lang="zh-TW" altLang="en-US">
            <a:solidFill>
              <a:schemeClr val="bg1"/>
            </a:solidFill>
          </a:endParaRPr>
        </a:p>
      </dgm:t>
    </dgm:pt>
    <dgm:pt modelId="{B0E31401-9375-4A4B-B4FD-AF4D7A9BE32E}" type="sibTrans" cxnId="{89C0E10B-6228-4C98-B612-F49013D2AC2B}">
      <dgm:prSet/>
      <dgm:spPr/>
      <dgm:t>
        <a:bodyPr/>
        <a:lstStyle/>
        <a:p>
          <a:endParaRPr lang="zh-TW" altLang="en-US">
            <a:solidFill>
              <a:schemeClr val="bg1"/>
            </a:solidFill>
          </a:endParaRPr>
        </a:p>
      </dgm:t>
    </dgm:pt>
    <dgm:pt modelId="{3E05465D-E3C1-46FB-9682-91023454C5BA}">
      <dgm:prSet phldrT="[文字]" custT="1"/>
      <dgm:spPr>
        <a:solidFill>
          <a:srgbClr val="FFCC00">
            <a:alpha val="89804"/>
          </a:srgbClr>
        </a:solidFill>
      </dgm:spPr>
      <dgm:t>
        <a:bodyPr/>
        <a:lstStyle/>
        <a:p>
          <a:r>
            <a:rPr lang="en-US" altLang="zh-TW" sz="3600" b="1" i="1" dirty="0" err="1" smtClean="0">
              <a:latin typeface="Times New Roman" pitchFamily="18" charset="0"/>
              <a:cs typeface="Times New Roman" pitchFamily="18" charset="0"/>
            </a:rPr>
            <a:t>ab</a:t>
          </a:r>
          <a:r>
            <a:rPr lang="en-US" altLang="zh-TW" sz="3600" b="1" i="1" dirty="0" smtClean="0">
              <a:latin typeface="Times New Roman" pitchFamily="18" charset="0"/>
              <a:cs typeface="Times New Roman" pitchFamily="18" charset="0"/>
            </a:rPr>
            <a:t> =  k </a:t>
          </a:r>
          <a:endParaRPr lang="zh-TW" altLang="en-US" sz="3600" b="1" i="1" dirty="0">
            <a:latin typeface="Times New Roman" pitchFamily="18" charset="0"/>
            <a:cs typeface="Times New Roman" pitchFamily="18" charset="0"/>
          </a:endParaRPr>
        </a:p>
      </dgm:t>
    </dgm:pt>
    <dgm:pt modelId="{E1D80334-7A8F-4A89-A287-E892EAB94F9D}" type="sibTrans" cxnId="{E95C0D23-AA45-445C-9A9D-9F27060CACB4}">
      <dgm:prSet/>
      <dgm:spPr/>
      <dgm:t>
        <a:bodyPr/>
        <a:lstStyle/>
        <a:p>
          <a:endParaRPr lang="zh-TW" altLang="en-US">
            <a:solidFill>
              <a:schemeClr val="bg1"/>
            </a:solidFill>
          </a:endParaRPr>
        </a:p>
      </dgm:t>
    </dgm:pt>
    <dgm:pt modelId="{5356BA11-F97E-419E-8A1C-C0697AE91DDA}" type="parTrans" cxnId="{E95C0D23-AA45-445C-9A9D-9F27060CACB4}">
      <dgm:prSet/>
      <dgm:spPr/>
      <dgm:t>
        <a:bodyPr/>
        <a:lstStyle/>
        <a:p>
          <a:endParaRPr lang="zh-TW" altLang="en-US">
            <a:solidFill>
              <a:schemeClr val="bg1"/>
            </a:solidFill>
          </a:endParaRPr>
        </a:p>
      </dgm:t>
    </dgm:pt>
    <dgm:pt modelId="{90A90A60-D9A5-4FD8-98AC-2BDD1AFBD459}" type="pres">
      <dgm:prSet presAssocID="{42064CE5-378B-4FCA-84B4-647D6B4B4D9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3CD0DDEB-24E5-4CA9-87DB-41B7B2A90D92}" type="pres">
      <dgm:prSet presAssocID="{CFE464FB-976E-4ADF-8F31-7CB719D7D455}" presName="boxAndChildren" presStyleCnt="0"/>
      <dgm:spPr/>
      <dgm:t>
        <a:bodyPr/>
        <a:lstStyle/>
        <a:p>
          <a:endParaRPr lang="zh-TW" altLang="en-US"/>
        </a:p>
      </dgm:t>
    </dgm:pt>
    <dgm:pt modelId="{EDDE5A6B-EEC9-4663-A3ED-F3C96AF4AFD5}" type="pres">
      <dgm:prSet presAssocID="{CFE464FB-976E-4ADF-8F31-7CB719D7D455}" presName="parentTextBox" presStyleLbl="node1" presStyleIdx="0" presStyleCnt="1"/>
      <dgm:spPr/>
      <dgm:t>
        <a:bodyPr/>
        <a:lstStyle/>
        <a:p>
          <a:endParaRPr lang="zh-TW" altLang="en-US"/>
        </a:p>
      </dgm:t>
    </dgm:pt>
    <dgm:pt modelId="{89097A53-C203-4F9F-B600-BFFA9499726D}" type="pres">
      <dgm:prSet presAssocID="{CFE464FB-976E-4ADF-8F31-7CB719D7D455}" presName="entireBox" presStyleLbl="node1" presStyleIdx="0" presStyleCnt="1"/>
      <dgm:spPr/>
      <dgm:t>
        <a:bodyPr/>
        <a:lstStyle/>
        <a:p>
          <a:endParaRPr lang="zh-TW" altLang="en-US"/>
        </a:p>
      </dgm:t>
    </dgm:pt>
    <dgm:pt modelId="{5F4FCD42-DBFB-40F3-9ED2-778F8CDBE2E0}" type="pres">
      <dgm:prSet presAssocID="{CFE464FB-976E-4ADF-8F31-7CB719D7D455}" presName="descendantBox" presStyleCnt="0"/>
      <dgm:spPr/>
      <dgm:t>
        <a:bodyPr/>
        <a:lstStyle/>
        <a:p>
          <a:endParaRPr lang="zh-TW" altLang="en-US"/>
        </a:p>
      </dgm:t>
    </dgm:pt>
    <dgm:pt modelId="{44DF5B8B-665F-4B0F-AE84-F0D8D86E2223}" type="pres">
      <dgm:prSet presAssocID="{3E05465D-E3C1-46FB-9682-91023454C5BA}" presName="childTextBox" presStyleLbl="fgAccFollowNode1" presStyleIdx="0" presStyleCnt="1" custLinFactNeighborX="45694" custLinFactNeighborY="6302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B07427FF-18CE-477D-8E80-146E1C39EDA7}" type="presOf" srcId="{3E05465D-E3C1-46FB-9682-91023454C5BA}" destId="{44DF5B8B-665F-4B0F-AE84-F0D8D86E2223}" srcOrd="0" destOrd="0" presId="urn:microsoft.com/office/officeart/2005/8/layout/process4"/>
    <dgm:cxn modelId="{E95C0D23-AA45-445C-9A9D-9F27060CACB4}" srcId="{CFE464FB-976E-4ADF-8F31-7CB719D7D455}" destId="{3E05465D-E3C1-46FB-9682-91023454C5BA}" srcOrd="0" destOrd="0" parTransId="{5356BA11-F97E-419E-8A1C-C0697AE91DDA}" sibTransId="{E1D80334-7A8F-4A89-A287-E892EAB94F9D}"/>
    <dgm:cxn modelId="{37C022CC-7D39-4D5A-B250-3797D0DC11CE}" type="presOf" srcId="{CFE464FB-976E-4ADF-8F31-7CB719D7D455}" destId="{EDDE5A6B-EEC9-4663-A3ED-F3C96AF4AFD5}" srcOrd="0" destOrd="0" presId="urn:microsoft.com/office/officeart/2005/8/layout/process4"/>
    <dgm:cxn modelId="{2A26731B-6D5A-457E-9457-5CFAB05C9EF7}" type="presOf" srcId="{CFE464FB-976E-4ADF-8F31-7CB719D7D455}" destId="{89097A53-C203-4F9F-B600-BFFA9499726D}" srcOrd="1" destOrd="0" presId="urn:microsoft.com/office/officeart/2005/8/layout/process4"/>
    <dgm:cxn modelId="{89C0E10B-6228-4C98-B612-F49013D2AC2B}" srcId="{42064CE5-378B-4FCA-84B4-647D6B4B4D92}" destId="{CFE464FB-976E-4ADF-8F31-7CB719D7D455}" srcOrd="0" destOrd="0" parTransId="{4656FA06-02D0-49A6-BF3A-C76D44E208D1}" sibTransId="{B0E31401-9375-4A4B-B4FD-AF4D7A9BE32E}"/>
    <dgm:cxn modelId="{B9E32E17-DF0C-492B-AAE9-BA35294A4695}" type="presOf" srcId="{42064CE5-378B-4FCA-84B4-647D6B4B4D92}" destId="{90A90A60-D9A5-4FD8-98AC-2BDD1AFBD459}" srcOrd="0" destOrd="0" presId="urn:microsoft.com/office/officeart/2005/8/layout/process4"/>
    <dgm:cxn modelId="{2878C206-1D5B-43D9-AA14-B56B65E7DA19}" type="presParOf" srcId="{90A90A60-D9A5-4FD8-98AC-2BDD1AFBD459}" destId="{3CD0DDEB-24E5-4CA9-87DB-41B7B2A90D92}" srcOrd="0" destOrd="0" presId="urn:microsoft.com/office/officeart/2005/8/layout/process4"/>
    <dgm:cxn modelId="{21479215-11FB-46D7-8447-2199C8F86778}" type="presParOf" srcId="{3CD0DDEB-24E5-4CA9-87DB-41B7B2A90D92}" destId="{EDDE5A6B-EEC9-4663-A3ED-F3C96AF4AFD5}" srcOrd="0" destOrd="0" presId="urn:microsoft.com/office/officeart/2005/8/layout/process4"/>
    <dgm:cxn modelId="{4FDB85FA-FF8F-4270-ADFE-816572DD6C41}" type="presParOf" srcId="{3CD0DDEB-24E5-4CA9-87DB-41B7B2A90D92}" destId="{89097A53-C203-4F9F-B600-BFFA9499726D}" srcOrd="1" destOrd="0" presId="urn:microsoft.com/office/officeart/2005/8/layout/process4"/>
    <dgm:cxn modelId="{64B88F46-380F-40C2-8818-7B88AA67D898}" type="presParOf" srcId="{3CD0DDEB-24E5-4CA9-87DB-41B7B2A90D92}" destId="{5F4FCD42-DBFB-40F3-9ED2-778F8CDBE2E0}" srcOrd="2" destOrd="0" presId="urn:microsoft.com/office/officeart/2005/8/layout/process4"/>
    <dgm:cxn modelId="{E884EF80-B4AA-4D93-9171-1ED12D2B505F}" type="presParOf" srcId="{5F4FCD42-DBFB-40F3-9ED2-778F8CDBE2E0}" destId="{44DF5B8B-665F-4B0F-AE84-F0D8D86E2223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097A53-C203-4F9F-B600-BFFA9499726D}">
      <dsp:nvSpPr>
        <dsp:cNvPr id="0" name=""/>
        <dsp:cNvSpPr/>
      </dsp:nvSpPr>
      <dsp:spPr>
        <a:xfrm>
          <a:off x="0" y="527"/>
          <a:ext cx="3960000" cy="1078945"/>
        </a:xfrm>
        <a:prstGeom prst="rect">
          <a:avLst/>
        </a:prstGeom>
        <a:solidFill>
          <a:srgbClr val="02AE23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0" kern="1200" dirty="0" smtClean="0">
              <a:latin typeface="Times New Roman" pitchFamily="18" charset="0"/>
              <a:ea typeface="標楷體" pitchFamily="65" charset="-120"/>
              <a:cs typeface="Times New Roman" pitchFamily="18" charset="0"/>
            </a:rPr>
            <a:t>正比</a:t>
          </a:r>
          <a:endParaRPr lang="zh-TW" altLang="en-US" sz="3600" b="0" kern="1200" dirty="0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sp:txBody>
      <dsp:txXfrm>
        <a:off x="0" y="527"/>
        <a:ext cx="3960000" cy="582630"/>
      </dsp:txXfrm>
    </dsp:sp>
    <dsp:sp modelId="{44DF5B8B-665F-4B0F-AE84-F0D8D86E2223}">
      <dsp:nvSpPr>
        <dsp:cNvPr id="0" name=""/>
        <dsp:cNvSpPr/>
      </dsp:nvSpPr>
      <dsp:spPr>
        <a:xfrm>
          <a:off x="0" y="583685"/>
          <a:ext cx="3960000" cy="496314"/>
        </a:xfrm>
        <a:prstGeom prst="rect">
          <a:avLst/>
        </a:prstGeom>
        <a:solidFill>
          <a:srgbClr val="FFCC00">
            <a:alpha val="89804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45720" rIns="256032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600" b="1" i="1" kern="1200" dirty="0" smtClean="0">
              <a:latin typeface="Times New Roman" pitchFamily="18" charset="0"/>
              <a:cs typeface="Times New Roman" pitchFamily="18" charset="0"/>
            </a:rPr>
            <a:t>a =  kb </a:t>
          </a:r>
          <a:endParaRPr lang="zh-TW" altLang="en-US" sz="3600" b="1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583685"/>
        <a:ext cx="3960000" cy="4963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097A53-C203-4F9F-B600-BFFA9499726D}">
      <dsp:nvSpPr>
        <dsp:cNvPr id="0" name=""/>
        <dsp:cNvSpPr/>
      </dsp:nvSpPr>
      <dsp:spPr>
        <a:xfrm>
          <a:off x="0" y="527"/>
          <a:ext cx="4176044" cy="1078945"/>
        </a:xfrm>
        <a:prstGeom prst="rect">
          <a:avLst/>
        </a:prstGeom>
        <a:solidFill>
          <a:srgbClr val="02AE23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0" kern="1200" dirty="0" smtClean="0">
              <a:latin typeface="Times New Roman" pitchFamily="18" charset="0"/>
              <a:ea typeface="標楷體" pitchFamily="65" charset="-120"/>
              <a:cs typeface="Times New Roman" pitchFamily="18" charset="0"/>
            </a:rPr>
            <a:t>反比</a:t>
          </a:r>
          <a:endParaRPr lang="zh-TW" altLang="en-US" sz="3600" b="0" kern="1200" dirty="0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sp:txBody>
      <dsp:txXfrm>
        <a:off x="0" y="527"/>
        <a:ext cx="4176044" cy="582630"/>
      </dsp:txXfrm>
    </dsp:sp>
    <dsp:sp modelId="{44DF5B8B-665F-4B0F-AE84-F0D8D86E2223}">
      <dsp:nvSpPr>
        <dsp:cNvPr id="0" name=""/>
        <dsp:cNvSpPr/>
      </dsp:nvSpPr>
      <dsp:spPr>
        <a:xfrm>
          <a:off x="0" y="583685"/>
          <a:ext cx="4176044" cy="496314"/>
        </a:xfrm>
        <a:prstGeom prst="rect">
          <a:avLst/>
        </a:prstGeom>
        <a:solidFill>
          <a:srgbClr val="FFCC00">
            <a:alpha val="89804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45720" rIns="256032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600" b="1" i="1" kern="1200" dirty="0" err="1" smtClean="0">
              <a:latin typeface="Times New Roman" pitchFamily="18" charset="0"/>
              <a:cs typeface="Times New Roman" pitchFamily="18" charset="0"/>
            </a:rPr>
            <a:t>ab</a:t>
          </a:r>
          <a:r>
            <a:rPr lang="en-US" altLang="zh-TW" sz="3600" b="1" i="1" kern="1200" dirty="0" smtClean="0">
              <a:latin typeface="Times New Roman" pitchFamily="18" charset="0"/>
              <a:cs typeface="Times New Roman" pitchFamily="18" charset="0"/>
            </a:rPr>
            <a:t> =  k </a:t>
          </a:r>
          <a:endParaRPr lang="zh-TW" altLang="en-US" sz="3600" b="1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583685"/>
        <a:ext cx="4176044" cy="4963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F467BF-98F0-425E-8436-98C6F126F712}" type="datetimeFigureOut">
              <a:rPr lang="zh-TW" altLang="en-US" smtClean="0"/>
              <a:pPr/>
              <a:t>2018/7/29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2EA67D-E4F1-4AD8-92FD-7C307052407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2EA67D-E4F1-4AD8-92FD-7C3070524070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799153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2EA67D-E4F1-4AD8-92FD-7C3070524070}" type="slidenum">
              <a:rPr lang="zh-TW" altLang="en-US" smtClean="0"/>
              <a:pPr/>
              <a:t>11</a:t>
            </a:fld>
            <a:endParaRPr lang="zh-TW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471C6-AD5F-4A48-85CD-A0853D0DC89C}" type="slidenum">
              <a:rPr lang="zh-CN" altLang="en-US" smtClean="0">
                <a:solidFill>
                  <a:prstClr val="black"/>
                </a:solidFill>
              </a:rPr>
              <a:pPr/>
              <a:t>27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503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47FF6-9F43-4784-836F-24A12BF292A2}" type="datetimeFigureOut">
              <a:rPr lang="zh-TW" altLang="en-US" smtClean="0"/>
              <a:pPr/>
              <a:t>2018/7/29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629D9-1C44-4A7B-9805-777CA24D370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47FF6-9F43-4784-836F-24A12BF292A2}" type="datetimeFigureOut">
              <a:rPr lang="zh-TW" altLang="en-US" smtClean="0"/>
              <a:pPr/>
              <a:t>2018/7/29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629D9-1C44-4A7B-9805-777CA24D370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47FF6-9F43-4784-836F-24A12BF292A2}" type="datetimeFigureOut">
              <a:rPr lang="zh-TW" altLang="en-US" smtClean="0"/>
              <a:pPr/>
              <a:t>2018/7/29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629D9-1C44-4A7B-9805-777CA24D370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47FF6-9F43-4784-836F-24A12BF292A2}" type="datetimeFigureOut">
              <a:rPr lang="zh-TW" altLang="en-US" smtClean="0"/>
              <a:pPr/>
              <a:t>2018/7/29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629D9-1C44-4A7B-9805-777CA24D370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47FF6-9F43-4784-836F-24A12BF292A2}" type="datetimeFigureOut">
              <a:rPr lang="zh-TW" altLang="en-US" smtClean="0"/>
              <a:pPr/>
              <a:t>2018/7/29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629D9-1C44-4A7B-9805-777CA24D370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47FF6-9F43-4784-836F-24A12BF292A2}" type="datetimeFigureOut">
              <a:rPr lang="zh-TW" altLang="en-US" smtClean="0"/>
              <a:pPr/>
              <a:t>2018/7/29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629D9-1C44-4A7B-9805-777CA24D370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47FF6-9F43-4784-836F-24A12BF292A2}" type="datetimeFigureOut">
              <a:rPr lang="zh-TW" altLang="en-US" smtClean="0"/>
              <a:pPr/>
              <a:t>2018/7/29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629D9-1C44-4A7B-9805-777CA24D370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47FF6-9F43-4784-836F-24A12BF292A2}" type="datetimeFigureOut">
              <a:rPr lang="zh-TW" altLang="en-US" smtClean="0"/>
              <a:pPr/>
              <a:t>2018/7/29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629D9-1C44-4A7B-9805-777CA24D370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47FF6-9F43-4784-836F-24A12BF292A2}" type="datetimeFigureOut">
              <a:rPr lang="zh-TW" altLang="en-US" smtClean="0"/>
              <a:pPr/>
              <a:t>2018/7/29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629D9-1C44-4A7B-9805-777CA24D370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47FF6-9F43-4784-836F-24A12BF292A2}" type="datetimeFigureOut">
              <a:rPr lang="zh-TW" altLang="en-US" smtClean="0"/>
              <a:pPr/>
              <a:t>2018/7/29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629D9-1C44-4A7B-9805-777CA24D370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47FF6-9F43-4784-836F-24A12BF292A2}" type="datetimeFigureOut">
              <a:rPr lang="zh-TW" altLang="en-US" smtClean="0"/>
              <a:pPr/>
              <a:t>2018/7/29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629D9-1C44-4A7B-9805-777CA24D370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標楷體" pitchFamily="65" charset="-120"/>
              </a:defRPr>
            </a:lvl1pPr>
          </a:lstStyle>
          <a:p>
            <a:fld id="{92547FF6-9F43-4784-836F-24A12BF292A2}" type="datetimeFigureOut">
              <a:rPr lang="zh-TW" altLang="en-US" smtClean="0"/>
              <a:pPr/>
              <a:t>2018/7/29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標楷體" pitchFamily="65" charset="-120"/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標楷體" pitchFamily="65" charset="-120"/>
              </a:defRPr>
            </a:lvl1pPr>
          </a:lstStyle>
          <a:p>
            <a:fld id="{239629D9-1C44-4A7B-9805-777CA24D370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77" rtl="0" eaLnBrk="1" latinLnBrk="0" hangingPunct="1">
        <a:spcBef>
          <a:spcPct val="0"/>
        </a:spcBef>
        <a:buNone/>
        <a:defRPr sz="4400" kern="1200" baseline="0">
          <a:solidFill>
            <a:schemeClr val="tx1"/>
          </a:solidFill>
          <a:latin typeface="Times New Roman" pitchFamily="18" charset="0"/>
          <a:ea typeface="標楷體" pitchFamily="65" charset="-120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3200" kern="1200" baseline="0">
          <a:solidFill>
            <a:schemeClr val="tx1"/>
          </a:solidFill>
          <a:latin typeface="Times New Roman" pitchFamily="18" charset="0"/>
          <a:ea typeface="標楷體" pitchFamily="65" charset="-120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2800" kern="1200" baseline="0">
          <a:solidFill>
            <a:schemeClr val="tx1"/>
          </a:solidFill>
          <a:latin typeface="Times New Roman" pitchFamily="18" charset="0"/>
          <a:ea typeface="標楷體" pitchFamily="65" charset="-120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 baseline="0">
          <a:solidFill>
            <a:schemeClr val="tx1"/>
          </a:solidFill>
          <a:latin typeface="Times New Roman" pitchFamily="18" charset="0"/>
          <a:ea typeface="標楷體" pitchFamily="65" charset="-120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 baseline="0">
          <a:solidFill>
            <a:schemeClr val="tx1"/>
          </a:solidFill>
          <a:latin typeface="Times New Roman" pitchFamily="18" charset="0"/>
          <a:ea typeface="標楷體" pitchFamily="65" charset="-120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kern="1200" baseline="0">
          <a:solidFill>
            <a:schemeClr val="tx1"/>
          </a:solidFill>
          <a:latin typeface="Times New Roman" pitchFamily="18" charset="0"/>
          <a:ea typeface="標楷體" pitchFamily="65" charset="-120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3.jpeg"/><Relationship Id="rId4" Type="http://schemas.openxmlformats.org/officeDocument/2006/relationships/image" Target="../media/image12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13" Type="http://schemas.openxmlformats.org/officeDocument/2006/relationships/diagramColors" Target="../diagrams/colors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diagramQuickStyle" Target="../diagrams/quickStyle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9.wmf"/><Relationship Id="rId1" Type="http://schemas.openxmlformats.org/officeDocument/2006/relationships/vmlDrawing" Target="../drawings/vmlDrawing4.vml"/><Relationship Id="rId6" Type="http://schemas.openxmlformats.org/officeDocument/2006/relationships/diagramColors" Target="../diagrams/colors1.xml"/><Relationship Id="rId11" Type="http://schemas.openxmlformats.org/officeDocument/2006/relationships/diagramLayout" Target="../diagrams/layout2.xml"/><Relationship Id="rId5" Type="http://schemas.openxmlformats.org/officeDocument/2006/relationships/diagramQuickStyle" Target="../diagrams/quickStyle1.xml"/><Relationship Id="rId15" Type="http://schemas.openxmlformats.org/officeDocument/2006/relationships/oleObject" Target="../embeddings/oleObject9.bin"/><Relationship Id="rId10" Type="http://schemas.openxmlformats.org/officeDocument/2006/relationships/diagramData" Target="../diagrams/data2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8.wmf"/><Relationship Id="rId14" Type="http://schemas.microsoft.com/office/2007/relationships/diagramDrawing" Target="../diagrams/drawing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B2-3&#27604;&#33287;&#27604;&#20363;&#24335;(20170329&#27946;&#36066;&#26494;&#20462;&#25913;).docx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microsoft.com/office/2007/relationships/hdphoto" Target="../media/hdphoto1.wdp"/><Relationship Id="rId4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sz="4800" dirty="0"/>
              <a:t>比與比例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 smtClean="0"/>
              <a:t>By CA</a:t>
            </a:r>
            <a:endParaRPr lang="zh-TW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/>
              <a:t>內項乘積等於外項</a:t>
            </a:r>
            <a:r>
              <a:rPr lang="zh-TW" altLang="zh-TW" dirty="0" smtClean="0"/>
              <a:t>乘積</a:t>
            </a:r>
            <a:r>
              <a:rPr lang="zh-TW" altLang="en-US" dirty="0" smtClean="0"/>
              <a:t>？</a:t>
            </a:r>
            <a:endParaRPr lang="zh-TW" altLang="en-US" dirty="0"/>
          </a:p>
        </p:txBody>
      </p:sp>
      <p:graphicFrame>
        <p:nvGraphicFramePr>
          <p:cNvPr id="5" name="物件 4"/>
          <p:cNvGraphicFramePr>
            <a:graphicFrameLocks noChangeAspect="1"/>
          </p:cNvGraphicFramePr>
          <p:nvPr/>
        </p:nvGraphicFramePr>
        <p:xfrm>
          <a:off x="683569" y="2636915"/>
          <a:ext cx="7877259" cy="8165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1" name="Equation" r:id="rId3" imgW="2082600" imgH="215640" progId="Equation.DSMT4">
                  <p:embed/>
                </p:oleObj>
              </mc:Choice>
              <mc:Fallback>
                <p:oleObj name="Equation" r:id="rId3" imgW="2082600" imgH="21564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9" y="2636915"/>
                        <a:ext cx="7877259" cy="81654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509" name="Picture 5" descr="ãåèãçåçæå°çµæ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3284984"/>
            <a:ext cx="2736304" cy="2736304"/>
          </a:xfrm>
          <a:prstGeom prst="rect">
            <a:avLst/>
          </a:prstGeom>
          <a:noFill/>
        </p:spPr>
      </p:pic>
      <p:sp>
        <p:nvSpPr>
          <p:cNvPr id="7" name="手繪多邊形 6"/>
          <p:cNvSpPr/>
          <p:nvPr/>
        </p:nvSpPr>
        <p:spPr>
          <a:xfrm>
            <a:off x="3921928" y="2407267"/>
            <a:ext cx="1514168" cy="237613"/>
          </a:xfrm>
          <a:custGeom>
            <a:avLst/>
            <a:gdLst>
              <a:gd name="connsiteX0" fmla="*/ 0 w 1514168"/>
              <a:gd name="connsiteY0" fmla="*/ 227781 h 237613"/>
              <a:gd name="connsiteX1" fmla="*/ 825910 w 1514168"/>
              <a:gd name="connsiteY1" fmla="*/ 1639 h 237613"/>
              <a:gd name="connsiteX2" fmla="*/ 1514168 w 1514168"/>
              <a:gd name="connsiteY2" fmla="*/ 237613 h 237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14168" h="237613">
                <a:moveTo>
                  <a:pt x="0" y="227781"/>
                </a:moveTo>
                <a:cubicBezTo>
                  <a:pt x="286774" y="113890"/>
                  <a:pt x="573549" y="0"/>
                  <a:pt x="825910" y="1639"/>
                </a:cubicBezTo>
                <a:cubicBezTo>
                  <a:pt x="1078271" y="3278"/>
                  <a:pt x="1296219" y="120445"/>
                  <a:pt x="1514168" y="237613"/>
                </a:cubicBezTo>
              </a:path>
            </a:pathLst>
          </a:custGeom>
          <a:ln w="28575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手繪多邊形 8"/>
          <p:cNvSpPr/>
          <p:nvPr/>
        </p:nvSpPr>
        <p:spPr>
          <a:xfrm>
            <a:off x="2300749" y="2200788"/>
            <a:ext cx="4630995" cy="434259"/>
          </a:xfrm>
          <a:custGeom>
            <a:avLst/>
            <a:gdLst>
              <a:gd name="connsiteX0" fmla="*/ 0 w 4630994"/>
              <a:gd name="connsiteY0" fmla="*/ 365432 h 434258"/>
              <a:gd name="connsiteX1" fmla="*/ 2389239 w 4630994"/>
              <a:gd name="connsiteY1" fmla="*/ 11471 h 434258"/>
              <a:gd name="connsiteX2" fmla="*/ 4630994 w 4630994"/>
              <a:gd name="connsiteY2" fmla="*/ 434258 h 434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30994" h="434258">
                <a:moveTo>
                  <a:pt x="0" y="365432"/>
                </a:moveTo>
                <a:cubicBezTo>
                  <a:pt x="808703" y="182716"/>
                  <a:pt x="1617407" y="0"/>
                  <a:pt x="2389239" y="11471"/>
                </a:cubicBezTo>
                <a:cubicBezTo>
                  <a:pt x="3161071" y="22942"/>
                  <a:pt x="3896032" y="228600"/>
                  <a:pt x="4630994" y="434258"/>
                </a:cubicBezTo>
              </a:path>
            </a:pathLst>
          </a:custGeom>
          <a:ln w="28575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手繪多邊形 9"/>
          <p:cNvSpPr/>
          <p:nvPr/>
        </p:nvSpPr>
        <p:spPr>
          <a:xfrm>
            <a:off x="904569" y="1933680"/>
            <a:ext cx="7413523" cy="809523"/>
          </a:xfrm>
          <a:custGeom>
            <a:avLst/>
            <a:gdLst>
              <a:gd name="connsiteX0" fmla="*/ 0 w 7413522"/>
              <a:gd name="connsiteY0" fmla="*/ 671871 h 809523"/>
              <a:gd name="connsiteX1" fmla="*/ 3854245 w 7413522"/>
              <a:gd name="connsiteY1" fmla="*/ 22942 h 809523"/>
              <a:gd name="connsiteX2" fmla="*/ 7413522 w 7413522"/>
              <a:gd name="connsiteY2" fmla="*/ 809523 h 809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13522" h="809523">
                <a:moveTo>
                  <a:pt x="0" y="671871"/>
                </a:moveTo>
                <a:cubicBezTo>
                  <a:pt x="1309329" y="335935"/>
                  <a:pt x="2618658" y="0"/>
                  <a:pt x="3854245" y="22942"/>
                </a:cubicBezTo>
                <a:cubicBezTo>
                  <a:pt x="5089832" y="45884"/>
                  <a:pt x="6251677" y="427703"/>
                  <a:pt x="7413522" y="809523"/>
                </a:cubicBezTo>
              </a:path>
            </a:pathLst>
          </a:custGeom>
          <a:ln w="28575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實？虛？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2"/>
            <a:ext cx="41148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zh-TW" altLang="en-US" dirty="0" smtClean="0">
                <a:latin typeface="標楷體" pitchFamily="65" charset="-120"/>
              </a:rPr>
              <a:t>全校男生和女生</a:t>
            </a:r>
            <a:endParaRPr lang="en-US" altLang="zh-TW" dirty="0" smtClean="0">
              <a:latin typeface="標楷體" pitchFamily="65" charset="-120"/>
            </a:endParaRPr>
          </a:p>
          <a:p>
            <a:pPr algn="ctr">
              <a:buNone/>
            </a:pPr>
            <a:r>
              <a:rPr lang="zh-TW" altLang="en-US" dirty="0" smtClean="0">
                <a:latin typeface="標楷體" pitchFamily="65" charset="-120"/>
              </a:rPr>
              <a:t>人數比是</a:t>
            </a:r>
            <a:r>
              <a:rPr lang="en-US" altLang="zh-TW" dirty="0">
                <a:latin typeface="標楷體" pitchFamily="65" charset="-120"/>
                <a:cs typeface="Times New Roman" pitchFamily="18" charset="0"/>
              </a:rPr>
              <a:t>3:2</a:t>
            </a:r>
          </a:p>
          <a:p>
            <a:pPr algn="ctr">
              <a:buNone/>
            </a:pPr>
            <a:r>
              <a:rPr lang="zh-TW" altLang="en-US" dirty="0" smtClean="0">
                <a:latin typeface="標楷體" pitchFamily="65" charset="-120"/>
              </a:rPr>
              <a:t>今天轉出</a:t>
            </a:r>
            <a:r>
              <a:rPr lang="en-US" altLang="zh-TW" dirty="0" smtClean="0">
                <a:latin typeface="標楷體" pitchFamily="65" charset="-120"/>
              </a:rPr>
              <a:t>1</a:t>
            </a:r>
            <a:r>
              <a:rPr lang="zh-TW" altLang="en-US" dirty="0" smtClean="0">
                <a:latin typeface="標楷體" pitchFamily="65" charset="-120"/>
              </a:rPr>
              <a:t>個男生</a:t>
            </a:r>
            <a:endParaRPr lang="en-US" altLang="zh-TW" dirty="0" smtClean="0">
              <a:latin typeface="標楷體" pitchFamily="65" charset="-120"/>
            </a:endParaRPr>
          </a:p>
          <a:p>
            <a:pPr algn="ctr">
              <a:buNone/>
            </a:pPr>
            <a:r>
              <a:rPr lang="zh-TW" altLang="en-US" dirty="0" smtClean="0">
                <a:latin typeface="標楷體" pitchFamily="65" charset="-120"/>
              </a:rPr>
              <a:t>所以</a:t>
            </a:r>
            <a:endParaRPr lang="en-US" altLang="zh-TW" dirty="0" smtClean="0">
              <a:latin typeface="標楷體" pitchFamily="65" charset="-120"/>
            </a:endParaRPr>
          </a:p>
          <a:p>
            <a:pPr algn="ctr">
              <a:buNone/>
            </a:pPr>
            <a:r>
              <a:rPr lang="zh-TW" altLang="en-US" dirty="0" smtClean="0">
                <a:latin typeface="標楷體" pitchFamily="65" charset="-120"/>
              </a:rPr>
              <a:t>男生和女生</a:t>
            </a:r>
            <a:endParaRPr lang="en-US" altLang="zh-TW" dirty="0" smtClean="0">
              <a:latin typeface="標楷體" pitchFamily="65" charset="-120"/>
            </a:endParaRPr>
          </a:p>
          <a:p>
            <a:pPr algn="ctr">
              <a:buNone/>
            </a:pPr>
            <a:r>
              <a:rPr lang="zh-TW" altLang="en-US" dirty="0" smtClean="0">
                <a:latin typeface="標楷體" pitchFamily="65" charset="-120"/>
              </a:rPr>
              <a:t>人數比變成</a:t>
            </a:r>
            <a:r>
              <a:rPr lang="en-US" altLang="zh-TW" dirty="0" smtClean="0">
                <a:latin typeface="標楷體" pitchFamily="65" charset="-120"/>
              </a:rPr>
              <a:t>2:2</a:t>
            </a:r>
          </a:p>
          <a:p>
            <a:pPr algn="ctr">
              <a:buNone/>
            </a:pPr>
            <a:r>
              <a:rPr lang="zh-TW" altLang="en-US" dirty="0" smtClean="0">
                <a:latin typeface="標楷體" pitchFamily="65" charset="-120"/>
              </a:rPr>
              <a:t>錯在哪裡？</a:t>
            </a:r>
            <a:endParaRPr lang="zh-TW" altLang="en-US" dirty="0">
              <a:latin typeface="標楷體" pitchFamily="65" charset="-120"/>
            </a:endParaRPr>
          </a:p>
        </p:txBody>
      </p:sp>
      <p:sp>
        <p:nvSpPr>
          <p:cNvPr id="4" name="內容版面配置區 2"/>
          <p:cNvSpPr txBox="1">
            <a:spLocks/>
          </p:cNvSpPr>
          <p:nvPr/>
        </p:nvSpPr>
        <p:spPr>
          <a:xfrm>
            <a:off x="4741168" y="1628802"/>
            <a:ext cx="37912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 fontAlgn="base">
              <a:buNone/>
            </a:pPr>
            <a:r>
              <a:rPr lang="en-US" altLang="zh-TW" sz="3200" dirty="0">
                <a:latin typeface="Times New Roman" pitchFamily="18" charset="0"/>
                <a:ea typeface="標楷體" pitchFamily="65" charset="-120"/>
              </a:rPr>
              <a:t>【</a:t>
            </a:r>
            <a:r>
              <a:rPr lang="zh-TW" altLang="en-US" sz="3200" dirty="0">
                <a:latin typeface="Times New Roman" pitchFamily="18" charset="0"/>
                <a:ea typeface="標楷體" pitchFamily="65" charset="-120"/>
              </a:rPr>
              <a:t>健康解碼</a:t>
            </a:r>
            <a:r>
              <a:rPr lang="en-US" altLang="zh-TW" sz="3200" dirty="0">
                <a:latin typeface="Times New Roman" pitchFamily="18" charset="0"/>
                <a:ea typeface="標楷體" pitchFamily="65" charset="-120"/>
              </a:rPr>
              <a:t>】</a:t>
            </a:r>
          </a:p>
          <a:p>
            <a:pPr algn="ctr" fontAlgn="base">
              <a:buNone/>
            </a:pPr>
            <a:r>
              <a:rPr lang="zh-TW" altLang="en-US" sz="3200" dirty="0">
                <a:latin typeface="Times New Roman" pitchFamily="18" charset="0"/>
                <a:ea typeface="標楷體" pitchFamily="65" charset="-120"/>
              </a:rPr>
              <a:t>享瘦三餐黃金比例</a:t>
            </a:r>
            <a:endParaRPr lang="en-US" altLang="zh-TW" sz="3200" dirty="0">
              <a:latin typeface="Times New Roman" pitchFamily="18" charset="0"/>
              <a:ea typeface="標楷體" pitchFamily="65" charset="-120"/>
            </a:endParaRPr>
          </a:p>
          <a:p>
            <a:pPr algn="ctr" fontAlgn="base">
              <a:buNone/>
            </a:pPr>
            <a:r>
              <a:rPr lang="zh-TW" altLang="en-US" sz="3200" dirty="0">
                <a:latin typeface="Times New Roman" pitchFamily="18" charset="0"/>
                <a:ea typeface="標楷體" pitchFamily="65" charset="-120"/>
              </a:rPr>
              <a:t>早餐：午餐：晚餐</a:t>
            </a:r>
            <a:endParaRPr lang="en-US" altLang="zh-TW" sz="3200" dirty="0">
              <a:latin typeface="Times New Roman" pitchFamily="18" charset="0"/>
              <a:ea typeface="標楷體" pitchFamily="65" charset="-120"/>
            </a:endParaRPr>
          </a:p>
          <a:p>
            <a:pPr algn="ctr" fontAlgn="base">
              <a:buNone/>
            </a:pPr>
            <a:r>
              <a:rPr lang="en-US" altLang="zh-TW" sz="32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3</a:t>
            </a:r>
            <a:r>
              <a:rPr lang="zh-TW" altLang="en-US" sz="32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：</a:t>
            </a:r>
            <a:r>
              <a:rPr lang="en-US" altLang="zh-TW" sz="32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5</a:t>
            </a:r>
            <a:r>
              <a:rPr lang="zh-TW" altLang="en-US" sz="32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：</a:t>
            </a:r>
            <a:r>
              <a:rPr lang="en-US" altLang="zh-TW" sz="32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</a:t>
            </a:r>
          </a:p>
          <a:p>
            <a:pPr algn="ctr" fontAlgn="base">
              <a:buNone/>
            </a:pPr>
            <a:r>
              <a:rPr lang="zh-TW" altLang="en-US" sz="32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所以</a:t>
            </a:r>
            <a:endParaRPr lang="en-US" altLang="zh-TW" sz="32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 fontAlgn="base">
              <a:buNone/>
            </a:pPr>
            <a:r>
              <a:rPr lang="zh-TW" altLang="en-US" sz="32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早餐要吃</a:t>
            </a:r>
            <a:r>
              <a:rPr lang="en-US" altLang="zh-TW" sz="32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3</a:t>
            </a:r>
            <a:r>
              <a:rPr lang="zh-TW" altLang="en-US" sz="32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碗飯？！</a:t>
            </a:r>
          </a:p>
        </p:txBody>
      </p:sp>
      <p:pic>
        <p:nvPicPr>
          <p:cNvPr id="24578" name="Picture 2" descr="ãé£¯ãçåçæå°çµæ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4797152"/>
            <a:ext cx="2540000" cy="190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分得清楚？</a:t>
            </a: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1331640" y="2276875"/>
            <a:ext cx="1728192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4800" dirty="0">
                <a:latin typeface="標楷體" pitchFamily="65" charset="-120"/>
                <a:ea typeface="標楷體" pitchFamily="65" charset="-120"/>
              </a:rPr>
              <a:t>比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3635896" y="2276874"/>
            <a:ext cx="1728192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4800" dirty="0">
                <a:latin typeface="標楷體" pitchFamily="65" charset="-120"/>
                <a:ea typeface="標楷體" pitchFamily="65" charset="-120"/>
              </a:rPr>
              <a:t>比例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5868144" y="2276874"/>
            <a:ext cx="1728192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4800" dirty="0">
                <a:latin typeface="標楷體" pitchFamily="65" charset="-120"/>
                <a:ea typeface="標楷體" pitchFamily="65" charset="-120"/>
              </a:rPr>
              <a:t>比值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1331640" y="3501010"/>
            <a:ext cx="1728192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4800" dirty="0">
                <a:latin typeface="標楷體" pitchFamily="65" charset="-120"/>
                <a:ea typeface="標楷體" pitchFamily="65" charset="-120"/>
              </a:rPr>
              <a:t>正比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3635896" y="3501010"/>
            <a:ext cx="1728192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4800" dirty="0">
                <a:latin typeface="標楷體" pitchFamily="65" charset="-120"/>
                <a:ea typeface="標楷體" pitchFamily="65" charset="-120"/>
              </a:rPr>
              <a:t>比率</a:t>
            </a:r>
          </a:p>
        </p:txBody>
      </p:sp>
      <p:sp>
        <p:nvSpPr>
          <p:cNvPr id="9" name="文字方塊 8"/>
          <p:cNvSpPr txBox="1"/>
          <p:nvPr/>
        </p:nvSpPr>
        <p:spPr>
          <a:xfrm>
            <a:off x="5868144" y="3501010"/>
            <a:ext cx="1728192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4800" dirty="0">
                <a:latin typeface="標楷體" pitchFamily="65" charset="-120"/>
                <a:ea typeface="標楷體" pitchFamily="65" charset="-120"/>
              </a:rPr>
              <a:t>反比</a:t>
            </a:r>
          </a:p>
        </p:txBody>
      </p:sp>
      <p:sp>
        <p:nvSpPr>
          <p:cNvPr id="3" name="矩形 2"/>
          <p:cNvSpPr/>
          <p:nvPr/>
        </p:nvSpPr>
        <p:spPr>
          <a:xfrm>
            <a:off x="1889956" y="6478458"/>
            <a:ext cx="53640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TW" altLang="en-US" dirty="0">
                <a:solidFill>
                  <a:srgbClr val="222222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年輕女性比男性愛運動 但「會喘」的比率還是較低</a:t>
            </a:r>
          </a:p>
        </p:txBody>
      </p:sp>
      <p:sp>
        <p:nvSpPr>
          <p:cNvPr id="10" name="矩形 9"/>
          <p:cNvSpPr/>
          <p:nvPr/>
        </p:nvSpPr>
        <p:spPr>
          <a:xfrm>
            <a:off x="2722904" y="6077465"/>
            <a:ext cx="35541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zh-TW" altLang="en-US" dirty="0">
                <a:solidFill>
                  <a:srgbClr val="222222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三餐亂吃 國中小學生 過輕比率增</a:t>
            </a:r>
          </a:p>
        </p:txBody>
      </p:sp>
      <p:sp>
        <p:nvSpPr>
          <p:cNvPr id="11" name="矩形 10"/>
          <p:cNvSpPr/>
          <p:nvPr/>
        </p:nvSpPr>
        <p:spPr>
          <a:xfrm>
            <a:off x="2412724" y="5651956"/>
            <a:ext cx="41745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>
                <a:solidFill>
                  <a:srgbClr val="000000"/>
                </a:solidFill>
                <a:latin typeface="Helvetica Neue"/>
              </a:rPr>
              <a:t>生錯地方了嗎？ 北韓奴隸比例全球之冠</a:t>
            </a:r>
          </a:p>
        </p:txBody>
      </p:sp>
      <p:sp>
        <p:nvSpPr>
          <p:cNvPr id="12" name="矩形 11"/>
          <p:cNvSpPr/>
          <p:nvPr/>
        </p:nvSpPr>
        <p:spPr>
          <a:xfrm>
            <a:off x="2831222" y="5219909"/>
            <a:ext cx="34458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TW" altLang="en-US" dirty="0">
                <a:solidFill>
                  <a:srgbClr val="222222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注射隆鼻的黃金比例：三庭五眼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課本教材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0722" name="Picture 2" descr="ãæ¸å­¸ãçåçæå°çµæ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872" y="1538175"/>
            <a:ext cx="7364256" cy="5347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30753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13387" t="6999" r="19676" b="16002"/>
          <a:stretch/>
        </p:blipFill>
        <p:spPr>
          <a:xfrm>
            <a:off x="2366" y="404664"/>
            <a:ext cx="9141634" cy="5915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7971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/>
          <a:srcRect l="12599" r="19677" b="14601"/>
          <a:stretch/>
        </p:blipFill>
        <p:spPr>
          <a:xfrm>
            <a:off x="29790" y="229807"/>
            <a:ext cx="9078714" cy="6439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0250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/>
          <a:srcRect l="12599" r="19677" b="16001"/>
          <a:stretch/>
        </p:blipFill>
        <p:spPr>
          <a:xfrm>
            <a:off x="25895" y="332656"/>
            <a:ext cx="9082609" cy="633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4170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/>
          <a:srcRect l="13387" r="19676" b="15551"/>
          <a:stretch/>
        </p:blipFill>
        <p:spPr>
          <a:xfrm>
            <a:off x="72007" y="116632"/>
            <a:ext cx="9036497" cy="6412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6093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/>
          <a:srcRect l="12600" r="21251" b="14601"/>
          <a:stretch/>
        </p:blipFill>
        <p:spPr>
          <a:xfrm>
            <a:off x="23626" y="116632"/>
            <a:ext cx="9084878" cy="6597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3209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/>
          <a:srcRect l="13387" t="1400" r="18889" b="11801"/>
          <a:stretch/>
        </p:blipFill>
        <p:spPr>
          <a:xfrm>
            <a:off x="35496" y="188640"/>
            <a:ext cx="9051284" cy="652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3503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zh-TW" altLang="en-US" sz="4800" dirty="0">
                <a:latin typeface="標楷體" pitchFamily="65" charset="-120"/>
                <a:ea typeface="標楷體" pitchFamily="65" charset="-120"/>
              </a:rPr>
              <a:t>反思</a:t>
            </a:r>
          </a:p>
        </p:txBody>
      </p:sp>
      <p:pic>
        <p:nvPicPr>
          <p:cNvPr id="1026" name="Picture 2" descr="ãå½æãçåçæå°çµæ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916832"/>
            <a:ext cx="8064896" cy="45365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/>
          <a:srcRect l="13387" t="7000" r="19676" b="13202"/>
          <a:stretch/>
        </p:blipFill>
        <p:spPr>
          <a:xfrm>
            <a:off x="0" y="188640"/>
            <a:ext cx="9127330" cy="612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7294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/>
          <a:srcRect l="13387" t="4200" r="18889" b="11801"/>
          <a:stretch/>
        </p:blipFill>
        <p:spPr>
          <a:xfrm>
            <a:off x="35496" y="188640"/>
            <a:ext cx="8979398" cy="626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7183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/>
          <a:srcRect l="13387" t="5600" r="18889" b="11801"/>
          <a:stretch/>
        </p:blipFill>
        <p:spPr>
          <a:xfrm>
            <a:off x="6895" y="332656"/>
            <a:ext cx="9131591" cy="626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5809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/>
          <a:srcRect l="18900" t="4199" r="20464" b="16002"/>
          <a:stretch/>
        </p:blipFill>
        <p:spPr>
          <a:xfrm>
            <a:off x="323528" y="332656"/>
            <a:ext cx="8388424" cy="6209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2669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脈絡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5604" name="Picture 4" descr="https://flipermag.com/wp-content/uploads/2016/10/cupos-visual-recorder-01-1-750x4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10" y="1700809"/>
            <a:ext cx="7143751" cy="4286251"/>
          </a:xfrm>
          <a:prstGeom prst="rect">
            <a:avLst/>
          </a:prstGeom>
          <a:noFill/>
        </p:spPr>
      </p:pic>
      <p:sp>
        <p:nvSpPr>
          <p:cNvPr id="4" name="矩形 3"/>
          <p:cNvSpPr/>
          <p:nvPr/>
        </p:nvSpPr>
        <p:spPr>
          <a:xfrm>
            <a:off x="1889956" y="6478458"/>
            <a:ext cx="53640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dirty="0" smtClean="0">
                <a:solidFill>
                  <a:srgbClr val="222222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視覺圖像記錄師，月入</a:t>
            </a:r>
            <a:r>
              <a:rPr lang="en-US" altLang="zh-TW" dirty="0" smtClean="0">
                <a:solidFill>
                  <a:srgbClr val="222222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10</a:t>
            </a:r>
            <a:r>
              <a:rPr lang="zh-TW" altLang="en-US" dirty="0" smtClean="0">
                <a:solidFill>
                  <a:srgbClr val="222222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萬</a:t>
            </a:r>
            <a:endParaRPr lang="zh-TW" altLang="en-US" dirty="0">
              <a:solidFill>
                <a:srgbClr val="222222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6713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6936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怎麼</a:t>
            </a:r>
            <a:r>
              <a:rPr lang="zh-TW" altLang="en-US" sz="6600" b="1" dirty="0"/>
              <a:t>算</a:t>
            </a:r>
            <a:r>
              <a:rPr lang="zh-TW" altLang="en-US" dirty="0" smtClean="0"/>
              <a:t>出來？</a:t>
            </a:r>
            <a:endParaRPr lang="zh-TW" altLang="en-US" dirty="0"/>
          </a:p>
        </p:txBody>
      </p:sp>
      <p:graphicFrame>
        <p:nvGraphicFramePr>
          <p:cNvPr id="11" name="內容版面配置區 8"/>
          <p:cNvGraphicFramePr>
            <a:graphicFrameLocks noGrp="1"/>
          </p:cNvGraphicFramePr>
          <p:nvPr>
            <p:ph sz="quarter" idx="1"/>
            <p:extLst/>
          </p:nvPr>
        </p:nvGraphicFramePr>
        <p:xfrm>
          <a:off x="323928" y="1851927"/>
          <a:ext cx="3960000" cy="108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文字方塊 11"/>
          <p:cNvSpPr txBox="1"/>
          <p:nvPr/>
        </p:nvSpPr>
        <p:spPr>
          <a:xfrm>
            <a:off x="935796" y="3055591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TW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zh-TW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    </a:t>
            </a:r>
            <a:r>
              <a:rPr lang="en-US" altLang="zh-TW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TW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zh-TW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endParaRPr lang="zh-TW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539552" y="3708974"/>
            <a:ext cx="648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dirty="0"/>
              <a:t>=</a:t>
            </a:r>
            <a:endParaRPr lang="zh-TW" altLang="en-US" sz="3600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492968" y="5156131"/>
            <a:ext cx="648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dirty="0"/>
              <a:t>=</a:t>
            </a:r>
            <a:endParaRPr lang="zh-TW" altLang="en-US" sz="3600" dirty="0"/>
          </a:p>
        </p:txBody>
      </p:sp>
      <p:cxnSp>
        <p:nvCxnSpPr>
          <p:cNvPr id="15" name="直線單箭頭接點 14"/>
          <p:cNvCxnSpPr/>
          <p:nvPr/>
        </p:nvCxnSpPr>
        <p:spPr>
          <a:xfrm rot="5400000">
            <a:off x="725098" y="4679759"/>
            <a:ext cx="828092" cy="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單箭頭接點 15"/>
          <p:cNvCxnSpPr/>
          <p:nvPr/>
        </p:nvCxnSpPr>
        <p:spPr>
          <a:xfrm rot="5400000">
            <a:off x="1997715" y="4679761"/>
            <a:ext cx="828092" cy="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字方塊 16"/>
          <p:cNvSpPr txBox="1"/>
          <p:nvPr/>
        </p:nvSpPr>
        <p:spPr>
          <a:xfrm>
            <a:off x="1211552" y="4291650"/>
            <a:ext cx="648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×2</a:t>
            </a:r>
            <a:endParaRPr lang="zh-TW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2507696" y="4303515"/>
            <a:ext cx="648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×2</a:t>
            </a:r>
            <a:endParaRPr lang="zh-TW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" name="直線單箭頭接點 18"/>
          <p:cNvCxnSpPr/>
          <p:nvPr/>
        </p:nvCxnSpPr>
        <p:spPr>
          <a:xfrm rot="5400000">
            <a:off x="7167990" y="4724150"/>
            <a:ext cx="828092" cy="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物件 19"/>
          <p:cNvGraphicFramePr>
            <a:graphicFrameLocks noChangeAspect="1"/>
          </p:cNvGraphicFramePr>
          <p:nvPr>
            <p:extLst/>
          </p:nvPr>
        </p:nvGraphicFramePr>
        <p:xfrm>
          <a:off x="7594842" y="4310101"/>
          <a:ext cx="496747" cy="8146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36" name="方程式" r:id="rId8" imgW="241200" imgH="393480" progId="Equation.3">
                  <p:embed/>
                </p:oleObj>
              </mc:Choice>
              <mc:Fallback>
                <p:oleObj name="方程式" r:id="rId8" imgW="241200" imgH="393480" progId="Equation.3">
                  <p:embed/>
                  <p:pic>
                    <p:nvPicPr>
                      <p:cNvPr id="20" name="物件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94842" y="4310101"/>
                        <a:ext cx="496747" cy="81466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文字方塊 20"/>
          <p:cNvSpPr txBox="1"/>
          <p:nvPr/>
        </p:nvSpPr>
        <p:spPr>
          <a:xfrm>
            <a:off x="935796" y="3650127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   </a:t>
            </a:r>
            <a:r>
              <a:rPr lang="zh-TW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    </a:t>
            </a:r>
            <a:r>
              <a:rPr lang="en-US" altLang="zh-TW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zh-TW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zh-TW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endParaRPr lang="zh-TW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文字方塊 21"/>
          <p:cNvSpPr txBox="1"/>
          <p:nvPr/>
        </p:nvSpPr>
        <p:spPr>
          <a:xfrm>
            <a:off x="898369" y="5119743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   </a:t>
            </a:r>
            <a:r>
              <a:rPr lang="zh-TW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    </a:t>
            </a:r>
            <a:r>
              <a:rPr lang="en-US" altLang="zh-TW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zh-TW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zh-TW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endParaRPr lang="zh-TW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文字方塊 22"/>
          <p:cNvSpPr txBox="1"/>
          <p:nvPr/>
        </p:nvSpPr>
        <p:spPr>
          <a:xfrm>
            <a:off x="5723928" y="3015455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TW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zh-TW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    </a:t>
            </a:r>
            <a:r>
              <a:rPr lang="en-US" altLang="zh-TW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TW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zh-TW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endParaRPr lang="zh-TW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文字方塊 23"/>
          <p:cNvSpPr txBox="1"/>
          <p:nvPr/>
        </p:nvSpPr>
        <p:spPr>
          <a:xfrm>
            <a:off x="5723928" y="3647283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   </a:t>
            </a:r>
            <a:r>
              <a:rPr lang="zh-TW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    </a:t>
            </a:r>
            <a:r>
              <a:rPr lang="en-US" altLang="zh-TW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zh-TW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zh-TW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endParaRPr lang="zh-TW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文字方塊 24"/>
          <p:cNvSpPr txBox="1"/>
          <p:nvPr/>
        </p:nvSpPr>
        <p:spPr>
          <a:xfrm>
            <a:off x="5350799" y="3694135"/>
            <a:ext cx="648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dirty="0"/>
              <a:t>=</a:t>
            </a:r>
            <a:endParaRPr lang="zh-TW" altLang="en-US" sz="3600" dirty="0"/>
          </a:p>
        </p:txBody>
      </p:sp>
      <p:sp>
        <p:nvSpPr>
          <p:cNvPr id="26" name="文字方塊 25"/>
          <p:cNvSpPr txBox="1"/>
          <p:nvPr/>
        </p:nvSpPr>
        <p:spPr>
          <a:xfrm>
            <a:off x="5723928" y="5156131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   </a:t>
            </a:r>
            <a:r>
              <a:rPr lang="zh-TW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    </a:t>
            </a:r>
            <a:r>
              <a:rPr lang="en-US" altLang="zh-TW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TW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zh-TW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endParaRPr lang="zh-TW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文字方塊 26"/>
          <p:cNvSpPr txBox="1"/>
          <p:nvPr/>
        </p:nvSpPr>
        <p:spPr>
          <a:xfrm>
            <a:off x="5357203" y="5158936"/>
            <a:ext cx="648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dirty="0"/>
              <a:t>=</a:t>
            </a:r>
            <a:endParaRPr lang="zh-TW" altLang="en-US" sz="3600" dirty="0"/>
          </a:p>
        </p:txBody>
      </p:sp>
      <p:cxnSp>
        <p:nvCxnSpPr>
          <p:cNvPr id="28" name="直線單箭頭接點 27"/>
          <p:cNvCxnSpPr/>
          <p:nvPr/>
        </p:nvCxnSpPr>
        <p:spPr>
          <a:xfrm rot="5400000">
            <a:off x="5670122" y="4760153"/>
            <a:ext cx="828092" cy="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文字方塊 28"/>
          <p:cNvSpPr txBox="1"/>
          <p:nvPr/>
        </p:nvSpPr>
        <p:spPr>
          <a:xfrm>
            <a:off x="6084168" y="4383852"/>
            <a:ext cx="648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×2</a:t>
            </a:r>
            <a:endParaRPr lang="zh-TW" altLang="en-US" sz="36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graphicFrame>
        <p:nvGraphicFramePr>
          <p:cNvPr id="30" name="內容版面配置區 8"/>
          <p:cNvGraphicFramePr>
            <a:graphicFrameLocks/>
          </p:cNvGraphicFramePr>
          <p:nvPr>
            <p:extLst/>
          </p:nvPr>
        </p:nvGraphicFramePr>
        <p:xfrm>
          <a:off x="4716017" y="1847080"/>
          <a:ext cx="4176044" cy="108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cxnSp>
        <p:nvCxnSpPr>
          <p:cNvPr id="31" name="直線單箭頭接點 30"/>
          <p:cNvCxnSpPr/>
          <p:nvPr/>
        </p:nvCxnSpPr>
        <p:spPr>
          <a:xfrm>
            <a:off x="1619673" y="5733259"/>
            <a:ext cx="828092" cy="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2" name="物件 31"/>
          <p:cNvGraphicFramePr>
            <a:graphicFrameLocks noChangeAspect="1"/>
          </p:cNvGraphicFramePr>
          <p:nvPr>
            <p:extLst/>
          </p:nvPr>
        </p:nvGraphicFramePr>
        <p:xfrm>
          <a:off x="1691683" y="5733256"/>
          <a:ext cx="584015" cy="79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37" name="Equation" r:id="rId15" imgW="241200" imgH="393480" progId="Equation.DSMT4">
                  <p:embed/>
                </p:oleObj>
              </mc:Choice>
              <mc:Fallback>
                <p:oleObj name="Equation" r:id="rId15" imgW="241200" imgH="393480" progId="Equation.DSMT4">
                  <p:embed/>
                  <p:pic>
                    <p:nvPicPr>
                      <p:cNvPr id="32" name="物件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1683" y="5733256"/>
                        <a:ext cx="584015" cy="792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3" name="直線單箭頭接點 32"/>
          <p:cNvCxnSpPr/>
          <p:nvPr/>
        </p:nvCxnSpPr>
        <p:spPr>
          <a:xfrm>
            <a:off x="6552221" y="5790851"/>
            <a:ext cx="828092" cy="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文字方塊 33"/>
          <p:cNvSpPr txBox="1"/>
          <p:nvPr/>
        </p:nvSpPr>
        <p:spPr>
          <a:xfrm>
            <a:off x="6516216" y="5589240"/>
            <a:ext cx="6480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7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</a:t>
            </a:r>
            <a:endParaRPr lang="zh-TW" altLang="en-US" sz="7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TW" alt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40309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345493" y="1941022"/>
            <a:ext cx="990473" cy="3547338"/>
            <a:chOff x="562575" y="1083772"/>
            <a:chExt cx="990602" cy="3547338"/>
          </a:xfrm>
        </p:grpSpPr>
        <p:grpSp>
          <p:nvGrpSpPr>
            <p:cNvPr id="4" name="组合 3"/>
            <p:cNvGrpSpPr/>
            <p:nvPr/>
          </p:nvGrpSpPr>
          <p:grpSpPr>
            <a:xfrm>
              <a:off x="562575" y="1083772"/>
              <a:ext cx="990602" cy="3506894"/>
              <a:chOff x="751904" y="1267983"/>
              <a:chExt cx="1323980" cy="4687107"/>
            </a:xfrm>
          </p:grpSpPr>
          <p:cxnSp>
            <p:nvCxnSpPr>
              <p:cNvPr id="8" name="直接连接符 7"/>
              <p:cNvCxnSpPr/>
              <p:nvPr/>
            </p:nvCxnSpPr>
            <p:spPr>
              <a:xfrm>
                <a:off x="1414232" y="1267983"/>
                <a:ext cx="0" cy="3358031"/>
              </a:xfrm>
              <a:prstGeom prst="line">
                <a:avLst/>
              </a:prstGeom>
              <a:ln w="190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弧形 8"/>
              <p:cNvSpPr/>
              <p:nvPr/>
            </p:nvSpPr>
            <p:spPr>
              <a:xfrm>
                <a:off x="751904" y="4631110"/>
                <a:ext cx="1323980" cy="1323980"/>
              </a:xfrm>
              <a:prstGeom prst="arc">
                <a:avLst>
                  <a:gd name="adj1" fmla="val 12935667"/>
                  <a:gd name="adj2" fmla="val 19476206"/>
                </a:avLst>
              </a:prstGeom>
              <a:ln w="190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1275">
                  <a:solidFill>
                    <a:prstClr val="white"/>
                  </a:solidFill>
                  <a:sym typeface="Arial"/>
                </a:endParaRPr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608833" y="3733024"/>
              <a:ext cx="898087" cy="898086"/>
              <a:chOff x="608833" y="3733024"/>
              <a:chExt cx="898087" cy="898086"/>
            </a:xfrm>
          </p:grpSpPr>
          <p:sp>
            <p:nvSpPr>
              <p:cNvPr id="6" name="椭圆 5"/>
              <p:cNvSpPr/>
              <p:nvPr/>
            </p:nvSpPr>
            <p:spPr>
              <a:xfrm>
                <a:off x="608833" y="3733024"/>
                <a:ext cx="898087" cy="898086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75">
                  <a:solidFill>
                    <a:prstClr val="white"/>
                  </a:solidFill>
                  <a:sym typeface="Arial"/>
                </a:endParaRPr>
              </a:p>
            </p:txBody>
          </p:sp>
          <p:sp>
            <p:nvSpPr>
              <p:cNvPr id="7" name="文本框 24"/>
              <p:cNvSpPr txBox="1"/>
              <p:nvPr/>
            </p:nvSpPr>
            <p:spPr>
              <a:xfrm>
                <a:off x="728068" y="3818443"/>
                <a:ext cx="64641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TW" altLang="en-US" sz="3600" dirty="0">
                    <a:solidFill>
                      <a:prstClr val="white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  <a:sym typeface="Arial"/>
                  </a:rPr>
                  <a:t>想</a:t>
                </a:r>
                <a:endParaRPr lang="zh-CN" altLang="en-US" sz="3600" dirty="0">
                  <a:solidFill>
                    <a:prstClr val="white"/>
                  </a:solidFill>
                  <a:latin typeface="標楷體" panose="03000509000000000000" pitchFamily="65" charset="-120"/>
                  <a:ea typeface="標楷體" panose="03000509000000000000" pitchFamily="65" charset="-120"/>
                  <a:sym typeface="Arial"/>
                </a:endParaRPr>
              </a:p>
            </p:txBody>
          </p:sp>
        </p:grpSp>
      </p:grpSp>
      <p:grpSp>
        <p:nvGrpSpPr>
          <p:cNvPr id="10" name="组合 9"/>
          <p:cNvGrpSpPr/>
          <p:nvPr/>
        </p:nvGrpSpPr>
        <p:grpSpPr>
          <a:xfrm>
            <a:off x="192565" y="1541011"/>
            <a:ext cx="7176701" cy="399967"/>
            <a:chOff x="0" y="683758"/>
            <a:chExt cx="7177637" cy="399966"/>
          </a:xfrm>
        </p:grpSpPr>
        <p:sp>
          <p:nvSpPr>
            <p:cNvPr id="11" name="矩形 10">
              <a:hlinkClick r:id="rId3" action="ppaction://hlinkfile"/>
            </p:cNvPr>
            <p:cNvSpPr/>
            <p:nvPr/>
          </p:nvSpPr>
          <p:spPr>
            <a:xfrm>
              <a:off x="5661095" y="683758"/>
              <a:ext cx="1516542" cy="399090"/>
            </a:xfrm>
            <a:prstGeom prst="rect">
              <a:avLst/>
            </a:prstGeom>
            <a:solidFill>
              <a:schemeClr val="tx1">
                <a:lumMod val="85000"/>
                <a:lumOff val="1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75">
                <a:solidFill>
                  <a:prstClr val="black">
                    <a:lumMod val="85000"/>
                    <a:lumOff val="15000"/>
                  </a:prstClr>
                </a:solidFill>
                <a:sym typeface="Arial"/>
              </a:endParaRPr>
            </a:p>
          </p:txBody>
        </p:sp>
        <p:sp>
          <p:nvSpPr>
            <p:cNvPr id="12" name="矩形 11">
              <a:hlinkClick r:id="rId3" action="ppaction://hlinkfile"/>
            </p:cNvPr>
            <p:cNvSpPr/>
            <p:nvPr/>
          </p:nvSpPr>
          <p:spPr>
            <a:xfrm>
              <a:off x="5772950" y="694645"/>
              <a:ext cx="1339003" cy="369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dirty="0">
                  <a:solidFill>
                    <a:prstClr val="white"/>
                  </a:solidFill>
                  <a:latin typeface="標楷體" panose="03000509000000000000" pitchFamily="65" charset="-120"/>
                  <a:ea typeface="標楷體" panose="03000509000000000000" pitchFamily="65" charset="-120"/>
                  <a:sym typeface="Arial"/>
                </a:rPr>
                <a:t>生根學習單</a:t>
              </a:r>
              <a:endParaRPr lang="zh-CN" altLang="en-US" dirty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Arial"/>
              </a:endParaRPr>
            </a:p>
          </p:txBody>
        </p:sp>
        <p:cxnSp>
          <p:nvCxnSpPr>
            <p:cNvPr id="13" name="直接连接符 12"/>
            <p:cNvCxnSpPr/>
            <p:nvPr/>
          </p:nvCxnSpPr>
          <p:spPr>
            <a:xfrm>
              <a:off x="0" y="1083724"/>
              <a:ext cx="717221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组合 13"/>
          <p:cNvGrpSpPr/>
          <p:nvPr/>
        </p:nvGrpSpPr>
        <p:grpSpPr>
          <a:xfrm>
            <a:off x="1195915" y="1940998"/>
            <a:ext cx="990472" cy="2305179"/>
            <a:chOff x="1613160" y="1083724"/>
            <a:chExt cx="990602" cy="2305178"/>
          </a:xfrm>
        </p:grpSpPr>
        <p:grpSp>
          <p:nvGrpSpPr>
            <p:cNvPr id="15" name="组合 14"/>
            <p:cNvGrpSpPr/>
            <p:nvPr/>
          </p:nvGrpSpPr>
          <p:grpSpPr>
            <a:xfrm>
              <a:off x="1613160" y="1083724"/>
              <a:ext cx="990602" cy="2227897"/>
              <a:chOff x="2156053" y="1267920"/>
              <a:chExt cx="1323980" cy="2977675"/>
            </a:xfrm>
          </p:grpSpPr>
          <p:cxnSp>
            <p:nvCxnSpPr>
              <p:cNvPr id="19" name="直接连接符 18"/>
              <p:cNvCxnSpPr/>
              <p:nvPr/>
            </p:nvCxnSpPr>
            <p:spPr>
              <a:xfrm>
                <a:off x="2818381" y="1267920"/>
                <a:ext cx="0" cy="164859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弧形 19"/>
              <p:cNvSpPr/>
              <p:nvPr/>
            </p:nvSpPr>
            <p:spPr>
              <a:xfrm>
                <a:off x="2156053" y="2921615"/>
                <a:ext cx="1323980" cy="1323980"/>
              </a:xfrm>
              <a:prstGeom prst="arc">
                <a:avLst>
                  <a:gd name="adj1" fmla="val 12935667"/>
                  <a:gd name="adj2" fmla="val 19476206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1275">
                  <a:solidFill>
                    <a:prstClr val="white"/>
                  </a:solidFill>
                  <a:sym typeface="Arial"/>
                </a:endParaRPr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1659417" y="2490816"/>
              <a:ext cx="898087" cy="898086"/>
              <a:chOff x="608833" y="3733024"/>
              <a:chExt cx="898087" cy="898086"/>
            </a:xfrm>
          </p:grpSpPr>
          <p:sp>
            <p:nvSpPr>
              <p:cNvPr id="17" name="椭圆 16"/>
              <p:cNvSpPr/>
              <p:nvPr/>
            </p:nvSpPr>
            <p:spPr>
              <a:xfrm>
                <a:off x="608833" y="3733024"/>
                <a:ext cx="898087" cy="898086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75">
                  <a:solidFill>
                    <a:prstClr val="white"/>
                  </a:solidFill>
                  <a:sym typeface="Arial"/>
                </a:endParaRPr>
              </a:p>
            </p:txBody>
          </p:sp>
          <p:sp>
            <p:nvSpPr>
              <p:cNvPr id="18" name="文本框 24"/>
              <p:cNvSpPr txBox="1"/>
              <p:nvPr/>
            </p:nvSpPr>
            <p:spPr>
              <a:xfrm>
                <a:off x="747812" y="3841868"/>
                <a:ext cx="64641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TW" altLang="en-US" sz="3600" dirty="0">
                    <a:solidFill>
                      <a:prstClr val="white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  <a:sym typeface="Arial"/>
                  </a:rPr>
                  <a:t>列</a:t>
                </a:r>
                <a:endParaRPr lang="zh-CN" altLang="en-US" sz="3600" dirty="0">
                  <a:solidFill>
                    <a:prstClr val="white"/>
                  </a:solidFill>
                  <a:latin typeface="標楷體" panose="03000509000000000000" pitchFamily="65" charset="-120"/>
                  <a:ea typeface="標楷體" panose="03000509000000000000" pitchFamily="65" charset="-120"/>
                  <a:sym typeface="Arial"/>
                </a:endParaRPr>
              </a:p>
            </p:txBody>
          </p:sp>
        </p:grpSp>
      </p:grpSp>
      <p:grpSp>
        <p:nvGrpSpPr>
          <p:cNvPr id="21" name="组合 20"/>
          <p:cNvGrpSpPr/>
          <p:nvPr/>
        </p:nvGrpSpPr>
        <p:grpSpPr>
          <a:xfrm>
            <a:off x="2253245" y="1941000"/>
            <a:ext cx="990472" cy="2831795"/>
            <a:chOff x="2756355" y="1083724"/>
            <a:chExt cx="990602" cy="2831795"/>
          </a:xfrm>
        </p:grpSpPr>
        <p:grpSp>
          <p:nvGrpSpPr>
            <p:cNvPr id="22" name="组合 21"/>
            <p:cNvGrpSpPr/>
            <p:nvPr/>
          </p:nvGrpSpPr>
          <p:grpSpPr>
            <a:xfrm>
              <a:off x="2756355" y="1083724"/>
              <a:ext cx="990602" cy="2774344"/>
              <a:chOff x="3683979" y="1267920"/>
              <a:chExt cx="1323980" cy="3708024"/>
            </a:xfrm>
          </p:grpSpPr>
          <p:cxnSp>
            <p:nvCxnSpPr>
              <p:cNvPr id="26" name="直接连接符 25"/>
              <p:cNvCxnSpPr/>
              <p:nvPr/>
            </p:nvCxnSpPr>
            <p:spPr>
              <a:xfrm>
                <a:off x="4346307" y="1267920"/>
                <a:ext cx="0" cy="2378948"/>
              </a:xfrm>
              <a:prstGeom prst="line">
                <a:avLst/>
              </a:prstGeom>
              <a:ln w="190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弧形 26"/>
              <p:cNvSpPr/>
              <p:nvPr/>
            </p:nvSpPr>
            <p:spPr>
              <a:xfrm>
                <a:off x="3683979" y="3651964"/>
                <a:ext cx="1323980" cy="1323980"/>
              </a:xfrm>
              <a:prstGeom prst="arc">
                <a:avLst>
                  <a:gd name="adj1" fmla="val 12935667"/>
                  <a:gd name="adj2" fmla="val 19476206"/>
                </a:avLst>
              </a:prstGeom>
              <a:ln w="190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1275">
                  <a:solidFill>
                    <a:prstClr val="white"/>
                  </a:solidFill>
                  <a:sym typeface="Arial"/>
                </a:endParaRPr>
              </a:p>
            </p:txBody>
          </p:sp>
        </p:grpSp>
        <p:grpSp>
          <p:nvGrpSpPr>
            <p:cNvPr id="23" name="组合 22"/>
            <p:cNvGrpSpPr/>
            <p:nvPr/>
          </p:nvGrpSpPr>
          <p:grpSpPr>
            <a:xfrm>
              <a:off x="2802612" y="3017433"/>
              <a:ext cx="898087" cy="898086"/>
              <a:chOff x="608833" y="3733024"/>
              <a:chExt cx="898087" cy="898086"/>
            </a:xfrm>
          </p:grpSpPr>
          <p:sp>
            <p:nvSpPr>
              <p:cNvPr id="24" name="椭圆 23"/>
              <p:cNvSpPr/>
              <p:nvPr/>
            </p:nvSpPr>
            <p:spPr>
              <a:xfrm>
                <a:off x="608833" y="3733024"/>
                <a:ext cx="898087" cy="898086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75">
                  <a:solidFill>
                    <a:prstClr val="white"/>
                  </a:solidFill>
                  <a:sym typeface="Arial"/>
                </a:endParaRPr>
              </a:p>
            </p:txBody>
          </p:sp>
          <p:sp>
            <p:nvSpPr>
              <p:cNvPr id="25" name="文本框 24"/>
              <p:cNvSpPr txBox="1"/>
              <p:nvPr/>
            </p:nvSpPr>
            <p:spPr>
              <a:xfrm>
                <a:off x="748228" y="3819855"/>
                <a:ext cx="64641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TW" altLang="en-US" sz="3600" dirty="0">
                    <a:solidFill>
                      <a:prstClr val="white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  <a:sym typeface="Arial"/>
                  </a:rPr>
                  <a:t>例</a:t>
                </a:r>
                <a:endParaRPr lang="zh-CN" altLang="en-US" sz="3600" dirty="0">
                  <a:solidFill>
                    <a:prstClr val="white"/>
                  </a:solidFill>
                  <a:latin typeface="標楷體" panose="03000509000000000000" pitchFamily="65" charset="-120"/>
                  <a:ea typeface="標楷體" panose="03000509000000000000" pitchFamily="65" charset="-120"/>
                  <a:sym typeface="Arial"/>
                </a:endParaRPr>
              </a:p>
            </p:txBody>
          </p:sp>
        </p:grpSp>
      </p:grpSp>
      <p:grpSp>
        <p:nvGrpSpPr>
          <p:cNvPr id="28" name="组合 27"/>
          <p:cNvGrpSpPr/>
          <p:nvPr/>
        </p:nvGrpSpPr>
        <p:grpSpPr>
          <a:xfrm>
            <a:off x="3231618" y="1950128"/>
            <a:ext cx="990473" cy="1924572"/>
            <a:chOff x="3801535" y="1092861"/>
            <a:chExt cx="990602" cy="1924572"/>
          </a:xfrm>
        </p:grpSpPr>
        <p:grpSp>
          <p:nvGrpSpPr>
            <p:cNvPr id="29" name="组合 28"/>
            <p:cNvGrpSpPr/>
            <p:nvPr/>
          </p:nvGrpSpPr>
          <p:grpSpPr>
            <a:xfrm>
              <a:off x="3801535" y="1092861"/>
              <a:ext cx="990602" cy="1872126"/>
              <a:chOff x="5080905" y="1263803"/>
              <a:chExt cx="1323980" cy="2502173"/>
            </a:xfrm>
          </p:grpSpPr>
          <p:cxnSp>
            <p:nvCxnSpPr>
              <p:cNvPr id="33" name="直接连接符 32"/>
              <p:cNvCxnSpPr/>
              <p:nvPr/>
            </p:nvCxnSpPr>
            <p:spPr>
              <a:xfrm>
                <a:off x="5743233" y="1263803"/>
                <a:ext cx="0" cy="1173097"/>
              </a:xfrm>
              <a:prstGeom prst="line">
                <a:avLst/>
              </a:prstGeom>
              <a:ln w="1905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弧形 33"/>
              <p:cNvSpPr/>
              <p:nvPr/>
            </p:nvSpPr>
            <p:spPr>
              <a:xfrm>
                <a:off x="5080905" y="2441996"/>
                <a:ext cx="1323980" cy="1323980"/>
              </a:xfrm>
              <a:prstGeom prst="arc">
                <a:avLst>
                  <a:gd name="adj1" fmla="val 12935667"/>
                  <a:gd name="adj2" fmla="val 19476206"/>
                </a:avLst>
              </a:prstGeom>
              <a:ln w="1905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1275">
                  <a:solidFill>
                    <a:prstClr val="white"/>
                  </a:solidFill>
                  <a:sym typeface="Arial"/>
                </a:endParaRPr>
              </a:p>
            </p:txBody>
          </p:sp>
        </p:grpSp>
        <p:grpSp>
          <p:nvGrpSpPr>
            <p:cNvPr id="30" name="组合 29"/>
            <p:cNvGrpSpPr/>
            <p:nvPr/>
          </p:nvGrpSpPr>
          <p:grpSpPr>
            <a:xfrm>
              <a:off x="3847792" y="2119347"/>
              <a:ext cx="898087" cy="898086"/>
              <a:chOff x="608833" y="3733024"/>
              <a:chExt cx="898087" cy="898086"/>
            </a:xfrm>
          </p:grpSpPr>
          <p:sp>
            <p:nvSpPr>
              <p:cNvPr id="31" name="椭圆 30"/>
              <p:cNvSpPr/>
              <p:nvPr/>
            </p:nvSpPr>
            <p:spPr>
              <a:xfrm>
                <a:off x="608833" y="3733024"/>
                <a:ext cx="898087" cy="898086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75">
                  <a:solidFill>
                    <a:prstClr val="white"/>
                  </a:solidFill>
                  <a:sym typeface="Arial"/>
                </a:endParaRPr>
              </a:p>
            </p:txBody>
          </p:sp>
          <p:sp>
            <p:nvSpPr>
              <p:cNvPr id="32" name="文本框 24"/>
              <p:cNvSpPr txBox="1"/>
              <p:nvPr/>
            </p:nvSpPr>
            <p:spPr>
              <a:xfrm>
                <a:off x="713306" y="3818749"/>
                <a:ext cx="64641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zh-TW" altLang="en-US" sz="3600" dirty="0">
                    <a:solidFill>
                      <a:prstClr val="white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  <a:sym typeface="Arial"/>
                  </a:rPr>
                  <a:t>變</a:t>
                </a:r>
                <a:endParaRPr lang="zh-CN" altLang="en-US" sz="3600" dirty="0">
                  <a:solidFill>
                    <a:prstClr val="white"/>
                  </a:solidFill>
                  <a:latin typeface="標楷體" panose="03000509000000000000" pitchFamily="65" charset="-120"/>
                  <a:ea typeface="標楷體" panose="03000509000000000000" pitchFamily="65" charset="-120"/>
                  <a:sym typeface="Arial"/>
                </a:endParaRPr>
              </a:p>
            </p:txBody>
          </p:sp>
        </p:grpSp>
      </p:grpSp>
      <p:sp>
        <p:nvSpPr>
          <p:cNvPr id="41" name="文本框 415"/>
          <p:cNvSpPr txBox="1"/>
          <p:nvPr/>
        </p:nvSpPr>
        <p:spPr>
          <a:xfrm>
            <a:off x="606064" y="1117416"/>
            <a:ext cx="1290738" cy="3577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725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方正苏新诗柳楷简体-yolan" panose="02000000000000000000" pitchFamily="2" charset="-122"/>
                <a:sym typeface="Arial"/>
              </a:rPr>
              <a:t>超級比一比</a:t>
            </a:r>
            <a:endParaRPr lang="zh-CN" altLang="en-US" sz="1725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  <a:cs typeface="方正苏新诗柳楷简体-yolan" panose="02000000000000000000" pitchFamily="2" charset="-122"/>
              <a:sym typeface="Arial"/>
            </a:endParaRPr>
          </a:p>
        </p:txBody>
      </p:sp>
      <p:grpSp>
        <p:nvGrpSpPr>
          <p:cNvPr id="42" name="组合 416"/>
          <p:cNvGrpSpPr/>
          <p:nvPr/>
        </p:nvGrpSpPr>
        <p:grpSpPr>
          <a:xfrm>
            <a:off x="1845029" y="1099872"/>
            <a:ext cx="477640" cy="294887"/>
            <a:chOff x="3610120" y="261689"/>
            <a:chExt cx="636853" cy="393183"/>
          </a:xfrm>
        </p:grpSpPr>
        <p:pic>
          <p:nvPicPr>
            <p:cNvPr id="43" name="图片 417"/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409115">
              <a:off x="3830226" y="261689"/>
              <a:ext cx="416747" cy="246260"/>
            </a:xfrm>
            <a:prstGeom prst="rect">
              <a:avLst/>
            </a:prstGeom>
          </p:spPr>
        </p:pic>
        <p:sp>
          <p:nvSpPr>
            <p:cNvPr id="44" name="Freeform 249"/>
            <p:cNvSpPr>
              <a:spLocks noEditPoints="1"/>
            </p:cNvSpPr>
            <p:nvPr userDrawn="1"/>
          </p:nvSpPr>
          <p:spPr bwMode="auto">
            <a:xfrm rot="2431720" flipH="1">
              <a:off x="3610120" y="366070"/>
              <a:ext cx="211706" cy="288802"/>
            </a:xfrm>
            <a:custGeom>
              <a:avLst/>
              <a:gdLst>
                <a:gd name="T0" fmla="*/ 82 w 239"/>
                <a:gd name="T1" fmla="*/ 301 h 301"/>
                <a:gd name="T2" fmla="*/ 64 w 239"/>
                <a:gd name="T3" fmla="*/ 298 h 301"/>
                <a:gd name="T4" fmla="*/ 8 w 239"/>
                <a:gd name="T5" fmla="*/ 212 h 301"/>
                <a:gd name="T6" fmla="*/ 100 w 239"/>
                <a:gd name="T7" fmla="*/ 162 h 301"/>
                <a:gd name="T8" fmla="*/ 153 w 239"/>
                <a:gd name="T9" fmla="*/ 182 h 301"/>
                <a:gd name="T10" fmla="*/ 44 w 239"/>
                <a:gd name="T11" fmla="*/ 17 h 301"/>
                <a:gd name="T12" fmla="*/ 53 w 239"/>
                <a:gd name="T13" fmla="*/ 47 h 301"/>
                <a:gd name="T14" fmla="*/ 51 w 239"/>
                <a:gd name="T15" fmla="*/ 52 h 301"/>
                <a:gd name="T16" fmla="*/ 46 w 239"/>
                <a:gd name="T17" fmla="*/ 50 h 301"/>
                <a:gd name="T18" fmla="*/ 34 w 239"/>
                <a:gd name="T19" fmla="*/ 11 h 301"/>
                <a:gd name="T20" fmla="*/ 33 w 239"/>
                <a:gd name="T21" fmla="*/ 8 h 301"/>
                <a:gd name="T22" fmla="*/ 34 w 239"/>
                <a:gd name="T23" fmla="*/ 3 h 301"/>
                <a:gd name="T24" fmla="*/ 36 w 239"/>
                <a:gd name="T25" fmla="*/ 3 h 301"/>
                <a:gd name="T26" fmla="*/ 44 w 239"/>
                <a:gd name="T27" fmla="*/ 0 h 301"/>
                <a:gd name="T28" fmla="*/ 81 w 239"/>
                <a:gd name="T29" fmla="*/ 6 h 301"/>
                <a:gd name="T30" fmla="*/ 80 w 239"/>
                <a:gd name="T31" fmla="*/ 14 h 301"/>
                <a:gd name="T32" fmla="*/ 47 w 239"/>
                <a:gd name="T33" fmla="*/ 9 h 301"/>
                <a:gd name="T34" fmla="*/ 161 w 239"/>
                <a:gd name="T35" fmla="*/ 187 h 301"/>
                <a:gd name="T36" fmla="*/ 239 w 239"/>
                <a:gd name="T37" fmla="*/ 288 h 301"/>
                <a:gd name="T38" fmla="*/ 236 w 239"/>
                <a:gd name="T39" fmla="*/ 293 h 301"/>
                <a:gd name="T40" fmla="*/ 231 w 239"/>
                <a:gd name="T41" fmla="*/ 291 h 301"/>
                <a:gd name="T42" fmla="*/ 161 w 239"/>
                <a:gd name="T43" fmla="*/ 197 h 301"/>
                <a:gd name="T44" fmla="*/ 149 w 239"/>
                <a:gd name="T45" fmla="*/ 252 h 301"/>
                <a:gd name="T46" fmla="*/ 82 w 239"/>
                <a:gd name="T47" fmla="*/ 301 h 301"/>
                <a:gd name="T48" fmla="*/ 79 w 239"/>
                <a:gd name="T49" fmla="*/ 168 h 301"/>
                <a:gd name="T50" fmla="*/ 16 w 239"/>
                <a:gd name="T51" fmla="*/ 214 h 301"/>
                <a:gd name="T52" fmla="*/ 66 w 239"/>
                <a:gd name="T53" fmla="*/ 291 h 301"/>
                <a:gd name="T54" fmla="*/ 141 w 239"/>
                <a:gd name="T55" fmla="*/ 249 h 301"/>
                <a:gd name="T56" fmla="*/ 153 w 239"/>
                <a:gd name="T57" fmla="*/ 191 h 301"/>
                <a:gd name="T58" fmla="*/ 99 w 239"/>
                <a:gd name="T59" fmla="*/ 170 h 301"/>
                <a:gd name="T60" fmla="*/ 79 w 239"/>
                <a:gd name="T61" fmla="*/ 168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39" h="301">
                  <a:moveTo>
                    <a:pt x="82" y="301"/>
                  </a:moveTo>
                  <a:cubicBezTo>
                    <a:pt x="76" y="301"/>
                    <a:pt x="70" y="300"/>
                    <a:pt x="64" y="298"/>
                  </a:cubicBezTo>
                  <a:cubicBezTo>
                    <a:pt x="17" y="285"/>
                    <a:pt x="0" y="245"/>
                    <a:pt x="8" y="212"/>
                  </a:cubicBezTo>
                  <a:cubicBezTo>
                    <a:pt x="15" y="180"/>
                    <a:pt x="47" y="152"/>
                    <a:pt x="100" y="162"/>
                  </a:cubicBezTo>
                  <a:cubicBezTo>
                    <a:pt x="120" y="165"/>
                    <a:pt x="137" y="173"/>
                    <a:pt x="153" y="182"/>
                  </a:cubicBezTo>
                  <a:cubicBezTo>
                    <a:pt x="148" y="130"/>
                    <a:pt x="116" y="69"/>
                    <a:pt x="44" y="17"/>
                  </a:cubicBezTo>
                  <a:cubicBezTo>
                    <a:pt x="53" y="47"/>
                    <a:pt x="53" y="47"/>
                    <a:pt x="53" y="47"/>
                  </a:cubicBezTo>
                  <a:cubicBezTo>
                    <a:pt x="54" y="49"/>
                    <a:pt x="53" y="51"/>
                    <a:pt x="51" y="52"/>
                  </a:cubicBezTo>
                  <a:cubicBezTo>
                    <a:pt x="49" y="53"/>
                    <a:pt x="46" y="52"/>
                    <a:pt x="46" y="50"/>
                  </a:cubicBezTo>
                  <a:cubicBezTo>
                    <a:pt x="41" y="41"/>
                    <a:pt x="33" y="22"/>
                    <a:pt x="34" y="11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2" y="6"/>
                    <a:pt x="33" y="4"/>
                    <a:pt x="34" y="3"/>
                  </a:cubicBezTo>
                  <a:cubicBezTo>
                    <a:pt x="35" y="3"/>
                    <a:pt x="35" y="3"/>
                    <a:pt x="36" y="3"/>
                  </a:cubicBezTo>
                  <a:cubicBezTo>
                    <a:pt x="37" y="1"/>
                    <a:pt x="40" y="0"/>
                    <a:pt x="44" y="0"/>
                  </a:cubicBezTo>
                  <a:cubicBezTo>
                    <a:pt x="59" y="3"/>
                    <a:pt x="81" y="6"/>
                    <a:pt x="81" y="6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80" y="14"/>
                    <a:pt x="62" y="11"/>
                    <a:pt x="47" y="9"/>
                  </a:cubicBezTo>
                  <a:cubicBezTo>
                    <a:pt x="125" y="66"/>
                    <a:pt x="158" y="131"/>
                    <a:pt x="161" y="187"/>
                  </a:cubicBezTo>
                  <a:cubicBezTo>
                    <a:pt x="217" y="225"/>
                    <a:pt x="238" y="287"/>
                    <a:pt x="239" y="288"/>
                  </a:cubicBezTo>
                  <a:cubicBezTo>
                    <a:pt x="239" y="290"/>
                    <a:pt x="238" y="293"/>
                    <a:pt x="236" y="293"/>
                  </a:cubicBezTo>
                  <a:cubicBezTo>
                    <a:pt x="234" y="294"/>
                    <a:pt x="232" y="293"/>
                    <a:pt x="231" y="291"/>
                  </a:cubicBezTo>
                  <a:cubicBezTo>
                    <a:pt x="231" y="290"/>
                    <a:pt x="211" y="233"/>
                    <a:pt x="161" y="197"/>
                  </a:cubicBezTo>
                  <a:cubicBezTo>
                    <a:pt x="161" y="217"/>
                    <a:pt x="156" y="236"/>
                    <a:pt x="149" y="252"/>
                  </a:cubicBezTo>
                  <a:cubicBezTo>
                    <a:pt x="134" y="283"/>
                    <a:pt x="109" y="301"/>
                    <a:pt x="82" y="301"/>
                  </a:cubicBezTo>
                  <a:close/>
                  <a:moveTo>
                    <a:pt x="79" y="168"/>
                  </a:moveTo>
                  <a:cubicBezTo>
                    <a:pt x="43" y="168"/>
                    <a:pt x="21" y="189"/>
                    <a:pt x="16" y="214"/>
                  </a:cubicBezTo>
                  <a:cubicBezTo>
                    <a:pt x="9" y="243"/>
                    <a:pt x="24" y="279"/>
                    <a:pt x="66" y="291"/>
                  </a:cubicBezTo>
                  <a:cubicBezTo>
                    <a:pt x="96" y="299"/>
                    <a:pt x="125" y="283"/>
                    <a:pt x="141" y="249"/>
                  </a:cubicBezTo>
                  <a:cubicBezTo>
                    <a:pt x="149" y="232"/>
                    <a:pt x="154" y="212"/>
                    <a:pt x="153" y="191"/>
                  </a:cubicBezTo>
                  <a:cubicBezTo>
                    <a:pt x="138" y="181"/>
                    <a:pt x="120" y="174"/>
                    <a:pt x="99" y="170"/>
                  </a:cubicBezTo>
                  <a:cubicBezTo>
                    <a:pt x="92" y="168"/>
                    <a:pt x="85" y="168"/>
                    <a:pt x="79" y="16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 vert="horz" wrap="square" lIns="68580" tIns="34291" rIns="68580" bIns="34291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sym typeface="Arial"/>
              </a:endParaRPr>
            </a:p>
          </p:txBody>
        </p:sp>
      </p:grpSp>
      <p:grpSp>
        <p:nvGrpSpPr>
          <p:cNvPr id="40" name="组合 2"/>
          <p:cNvGrpSpPr/>
          <p:nvPr/>
        </p:nvGrpSpPr>
        <p:grpSpPr>
          <a:xfrm>
            <a:off x="4110155" y="1940105"/>
            <a:ext cx="990473" cy="3259226"/>
            <a:chOff x="562575" y="1371884"/>
            <a:chExt cx="990602" cy="3259226"/>
          </a:xfrm>
        </p:grpSpPr>
        <p:grpSp>
          <p:nvGrpSpPr>
            <p:cNvPr id="45" name="组合 3"/>
            <p:cNvGrpSpPr/>
            <p:nvPr/>
          </p:nvGrpSpPr>
          <p:grpSpPr>
            <a:xfrm>
              <a:off x="562575" y="1371884"/>
              <a:ext cx="990602" cy="3218782"/>
              <a:chOff x="751904" y="1653056"/>
              <a:chExt cx="1323980" cy="4302034"/>
            </a:xfrm>
          </p:grpSpPr>
          <p:cxnSp>
            <p:nvCxnSpPr>
              <p:cNvPr id="49" name="直接连接符 7"/>
              <p:cNvCxnSpPr/>
              <p:nvPr/>
            </p:nvCxnSpPr>
            <p:spPr>
              <a:xfrm>
                <a:off x="1414232" y="1653056"/>
                <a:ext cx="0" cy="2972957"/>
              </a:xfrm>
              <a:prstGeom prst="line">
                <a:avLst/>
              </a:prstGeom>
              <a:ln w="190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弧形 49"/>
              <p:cNvSpPr/>
              <p:nvPr/>
            </p:nvSpPr>
            <p:spPr>
              <a:xfrm>
                <a:off x="751904" y="4631110"/>
                <a:ext cx="1323980" cy="1323980"/>
              </a:xfrm>
              <a:prstGeom prst="arc">
                <a:avLst>
                  <a:gd name="adj1" fmla="val 12935667"/>
                  <a:gd name="adj2" fmla="val 19476206"/>
                </a:avLst>
              </a:prstGeom>
              <a:ln w="190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1275">
                  <a:solidFill>
                    <a:prstClr val="white"/>
                  </a:solidFill>
                  <a:sym typeface="Arial"/>
                </a:endParaRPr>
              </a:p>
            </p:txBody>
          </p:sp>
        </p:grpSp>
        <p:grpSp>
          <p:nvGrpSpPr>
            <p:cNvPr id="46" name="组合 4"/>
            <p:cNvGrpSpPr/>
            <p:nvPr/>
          </p:nvGrpSpPr>
          <p:grpSpPr>
            <a:xfrm>
              <a:off x="608833" y="3733024"/>
              <a:ext cx="898087" cy="898086"/>
              <a:chOff x="608833" y="3733024"/>
              <a:chExt cx="898087" cy="898086"/>
            </a:xfrm>
          </p:grpSpPr>
          <p:sp>
            <p:nvSpPr>
              <p:cNvPr id="47" name="椭圆 5"/>
              <p:cNvSpPr/>
              <p:nvPr/>
            </p:nvSpPr>
            <p:spPr>
              <a:xfrm>
                <a:off x="608833" y="3733024"/>
                <a:ext cx="898087" cy="898086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75">
                  <a:solidFill>
                    <a:prstClr val="white"/>
                  </a:solidFill>
                  <a:sym typeface="Arial"/>
                </a:endParaRPr>
              </a:p>
            </p:txBody>
          </p:sp>
          <p:sp>
            <p:nvSpPr>
              <p:cNvPr id="48" name="文本框 24"/>
              <p:cNvSpPr txBox="1"/>
              <p:nvPr/>
            </p:nvSpPr>
            <p:spPr>
              <a:xfrm>
                <a:off x="766177" y="3827967"/>
                <a:ext cx="64641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TW" altLang="en-US" sz="3600" dirty="0">
                    <a:solidFill>
                      <a:srgbClr val="FFC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  <a:sym typeface="Arial"/>
                  </a:rPr>
                  <a:t>算</a:t>
                </a:r>
                <a:endParaRPr lang="zh-CN" altLang="en-US" sz="3600" dirty="0">
                  <a:solidFill>
                    <a:srgbClr val="FFC000"/>
                  </a:solidFill>
                  <a:latin typeface="標楷體" panose="03000509000000000000" pitchFamily="65" charset="-120"/>
                  <a:ea typeface="標楷體" panose="03000509000000000000" pitchFamily="65" charset="-120"/>
                  <a:sym typeface="Arial"/>
                </a:endParaRPr>
              </a:p>
            </p:txBody>
          </p:sp>
        </p:grpSp>
      </p:grpSp>
      <p:grpSp>
        <p:nvGrpSpPr>
          <p:cNvPr id="36" name="群組 35"/>
          <p:cNvGrpSpPr/>
          <p:nvPr/>
        </p:nvGrpSpPr>
        <p:grpSpPr>
          <a:xfrm>
            <a:off x="5530795" y="2055118"/>
            <a:ext cx="3037991" cy="646323"/>
            <a:chOff x="6566545" y="1597154"/>
            <a:chExt cx="4050655" cy="861764"/>
          </a:xfrm>
        </p:grpSpPr>
        <p:sp>
          <p:nvSpPr>
            <p:cNvPr id="2" name="矩形 1"/>
            <p:cNvSpPr/>
            <p:nvPr/>
          </p:nvSpPr>
          <p:spPr>
            <a:xfrm>
              <a:off x="6566545" y="1597154"/>
              <a:ext cx="4050655" cy="861764"/>
            </a:xfrm>
            <a:prstGeom prst="rect">
              <a:avLst/>
            </a:prstGeom>
          </p:spPr>
          <p:txBody>
            <a:bodyPr wrap="square" lIns="91431" tIns="45716" rIns="91431" bIns="45716">
              <a:spAutoFit/>
            </a:bodyPr>
            <a:lstStyle/>
            <a:p>
              <a:pPr marL="0" lvl="1"/>
              <a:r>
                <a:rPr lang="zh-TW" altLang="en-US" sz="3600" b="1" dirty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  <a:sym typeface="Wingdings" pitchFamily="2" charset="2"/>
                </a:rPr>
                <a:t>   想</a:t>
              </a:r>
              <a:r>
                <a:rPr lang="zh-TW" altLang="en-US" sz="2700" dirty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  <a:sym typeface="Wingdings" pitchFamily="2" charset="2"/>
                </a:rPr>
                <a:t>要比什麼</a:t>
              </a:r>
              <a:endParaRPr lang="zh-TW" altLang="en-US" sz="21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itchFamily="2" charset="2"/>
              </a:endParaRPr>
            </a:p>
          </p:txBody>
        </p:sp>
        <p:pic>
          <p:nvPicPr>
            <p:cNvPr id="5122" name="Picture 2" descr="C:\Users\user\Desktop\項目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13549" y="1954996"/>
              <a:ext cx="525885" cy="3631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2" name="群組 51"/>
          <p:cNvGrpSpPr/>
          <p:nvPr/>
        </p:nvGrpSpPr>
        <p:grpSpPr>
          <a:xfrm>
            <a:off x="5530795" y="2779337"/>
            <a:ext cx="3328925" cy="646323"/>
            <a:chOff x="6566545" y="1597154"/>
            <a:chExt cx="4438567" cy="861764"/>
          </a:xfrm>
        </p:grpSpPr>
        <p:sp>
          <p:nvSpPr>
            <p:cNvPr id="53" name="矩形 52"/>
            <p:cNvSpPr/>
            <p:nvPr/>
          </p:nvSpPr>
          <p:spPr>
            <a:xfrm>
              <a:off x="6566545" y="1597154"/>
              <a:ext cx="4438567" cy="861764"/>
            </a:xfrm>
            <a:prstGeom prst="rect">
              <a:avLst/>
            </a:prstGeom>
          </p:spPr>
          <p:txBody>
            <a:bodyPr wrap="square" lIns="91431" tIns="45716" rIns="91431" bIns="45716">
              <a:spAutoFit/>
            </a:bodyPr>
            <a:lstStyle/>
            <a:p>
              <a:pPr marL="0" lvl="1"/>
              <a:r>
                <a:rPr lang="zh-TW" altLang="en-US" sz="3600" b="1" dirty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  <a:sym typeface="Wingdings" pitchFamily="2" charset="2"/>
                </a:rPr>
                <a:t>   列</a:t>
              </a:r>
              <a:r>
                <a:rPr lang="zh-TW" altLang="en-US" sz="2700" dirty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  <a:sym typeface="Wingdings" pitchFamily="2" charset="2"/>
                </a:rPr>
                <a:t>出材料專案</a:t>
              </a:r>
              <a:endParaRPr lang="zh-TW" altLang="en-US" sz="21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itchFamily="2" charset="2"/>
              </a:endParaRPr>
            </a:p>
          </p:txBody>
        </p:sp>
        <p:pic>
          <p:nvPicPr>
            <p:cNvPr id="54" name="Picture 2" descr="C:\Users\user\Desktop\項目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13549" y="1954996"/>
              <a:ext cx="525885" cy="3631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5" name="群組 54"/>
          <p:cNvGrpSpPr/>
          <p:nvPr/>
        </p:nvGrpSpPr>
        <p:grpSpPr>
          <a:xfrm>
            <a:off x="5530789" y="3499094"/>
            <a:ext cx="3433700" cy="646323"/>
            <a:chOff x="6566545" y="1597154"/>
            <a:chExt cx="4578267" cy="861764"/>
          </a:xfrm>
        </p:grpSpPr>
        <p:sp>
          <p:nvSpPr>
            <p:cNvPr id="56" name="矩形 55"/>
            <p:cNvSpPr/>
            <p:nvPr/>
          </p:nvSpPr>
          <p:spPr>
            <a:xfrm>
              <a:off x="6566545" y="1597154"/>
              <a:ext cx="4578267" cy="861764"/>
            </a:xfrm>
            <a:prstGeom prst="rect">
              <a:avLst/>
            </a:prstGeom>
          </p:spPr>
          <p:txBody>
            <a:bodyPr wrap="square" lIns="91431" tIns="45716" rIns="91431" bIns="45716">
              <a:spAutoFit/>
            </a:bodyPr>
            <a:lstStyle/>
            <a:p>
              <a:pPr marL="0" lvl="1"/>
              <a:r>
                <a:rPr lang="zh-TW" altLang="en-US" sz="3600" b="1" dirty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  <a:sym typeface="Wingdings" pitchFamily="2" charset="2"/>
                </a:rPr>
                <a:t>   例</a:t>
              </a:r>
              <a:r>
                <a:rPr lang="zh-TW" altLang="en-US" sz="2700" dirty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  <a:sym typeface="Wingdings" pitchFamily="2" charset="2"/>
                </a:rPr>
                <a:t>舉出一個特例</a:t>
              </a:r>
              <a:endParaRPr lang="zh-TW" altLang="en-US" sz="21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itchFamily="2" charset="2"/>
              </a:endParaRPr>
            </a:p>
          </p:txBody>
        </p:sp>
        <p:pic>
          <p:nvPicPr>
            <p:cNvPr id="57" name="Picture 2" descr="C:\Users\user\Desktop\項目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13549" y="1954996"/>
              <a:ext cx="525885" cy="3631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8" name="群組 57"/>
          <p:cNvGrpSpPr/>
          <p:nvPr/>
        </p:nvGrpSpPr>
        <p:grpSpPr>
          <a:xfrm>
            <a:off x="5530789" y="4220037"/>
            <a:ext cx="3433700" cy="646323"/>
            <a:chOff x="6566545" y="1597154"/>
            <a:chExt cx="4578267" cy="861764"/>
          </a:xfrm>
        </p:grpSpPr>
        <p:sp>
          <p:nvSpPr>
            <p:cNvPr id="59" name="矩形 58"/>
            <p:cNvSpPr/>
            <p:nvPr/>
          </p:nvSpPr>
          <p:spPr>
            <a:xfrm>
              <a:off x="6566545" y="1597154"/>
              <a:ext cx="4578267" cy="861764"/>
            </a:xfrm>
            <a:prstGeom prst="rect">
              <a:avLst/>
            </a:prstGeom>
          </p:spPr>
          <p:txBody>
            <a:bodyPr wrap="square" lIns="91431" tIns="45716" rIns="91431" bIns="45716">
              <a:spAutoFit/>
            </a:bodyPr>
            <a:lstStyle/>
            <a:p>
              <a:pPr marL="0" lvl="1"/>
              <a:r>
                <a:rPr lang="zh-TW" altLang="en-US" sz="3600" b="1" dirty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  <a:sym typeface="Wingdings" pitchFamily="2" charset="2"/>
                </a:rPr>
                <a:t>   變</a:t>
              </a:r>
              <a:r>
                <a:rPr lang="zh-TW" altLang="en-US" sz="2700" dirty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  <a:sym typeface="Wingdings" pitchFamily="2" charset="2"/>
                </a:rPr>
                <a:t>想要改變份量</a:t>
              </a:r>
              <a:endParaRPr lang="zh-TW" altLang="en-US" sz="21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itchFamily="2" charset="2"/>
              </a:endParaRPr>
            </a:p>
          </p:txBody>
        </p:sp>
        <p:pic>
          <p:nvPicPr>
            <p:cNvPr id="60" name="Picture 2" descr="C:\Users\user\Desktop\項目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13549" y="1954996"/>
              <a:ext cx="525885" cy="3631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1" name="群組 60"/>
          <p:cNvGrpSpPr/>
          <p:nvPr/>
        </p:nvGrpSpPr>
        <p:grpSpPr>
          <a:xfrm>
            <a:off x="5530795" y="4923122"/>
            <a:ext cx="3037991" cy="646323"/>
            <a:chOff x="6566545" y="1597154"/>
            <a:chExt cx="4050655" cy="861764"/>
          </a:xfrm>
        </p:grpSpPr>
        <p:sp>
          <p:nvSpPr>
            <p:cNvPr id="62" name="矩形 61"/>
            <p:cNvSpPr/>
            <p:nvPr/>
          </p:nvSpPr>
          <p:spPr>
            <a:xfrm>
              <a:off x="6566545" y="1597154"/>
              <a:ext cx="4050655" cy="861764"/>
            </a:xfrm>
            <a:prstGeom prst="rect">
              <a:avLst/>
            </a:prstGeom>
          </p:spPr>
          <p:txBody>
            <a:bodyPr wrap="square" lIns="91431" tIns="45716" rIns="91431" bIns="45716">
              <a:spAutoFit/>
            </a:bodyPr>
            <a:lstStyle/>
            <a:p>
              <a:pPr marL="0" lvl="1"/>
              <a:r>
                <a:rPr lang="zh-TW" altLang="en-US" sz="3600" b="1" dirty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  <a:sym typeface="Wingdings" pitchFamily="2" charset="2"/>
                </a:rPr>
                <a:t>   算</a:t>
              </a:r>
              <a:r>
                <a:rPr lang="zh-TW" altLang="en-US" sz="2700" dirty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  <a:sym typeface="Wingdings" pitchFamily="2" charset="2"/>
                </a:rPr>
                <a:t>開始計算</a:t>
              </a:r>
              <a:endParaRPr lang="zh-TW" altLang="en-US" sz="21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itchFamily="2" charset="2"/>
              </a:endParaRPr>
            </a:p>
          </p:txBody>
        </p:sp>
        <p:pic>
          <p:nvPicPr>
            <p:cNvPr id="63" name="Picture 2" descr="C:\Users\user\Desktop\項目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13549" y="1954996"/>
              <a:ext cx="525885" cy="3631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4166360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750"/>
                            </p:stCondLst>
                            <p:childTnLst>
                              <p:par>
                                <p:cTn id="2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25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750"/>
                            </p:stCondLst>
                            <p:childTnLst>
                              <p:par>
                                <p:cTn id="4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250"/>
                            </p:stCondLst>
                            <p:childTnLst>
                              <p:par>
                                <p:cTn id="5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750"/>
                            </p:stCondLst>
                            <p:childTnLst>
                              <p:par>
                                <p:cTn id="5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250"/>
                            </p:stCondLst>
                            <p:childTnLst>
                              <p:par>
                                <p:cTn id="6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學習單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6628" name="Picture 4" descr="ç¸éåç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062317"/>
            <a:ext cx="7620000" cy="40309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5" name="Picture 7"/>
          <p:cNvPicPr>
            <a:picLocks noChangeAspect="1" noChangeArrowheads="1"/>
          </p:cNvPicPr>
          <p:nvPr/>
        </p:nvPicPr>
        <p:blipFill>
          <a:blip r:embed="rId2" cstate="print"/>
          <a:srcRect l="21412" t="16242" r="19086" b="27649"/>
          <a:stretch>
            <a:fillRect/>
          </a:stretch>
        </p:blipFill>
        <p:spPr bwMode="auto">
          <a:xfrm>
            <a:off x="917960" y="692696"/>
            <a:ext cx="7254443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哪一個是對的？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zh-TW" sz="4800" dirty="0">
                <a:cs typeface="Times New Roman" pitchFamily="18" charset="0"/>
              </a:rPr>
              <a:t>8:12 = x:6</a:t>
            </a:r>
          </a:p>
          <a:p>
            <a:pPr marL="0" indent="0" algn="ctr">
              <a:buNone/>
            </a:pPr>
            <a:r>
              <a:rPr lang="en-US" altLang="zh-TW" sz="4800" dirty="0">
                <a:cs typeface="Times New Roman" pitchFamily="18" charset="0"/>
              </a:rPr>
              <a:t>x=1</a:t>
            </a:r>
          </a:p>
          <a:p>
            <a:pPr marL="0" indent="0" algn="ctr">
              <a:buNone/>
            </a:pPr>
            <a:r>
              <a:rPr lang="en-US" altLang="zh-TW" sz="4800" dirty="0">
                <a:cs typeface="Times New Roman" pitchFamily="18" charset="0"/>
              </a:rPr>
              <a:t>x=2</a:t>
            </a:r>
          </a:p>
          <a:p>
            <a:pPr marL="0" indent="0" algn="ctr">
              <a:buNone/>
            </a:pPr>
            <a:r>
              <a:rPr lang="en-US" altLang="zh-TW" sz="4800" dirty="0">
                <a:cs typeface="Times New Roman" pitchFamily="18" charset="0"/>
              </a:rPr>
              <a:t>x=4</a:t>
            </a:r>
          </a:p>
          <a:p>
            <a:pPr marL="0" indent="0" algn="ctr">
              <a:buNone/>
            </a:pPr>
            <a:r>
              <a:rPr lang="zh-TW" altLang="en-US" sz="4800" dirty="0">
                <a:cs typeface="Times New Roman" pitchFamily="18" charset="0"/>
              </a:rPr>
              <a:t> </a:t>
            </a:r>
            <a:r>
              <a:rPr lang="en-US" altLang="zh-TW" sz="4800" dirty="0">
                <a:cs typeface="Times New Roman" pitchFamily="18" charset="0"/>
              </a:rPr>
              <a:t>x=16</a:t>
            </a:r>
            <a:endParaRPr lang="zh-TW" altLang="en-US" sz="48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3" y="1052737"/>
            <a:ext cx="7937183" cy="4593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1" y="363478"/>
            <a:ext cx="7109460" cy="2777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3" y="3497541"/>
            <a:ext cx="7246620" cy="2811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417150"/>
            <a:ext cx="7360920" cy="6252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683571" y="2060849"/>
          <a:ext cx="7776860" cy="3916747"/>
        </p:xfrm>
        <a:graphic>
          <a:graphicData uri="http://schemas.openxmlformats.org/drawingml/2006/table">
            <a:tbl>
              <a:tblPr/>
              <a:tblGrid>
                <a:gridCol w="15553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53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53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553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553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6786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3600" kern="100" dirty="0">
                          <a:latin typeface="Times New Roman"/>
                          <a:ea typeface="標楷體"/>
                          <a:cs typeface="Times New Roman"/>
                        </a:rPr>
                        <a:t>新台幣</a:t>
                      </a:r>
                      <a:r>
                        <a:rPr lang="en-US" sz="3600" kern="100" dirty="0">
                          <a:latin typeface="Times New Roman"/>
                          <a:ea typeface="標楷體"/>
                          <a:cs typeface="Times New Roman"/>
                        </a:rPr>
                        <a:t>TWD</a:t>
                      </a:r>
                      <a:endParaRPr lang="zh-TW" sz="36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4168" marR="641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3600" kern="100" dirty="0">
                          <a:latin typeface="Times New Roman"/>
                          <a:ea typeface="標楷體"/>
                          <a:cs typeface="Times New Roman"/>
                        </a:rPr>
                        <a:t>美金</a:t>
                      </a:r>
                      <a:r>
                        <a:rPr lang="en-US" sz="3600" kern="100" dirty="0">
                          <a:latin typeface="Times New Roman"/>
                          <a:ea typeface="標楷體"/>
                          <a:cs typeface="Times New Roman"/>
                        </a:rPr>
                        <a:t>USD</a:t>
                      </a:r>
                      <a:endParaRPr lang="zh-TW" sz="36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4168" marR="641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3600" kern="100" dirty="0">
                          <a:latin typeface="Times New Roman"/>
                          <a:ea typeface="標楷體"/>
                          <a:cs typeface="Times New Roman"/>
                        </a:rPr>
                        <a:t>日元</a:t>
                      </a:r>
                      <a:r>
                        <a:rPr lang="en-US" sz="3600" kern="100" dirty="0">
                          <a:latin typeface="Times New Roman"/>
                          <a:ea typeface="標楷體"/>
                          <a:cs typeface="Times New Roman"/>
                        </a:rPr>
                        <a:t>JPY</a:t>
                      </a:r>
                      <a:endParaRPr lang="zh-TW" sz="36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4168" marR="641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3600" kern="100" dirty="0">
                          <a:latin typeface="Times New Roman"/>
                          <a:ea typeface="標楷體"/>
                          <a:cs typeface="Times New Roman"/>
                        </a:rPr>
                        <a:t>人民幣</a:t>
                      </a:r>
                      <a:r>
                        <a:rPr lang="en-US" sz="3600" kern="100" dirty="0">
                          <a:latin typeface="Times New Roman"/>
                          <a:ea typeface="標楷體"/>
                          <a:cs typeface="Times New Roman"/>
                        </a:rPr>
                        <a:t>CNY</a:t>
                      </a:r>
                      <a:endParaRPr lang="zh-TW" sz="36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4168" marR="641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3600" kern="100" dirty="0">
                          <a:latin typeface="Times New Roman"/>
                          <a:ea typeface="標楷體"/>
                          <a:cs typeface="Times New Roman"/>
                        </a:rPr>
                        <a:t>韓元</a:t>
                      </a:r>
                      <a:r>
                        <a:rPr lang="en-US" sz="3600" kern="100" dirty="0">
                          <a:latin typeface="Times New Roman"/>
                          <a:ea typeface="標楷體"/>
                          <a:cs typeface="Times New Roman"/>
                        </a:rPr>
                        <a:t>KRW</a:t>
                      </a:r>
                      <a:endParaRPr lang="zh-TW" sz="36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4168" marR="641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95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600" kern="100" dirty="0">
                          <a:latin typeface="Times New Roman"/>
                          <a:ea typeface="標楷體"/>
                          <a:cs typeface="Times New Roman"/>
                        </a:rPr>
                        <a:t>30</a:t>
                      </a:r>
                      <a:endParaRPr lang="zh-TW" sz="36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4168" marR="641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600" kern="100" dirty="0">
                          <a:latin typeface="Times New Roman"/>
                          <a:ea typeface="標楷體"/>
                          <a:cs typeface="Times New Roman"/>
                        </a:rPr>
                        <a:t>1</a:t>
                      </a:r>
                      <a:endParaRPr lang="zh-TW" sz="36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4168" marR="641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3600" kern="100"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4168" marR="641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3600" kern="100"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4168" marR="641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3600" kern="100"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4168" marR="641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95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600" kern="100" dirty="0">
                          <a:latin typeface="Times New Roman"/>
                          <a:ea typeface="標楷體"/>
                          <a:cs typeface="Times New Roman"/>
                        </a:rPr>
                        <a:t>1</a:t>
                      </a:r>
                      <a:endParaRPr lang="zh-TW" sz="36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4168" marR="641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3600" kern="100"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4168" marR="641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600" kern="100" dirty="0">
                          <a:latin typeface="Times New Roman"/>
                          <a:ea typeface="標楷體"/>
                          <a:cs typeface="Times New Roman"/>
                        </a:rPr>
                        <a:t>4</a:t>
                      </a:r>
                      <a:endParaRPr lang="zh-TW" sz="36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4168" marR="641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3600" kern="100"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4168" marR="641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3600" kern="100"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4168" marR="641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95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600" kern="100" dirty="0">
                          <a:latin typeface="Times New Roman"/>
                          <a:ea typeface="標楷體"/>
                          <a:cs typeface="Times New Roman"/>
                        </a:rPr>
                        <a:t>5</a:t>
                      </a:r>
                      <a:endParaRPr lang="zh-TW" sz="36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4168" marR="641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3600" kern="100"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4168" marR="641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3600" kern="100"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4168" marR="641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600" kern="100" dirty="0">
                          <a:latin typeface="Times New Roman"/>
                          <a:ea typeface="標楷體"/>
                          <a:cs typeface="Times New Roman"/>
                        </a:rPr>
                        <a:t>1</a:t>
                      </a:r>
                      <a:endParaRPr lang="zh-TW" sz="36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4168" marR="641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3600" kern="100"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4168" marR="641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95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600" kern="100" dirty="0">
                          <a:latin typeface="Times New Roman"/>
                          <a:ea typeface="標楷體"/>
                          <a:cs typeface="Times New Roman"/>
                        </a:rPr>
                        <a:t>1</a:t>
                      </a:r>
                      <a:endParaRPr lang="zh-TW" sz="36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4168" marR="641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3600" kern="100"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4168" marR="641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3600" kern="100"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4168" marR="641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3600" kern="100"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4168" marR="641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600" kern="100" dirty="0">
                          <a:latin typeface="Times New Roman"/>
                          <a:ea typeface="標楷體"/>
                          <a:cs typeface="Times New Roman"/>
                        </a:rPr>
                        <a:t>40</a:t>
                      </a:r>
                      <a:endParaRPr lang="zh-TW" sz="36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4168" marR="641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連比：以物易物</a:t>
            </a:r>
            <a:endParaRPr lang="zh-TW" alt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評量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37892" name="Picture 4" descr="ãèè©¦ å¡éãçåçæå°çµæ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7" y="2276873"/>
            <a:ext cx="6191251" cy="39814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90662"/>
            <a:ext cx="8229600" cy="2722315"/>
          </a:xfrm>
        </p:spPr>
        <p:txBody>
          <a:bodyPr>
            <a:noAutofit/>
          </a:bodyPr>
          <a:lstStyle/>
          <a:p>
            <a:pPr marL="354004" indent="-354004" algn="l"/>
            <a:r>
              <a:rPr lang="en-US" altLang="zh-TW" sz="3600" dirty="0"/>
              <a:t>1.</a:t>
            </a:r>
            <a:r>
              <a:rPr lang="zh-TW" altLang="zh-TW" sz="3600" dirty="0"/>
              <a:t>甲、乙兩班決定自己粉刷教室。甲班用的油漆是</a:t>
            </a:r>
            <a:r>
              <a:rPr lang="en-US" altLang="zh-TW" sz="3600" dirty="0"/>
              <a:t>6</a:t>
            </a:r>
            <a:r>
              <a:rPr lang="zh-TW" altLang="zh-TW" sz="3600" dirty="0"/>
              <a:t>罐白漆和</a:t>
            </a:r>
            <a:r>
              <a:rPr lang="en-US" altLang="zh-TW" sz="3600" dirty="0"/>
              <a:t>5</a:t>
            </a:r>
            <a:r>
              <a:rPr lang="zh-TW" altLang="zh-TW" sz="3600" dirty="0"/>
              <a:t>罐藍漆調成的；乙班用的是</a:t>
            </a:r>
            <a:r>
              <a:rPr lang="en-US" altLang="zh-TW" sz="3600" dirty="0"/>
              <a:t>7</a:t>
            </a:r>
            <a:r>
              <a:rPr lang="zh-TW" altLang="zh-TW" sz="3600" dirty="0"/>
              <a:t>罐白漆和</a:t>
            </a:r>
            <a:r>
              <a:rPr lang="en-US" altLang="zh-TW" sz="3600" dirty="0"/>
              <a:t>4</a:t>
            </a:r>
            <a:r>
              <a:rPr lang="zh-TW" altLang="zh-TW" sz="3600" dirty="0"/>
              <a:t>罐藍漆所調成的，則哪一班的油漆藍色較深？</a:t>
            </a:r>
            <a:endParaRPr lang="zh-TW" altLang="en-US" sz="3600" dirty="0"/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467544" y="3212977"/>
            <a:ext cx="8229600" cy="27223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354004" indent="-354004">
              <a:spcBef>
                <a:spcPct val="0"/>
              </a:spcBef>
            </a:pPr>
            <a:r>
              <a:rPr lang="en-US" altLang="zh-TW" sz="3600" dirty="0"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zh-TW" sz="3600" u="sng" dirty="0">
                <a:latin typeface="標楷體" pitchFamily="65" charset="-120"/>
                <a:ea typeface="標楷體" pitchFamily="65" charset="-120"/>
              </a:rPr>
              <a:t>阿樂</a:t>
            </a:r>
            <a:r>
              <a:rPr lang="zh-TW" altLang="zh-TW" sz="3600" dirty="0">
                <a:latin typeface="標楷體" pitchFamily="65" charset="-120"/>
                <a:ea typeface="標楷體" pitchFamily="65" charset="-120"/>
              </a:rPr>
              <a:t>用</a:t>
            </a:r>
            <a:r>
              <a:rPr lang="en-US" altLang="zh-TW" sz="3600" dirty="0">
                <a:latin typeface="標楷體" pitchFamily="65" charset="-120"/>
                <a:ea typeface="標楷體" pitchFamily="65" charset="-120"/>
              </a:rPr>
              <a:t>25</a:t>
            </a:r>
            <a:r>
              <a:rPr lang="zh-TW" altLang="zh-TW" sz="3600" dirty="0">
                <a:latin typeface="標楷體" pitchFamily="65" charset="-120"/>
                <a:ea typeface="標楷體" pitchFamily="65" charset="-120"/>
              </a:rPr>
              <a:t>公克咖啡粉加水</a:t>
            </a:r>
            <a:r>
              <a:rPr lang="en-US" altLang="zh-TW" sz="3600" dirty="0">
                <a:latin typeface="標楷體" pitchFamily="65" charset="-120"/>
                <a:ea typeface="標楷體" pitchFamily="65" charset="-120"/>
              </a:rPr>
              <a:t>75</a:t>
            </a:r>
            <a:r>
              <a:rPr lang="zh-TW" altLang="zh-TW" sz="3600" dirty="0">
                <a:latin typeface="標楷體" pitchFamily="65" charset="-120"/>
                <a:ea typeface="標楷體" pitchFamily="65" charset="-120"/>
              </a:rPr>
              <a:t>公克泡一杯香香濃濃的咖啡，</a:t>
            </a:r>
            <a:r>
              <a:rPr lang="zh-TW" altLang="zh-TW" sz="3600" u="sng" dirty="0">
                <a:latin typeface="標楷體" pitchFamily="65" charset="-120"/>
                <a:ea typeface="標楷體" pitchFamily="65" charset="-120"/>
              </a:rPr>
              <a:t>小娥</a:t>
            </a:r>
            <a:r>
              <a:rPr lang="zh-TW" altLang="zh-TW" sz="3600" dirty="0">
                <a:latin typeface="標楷體" pitchFamily="65" charset="-120"/>
                <a:ea typeface="標楷體" pitchFamily="65" charset="-120"/>
              </a:rPr>
              <a:t>想泡</a:t>
            </a:r>
            <a:r>
              <a:rPr lang="en-US" altLang="zh-TW" sz="3600" dirty="0">
                <a:latin typeface="標楷體" pitchFamily="65" charset="-120"/>
                <a:ea typeface="標楷體" pitchFamily="65" charset="-120"/>
              </a:rPr>
              <a:t>500</a:t>
            </a:r>
            <a:r>
              <a:rPr lang="zh-TW" altLang="zh-TW" sz="3600" dirty="0">
                <a:latin typeface="標楷體" pitchFamily="65" charset="-120"/>
                <a:ea typeface="標楷體" pitchFamily="65" charset="-120"/>
              </a:rPr>
              <a:t>公克相同濃度的咖啡一杯，她該用多少的咖啡粉？</a:t>
            </a:r>
            <a:r>
              <a:rPr lang="en-US" altLang="zh-TW" sz="3600" dirty="0">
                <a:latin typeface="標楷體" pitchFamily="65" charset="-120"/>
                <a:ea typeface="標楷體" pitchFamily="65" charset="-120"/>
              </a:rPr>
              <a:t> </a:t>
            </a:r>
            <a:endParaRPr lang="zh-TW" altLang="en-US" sz="3600" dirty="0">
              <a:latin typeface="標楷體" pitchFamily="65" charset="-120"/>
              <a:ea typeface="標楷體" pitchFamily="65" charset="-120"/>
              <a:cs typeface="+mj-cs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562670"/>
            <a:ext cx="8229600" cy="2794323"/>
          </a:xfrm>
        </p:spPr>
        <p:txBody>
          <a:bodyPr>
            <a:normAutofit/>
          </a:bodyPr>
          <a:lstStyle/>
          <a:p>
            <a:pPr marL="265107" indent="-265107" algn="l"/>
            <a:r>
              <a:rPr lang="en-US" altLang="zh-TW" sz="3600" dirty="0"/>
              <a:t>3.</a:t>
            </a:r>
            <a:r>
              <a:rPr lang="zh-TW" altLang="zh-TW" sz="3600" u="sng" dirty="0"/>
              <a:t>小明</a:t>
            </a:r>
            <a:r>
              <a:rPr lang="zh-TW" altLang="zh-TW" sz="3600" dirty="0"/>
              <a:t>買了一大包糖果，裡面有牛奶和巧克力兩種口味，若只知道兩種口味的糖果比例約為</a:t>
            </a:r>
            <a:r>
              <a:rPr lang="en-US" altLang="zh-TW" sz="3600" dirty="0"/>
              <a:t>5</a:t>
            </a:r>
            <a:r>
              <a:rPr lang="zh-TW" altLang="zh-TW" sz="3600" dirty="0"/>
              <a:t>：</a:t>
            </a:r>
            <a:r>
              <a:rPr lang="en-US" altLang="zh-TW" sz="3600" dirty="0"/>
              <a:t>3</a:t>
            </a:r>
            <a:r>
              <a:rPr lang="zh-TW" altLang="zh-TW" sz="3600" dirty="0"/>
              <a:t>，而整包糖果有</a:t>
            </a:r>
            <a:r>
              <a:rPr lang="en-US" altLang="zh-TW" sz="3600" dirty="0"/>
              <a:t>120</a:t>
            </a:r>
            <a:r>
              <a:rPr lang="zh-TW" altLang="zh-TW" sz="3600" dirty="0"/>
              <a:t>顆，請問牛奶口味的有幾顆？</a:t>
            </a:r>
            <a:r>
              <a:rPr lang="en-US" altLang="zh-TW" sz="3600" dirty="0"/>
              <a:t> </a:t>
            </a:r>
            <a:endParaRPr lang="zh-TW" altLang="en-US" sz="3600" dirty="0"/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467544" y="3356993"/>
            <a:ext cx="8229600" cy="27943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65107" indent="-265107">
              <a:spcBef>
                <a:spcPct val="0"/>
              </a:spcBef>
            </a:pPr>
            <a:r>
              <a:rPr lang="en-US" altLang="zh-TW" sz="3600" dirty="0">
                <a:latin typeface="Times New Roman" pitchFamily="18" charset="0"/>
                <a:ea typeface="標楷體" pitchFamily="65" charset="-120"/>
                <a:cs typeface="+mj-cs"/>
              </a:rPr>
              <a:t>4.</a:t>
            </a:r>
            <a:r>
              <a:rPr lang="zh-TW" altLang="zh-TW" sz="3600" dirty="0">
                <a:latin typeface="Times New Roman" pitchFamily="18" charset="0"/>
                <a:ea typeface="標楷體" pitchFamily="65" charset="-120"/>
                <a:cs typeface="+mj-cs"/>
              </a:rPr>
              <a:t>某一遊樂區展示建築模型，模型以</a:t>
            </a:r>
            <a:r>
              <a:rPr lang="en-US" altLang="zh-TW" sz="3600" dirty="0">
                <a:latin typeface="Times New Roman" pitchFamily="18" charset="0"/>
                <a:ea typeface="標楷體" pitchFamily="65" charset="-120"/>
                <a:cs typeface="+mj-cs"/>
              </a:rPr>
              <a:t>1</a:t>
            </a:r>
            <a:r>
              <a:rPr lang="zh-TW" altLang="zh-TW" sz="3600" dirty="0">
                <a:latin typeface="Times New Roman" pitchFamily="18" charset="0"/>
                <a:ea typeface="標楷體" pitchFamily="65" charset="-120"/>
                <a:cs typeface="+mj-cs"/>
              </a:rPr>
              <a:t>：</a:t>
            </a:r>
            <a:r>
              <a:rPr lang="en-US" altLang="zh-TW" sz="3600" dirty="0">
                <a:latin typeface="Times New Roman" pitchFamily="18" charset="0"/>
                <a:ea typeface="標楷體" pitchFamily="65" charset="-120"/>
                <a:cs typeface="+mj-cs"/>
              </a:rPr>
              <a:t>8</a:t>
            </a:r>
            <a:r>
              <a:rPr lang="zh-TW" altLang="zh-TW" sz="3600" dirty="0">
                <a:latin typeface="Times New Roman" pitchFamily="18" charset="0"/>
                <a:ea typeface="標楷體" pitchFamily="65" charset="-120"/>
                <a:cs typeface="+mj-cs"/>
              </a:rPr>
              <a:t>的比例尺縮小，若大小為</a:t>
            </a:r>
            <a:r>
              <a:rPr lang="en-US" altLang="zh-TW" sz="3600" dirty="0">
                <a:latin typeface="Times New Roman" pitchFamily="18" charset="0"/>
                <a:ea typeface="標楷體" pitchFamily="65" charset="-120"/>
                <a:cs typeface="+mj-cs"/>
              </a:rPr>
              <a:t>12000</a:t>
            </a:r>
            <a:r>
              <a:rPr lang="zh-TW" altLang="zh-TW" sz="3600" dirty="0">
                <a:latin typeface="Times New Roman" pitchFamily="18" charset="0"/>
                <a:ea typeface="標楷體" pitchFamily="65" charset="-120"/>
                <a:cs typeface="+mj-cs"/>
              </a:rPr>
              <a:t>立方公分的模型，實物體積為多少立方公尺？</a:t>
            </a:r>
            <a:endParaRPr lang="zh-TW" altLang="en-US" sz="3600" dirty="0">
              <a:latin typeface="Times New Roman" pitchFamily="18" charset="0"/>
              <a:ea typeface="標楷體" pitchFamily="65" charset="-120"/>
              <a:cs typeface="+mj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錯在哪裡？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163" y="2060851"/>
            <a:ext cx="4779679" cy="2853175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關於比值？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987824" y="3597192"/>
            <a:ext cx="3171244" cy="72008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反比的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比值？</a:t>
            </a:r>
            <a:endParaRPr lang="en-US" altLang="zh-TW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2987824" y="4587136"/>
            <a:ext cx="3171244" cy="7200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連比的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比值？</a:t>
            </a:r>
            <a:endParaRPr lang="en-US" altLang="zh-TW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內容版面配置區 2"/>
          <p:cNvSpPr txBox="1">
            <a:spLocks/>
          </p:cNvSpPr>
          <p:nvPr/>
        </p:nvSpPr>
        <p:spPr>
          <a:xfrm>
            <a:off x="2077999" y="1605360"/>
            <a:ext cx="4987998" cy="72008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比值</a:t>
            </a:r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=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前項除以後項？</a:t>
            </a:r>
            <a:endParaRPr lang="en-US" altLang="zh-TW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內容版面配置區 2"/>
          <p:cNvSpPr txBox="1">
            <a:spLocks/>
          </p:cNvSpPr>
          <p:nvPr/>
        </p:nvSpPr>
        <p:spPr>
          <a:xfrm>
            <a:off x="2896367" y="2612996"/>
            <a:ext cx="3351264" cy="72008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後項不能為</a:t>
            </a:r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0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？</a:t>
            </a:r>
            <a:endParaRPr lang="en-US" altLang="zh-TW" sz="4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ctr">
              <a:buFont typeface="Arial" pitchFamily="34" charset="0"/>
              <a:buNone/>
            </a:pPr>
            <a:endParaRPr lang="en-US" altLang="zh-TW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內容版面配置區 2"/>
          <p:cNvSpPr txBox="1">
            <a:spLocks/>
          </p:cNvSpPr>
          <p:nvPr/>
        </p:nvSpPr>
        <p:spPr>
          <a:xfrm>
            <a:off x="161762" y="5594772"/>
            <a:ext cx="8820472" cy="72008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比值是</a:t>
            </a:r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個數，還是兩個項目之間的關係？</a:t>
            </a:r>
            <a:endParaRPr lang="en-US" altLang="zh-TW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569045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哪一種寫法比較好？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3" y="1988843"/>
            <a:ext cx="3377477" cy="2017951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958" y="4578592"/>
            <a:ext cx="4932091" cy="95715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從</a:t>
            </a:r>
            <a:r>
              <a:rPr lang="zh-TW" altLang="en-US" dirty="0" smtClean="0"/>
              <a:t>單位可以看到什麼？</a:t>
            </a:r>
            <a:endParaRPr lang="zh-TW" altLang="en-US" dirty="0"/>
          </a:p>
        </p:txBody>
      </p:sp>
      <p:graphicFrame>
        <p:nvGraphicFramePr>
          <p:cNvPr id="4" name="物件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9306422"/>
              </p:ext>
            </p:extLst>
          </p:nvPr>
        </p:nvGraphicFramePr>
        <p:xfrm>
          <a:off x="2339754" y="2053851"/>
          <a:ext cx="1683187" cy="12241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36" name="Equation" r:id="rId3" imgW="279360" imgH="203040" progId="Equation.DSMT4">
                  <p:embed/>
                </p:oleObj>
              </mc:Choice>
              <mc:Fallback>
                <p:oleObj name="Equation" r:id="rId3" imgW="279360" imgH="2030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754" y="2053851"/>
                        <a:ext cx="1683187" cy="122413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物件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338524"/>
              </p:ext>
            </p:extLst>
          </p:nvPr>
        </p:nvGraphicFramePr>
        <p:xfrm>
          <a:off x="5004050" y="1981845"/>
          <a:ext cx="2420115" cy="13031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37" name="Equation" r:id="rId5" imgW="330120" imgH="177480" progId="Equation.DSMT4">
                  <p:embed/>
                </p:oleObj>
              </mc:Choice>
              <mc:Fallback>
                <p:oleObj name="Equation" r:id="rId5" imgW="330120" imgH="17748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4050" y="1981845"/>
                        <a:ext cx="2420115" cy="130313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物件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1841350"/>
              </p:ext>
            </p:extLst>
          </p:nvPr>
        </p:nvGraphicFramePr>
        <p:xfrm>
          <a:off x="2815934" y="3573016"/>
          <a:ext cx="3512131" cy="2016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38" name="Equation" r:id="rId7" imgW="685800" imgH="393480" progId="Equation.DSMT4">
                  <p:embed/>
                </p:oleObj>
              </mc:Choice>
              <mc:Fallback>
                <p:oleObj name="Equation" r:id="rId7" imgW="685800" imgH="39348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5934" y="3573016"/>
                        <a:ext cx="3512131" cy="201622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矩形 5"/>
          <p:cNvSpPr/>
          <p:nvPr/>
        </p:nvSpPr>
        <p:spPr>
          <a:xfrm>
            <a:off x="2987826" y="6309320"/>
            <a:ext cx="29356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TW" altLang="en-US" dirty="0" smtClean="0">
                <a:solidFill>
                  <a:srgbClr val="222222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單位在表現項目之間的關係</a:t>
            </a:r>
            <a:endParaRPr lang="zh-TW" altLang="en-US" dirty="0">
              <a:solidFill>
                <a:srgbClr val="222222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疑惑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9458" name="AutoShape 2" descr="ç¸éåç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5" name="圖片 4" descr="下載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3771" y="1988840"/>
            <a:ext cx="4172669" cy="411728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數字不同，卻相等？</a:t>
            </a:r>
            <a:endParaRPr lang="zh-TW" altLang="en-US" dirty="0"/>
          </a:p>
        </p:txBody>
      </p:sp>
      <p:graphicFrame>
        <p:nvGraphicFramePr>
          <p:cNvPr id="4" name="物件 3"/>
          <p:cNvGraphicFramePr>
            <a:graphicFrameLocks noChangeAspect="1"/>
          </p:cNvGraphicFramePr>
          <p:nvPr/>
        </p:nvGraphicFramePr>
        <p:xfrm>
          <a:off x="467547" y="1628800"/>
          <a:ext cx="3193767" cy="18722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4" name="Equation" r:id="rId3" imgW="736560" imgH="431640" progId="Equation.DSMT4">
                  <p:embed/>
                </p:oleObj>
              </mc:Choice>
              <mc:Fallback>
                <p:oleObj name="Equation" r:id="rId3" imgW="736560" imgH="4316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7" y="1628800"/>
                        <a:ext cx="3193767" cy="187220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物件 4"/>
          <p:cNvGraphicFramePr>
            <a:graphicFrameLocks noChangeAspect="1"/>
          </p:cNvGraphicFramePr>
          <p:nvPr/>
        </p:nvGraphicFramePr>
        <p:xfrm>
          <a:off x="4932040" y="1628801"/>
          <a:ext cx="3468688" cy="18732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5" name="Equation" r:id="rId5" imgW="799920" imgH="431640" progId="Equation.DSMT4">
                  <p:embed/>
                </p:oleObj>
              </mc:Choice>
              <mc:Fallback>
                <p:oleObj name="Equation" r:id="rId5" imgW="799920" imgH="43164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040" y="1628801"/>
                        <a:ext cx="3468688" cy="187325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物件 5"/>
          <p:cNvGraphicFramePr>
            <a:graphicFrameLocks noChangeAspect="1"/>
          </p:cNvGraphicFramePr>
          <p:nvPr/>
        </p:nvGraphicFramePr>
        <p:xfrm>
          <a:off x="2771803" y="4077073"/>
          <a:ext cx="3192463" cy="18732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6" name="Equation" r:id="rId7" imgW="736560" imgH="431640" progId="Equation.DSMT4">
                  <p:embed/>
                </p:oleObj>
              </mc:Choice>
              <mc:Fallback>
                <p:oleObj name="Equation" r:id="rId7" imgW="736560" imgH="43164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803" y="4077073"/>
                        <a:ext cx="3192463" cy="187325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</TotalTime>
  <Words>512</Words>
  <Application>Microsoft Office PowerPoint</Application>
  <PresentationFormat>如螢幕大小 (4:3)</PresentationFormat>
  <Paragraphs>104</Paragraphs>
  <Slides>36</Slides>
  <Notes>3</Notes>
  <HiddenSlides>0</HiddenSlides>
  <MMClips>0</MMClips>
  <ScaleCrop>false</ScaleCrop>
  <HeadingPairs>
    <vt:vector size="8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2</vt:i4>
      </vt:variant>
      <vt:variant>
        <vt:lpstr>投影片標題</vt:lpstr>
      </vt:variant>
      <vt:variant>
        <vt:i4>36</vt:i4>
      </vt:variant>
    </vt:vector>
  </HeadingPairs>
  <TitlesOfParts>
    <vt:vector size="49" baseType="lpstr">
      <vt:lpstr>Helvetica Neue</vt:lpstr>
      <vt:lpstr>Microsoft YaHei</vt:lpstr>
      <vt:lpstr>宋体</vt:lpstr>
      <vt:lpstr>方正苏新诗柳楷简体-yolan</vt:lpstr>
      <vt:lpstr>新細明體</vt:lpstr>
      <vt:lpstr>標楷體</vt:lpstr>
      <vt:lpstr>Arial</vt:lpstr>
      <vt:lpstr>Calibri</vt:lpstr>
      <vt:lpstr>Times New Roman</vt:lpstr>
      <vt:lpstr>Wingdings</vt:lpstr>
      <vt:lpstr>Office 佈景主題</vt:lpstr>
      <vt:lpstr>Equation</vt:lpstr>
      <vt:lpstr>方程式</vt:lpstr>
      <vt:lpstr>比與比例</vt:lpstr>
      <vt:lpstr>反思</vt:lpstr>
      <vt:lpstr>哪一個是對的？</vt:lpstr>
      <vt:lpstr>錯在哪裡？</vt:lpstr>
      <vt:lpstr>關於比值？</vt:lpstr>
      <vt:lpstr>哪一種寫法比較好？</vt:lpstr>
      <vt:lpstr>從單位可以看到什麼？</vt:lpstr>
      <vt:lpstr>疑惑</vt:lpstr>
      <vt:lpstr>數字不同，卻相等？</vt:lpstr>
      <vt:lpstr>內項乘積等於外項乘積？</vt:lpstr>
      <vt:lpstr>實？虛？</vt:lpstr>
      <vt:lpstr>分得清楚？</vt:lpstr>
      <vt:lpstr>課本教材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脈絡</vt:lpstr>
      <vt:lpstr>PowerPoint 簡報</vt:lpstr>
      <vt:lpstr>怎麼算出來？</vt:lpstr>
      <vt:lpstr>PowerPoint 簡報</vt:lpstr>
      <vt:lpstr>學習單</vt:lpstr>
      <vt:lpstr>PowerPoint 簡報</vt:lpstr>
      <vt:lpstr>PowerPoint 簡報</vt:lpstr>
      <vt:lpstr>PowerPoint 簡報</vt:lpstr>
      <vt:lpstr>PowerPoint 簡報</vt:lpstr>
      <vt:lpstr>連比：以物易物</vt:lpstr>
      <vt:lpstr>評量</vt:lpstr>
      <vt:lpstr>1.甲、乙兩班決定自己粉刷教室。甲班用的油漆是6罐白漆和5罐藍漆調成的；乙班用的是7罐白漆和4罐藍漆所調成的，則哪一班的油漆藍色較深？</vt:lpstr>
      <vt:lpstr>3.小明買了一大包糖果，裡面有牛奶和巧克力兩種口味，若只知道兩種口味的糖果比例約為5：3，而整包糖果有120顆，請問牛奶口味的有幾顆？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比與比例</dc:title>
  <dc:creator>陳Ally</dc:creator>
  <cp:lastModifiedBy>Ally 陳</cp:lastModifiedBy>
  <cp:revision>78</cp:revision>
  <dcterms:created xsi:type="dcterms:W3CDTF">2018-07-12T08:43:28Z</dcterms:created>
  <dcterms:modified xsi:type="dcterms:W3CDTF">2018-07-29T00:44:48Z</dcterms:modified>
</cp:coreProperties>
</file>