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94" r:id="rId3"/>
    <p:sldId id="420" r:id="rId4"/>
    <p:sldId id="400" r:id="rId5"/>
    <p:sldId id="407" r:id="rId6"/>
    <p:sldId id="401" r:id="rId7"/>
    <p:sldId id="410" r:id="rId8"/>
    <p:sldId id="416" r:id="rId9"/>
    <p:sldId id="411" r:id="rId10"/>
    <p:sldId id="412" r:id="rId11"/>
    <p:sldId id="414" r:id="rId12"/>
    <p:sldId id="423" r:id="rId13"/>
    <p:sldId id="424" r:id="rId14"/>
    <p:sldId id="425" r:id="rId15"/>
    <p:sldId id="427" r:id="rId16"/>
    <p:sldId id="426" r:id="rId17"/>
    <p:sldId id="428" r:id="rId18"/>
    <p:sldId id="429" r:id="rId19"/>
    <p:sldId id="430" r:id="rId20"/>
    <p:sldId id="433" r:id="rId21"/>
    <p:sldId id="431" r:id="rId22"/>
    <p:sldId id="434" r:id="rId23"/>
    <p:sldId id="435" r:id="rId24"/>
    <p:sldId id="405" r:id="rId25"/>
    <p:sldId id="438" r:id="rId26"/>
    <p:sldId id="439" r:id="rId27"/>
    <p:sldId id="456" r:id="rId28"/>
    <p:sldId id="457" r:id="rId29"/>
    <p:sldId id="440" r:id="rId30"/>
    <p:sldId id="455" r:id="rId31"/>
    <p:sldId id="441" r:id="rId32"/>
    <p:sldId id="454" r:id="rId33"/>
    <p:sldId id="459" r:id="rId34"/>
    <p:sldId id="462" r:id="rId35"/>
    <p:sldId id="463" r:id="rId36"/>
    <p:sldId id="460" r:id="rId37"/>
    <p:sldId id="447" r:id="rId38"/>
    <p:sldId id="448" r:id="rId39"/>
    <p:sldId id="449" r:id="rId40"/>
    <p:sldId id="450" r:id="rId41"/>
    <p:sldId id="451" r:id="rId42"/>
    <p:sldId id="452" r:id="rId43"/>
    <p:sldId id="464" r:id="rId44"/>
    <p:sldId id="453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2" autoAdjust="0"/>
    <p:restoredTop sz="94599" autoAdjust="0"/>
  </p:normalViewPr>
  <p:slideViewPr>
    <p:cSldViewPr>
      <p:cViewPr varScale="1">
        <p:scale>
          <a:sx n="81" d="100"/>
          <a:sy n="81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1761-F43D-4E1F-AC1D-3005202A3A7F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90538-E47C-4567-AC76-90279BBA8C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673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90538-E47C-4567-AC76-90279BBA8C2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/>
          <p:cNvSpPr/>
          <p:nvPr/>
        </p:nvSpPr>
        <p:spPr>
          <a:xfrm>
            <a:off x="5317069" y="4132642"/>
            <a:ext cx="3753190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0" name="矩形 9"/>
          <p:cNvSpPr/>
          <p:nvPr/>
        </p:nvSpPr>
        <p:spPr>
          <a:xfrm>
            <a:off x="5746045" y="4136637"/>
            <a:ext cx="3331270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2" name="矩形 11"/>
          <p:cNvSpPr/>
          <p:nvPr/>
        </p:nvSpPr>
        <p:spPr>
          <a:xfrm>
            <a:off x="5317068" y="4159215"/>
            <a:ext cx="3767302" cy="26047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46000" pencilSize="0"/>
                    </a14:imgEffect>
                    <a14:imgEffect>
                      <a14:sharpenSoften amount="-20000"/>
                    </a14:imgEffect>
                    <a14:imgEffect>
                      <a14:colorTemperature colorTemp="2250"/>
                    </a14:imgEffect>
                    <a14:imgEffect>
                      <a14:saturation sat="65000"/>
                    </a14:imgEffect>
                    <a14:imgEffect>
                      <a14:brightnessContrast bright="2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" y="13806"/>
            <a:ext cx="27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華康行楷體W5(P)" pitchFamily="66" charset="-120"/>
                <a:ea typeface="華康行楷體W5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>
                    <a:tint val="7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4" y="6381328"/>
            <a:ext cx="6480712" cy="3600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244408" y="4136637"/>
            <a:ext cx="899591" cy="28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1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11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96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3"/>
              </a:buBlip>
              <a:defRPr/>
            </a:lvl2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91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矩形 11"/>
          <p:cNvSpPr/>
          <p:nvPr/>
        </p:nvSpPr>
        <p:spPr>
          <a:xfrm>
            <a:off x="5823465" y="5004499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11" name="矩形 10"/>
          <p:cNvSpPr/>
          <p:nvPr/>
        </p:nvSpPr>
        <p:spPr>
          <a:xfrm>
            <a:off x="5731935" y="5004499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 useBgFill="1">
        <p:nvSpPr>
          <p:cNvPr id="7" name="矩形 6"/>
          <p:cNvSpPr/>
          <p:nvPr/>
        </p:nvSpPr>
        <p:spPr>
          <a:xfrm>
            <a:off x="5723467" y="5052824"/>
            <a:ext cx="3420532" cy="1805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46000" pencilSize="0"/>
                    </a14:imgEffect>
                    <a14:imgEffect>
                      <a14:sharpenSoften amount="-20000"/>
                    </a14:imgEffect>
                    <a14:imgEffect>
                      <a14:colorTemperature colorTemp="2250"/>
                    </a14:imgEffect>
                    <a14:imgEffect>
                      <a14:saturation sat="65000"/>
                    </a14:imgEffect>
                    <a14:imgEffect>
                      <a14:brightnessContrast bright="2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" y="13806"/>
            <a:ext cx="2700000" cy="5039018"/>
          </a:xfrm>
          <a:prstGeom prst="rect">
            <a:avLst/>
          </a:prstGeom>
          <a:noFill/>
          <a:effectLst>
            <a:outerShdw dist="38100" dir="5400000" algn="ctr" rotWithShape="0">
              <a:schemeClr val="tx1">
                <a:lumMod val="85000"/>
                <a:lumOff val="15000"/>
                <a:alpha val="10000"/>
              </a:scheme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latin typeface="華康文徵明體W4(P)" pitchFamily="66" charset="-120"/>
                <a:ea typeface="華康文徵明體W4(P)" pitchFamily="66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  <a:latin typeface="超研澤中鋼筆行楷" pitchFamily="49" charset="-120"/>
                <a:ea typeface="超研澤中鋼筆行楷" pitchFamily="49" charset="-120"/>
                <a:cs typeface="超研澤中鋼筆行楷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244408" y="4136637"/>
            <a:ext cx="899591" cy="285430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597352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15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283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579474" y="5053014"/>
            <a:ext cx="564526" cy="17911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617353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21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34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2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rcRect/>
          <a:stretch>
            <a:fillRect t="-5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LineDrawing trans="0" pencilSize="99"/>
                    </a14:imgEffect>
                    <a14:imgEffect>
                      <a14:sharpenSoften amount="8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65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" y="86374"/>
            <a:ext cx="2700527" cy="5040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3313D-DBDF-4220-A1D5-24DCB1DB15A8}" type="datetimeFigureOut">
              <a:rPr lang="zh-TW" altLang="en-US" smtClean="0"/>
              <a:pPr/>
              <a:t>2018/7/14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32A07-4EA4-4D33-9332-912D5CD109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17581" r="27846" b="17581"/>
          <a:stretch/>
        </p:blipFill>
        <p:spPr>
          <a:xfrm>
            <a:off x="8579474" y="5053014"/>
            <a:ext cx="564526" cy="179118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597352"/>
            <a:ext cx="3239960" cy="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7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華康行楷體W5" pitchFamily="65" charset="-120"/>
          <a:ea typeface="華康行楷體W5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SjqNtQJn7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time_continue=584&amp;v=vVdDOQFq4RI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3&amp;v=77cOftddeLc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2.jpeg"/><Relationship Id="rId4" Type="http://schemas.openxmlformats.org/officeDocument/2006/relationships/hyperlink" Target="https://www.youtube.com/watch?time_continue=3&amp;v=77cOftddeLc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teacher\Desktop\1070714&#26257;&#26399;&#31278;&#23376;&#25945;&#24107;&#22521;&#35347;\1070714-15&#20108;&#27425;&#26041;&#26681;&#33287;&#30050;&#27663;&#23450;&#29702;(&#26446;&#26133;&#20736;)\IMG_8639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二次方根與畢氏定理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8984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107/07/14-15 </a:t>
            </a:r>
            <a:r>
              <a:rPr lang="zh-TW" altLang="en-US" sz="2400" dirty="0" smtClean="0"/>
              <a:t>共備種子教師研習</a:t>
            </a:r>
            <a:endParaRPr lang="en-US" altLang="zh-TW" sz="2400" dirty="0" smtClean="0"/>
          </a:p>
          <a:p>
            <a:r>
              <a:rPr lang="zh-TW" altLang="en-US" sz="2400" dirty="0" smtClean="0"/>
              <a:t>基隆市碇內國中 李昕儀</a:t>
            </a:r>
            <a:endParaRPr lang="zh-TW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做出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2800" dirty="0" smtClean="0">
                <a:latin typeface="+mj-ea"/>
                <a:ea typeface="+mj-ea"/>
              </a:rPr>
              <a:t>試著把操作過程的想法寫下來！</a:t>
            </a:r>
            <a:endParaRPr lang="en-US" altLang="zh-TW" sz="2800" dirty="0" smtClean="0">
              <a:latin typeface="+mj-ea"/>
              <a:ea typeface="+mj-ea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700808"/>
            <a:ext cx="288032" cy="576064"/>
          </a:xfrm>
          <a:prstGeom prst="rect">
            <a:avLst/>
          </a:prstGeom>
          <a:noFill/>
        </p:spPr>
      </p:pic>
      <p:pic>
        <p:nvPicPr>
          <p:cNvPr id="19" name="圖片 18" descr="摺三分之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420888"/>
            <a:ext cx="5301752" cy="29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6" name="內容版面配置區 2"/>
          <p:cNvSpPr txBox="1">
            <a:spLocks/>
          </p:cNvSpPr>
          <p:nvPr/>
        </p:nvSpPr>
        <p:spPr>
          <a:xfrm>
            <a:off x="2771800" y="5013176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想表現寫不完的小數，</a:t>
            </a:r>
            <a:endParaRPr lang="en-US" altLang="zh-TW" sz="32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我們的手段就是給它符號！   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2771800" y="2708920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0.3x3=0.9</a:t>
            </a:r>
            <a:r>
              <a:rPr lang="zh-TW" altLang="en-US" sz="2800" dirty="0" smtClean="0"/>
              <a:t> 太少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0.4x3=1.2</a:t>
            </a:r>
            <a:r>
              <a:rPr lang="zh-TW" altLang="en-US" sz="2800" dirty="0" smtClean="0"/>
              <a:t> 太多 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827584" y="1628800"/>
            <a:ext cx="1440160" cy="4215373"/>
            <a:chOff x="827584" y="1628800"/>
            <a:chExt cx="1440160" cy="4215373"/>
          </a:xfrm>
        </p:grpSpPr>
        <p:sp>
          <p:nvSpPr>
            <p:cNvPr id="10" name="文字方塊 9"/>
            <p:cNvSpPr txBox="1"/>
            <p:nvPr/>
          </p:nvSpPr>
          <p:spPr>
            <a:xfrm>
              <a:off x="827584" y="1628800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猜測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827584" y="2708920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檢查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27584" y="3861048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逼近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27584" y="5013176"/>
              <a:ext cx="1440160" cy="8309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4800" dirty="0" smtClean="0">
                  <a:latin typeface="標楷體" pitchFamily="65" charset="-120"/>
                  <a:ea typeface="標楷體" pitchFamily="65" charset="-120"/>
                </a:rPr>
                <a:t>符號</a:t>
              </a:r>
              <a:endParaRPr lang="zh-TW" altLang="en-US" sz="4800" dirty="0">
                <a:latin typeface="標楷體" pitchFamily="65" charset="-120"/>
                <a:ea typeface="標楷體" pitchFamily="65" charset="-120"/>
              </a:endParaRPr>
            </a:p>
          </p:txBody>
        </p:sp>
        <p:cxnSp>
          <p:nvCxnSpPr>
            <p:cNvPr id="18" name="直線單箭頭接點 17"/>
            <p:cNvCxnSpPr>
              <a:stCxn id="10" idx="2"/>
              <a:endCxn id="13" idx="0"/>
            </p:cNvCxnSpPr>
            <p:nvPr/>
          </p:nvCxnSpPr>
          <p:spPr>
            <a:xfrm>
              <a:off x="1547664" y="2459797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/>
            <p:nvPr/>
          </p:nvCxnSpPr>
          <p:spPr>
            <a:xfrm>
              <a:off x="1547664" y="3573016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>
              <a:off x="1547664" y="4725144"/>
              <a:ext cx="0" cy="2491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內容版面配置區 2"/>
          <p:cNvSpPr txBox="1">
            <a:spLocks/>
          </p:cNvSpPr>
          <p:nvPr/>
        </p:nvSpPr>
        <p:spPr>
          <a:xfrm>
            <a:off x="2843808" y="1628800"/>
            <a:ext cx="5760640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□</a:t>
            </a:r>
            <a:r>
              <a:rPr lang="en-US" altLang="zh-TW" sz="2800" dirty="0" smtClean="0"/>
              <a:t>x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3=1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lang="zh-TW" altLang="en-US" sz="2800" dirty="0" smtClean="0"/>
              <a:t>□</a:t>
            </a:r>
            <a:r>
              <a:rPr lang="en-US" altLang="zh-TW" sz="2800" dirty="0" smtClean="0"/>
              <a:t>=</a:t>
            </a:r>
            <a:r>
              <a:rPr lang="zh-TW" altLang="en-US" sz="2800" dirty="0" smtClean="0"/>
              <a:t>？</a:t>
            </a: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 descr="MWSnap19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492896"/>
            <a:ext cx="6172494" cy="35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 descr="MWSnap19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564904"/>
            <a:ext cx="638561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猜數字！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 smtClean="0"/>
              <a:t>       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   </a:t>
            </a:r>
            <a:r>
              <a:rPr lang="zh-TW" altLang="zh-TW" sz="2800" dirty="0" smtClean="0"/>
              <a:t>一開始能順利找到整數完成填空，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後來卻找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不到適合的數字，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因此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開始猜測、檢查、逼近、創造新的符號</a:t>
            </a:r>
            <a:r>
              <a:rPr lang="zh-TW" altLang="zh-TW" sz="2800" dirty="0" smtClean="0"/>
              <a:t>來完成運算操作。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8094955_449302218745365_425008111677551411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根號比大小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     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MWSnap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914400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根號比大小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    </a:t>
            </a:r>
            <a:r>
              <a:rPr lang="zh-TW" altLang="zh-TW" sz="2800" dirty="0" smtClean="0"/>
              <a:t>透過圖形讓學生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直接看到</a:t>
            </a:r>
            <a:r>
              <a:rPr lang="zh-TW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平方與開根號的關係</a:t>
            </a:r>
            <a:r>
              <a:rPr lang="zh-TW" altLang="zh-TW" sz="2800" dirty="0" smtClean="0"/>
              <a:t>，這也是函數和反函數的概念，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請在直角坐標上畫出任意數和其平方數的函數圖形，並以此函數圖形說明反函數的意義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dirty="0" smtClean="0"/>
              <a:t>      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根式的運算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ym typeface="Wingdings"/>
              </a:rPr>
              <a:t></a:t>
            </a:r>
            <a:r>
              <a:rPr lang="zh-TW" altLang="zh-TW" sz="2800" dirty="0" smtClean="0"/>
              <a:t>以「分數」</a:t>
            </a:r>
            <a:r>
              <a:rPr lang="zh-TW" altLang="zh-TW" sz="2800" b="1" dirty="0" smtClean="0"/>
              <a:t>類比</a:t>
            </a:r>
            <a:r>
              <a:rPr lang="zh-TW" altLang="zh-TW" sz="2800" dirty="0" smtClean="0"/>
              <a:t>「根號數」的運算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會如何鋪陳？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ym typeface="Wingdings"/>
              </a:rPr>
              <a:t></a:t>
            </a:r>
            <a:r>
              <a:rPr lang="zh-TW" altLang="zh-TW" sz="2800" dirty="0" smtClean="0"/>
              <a:t>以「最簡分數」</a:t>
            </a:r>
            <a:r>
              <a:rPr lang="zh-TW" altLang="zh-TW" sz="2800" b="1" dirty="0" smtClean="0"/>
              <a:t>類比</a:t>
            </a:r>
            <a:r>
              <a:rPr lang="zh-TW" altLang="zh-TW" sz="2800" dirty="0" smtClean="0"/>
              <a:t>「最簡根式」的化簡</a:t>
            </a:r>
            <a:endParaRPr lang="en-US" altLang="zh-TW" sz="2800" dirty="0" smtClean="0"/>
          </a:p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/>
              <a:t>   </a:t>
            </a:r>
            <a:r>
              <a:rPr lang="zh-TW" altLang="en-US" sz="2800" dirty="0" smtClean="0"/>
              <a:t> 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你會如何鋪陳？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 descr="影片連結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1792" y="1916832"/>
            <a:ext cx="1872208" cy="187220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7199784" y="36450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Part1 29:45~33:01</a:t>
            </a:r>
            <a:endParaRPr lang="zh-TW" altLang="en-US" dirty="0"/>
          </a:p>
        </p:txBody>
      </p:sp>
      <p:pic>
        <p:nvPicPr>
          <p:cNvPr id="11" name="圖片 10" descr="影片連結.jpg">
            <a:hlinkClick r:id="rId5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1792" y="4581128"/>
            <a:ext cx="1872208" cy="1872208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199784" y="62373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Part2 05:45~10:00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 descr="IMG_1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91347" y="2165437"/>
            <a:ext cx="4869159" cy="3651869"/>
          </a:xfrm>
          <a:prstGeom prst="rect">
            <a:avLst/>
          </a:prstGeom>
        </p:spPr>
      </p:pic>
      <p:pic>
        <p:nvPicPr>
          <p:cNvPr id="14" name="圖片 13" descr="IMG_1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75052" y="2168860"/>
            <a:ext cx="4896544" cy="367240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39552" y="119675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2016</a:t>
            </a:r>
            <a:r>
              <a:rPr lang="zh-TW" altLang="en-US" dirty="0" smtClean="0"/>
              <a:t>暑假</a:t>
            </a:r>
            <a:r>
              <a:rPr lang="en-US" altLang="zh-TW" dirty="0" smtClean="0"/>
              <a:t>-</a:t>
            </a:r>
            <a:r>
              <a:rPr lang="zh-TW" altLang="en-US" dirty="0" smtClean="0"/>
              <a:t>單位展</a:t>
            </a:r>
            <a:r>
              <a:rPr lang="en-US" altLang="zh-TW" dirty="0" smtClean="0"/>
              <a:t>(</a:t>
            </a:r>
            <a:r>
              <a:rPr lang="zh-TW" altLang="en-US" dirty="0" smtClean="0"/>
              <a:t>台北松菸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15370" cy="13541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二次方根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4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pic>
        <p:nvPicPr>
          <p:cNvPr id="4" name="圖片 3" descr="21125432_1571409139546773_4213286961049666100_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8676456" cy="506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五、評量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dirty="0" smtClean="0"/>
              <a:t>               </a:t>
            </a:r>
            <a:r>
              <a:rPr lang="zh-TW" altLang="zh-TW" sz="2800" dirty="0" smtClean="0"/>
              <a:t>就藏在計算紙的邊長上。在無法光靠手指拉動就能縮放螢幕大小的年代，比例相等大小不同的紙張是非常重要的資源，而只要是想讓紙張對摺後比例固定，就一定得用上這個數</a:t>
            </a:r>
            <a:r>
              <a:rPr lang="zh-TW" altLang="en-US" sz="2800" dirty="0" smtClean="0"/>
              <a:t>字。</a:t>
            </a:r>
            <a:endParaRPr lang="en-US" altLang="zh-TW" sz="2800" dirty="0" smtClean="0"/>
          </a:p>
          <a:p>
            <a:pPr>
              <a:buNone/>
            </a:pPr>
            <a:endParaRPr lang="en-US" altLang="zh-TW" sz="2800" dirty="0" smtClean="0"/>
          </a:p>
          <a:p>
            <a:pPr>
              <a:buNone/>
            </a:pPr>
            <a:r>
              <a:rPr lang="zh-TW" altLang="en-US" sz="2800" dirty="0" smtClean="0"/>
              <a:t>     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拿起一張</a:t>
            </a:r>
            <a:r>
              <a:rPr lang="en-US" altLang="zh-TW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A4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紙，找找</a:t>
            </a:r>
            <a:r>
              <a:rPr lang="zh-TW" altLang="en-US" sz="2800" b="1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看      在</a:t>
            </a:r>
            <a:r>
              <a:rPr lang="zh-TW" altLang="en-US" sz="2800" b="1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哪裡？</a:t>
            </a:r>
            <a:endParaRPr lang="en-US" altLang="zh-TW" sz="2800" b="1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196752"/>
            <a:ext cx="827584" cy="914698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3645024"/>
            <a:ext cx="827584" cy="9146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8" name="圖片 7" descr="歐洲國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  <p:grpSp>
        <p:nvGrpSpPr>
          <p:cNvPr id="4" name="群組 42"/>
          <p:cNvGrpSpPr/>
          <p:nvPr/>
        </p:nvGrpSpPr>
        <p:grpSpPr>
          <a:xfrm>
            <a:off x="5364088" y="3907656"/>
            <a:ext cx="1080120" cy="400110"/>
            <a:chOff x="8100392" y="1654200"/>
            <a:chExt cx="720080" cy="400110"/>
          </a:xfrm>
        </p:grpSpPr>
        <p:sp>
          <p:nvSpPr>
            <p:cNvPr id="44" name="圓角矩形 43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5" name="群組 45"/>
          <p:cNvGrpSpPr/>
          <p:nvPr/>
        </p:nvGrpSpPr>
        <p:grpSpPr>
          <a:xfrm>
            <a:off x="3995936" y="3920356"/>
            <a:ext cx="1080120" cy="400110"/>
            <a:chOff x="8100392" y="1654200"/>
            <a:chExt cx="720080" cy="400110"/>
          </a:xfrm>
        </p:grpSpPr>
        <p:sp>
          <p:nvSpPr>
            <p:cNvPr id="47" name="圓角矩形 46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6" name="群組 51"/>
          <p:cNvGrpSpPr/>
          <p:nvPr/>
        </p:nvGrpSpPr>
        <p:grpSpPr>
          <a:xfrm>
            <a:off x="2653184" y="5011206"/>
            <a:ext cx="1080120" cy="400110"/>
            <a:chOff x="8100392" y="1654200"/>
            <a:chExt cx="720080" cy="400110"/>
          </a:xfrm>
        </p:grpSpPr>
        <p:sp>
          <p:nvSpPr>
            <p:cNvPr id="53" name="圓角矩形 52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7" name="群組 54"/>
          <p:cNvGrpSpPr/>
          <p:nvPr/>
        </p:nvGrpSpPr>
        <p:grpSpPr>
          <a:xfrm>
            <a:off x="6685632" y="5025876"/>
            <a:ext cx="1080120" cy="400110"/>
            <a:chOff x="8100392" y="1654200"/>
            <a:chExt cx="720080" cy="400110"/>
          </a:xfrm>
        </p:grpSpPr>
        <p:sp>
          <p:nvSpPr>
            <p:cNvPr id="56" name="圓角矩形 55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9" name="群組 57"/>
          <p:cNvGrpSpPr/>
          <p:nvPr/>
        </p:nvGrpSpPr>
        <p:grpSpPr>
          <a:xfrm>
            <a:off x="5317480" y="5038576"/>
            <a:ext cx="1080120" cy="400110"/>
            <a:chOff x="8100392" y="1654200"/>
            <a:chExt cx="720080" cy="400110"/>
          </a:xfrm>
        </p:grpSpPr>
        <p:sp>
          <p:nvSpPr>
            <p:cNvPr id="59" name="圓角矩形 58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0" name="群組 67"/>
          <p:cNvGrpSpPr/>
          <p:nvPr/>
        </p:nvGrpSpPr>
        <p:grpSpPr>
          <a:xfrm>
            <a:off x="5359896" y="6152604"/>
            <a:ext cx="1080120" cy="400110"/>
            <a:chOff x="8100392" y="1654200"/>
            <a:chExt cx="720080" cy="400110"/>
          </a:xfrm>
        </p:grpSpPr>
        <p:sp>
          <p:nvSpPr>
            <p:cNvPr id="69" name="圓角矩形 68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1" name="群組 70"/>
          <p:cNvGrpSpPr/>
          <p:nvPr/>
        </p:nvGrpSpPr>
        <p:grpSpPr>
          <a:xfrm>
            <a:off x="3991744" y="6165304"/>
            <a:ext cx="1080120" cy="400110"/>
            <a:chOff x="8100392" y="1654200"/>
            <a:chExt cx="720080" cy="400110"/>
          </a:xfrm>
        </p:grpSpPr>
        <p:sp>
          <p:nvSpPr>
            <p:cNvPr id="72" name="圓角矩形 71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12" name="群組 73"/>
          <p:cNvGrpSpPr/>
          <p:nvPr/>
        </p:nvGrpSpPr>
        <p:grpSpPr>
          <a:xfrm>
            <a:off x="6660232" y="1660738"/>
            <a:ext cx="1080120" cy="400110"/>
            <a:chOff x="8100392" y="1654200"/>
            <a:chExt cx="720080" cy="400110"/>
          </a:xfrm>
        </p:grpSpPr>
        <p:sp>
          <p:nvSpPr>
            <p:cNvPr id="75" name="圓角矩形 74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31" name="群組 45"/>
          <p:cNvGrpSpPr/>
          <p:nvPr/>
        </p:nvGrpSpPr>
        <p:grpSpPr>
          <a:xfrm>
            <a:off x="3995936" y="2780928"/>
            <a:ext cx="1080120" cy="400110"/>
            <a:chOff x="8100392" y="1654200"/>
            <a:chExt cx="720080" cy="400110"/>
          </a:xfrm>
        </p:grpSpPr>
        <p:sp>
          <p:nvSpPr>
            <p:cNvPr id="32" name="圓角矩形 31"/>
            <p:cNvSpPr/>
            <p:nvPr/>
          </p:nvSpPr>
          <p:spPr>
            <a:xfrm>
              <a:off x="8100392" y="1700808"/>
              <a:ext cx="720080" cy="288032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8340419" y="1654200"/>
              <a:ext cx="3360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？</a:t>
              </a:r>
              <a:endParaRPr lang="zh-TW" altLang="en-US" sz="20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8" name="圖片 7" descr="歐洲國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15370" cy="13541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4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畢氏定理</a:t>
            </a:r>
            <a:endParaRPr lang="zh-TW" altLang="en-US" sz="4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842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en-US" sz="2800" dirty="0" smtClean="0"/>
              <a:t>你認為畢氏定理是在談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長度關係</a:t>
            </a:r>
            <a:r>
              <a:rPr lang="zh-TW" altLang="en-US" sz="2800" dirty="0" smtClean="0"/>
              <a:t>還是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面積關係</a:t>
            </a:r>
            <a:r>
              <a:rPr lang="zh-TW" altLang="en-US" sz="2800" dirty="0" smtClean="0"/>
              <a:t>呢？</a:t>
            </a:r>
            <a:endParaRPr lang="en-US" altLang="zh-TW" sz="2800" dirty="0" smtClean="0"/>
          </a:p>
          <a:p>
            <a:pPr marL="514350" lvl="0" indent="-514350">
              <a:buFont typeface="+mj-lt"/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28193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AutoNum type="arabicPeriod" startAt="2"/>
            </a:pPr>
            <a:r>
              <a:rPr lang="zh-TW" altLang="zh-TW" sz="2800" dirty="0" smtClean="0"/>
              <a:t>將一條繩子拉直兩端放置在桌面，在繩子上任意抓取一個點往上拉，兩段繩子便與桌面圍成一個三角形，底邊長也隨著繩子往上拉的過程改變 。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操作過程可以和學生談哪些數學性質？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buNone/>
            </a:pPr>
            <a: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16288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latin typeface="華康行楷體W5" pitchFamily="65" charset="-120"/>
                <a:ea typeface="華康行楷體W5" pitchFamily="65" charset="-120"/>
                <a:cs typeface="+mj-cs"/>
              </a:rPr>
              <a:t>繩子和扣條的差異？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pic>
        <p:nvPicPr>
          <p:cNvPr id="5" name="圖片 4" descr="疑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36912"/>
            <a:ext cx="3447827" cy="344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 txBox="1">
            <a:spLocks/>
          </p:cNvSpPr>
          <p:nvPr/>
        </p:nvSpPr>
        <p:spPr>
          <a:xfrm>
            <a:off x="518864" y="1556792"/>
            <a:ext cx="8229600" cy="2808312"/>
          </a:xfrm>
          <a:prstGeom prst="rect">
            <a:avLst/>
          </a:prstGeom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廣泛的探索 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itchFamily="2" charset="2"/>
              </a:rPr>
              <a:t></a:t>
            </a:r>
            <a:r>
              <a:rPr kumimoji="0" lang="zh-TW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  <a:sym typeface="Wingdings" pitchFamily="2" charset="2"/>
              </a:rPr>
              <a:t> 形成一個值得探討的問題</a:t>
            </a:r>
            <a:endParaRPr kumimoji="0" lang="en-US" altLang="zh-TW" sz="32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從有感覺，到老師提出問題  </a:t>
            </a:r>
            <a:r>
              <a:rPr kumimoji="0" lang="en-US" altLang="zh-TW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慢慢來</a:t>
            </a:r>
            <a:r>
              <a:rPr kumimoji="0" lang="en-US" altLang="zh-TW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有些問題可點到為止，有些問題可深入探索</a:t>
            </a:r>
            <a:endParaRPr kumimoji="0" lang="en-US" altLang="zh-TW" sz="280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zh-TW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聚焦形成一個可以被討論、被研究的問題</a:t>
            </a:r>
            <a:endParaRPr kumimoji="0" lang="en-US" altLang="zh-TW" sz="280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869160"/>
            <a:ext cx="229335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altLang="zh-TW" sz="2800" dirty="0" smtClean="0"/>
              <a:t>3.   </a:t>
            </a:r>
            <a:r>
              <a:rPr lang="zh-TW" altLang="zh-TW" sz="2800" dirty="0" smtClean="0"/>
              <a:t>取一條橡皮筋固定底邊，另一段橡皮筋往上拉，便形成一個三角形。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操作過程可以和學生談哪些數學性質？</a:t>
            </a:r>
            <a:endParaRPr lang="en-US" altLang="zh-TW" sz="2800" b="1" u="sng" dirty="0" smtClean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數學時鐘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692696"/>
            <a:ext cx="5472607" cy="5472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39552" y="16288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latin typeface="華康行楷體W5" pitchFamily="65" charset="-120"/>
                <a:ea typeface="華康行楷體W5" pitchFamily="65" charset="-120"/>
                <a:cs typeface="+mj-cs"/>
              </a:rPr>
              <a:t>動態和靜態呈現的差異？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pic>
        <p:nvPicPr>
          <p:cNvPr id="5" name="圖片 4" descr="疑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636912"/>
            <a:ext cx="3447827" cy="3447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/>
          <p:cNvSpPr txBox="1">
            <a:spLocks/>
          </p:cNvSpPr>
          <p:nvPr/>
        </p:nvSpPr>
        <p:spPr>
          <a:xfrm>
            <a:off x="971600" y="1844824"/>
            <a:ext cx="7344816" cy="2736304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zh-TW" altLang="en-US" sz="3600" noProof="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學東西習慣靜態，看不見變化、少了比較與分析。</a:t>
            </a:r>
            <a:endParaRPr lang="en-US" altLang="zh-TW" sz="3600" noProof="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r>
              <a:rPr lang="zh-TW" altLang="en-US" sz="3600" b="1" noProof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從動態出發！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可以看見變化、可以比較、可以分析。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圖片 2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752528"/>
            <a:ext cx="229335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52705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2800" dirty="0" smtClean="0"/>
              <a:t>將兩根</a:t>
            </a:r>
            <a:r>
              <a:rPr lang="zh-TW" altLang="zh-TW" sz="2800" b="1" dirty="0" smtClean="0">
                <a:solidFill>
                  <a:srgbClr val="FF0000"/>
                </a:solidFill>
              </a:rPr>
              <a:t>扣條</a:t>
            </a:r>
            <a:r>
              <a:rPr lang="zh-TW" altLang="zh-TW" sz="2800" dirty="0" smtClean="0"/>
              <a:t>圍成一個角，如何固定這個角？第三邊最長多少？最短多少？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/>
            <a:endParaRPr lang="zh-TW" altLang="en-US" sz="2800" dirty="0"/>
          </a:p>
        </p:txBody>
      </p:sp>
      <p:pic>
        <p:nvPicPr>
          <p:cNvPr id="8" name="圖片 7" descr="影片連結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3491716"/>
            <a:ext cx="1872208" cy="187220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6660232" y="52199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Part1 14:45~16:29</a:t>
            </a:r>
            <a:endParaRPr lang="zh-TW" altLang="en-US" dirty="0"/>
          </a:p>
        </p:txBody>
      </p:sp>
      <p:pic>
        <p:nvPicPr>
          <p:cNvPr id="10" name="圖片 9" descr="懷疑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5194169"/>
            <a:ext cx="1008112" cy="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 startAt="2"/>
            </a:pPr>
            <a:r>
              <a:rPr lang="zh-TW" altLang="en-US" sz="2800" dirty="0" smtClean="0"/>
              <a:t>利</a:t>
            </a:r>
            <a:r>
              <a:rPr lang="zh-TW" altLang="zh-TW" sz="2800" dirty="0" smtClean="0"/>
              <a:t>用方格紙上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斜擺的正方形</a:t>
            </a:r>
            <a:r>
              <a:rPr lang="zh-TW" altLang="zh-TW" sz="2800" dirty="0" smtClean="0"/>
              <a:t>，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慢慢的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發展</a:t>
            </a:r>
            <a:r>
              <a:rPr lang="zh-TW" altLang="zh-TW" sz="2800" dirty="0" smtClean="0"/>
              <a:t>直角三角形與正方形面積的關係式，得到畢氏定理。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en-US" altLang="zh-TW" sz="2800" dirty="0" smtClean="0"/>
          </a:p>
          <a:p>
            <a:pPr marL="514350" indent="-514350">
              <a:buAutoNum type="arabicPeriod" startAt="2"/>
            </a:pPr>
            <a:endParaRPr lang="zh-TW" altLang="en-US" sz="2800" dirty="0"/>
          </a:p>
        </p:txBody>
      </p:sp>
      <p:pic>
        <p:nvPicPr>
          <p:cNvPr id="8" name="圖片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429000"/>
            <a:ext cx="2598143" cy="267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影片連結.jp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717032"/>
            <a:ext cx="1872208" cy="1872208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732240" y="54452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Part1 39:40~45:59</a:t>
            </a:r>
            <a:endParaRPr lang="zh-TW" altLang="en-US" dirty="0"/>
          </a:p>
        </p:txBody>
      </p:sp>
      <p:pic>
        <p:nvPicPr>
          <p:cNvPr id="14" name="圖片 13" descr="懷疑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5229200"/>
            <a:ext cx="1008112" cy="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幾何釘板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幾何釘板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：從三角不等式出發，將畢氏定理當作判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別式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銳角、直角、鈍角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5394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 startAt="3"/>
            </a:pPr>
            <a:r>
              <a:rPr lang="zh-TW" altLang="zh-TW" sz="2800" dirty="0" smtClean="0"/>
              <a:t>應用畢氏定理，判別三角形為銳角、直角或鈍角三角形。</a:t>
            </a: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>
              <a:buAutoNum type="arabicPeriod" startAt="3"/>
            </a:pPr>
            <a:endParaRPr lang="en-US" altLang="zh-TW" sz="2800" dirty="0" smtClean="0"/>
          </a:p>
          <a:p>
            <a:pPr marL="514350" indent="-514350"/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zh-TW" altLang="en-US" sz="2800" dirty="0"/>
          </a:p>
        </p:txBody>
      </p:sp>
      <p:pic>
        <p:nvPicPr>
          <p:cNvPr id="8" name="圖片 7" descr="懷疑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5266177"/>
            <a:ext cx="1008112" cy="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39552" y="1484784"/>
            <a:ext cx="8352928" cy="1071736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514350" indent="-514350">
              <a:spcBef>
                <a:spcPct val="20000"/>
              </a:spcBef>
              <a:buSzPct val="100000"/>
            </a:pP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方法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：從相似形出發，由長度的觀點下，尋找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       畢氏定理的關係與證明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514350" lvl="0" indent="-514350">
              <a:spcBef>
                <a:spcPct val="20000"/>
              </a:spcBef>
              <a:buSzPct val="100000"/>
            </a:pP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9552" y="2564904"/>
            <a:ext cx="8352928" cy="3970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zh-TW" sz="2800" dirty="0" smtClean="0"/>
              <a:t>取一條橡皮筋固定底邊，另一段橡皮筋往上拉，形成一個三角形，何時能圍出直角三角形？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zh-TW" sz="2800" dirty="0" smtClean="0"/>
              <a:t>依照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相似三角形的對應關係</a:t>
            </a:r>
            <a:r>
              <a:rPr lang="zh-TW" altLang="zh-TW" sz="2800" dirty="0" smtClean="0"/>
              <a:t>完成表格填寫、列出比例式，進而得到畢氏定理。</a:t>
            </a: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en-US" altLang="zh-TW" sz="2800" dirty="0" smtClean="0"/>
          </a:p>
          <a:p>
            <a:pPr marL="514350" indent="-514350">
              <a:buFont typeface="+mj-lt"/>
              <a:buAutoNum type="arabicPeriod"/>
            </a:pPr>
            <a:endParaRPr lang="zh-TW" altLang="zh-TW" sz="2800" dirty="0" smtClean="0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公式中的圖形</a:t>
            </a:r>
            <a:endParaRPr lang="zh-TW" altLang="en-US" dirty="0"/>
          </a:p>
        </p:txBody>
      </p:sp>
      <p:pic>
        <p:nvPicPr>
          <p:cNvPr id="9" name="IMG_8639.MO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700808"/>
            <a:ext cx="8007689" cy="4504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zh-TW" altLang="zh-TW" sz="2800" dirty="0" smtClean="0"/>
              <a:t>學生：「學根號幹嘛？買菜又用不到根號</a:t>
            </a:r>
            <a:r>
              <a:rPr lang="en-US" altLang="zh-TW" sz="2800" dirty="0" smtClean="0"/>
              <a:t>2</a:t>
            </a:r>
            <a:r>
              <a:rPr lang="zh-TW" altLang="zh-TW" sz="2800" dirty="0" smtClean="0"/>
              <a:t>！」，</a:t>
            </a:r>
            <a:r>
              <a:rPr lang="zh-TW" altLang="zh-TW" sz="2800" b="1" u="sng" dirty="0" smtClean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您會如何回答？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endParaRPr lang="en-US" altLang="zh-TW" sz="2800" dirty="0" smtClean="0"/>
          </a:p>
          <a:p>
            <a:pPr marL="514350" lvl="0" indent="-514350">
              <a:buFont typeface="+mj-lt"/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2" name="圖片 11" descr="懷疑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708920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59632" y="980728"/>
            <a:ext cx="6336704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539552" y="16288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1952" y="1781200"/>
            <a:ext cx="8424936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行楷體W5" pitchFamily="65" charset="-120"/>
                <a:ea typeface="華康行楷體W5" pitchFamily="65" charset="-120"/>
                <a:cs typeface="+mj-cs"/>
              </a:rPr>
              <a:t>試著寫下您的想法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華康行楷體W5" pitchFamily="65" charset="-120"/>
              <a:ea typeface="華康行楷體W5" pitchFamily="65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8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92696"/>
            <a:ext cx="4743732" cy="549542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二、反思提問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r>
              <a:rPr lang="en-US" altLang="zh-TW" sz="2800" dirty="0" smtClean="0"/>
              <a:t>2-1.</a:t>
            </a:r>
            <a:r>
              <a:rPr lang="zh-TW" altLang="zh-TW" sz="2800" dirty="0" smtClean="0"/>
              <a:t>課本常用正方形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幾何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zh-TW" altLang="zh-TW" sz="2800" dirty="0" smtClean="0"/>
              <a:t>邊長來介紹根號數</a:t>
            </a:r>
            <a:r>
              <a:rPr lang="en-US" altLang="zh-TW" sz="2800" dirty="0" smtClean="0">
                <a:solidFill>
                  <a:srgbClr val="FF0000"/>
                </a:solidFill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</a:rPr>
              <a:t>數量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  <a:r>
              <a:rPr lang="zh-TW" altLang="zh-TW" sz="2800" dirty="0" smtClean="0"/>
              <a:t>，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en-US" sz="2800" dirty="0" smtClean="0"/>
              <a:t>從「幾何」的角度開始認識根號數，在未來使用上會不會遇到困難？</a:t>
            </a:r>
            <a:endParaRPr lang="en-US" altLang="zh-TW" sz="2800" dirty="0" smtClean="0"/>
          </a:p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None/>
            </a:pPr>
            <a:r>
              <a:rPr lang="zh-TW" altLang="en-US" sz="2800" dirty="0" smtClean="0"/>
              <a:t> </a:t>
            </a:r>
            <a:r>
              <a:rPr lang="en-US" altLang="zh-TW" sz="2800" dirty="0" smtClean="0"/>
              <a:t>2-2.</a:t>
            </a:r>
            <a:r>
              <a:rPr lang="zh-TW" altLang="zh-TW" sz="2800" dirty="0" smtClean="0"/>
              <a:t>下列哪一項比較接近你心中的根號數？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800" dirty="0" smtClean="0"/>
              <a:t>      </a:t>
            </a:r>
            <a:r>
              <a:rPr lang="zh-TW" altLang="zh-TW" sz="2800" dirty="0" smtClean="0"/>
              <a:t>公分、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公升、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小時、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公斤、</a:t>
            </a:r>
            <a:r>
              <a:rPr lang="en-US" altLang="zh-TW" sz="2800" dirty="0" smtClean="0"/>
              <a:t>    </a:t>
            </a:r>
            <a:r>
              <a:rPr lang="zh-TW" altLang="zh-TW" sz="2800" dirty="0" smtClean="0"/>
              <a:t>倍</a:t>
            </a: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4005064"/>
            <a:ext cx="364594" cy="36004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4005064"/>
            <a:ext cx="364594" cy="360040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3077" y="3976598"/>
            <a:ext cx="364594" cy="360040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0257" y="3976598"/>
            <a:ext cx="364594" cy="360040"/>
          </a:xfrm>
          <a:prstGeom prst="rect">
            <a:avLst/>
          </a:prstGeom>
          <a:noFill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7662" y="3976036"/>
            <a:ext cx="364594" cy="360040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四、概念發展脈絡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421087"/>
          </a:xfrm>
        </p:spPr>
        <p:txBody>
          <a:bodyPr>
            <a:normAutofit/>
          </a:bodyPr>
          <a:lstStyle/>
          <a:p>
            <a:pPr marL="514350" lvl="0" indent="-514350">
              <a:buNone/>
            </a:pPr>
            <a:endParaRPr lang="en-US" altLang="zh-TW" sz="2800" dirty="0" smtClean="0"/>
          </a:p>
          <a:p>
            <a:pPr marL="514350" lvl="0" indent="-514350">
              <a:buAutoNum type="arabicPeriod"/>
            </a:pPr>
            <a:endParaRPr lang="en-US" altLang="zh-TW" sz="2800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</a:pP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0.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畫出面積為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的正方形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使用方格紙、計算機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" name="圖片 2" descr="MWSnap511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259632" y="0"/>
            <a:ext cx="6694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  <a:buFont typeface="+mj-lt"/>
              <a:buAutoNum type="arabicPeriod"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 descr="MWSnap512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043608" y="0"/>
            <a:ext cx="67186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概念發展脈絡</a:t>
            </a:r>
            <a:endParaRPr lang="zh-TW" altLang="en-US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2" name="內容版面配置區 2"/>
          <p:cNvSpPr txBox="1">
            <a:spLocks/>
          </p:cNvSpPr>
          <p:nvPr/>
        </p:nvSpPr>
        <p:spPr>
          <a:xfrm>
            <a:off x="547936" y="1709192"/>
            <a:ext cx="8352928" cy="4421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spcBef>
                <a:spcPct val="20000"/>
              </a:spcBef>
              <a:buSzPct val="100000"/>
              <a:buFont typeface="+mj-lt"/>
              <a:buAutoNum type="arabicPeriod"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9" name="圖片 8" descr="MWSnap512.jpg"/>
          <p:cNvPicPr>
            <a:picLocks noChangeAspect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1043608" y="0"/>
            <a:ext cx="67186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2267744" y="476673"/>
            <a:ext cx="6696744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優點：低門檻、可操作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缺點：從面積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幾何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來認識方根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數量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    不夠直覺！</a:t>
            </a:r>
            <a:endParaRPr lang="en-US" altLang="zh-TW" sz="28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18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數學新世界專用簡報母片(new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數學新世界專用簡報母片(new)" id="{41894B60-F2A0-6147-9F4D-AABD86F22DD9}" vid="{F4D36A4C-ABFE-8E48-83B8-E099DCFFBF3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數學新世界專用簡報母片(new)</Template>
  <TotalTime>1266</TotalTime>
  <Words>889</Words>
  <Application>Microsoft Office PowerPoint</Application>
  <PresentationFormat>如螢幕大小 (4:3)</PresentationFormat>
  <Paragraphs>162</Paragraphs>
  <Slides>44</Slides>
  <Notes>28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5" baseType="lpstr">
      <vt:lpstr>數學新世界專用簡報母片(new)</vt:lpstr>
      <vt:lpstr>二次方根與畢氏定理</vt:lpstr>
      <vt:lpstr>二次方根</vt:lpstr>
      <vt:lpstr>PowerPoint 簡報</vt:lpstr>
      <vt:lpstr>二、反思提問</vt:lpstr>
      <vt:lpstr>二、反思提問</vt:lpstr>
      <vt:lpstr>四、概念發展脈絡</vt:lpstr>
      <vt:lpstr>PowerPoint 簡報</vt:lpstr>
      <vt:lpstr>概念發展脈絡</vt:lpstr>
      <vt:lpstr>概念發展脈絡</vt:lpstr>
      <vt:lpstr>四、概念發展脈絡</vt:lpstr>
      <vt:lpstr>四、概念發展脈絡</vt:lpstr>
      <vt:lpstr>四、概念發展脈絡</vt:lpstr>
      <vt:lpstr>四、概念發展脈絡</vt:lpstr>
      <vt:lpstr>四、概念發展脈絡</vt:lpstr>
      <vt:lpstr>PowerPoint 簡報</vt:lpstr>
      <vt:lpstr>四、概念發展脈絡</vt:lpstr>
      <vt:lpstr>四、概念發展脈絡</vt:lpstr>
      <vt:lpstr>四、概念發展脈絡</vt:lpstr>
      <vt:lpstr>五、評量</vt:lpstr>
      <vt:lpstr>五、評量</vt:lpstr>
      <vt:lpstr>五、評量</vt:lpstr>
      <vt:lpstr>四、概念發展脈絡</vt:lpstr>
      <vt:lpstr>四、概念發展脈絡</vt:lpstr>
      <vt:lpstr>畢氏定理</vt:lpstr>
      <vt:lpstr>二、反思提問</vt:lpstr>
      <vt:lpstr>二、反思提問</vt:lpstr>
      <vt:lpstr>PowerPoint 簡報</vt:lpstr>
      <vt:lpstr>PowerPoint 簡報</vt:lpstr>
      <vt:lpstr>二、反思提問</vt:lpstr>
      <vt:lpstr>PowerPoint 簡報</vt:lpstr>
      <vt:lpstr>PowerPoint 簡報</vt:lpstr>
      <vt:lpstr>四、概念發展脈絡</vt:lpstr>
      <vt:lpstr>四、概念發展脈絡</vt:lpstr>
      <vt:lpstr>PowerPoint 簡報</vt:lpstr>
      <vt:lpstr>PowerPoint 簡報</vt:lpstr>
      <vt:lpstr>四、概念發展脈絡</vt:lpstr>
      <vt:lpstr>四、概念發展脈絡</vt:lpstr>
      <vt:lpstr>PowerPoint 簡報</vt:lpstr>
      <vt:lpstr>公式中的圖形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shin-yi</dc:creator>
  <cp:lastModifiedBy>teacher</cp:lastModifiedBy>
  <cp:revision>247</cp:revision>
  <dcterms:created xsi:type="dcterms:W3CDTF">2017-11-09T08:27:21Z</dcterms:created>
  <dcterms:modified xsi:type="dcterms:W3CDTF">2018-07-14T04:59:12Z</dcterms:modified>
</cp:coreProperties>
</file>