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6" r:id="rId2"/>
    <p:sldId id="256" r:id="rId3"/>
    <p:sldId id="270" r:id="rId4"/>
    <p:sldId id="269" r:id="rId5"/>
    <p:sldId id="257" r:id="rId6"/>
    <p:sldId id="258" r:id="rId7"/>
    <p:sldId id="271" r:id="rId8"/>
    <p:sldId id="259" r:id="rId9"/>
    <p:sldId id="260" r:id="rId10"/>
    <p:sldId id="276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61" r:id="rId20"/>
    <p:sldId id="262" r:id="rId21"/>
    <p:sldId id="263" r:id="rId22"/>
    <p:sldId id="273" r:id="rId23"/>
    <p:sldId id="264" r:id="rId24"/>
    <p:sldId id="267" r:id="rId25"/>
    <p:sldId id="272" r:id="rId26"/>
    <p:sldId id="268" r:id="rId27"/>
    <p:sldId id="265" r:id="rId2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CC00"/>
    <a:srgbClr val="FF0066"/>
    <a:srgbClr val="0033CC"/>
    <a:srgbClr val="0066FF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3CF47F6-50EF-4860-9D84-985DCAAA7FA3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solidFill>
                  <a:srgbClr val="FF0000"/>
                </a:solidFill>
              </a:rPr>
              <a:t>外心、內心、重心</a:t>
            </a:r>
            <a:endParaRPr lang="zh-TW" altLang="en-US" sz="6000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sz="3600" dirty="0" smtClean="0">
                <a:solidFill>
                  <a:schemeClr val="tx1"/>
                </a:solidFill>
              </a:rPr>
              <a:t>演 講 者 </a:t>
            </a:r>
            <a:r>
              <a:rPr lang="en-US" altLang="zh-TW" sz="3600" dirty="0" smtClean="0">
                <a:solidFill>
                  <a:schemeClr val="tx1"/>
                </a:solidFill>
              </a:rPr>
              <a:t>: </a:t>
            </a:r>
            <a:r>
              <a:rPr lang="zh-TW" altLang="en-US" sz="3600" dirty="0" smtClean="0">
                <a:solidFill>
                  <a:schemeClr val="tx1"/>
                </a:solidFill>
              </a:rPr>
              <a:t>傅 芝 芸</a:t>
            </a:r>
            <a:endParaRPr lang="zh-TW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34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1916832"/>
            <a:ext cx="7772400" cy="207072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>
                <a:solidFill>
                  <a:schemeClr val="tx1"/>
                </a:solidFill>
              </a:rPr>
              <a:t>2.</a:t>
            </a:r>
            <a:r>
              <a:rPr lang="zh-TW" altLang="en-US" dirty="0" smtClean="0">
                <a:solidFill>
                  <a:schemeClr val="tx1"/>
                </a:solidFill>
              </a:rPr>
              <a:t>請徒手畫圓，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</a:rPr>
              <a:t>   你可以找出幾種不同的畫法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</a:rPr>
              <a:t>   表現圓和下面圖形的關係</a:t>
            </a:r>
            <a:r>
              <a:rPr lang="en-US" altLang="zh-TW" dirty="0" smtClean="0">
                <a:solidFill>
                  <a:schemeClr val="tx1"/>
                </a:solidFill>
              </a:rPr>
              <a:t>?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43608" y="761007"/>
            <a:ext cx="6705766" cy="939801"/>
          </a:xfrm>
        </p:spPr>
        <p:txBody>
          <a:bodyPr>
            <a:noAutofit/>
          </a:bodyPr>
          <a:lstStyle/>
          <a:p>
            <a:r>
              <a:rPr lang="zh-TW" altLang="en-US" sz="6000" dirty="0" smtClean="0"/>
              <a:t>反思提問</a:t>
            </a:r>
            <a:r>
              <a:rPr lang="en-US" altLang="zh-TW" sz="6000" dirty="0" smtClean="0"/>
              <a:t>-</a:t>
            </a:r>
            <a:r>
              <a:rPr lang="zh-TW" altLang="en-US" sz="6000" dirty="0" smtClean="0"/>
              <a:t>外心內心</a:t>
            </a:r>
            <a:endParaRPr lang="zh-TW" altLang="en-US" sz="6000" dirty="0"/>
          </a:p>
        </p:txBody>
      </p:sp>
      <p:cxnSp>
        <p:nvCxnSpPr>
          <p:cNvPr id="5" name="直線接點 4"/>
          <p:cNvCxnSpPr/>
          <p:nvPr/>
        </p:nvCxnSpPr>
        <p:spPr>
          <a:xfrm>
            <a:off x="5182368" y="4797152"/>
            <a:ext cx="3456384" cy="14401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4572000" y="4581128"/>
            <a:ext cx="1872208" cy="18722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4572000" y="6010969"/>
            <a:ext cx="41764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橢圓 12"/>
          <p:cNvSpPr/>
          <p:nvPr/>
        </p:nvSpPr>
        <p:spPr>
          <a:xfrm>
            <a:off x="1259632" y="4581128"/>
            <a:ext cx="144016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56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橢圓 31"/>
          <p:cNvSpPr/>
          <p:nvPr/>
        </p:nvSpPr>
        <p:spPr>
          <a:xfrm>
            <a:off x="5292080" y="3659728"/>
            <a:ext cx="2720555" cy="272160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18" name="直線接點 17"/>
          <p:cNvCxnSpPr/>
          <p:nvPr/>
        </p:nvCxnSpPr>
        <p:spPr>
          <a:xfrm>
            <a:off x="5550654" y="3790161"/>
            <a:ext cx="3053794" cy="12303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flipV="1">
            <a:off x="5010595" y="4737046"/>
            <a:ext cx="3305821" cy="43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5082603" y="3581712"/>
            <a:ext cx="936104" cy="2016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橢圓 27"/>
          <p:cNvSpPr/>
          <p:nvPr/>
        </p:nvSpPr>
        <p:spPr>
          <a:xfrm>
            <a:off x="1023302" y="3807321"/>
            <a:ext cx="2880000" cy="288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4699" y="356521"/>
            <a:ext cx="8229600" cy="1252728"/>
          </a:xfrm>
        </p:spPr>
        <p:txBody>
          <a:bodyPr/>
          <a:lstStyle/>
          <a:p>
            <a:r>
              <a:rPr lang="zh-TW" altLang="en-US" dirty="0">
                <a:latin typeface="+mj-ea"/>
              </a:rPr>
              <a:t>我的想法</a:t>
            </a:r>
            <a:r>
              <a:rPr lang="en-US" altLang="zh-TW" dirty="0">
                <a:latin typeface="+mj-ea"/>
              </a:rPr>
              <a:t>:</a:t>
            </a:r>
            <a:r>
              <a:rPr lang="en-US" altLang="zh-TW" dirty="0" smtClean="0">
                <a:latin typeface="+mj-ea"/>
              </a:rPr>
              <a:t>14</a:t>
            </a:r>
            <a:r>
              <a:rPr lang="zh-TW" altLang="en-US" dirty="0" smtClean="0">
                <a:latin typeface="+mj-ea"/>
              </a:rPr>
              <a:t>種或更多</a:t>
            </a:r>
            <a:r>
              <a:rPr lang="en-US" altLang="zh-TW" dirty="0" smtClean="0">
                <a:latin typeface="+mj-ea"/>
              </a:rPr>
              <a:t>?</a:t>
            </a:r>
            <a:endParaRPr lang="zh-TW" altLang="en-US" dirty="0"/>
          </a:p>
        </p:txBody>
      </p:sp>
      <p:sp>
        <p:nvSpPr>
          <p:cNvPr id="3" name="橢圓 2"/>
          <p:cNvSpPr/>
          <p:nvPr/>
        </p:nvSpPr>
        <p:spPr>
          <a:xfrm>
            <a:off x="1131054" y="4094881"/>
            <a:ext cx="2160000" cy="21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>
            <a:off x="755576" y="2276872"/>
            <a:ext cx="2952328" cy="1080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755576" y="2060848"/>
            <a:ext cx="936104" cy="2016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V="1">
            <a:off x="395536" y="3212880"/>
            <a:ext cx="3528392" cy="43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橢圓 10"/>
          <p:cNvSpPr/>
          <p:nvPr/>
        </p:nvSpPr>
        <p:spPr>
          <a:xfrm>
            <a:off x="2483808" y="2996952"/>
            <a:ext cx="360000" cy="360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" name="橢圓 11"/>
          <p:cNvSpPr/>
          <p:nvPr/>
        </p:nvSpPr>
        <p:spPr>
          <a:xfrm>
            <a:off x="1907704" y="2780928"/>
            <a:ext cx="360000" cy="36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橢圓 12"/>
          <p:cNvSpPr/>
          <p:nvPr/>
        </p:nvSpPr>
        <p:spPr>
          <a:xfrm>
            <a:off x="1457299" y="2852677"/>
            <a:ext cx="360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14" name="直線接點 13"/>
          <p:cNvCxnSpPr/>
          <p:nvPr/>
        </p:nvCxnSpPr>
        <p:spPr>
          <a:xfrm flipV="1">
            <a:off x="4292440" y="1799450"/>
            <a:ext cx="936104" cy="2016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4027848" y="2954784"/>
            <a:ext cx="3528392" cy="43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4315880" y="2087290"/>
            <a:ext cx="2952328" cy="1080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橢圓 16"/>
          <p:cNvSpPr/>
          <p:nvPr/>
        </p:nvSpPr>
        <p:spPr>
          <a:xfrm>
            <a:off x="4788112" y="2447330"/>
            <a:ext cx="792000" cy="7920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9" name="橢圓 28"/>
          <p:cNvSpPr/>
          <p:nvPr/>
        </p:nvSpPr>
        <p:spPr>
          <a:xfrm>
            <a:off x="1347078" y="4455121"/>
            <a:ext cx="1620000" cy="1620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.</a:t>
            </a:r>
            <a:endParaRPr lang="zh-TW" altLang="en-US" dirty="0"/>
          </a:p>
        </p:txBody>
      </p:sp>
      <p:cxnSp>
        <p:nvCxnSpPr>
          <p:cNvPr id="21" name="直線接點 20"/>
          <p:cNvCxnSpPr/>
          <p:nvPr/>
        </p:nvCxnSpPr>
        <p:spPr>
          <a:xfrm>
            <a:off x="266958" y="4094881"/>
            <a:ext cx="3816424" cy="13681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139328" y="5102993"/>
            <a:ext cx="4144640" cy="3598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flipV="1">
            <a:off x="771014" y="3446809"/>
            <a:ext cx="1476544" cy="31683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96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橢圓 27"/>
          <p:cNvSpPr/>
          <p:nvPr/>
        </p:nvSpPr>
        <p:spPr>
          <a:xfrm>
            <a:off x="3561155" y="2156264"/>
            <a:ext cx="2160000" cy="21600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" name="直線接點 3"/>
          <p:cNvCxnSpPr/>
          <p:nvPr/>
        </p:nvCxnSpPr>
        <p:spPr>
          <a:xfrm>
            <a:off x="395536" y="2636912"/>
            <a:ext cx="7997999" cy="33358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547511" y="5085184"/>
            <a:ext cx="82860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橢圓 9"/>
          <p:cNvSpPr/>
          <p:nvPr/>
        </p:nvSpPr>
        <p:spPr>
          <a:xfrm>
            <a:off x="4690526" y="1122939"/>
            <a:ext cx="3960000" cy="3960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2484008" y="1701048"/>
            <a:ext cx="2160000" cy="21600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 flipV="1">
            <a:off x="251520" y="-219944"/>
            <a:ext cx="6984776" cy="6817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橢圓 24"/>
          <p:cNvSpPr/>
          <p:nvPr/>
        </p:nvSpPr>
        <p:spPr>
          <a:xfrm>
            <a:off x="1825667" y="1422499"/>
            <a:ext cx="2160000" cy="2160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539752" y="908960"/>
            <a:ext cx="2160000" cy="216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9" name="橢圓 28"/>
          <p:cNvSpPr/>
          <p:nvPr/>
        </p:nvSpPr>
        <p:spPr>
          <a:xfrm>
            <a:off x="107704" y="3141168"/>
            <a:ext cx="1800000" cy="180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744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08732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sz="6700" dirty="0">
                <a:latin typeface="+mn-ea"/>
                <a:ea typeface="+mn-ea"/>
              </a:rPr>
              <a:t>反思提問</a:t>
            </a:r>
            <a:r>
              <a:rPr lang="en-US" altLang="zh-TW" sz="6700" dirty="0">
                <a:latin typeface="+mn-ea"/>
                <a:ea typeface="+mn-ea"/>
              </a:rPr>
              <a:t>-</a:t>
            </a:r>
            <a:r>
              <a:rPr lang="zh-TW" altLang="en-US" sz="6700" dirty="0">
                <a:latin typeface="+mn-ea"/>
                <a:ea typeface="+mn-ea"/>
              </a:rPr>
              <a:t>外心內心</a:t>
            </a:r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6832848" cy="4032448"/>
          </a:xfrm>
        </p:spPr>
        <p:txBody>
          <a:bodyPr/>
          <a:lstStyle/>
          <a:p>
            <a:pPr algn="l"/>
            <a:r>
              <a:rPr lang="en-US" altLang="zh-TW" sz="3200" dirty="0" smtClean="0">
                <a:solidFill>
                  <a:schemeClr val="tx1"/>
                </a:solidFill>
              </a:rPr>
              <a:t>1.</a:t>
            </a:r>
            <a:r>
              <a:rPr lang="zh-TW" altLang="en-US" sz="3200" dirty="0" smtClean="0">
                <a:solidFill>
                  <a:schemeClr val="tx1"/>
                </a:solidFill>
              </a:rPr>
              <a:t> 是先有三角形，還是先有外接圓呢</a:t>
            </a:r>
            <a:r>
              <a:rPr lang="en-US" altLang="zh-TW" sz="3200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zh-TW" altLang="en-US" sz="3200" dirty="0"/>
              <a:t> </a:t>
            </a:r>
            <a:r>
              <a:rPr lang="zh-TW" altLang="en-US" sz="3200" dirty="0" smtClean="0"/>
              <a:t>  </a:t>
            </a:r>
            <a:r>
              <a:rPr lang="zh-TW" altLang="en-US" sz="3200" dirty="0" smtClean="0">
                <a:solidFill>
                  <a:srgbClr val="FF0000"/>
                </a:solidFill>
              </a:rPr>
              <a:t>外接圓</a:t>
            </a:r>
            <a:r>
              <a:rPr lang="zh-TW" altLang="en-US" sz="3200" dirty="0" smtClean="0">
                <a:solidFill>
                  <a:schemeClr val="tx1"/>
                </a:solidFill>
              </a:rPr>
              <a:t>是包住三角形</a:t>
            </a:r>
            <a:r>
              <a:rPr lang="zh-TW" altLang="en-US" sz="3200" dirty="0" smtClean="0">
                <a:solidFill>
                  <a:srgbClr val="FF0000"/>
                </a:solidFill>
              </a:rPr>
              <a:t>最小</a:t>
            </a:r>
            <a:r>
              <a:rPr lang="zh-TW" altLang="en-US" sz="3200" dirty="0" smtClean="0">
                <a:solidFill>
                  <a:schemeClr val="tx1"/>
                </a:solidFill>
              </a:rPr>
              <a:t>的圓嗎</a:t>
            </a:r>
            <a:r>
              <a:rPr lang="en-US" altLang="zh-TW" sz="3200" dirty="0" smtClean="0">
                <a:solidFill>
                  <a:schemeClr val="tx1"/>
                </a:solidFill>
              </a:rPr>
              <a:t>?</a:t>
            </a:r>
          </a:p>
          <a:p>
            <a:pPr algn="l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2651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3600" dirty="0"/>
              <a:t>三角形的</a:t>
            </a:r>
            <a:r>
              <a:rPr lang="zh-TW" altLang="en-US" sz="3600" dirty="0">
                <a:solidFill>
                  <a:srgbClr val="FF0000"/>
                </a:solidFill>
              </a:rPr>
              <a:t>外心</a:t>
            </a:r>
            <a:r>
              <a:rPr lang="zh-TW" altLang="en-US" sz="3600" dirty="0"/>
              <a:t>該怎麼找呢</a:t>
            </a:r>
            <a:r>
              <a:rPr lang="en-US" altLang="zh-TW" sz="3600" dirty="0" smtClean="0"/>
              <a:t>?</a:t>
            </a:r>
          </a:p>
          <a:p>
            <a:pPr marL="0" indent="0">
              <a:buNone/>
            </a:pPr>
            <a:endParaRPr lang="en-US" altLang="zh-TW" sz="3600" dirty="0"/>
          </a:p>
          <a:p>
            <a:pPr marL="0" indent="0">
              <a:buNone/>
            </a:pPr>
            <a:r>
              <a:rPr lang="zh-TW" altLang="en-US" sz="3600" dirty="0"/>
              <a:t>三角形</a:t>
            </a:r>
            <a:r>
              <a:rPr lang="zh-TW" altLang="en-US" sz="3600" dirty="0" smtClean="0"/>
              <a:t>的</a:t>
            </a:r>
            <a:r>
              <a:rPr lang="zh-TW" altLang="en-US" sz="3600" dirty="0" smtClean="0">
                <a:solidFill>
                  <a:srgbClr val="FF0000"/>
                </a:solidFill>
              </a:rPr>
              <a:t>內心</a:t>
            </a:r>
            <a:r>
              <a:rPr lang="zh-TW" altLang="en-US" sz="3600" dirty="0"/>
              <a:t>該怎麼找呢</a:t>
            </a:r>
            <a:r>
              <a:rPr lang="en-US" altLang="zh-TW" sz="3600" dirty="0"/>
              <a:t>?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討論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06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359" y="3573016"/>
            <a:ext cx="2970089" cy="2736304"/>
          </a:xfrm>
          <a:prstGeom prst="rect">
            <a:avLst/>
          </a:prstGeom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600" dirty="0"/>
              <a:t>三角形的重心在中線交點</a:t>
            </a:r>
            <a:r>
              <a:rPr lang="zh-TW" altLang="zh-TW" sz="3600" dirty="0" smtClean="0"/>
              <a:t>，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/>
              <a:t> </a:t>
            </a:r>
            <a:r>
              <a:rPr lang="zh-TW" altLang="en-US" sz="3600" dirty="0" smtClean="0"/>
              <a:t>   </a:t>
            </a:r>
            <a:r>
              <a:rPr lang="zh-TW" altLang="zh-TW" sz="3600" dirty="0" smtClean="0"/>
              <a:t>那</a:t>
            </a:r>
            <a:r>
              <a:rPr lang="zh-TW" altLang="zh-TW" sz="3600" dirty="0"/>
              <a:t>四邊形呢？請試著</a:t>
            </a:r>
            <a:r>
              <a:rPr lang="zh-TW" altLang="zh-TW" sz="3600" dirty="0" smtClean="0"/>
              <a:t>找出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 smtClean="0"/>
              <a:t>    </a:t>
            </a:r>
            <a:r>
              <a:rPr lang="zh-TW" altLang="zh-TW" sz="3600" dirty="0" smtClean="0"/>
              <a:t>右圖</a:t>
            </a:r>
            <a:r>
              <a:rPr lang="zh-TW" altLang="zh-TW" sz="3600" dirty="0"/>
              <a:t>中四邊形的重心</a:t>
            </a:r>
            <a:r>
              <a:rPr lang="zh-TW" altLang="zh-TW" sz="3600" dirty="0" smtClean="0"/>
              <a:t>，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 smtClean="0"/>
              <a:t>    </a:t>
            </a:r>
            <a:r>
              <a:rPr lang="zh-TW" altLang="zh-TW" sz="3600" dirty="0" smtClean="0">
                <a:solidFill>
                  <a:srgbClr val="FF0000"/>
                </a:solidFill>
              </a:rPr>
              <a:t>估計</a:t>
            </a:r>
            <a:r>
              <a:rPr lang="zh-TW" altLang="zh-TW" sz="3600" dirty="0">
                <a:solidFill>
                  <a:srgbClr val="FF0000"/>
                </a:solidFill>
              </a:rPr>
              <a:t>看看！猜猜看！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n-ea"/>
              </a:rPr>
              <a:t>反思提問</a:t>
            </a:r>
            <a:r>
              <a:rPr lang="en-US" altLang="zh-TW" dirty="0" smtClean="0">
                <a:latin typeface="+mn-ea"/>
              </a:rPr>
              <a:t>-</a:t>
            </a:r>
            <a:r>
              <a:rPr lang="zh-TW" altLang="en-US" dirty="0" smtClean="0">
                <a:latin typeface="+mn-ea"/>
              </a:rPr>
              <a:t>重心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40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3600" dirty="0"/>
              <a:t>為什麼吊起</a:t>
            </a:r>
            <a:r>
              <a:rPr lang="zh-TW" altLang="zh-TW" sz="3600" dirty="0" smtClean="0"/>
              <a:t>三角形頂點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/>
              <a:t> </a:t>
            </a:r>
            <a:r>
              <a:rPr lang="zh-TW" altLang="en-US" sz="3600" dirty="0" smtClean="0"/>
              <a:t>  </a:t>
            </a:r>
            <a:r>
              <a:rPr lang="zh-TW" altLang="zh-TW" sz="3600" dirty="0" smtClean="0"/>
              <a:t>的</a:t>
            </a:r>
            <a:r>
              <a:rPr lang="zh-TW" altLang="zh-TW" sz="3600" dirty="0"/>
              <a:t>鉛垂線會通過三角形</a:t>
            </a:r>
            <a:r>
              <a:rPr lang="zh-TW" altLang="zh-TW" sz="3600" dirty="0" smtClean="0"/>
              <a:t>底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/>
              <a:t> </a:t>
            </a:r>
            <a:r>
              <a:rPr lang="zh-TW" altLang="en-US" sz="3600" dirty="0" smtClean="0"/>
              <a:t>  </a:t>
            </a:r>
            <a:r>
              <a:rPr lang="zh-TW" altLang="zh-TW" sz="3600" dirty="0" smtClean="0"/>
              <a:t>邊</a:t>
            </a:r>
            <a:r>
              <a:rPr lang="zh-TW" altLang="zh-TW" sz="3600" dirty="0"/>
              <a:t>的中點呢？是因為</a:t>
            </a:r>
            <a:r>
              <a:rPr lang="zh-TW" altLang="zh-TW" sz="3600" dirty="0" smtClean="0"/>
              <a:t>中線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/>
              <a:t> </a:t>
            </a:r>
            <a:r>
              <a:rPr lang="zh-TW" altLang="en-US" sz="3600" dirty="0" smtClean="0"/>
              <a:t>  </a:t>
            </a:r>
            <a:r>
              <a:rPr lang="zh-TW" altLang="zh-TW" sz="3600" dirty="0" smtClean="0"/>
              <a:t>可以</a:t>
            </a:r>
            <a:r>
              <a:rPr lang="zh-TW" altLang="zh-TW" sz="3600" dirty="0"/>
              <a:t>平分面積嗎？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n-ea"/>
              </a:rPr>
              <a:t>反思提問</a:t>
            </a:r>
            <a:r>
              <a:rPr lang="en-US" altLang="zh-TW" dirty="0">
                <a:latin typeface="+mn-ea"/>
              </a:rPr>
              <a:t>-</a:t>
            </a:r>
            <a:r>
              <a:rPr lang="zh-TW" altLang="en-US" dirty="0">
                <a:latin typeface="+mn-ea"/>
              </a:rPr>
              <a:t>重心</a:t>
            </a:r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852936"/>
            <a:ext cx="2088232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517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4800" dirty="0"/>
              <a:t>什麼時候會用到重心</a:t>
            </a:r>
            <a:r>
              <a:rPr lang="zh-TW" altLang="zh-TW" sz="4800" dirty="0" smtClean="0"/>
              <a:t>？</a:t>
            </a:r>
            <a:endParaRPr lang="en-US" altLang="zh-TW" sz="4800" dirty="0" smtClean="0"/>
          </a:p>
          <a:p>
            <a:pPr marL="0" indent="0">
              <a:buNone/>
            </a:pPr>
            <a:r>
              <a:rPr lang="zh-TW" altLang="en-US" sz="4800" dirty="0"/>
              <a:t> </a:t>
            </a:r>
            <a:r>
              <a:rPr lang="zh-TW" altLang="en-US" sz="4800" dirty="0" smtClean="0"/>
              <a:t>   </a:t>
            </a:r>
            <a:r>
              <a:rPr lang="zh-TW" altLang="zh-TW" sz="4800" dirty="0" smtClean="0"/>
              <a:t>重心</a:t>
            </a:r>
            <a:r>
              <a:rPr lang="zh-TW" altLang="zh-TW" sz="4800" dirty="0"/>
              <a:t>不穩？還是？</a:t>
            </a:r>
            <a:endParaRPr lang="zh-TW" altLang="en-US" sz="4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n-ea"/>
              </a:rPr>
              <a:t>反思提問</a:t>
            </a:r>
            <a:r>
              <a:rPr lang="en-US" altLang="zh-TW" dirty="0">
                <a:latin typeface="+mn-ea"/>
              </a:rPr>
              <a:t>-</a:t>
            </a:r>
            <a:r>
              <a:rPr lang="zh-TW" altLang="en-US" dirty="0">
                <a:latin typeface="+mn-ea"/>
              </a:rPr>
              <a:t>重心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293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4000" dirty="0"/>
              <a:t>怎麼跟學生談重心就</a:t>
            </a:r>
            <a:r>
              <a:rPr lang="zh-TW" altLang="zh-TW" sz="4000" dirty="0" smtClean="0"/>
              <a:t>在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zh-TW" altLang="en-US" sz="4000" dirty="0" smtClean="0"/>
              <a:t>    </a:t>
            </a:r>
            <a:r>
              <a:rPr lang="zh-TW" altLang="zh-TW" sz="4000" dirty="0" smtClean="0"/>
              <a:t>三角形</a:t>
            </a:r>
            <a:r>
              <a:rPr lang="zh-TW" altLang="zh-TW" sz="4000" dirty="0"/>
              <a:t>中線上</a:t>
            </a:r>
            <a:r>
              <a:rPr lang="en-US" altLang="zh-TW" sz="4000" dirty="0">
                <a:solidFill>
                  <a:srgbClr val="FF0000"/>
                </a:solidFill>
              </a:rPr>
              <a:t>2:1</a:t>
            </a:r>
            <a:r>
              <a:rPr lang="zh-TW" altLang="zh-TW" sz="4000" dirty="0"/>
              <a:t>的分割處呢？</a:t>
            </a:r>
            <a:endParaRPr lang="zh-TW" altLang="en-US" sz="4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n-ea"/>
              </a:rPr>
              <a:t>反思提問</a:t>
            </a:r>
            <a:r>
              <a:rPr lang="en-US" altLang="zh-TW" dirty="0">
                <a:latin typeface="+mn-ea"/>
              </a:rPr>
              <a:t>-</a:t>
            </a:r>
            <a:r>
              <a:rPr lang="zh-TW" altLang="en-US" dirty="0">
                <a:latin typeface="+mn-ea"/>
              </a:rPr>
              <a:t>重心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762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636912"/>
            <a:ext cx="2448272" cy="3528392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鋪 陳 學 習 脈 絡</a:t>
            </a:r>
            <a:endParaRPr lang="en-US" altLang="zh-TW" sz="4400" b="1" dirty="0" smtClean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 解 學 習 概 念</a:t>
            </a: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 少 數 問 題</a:t>
            </a:r>
            <a:endParaRPr lang="en-US" altLang="zh-TW" sz="4400" b="1" dirty="0" smtClean="0">
              <a:solidFill>
                <a:srgbClr val="0033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4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偵 測 是 否 理 解</a:t>
            </a:r>
            <a:endParaRPr lang="zh-TW" altLang="en-US" sz="4400" b="1" dirty="0">
              <a:solidFill>
                <a:srgbClr val="0033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2915816" y="418506"/>
            <a:ext cx="3528392" cy="76944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學  </a:t>
            </a: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習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單</a:t>
            </a:r>
            <a:endParaRPr lang="zh-TW" altLang="en-US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376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     備</a:t>
            </a:r>
            <a: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     什     麼  </a:t>
            </a:r>
            <a:endParaRPr lang="zh-TW" altLang="en-US" sz="5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653136"/>
            <a:ext cx="3076947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3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9" y="3573016"/>
            <a:ext cx="2939525" cy="32538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 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 何 要 學 習 ？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師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為 何 不 學 習 ？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840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  同 </a:t>
            </a:r>
            <a:r>
              <a:rPr lang="zh-TW" altLang="en-US" sz="66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⇔</a:t>
            </a:r>
            <a:r>
              <a:rPr lang="zh-TW" altLang="en-US" sz="6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熱  情</a:t>
            </a:r>
            <a:endParaRPr lang="zh-TW" altLang="en-US" sz="6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221088"/>
            <a:ext cx="5832648" cy="20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9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1520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7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  在  教  你  們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學  數  學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  們  則  在  教  我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  何  當  一  個  老  師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10546"/>
            <a:ext cx="201622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1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討     論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89040"/>
            <a:ext cx="3450273" cy="246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0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41148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5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51882"/>
            <a:ext cx="7128792" cy="358328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/>
          <a:lstStyle/>
          <a:p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  思  提  問</a:t>
            </a:r>
            <a:r>
              <a:rPr lang="en-US" altLang="zh-TW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  心  概  念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脈  絡  發  展</a:t>
            </a:r>
            <a:endParaRPr lang="zh-TW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915816" y="418506"/>
            <a:ext cx="3528392" cy="76944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共  備  單</a:t>
            </a:r>
            <a:endParaRPr lang="zh-TW" altLang="en-US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向下箭號 4"/>
          <p:cNvSpPr/>
          <p:nvPr/>
        </p:nvSpPr>
        <p:spPr>
          <a:xfrm>
            <a:off x="4319972" y="2636912"/>
            <a:ext cx="46805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4319972" y="4077072"/>
            <a:ext cx="46805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弧形箭號 (上彎) 6"/>
          <p:cNvSpPr/>
          <p:nvPr/>
        </p:nvSpPr>
        <p:spPr>
          <a:xfrm rot="16200000">
            <a:off x="5976156" y="2960948"/>
            <a:ext cx="3096344" cy="129614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42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 謝 大 家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 謝 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 根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112963"/>
            <a:ext cx="2209534" cy="310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8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24" y="1323528"/>
            <a:ext cx="9189623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" y="-27384"/>
            <a:ext cx="4572000" cy="3429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869" y="-27384"/>
            <a:ext cx="4607131" cy="345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1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6204181" cy="4653136"/>
          </a:xfrm>
          <a:prstGeom prst="rect">
            <a:avLst/>
          </a:prstGeom>
        </p:spPr>
      </p:pic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0648"/>
            <a:ext cx="3510389" cy="4680520"/>
          </a:xfrm>
        </p:spPr>
      </p:pic>
    </p:spTree>
    <p:extLst>
      <p:ext uri="{BB962C8B-B14F-4D97-AF65-F5344CB8AC3E}">
        <p14:creationId xmlns:p14="http://schemas.microsoft.com/office/powerpoint/2010/main" val="363538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000" y="4437112"/>
            <a:ext cx="2436140" cy="198194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pPr marL="324000">
              <a:spcBef>
                <a:spcPts val="600"/>
              </a:spcBef>
            </a:pP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        變</a:t>
            </a:r>
            <a:r>
              <a:rPr lang="en-US" altLang="zh-TW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            長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8282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01008"/>
            <a:ext cx="7632848" cy="299692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     覺</a:t>
            </a:r>
            <a: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帶 出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講       法</a:t>
            </a:r>
            <a:endParaRPr lang="zh-TW" altLang="en-US" sz="6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440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6732240" cy="673224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501008"/>
            <a:ext cx="5295802" cy="397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2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16" y="3429001"/>
            <a:ext cx="7272808" cy="30466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   心   →   幾   </a:t>
            </a:r>
            <a:r>
              <a:rPr lang="zh-TW" altLang="en-US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何</a:t>
            </a: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en-US" altLang="zh-TW" sz="12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2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   心   →   幾   何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   心   →   物   理    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983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8"/>
            <a:ext cx="7128792" cy="358328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  思  提  問</a:t>
            </a:r>
            <a:r>
              <a:rPr lang="en-US" altLang="zh-TW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  心  概  念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脈  絡  發  展</a:t>
            </a:r>
            <a:endParaRPr lang="zh-TW" altLang="en-US" b="1" dirty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915816" y="418506"/>
            <a:ext cx="3528392" cy="76944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共  備  單</a:t>
            </a:r>
            <a:endParaRPr lang="zh-TW" altLang="en-US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/>
          <p:cNvSpPr/>
          <p:nvPr/>
        </p:nvSpPr>
        <p:spPr>
          <a:xfrm>
            <a:off x="4319972" y="2780928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4319972" y="4005064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弧形箭號 (上彎) 8"/>
          <p:cNvSpPr/>
          <p:nvPr/>
        </p:nvSpPr>
        <p:spPr>
          <a:xfrm rot="16200000">
            <a:off x="6120172" y="3104964"/>
            <a:ext cx="3096344" cy="129614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64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287</TotalTime>
  <Words>257</Words>
  <Application>Microsoft Office PowerPoint</Application>
  <PresentationFormat>如螢幕大小 (4:3)</PresentationFormat>
  <Paragraphs>50</Paragraphs>
  <Slides>27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波形</vt:lpstr>
      <vt:lpstr>外心、內心、重心</vt:lpstr>
      <vt:lpstr>共     備  是     什     麼  </vt:lpstr>
      <vt:lpstr>PowerPoint 簡報</vt:lpstr>
      <vt:lpstr>PowerPoint 簡報</vt:lpstr>
      <vt:lpstr>改        變  與  成            長</vt:lpstr>
      <vt:lpstr>感     覺  帶 出  講       法</vt:lpstr>
      <vt:lpstr>PowerPoint 簡報</vt:lpstr>
      <vt:lpstr>外   心   →   幾   何          內   心   →   幾   何  重   心   →   物   理    </vt:lpstr>
      <vt:lpstr> 反  思  提  問 ↓ 核  心  概  念 ↓ 脈  絡  發  展</vt:lpstr>
      <vt:lpstr>2.請徒手畫圓，     你可以找出幾種不同的畫法     表現圓和下面圖形的關係?</vt:lpstr>
      <vt:lpstr>我的想法:14種或更多?</vt:lpstr>
      <vt:lpstr>PowerPoint 簡報</vt:lpstr>
      <vt:lpstr>  反思提問-外心內心</vt:lpstr>
      <vt:lpstr>討論</vt:lpstr>
      <vt:lpstr>反思提問-重心</vt:lpstr>
      <vt:lpstr>反思提問-重心</vt:lpstr>
      <vt:lpstr>反思提問-重心</vt:lpstr>
      <vt:lpstr>反思提問-重心</vt:lpstr>
      <vt:lpstr>PowerPoint 簡報</vt:lpstr>
      <vt:lpstr>生 :  為 何 要 學 習 ？   師 :  為 何 不 學 習 ？</vt:lpstr>
      <vt:lpstr>認  同 ⇔ 熱  情</vt:lpstr>
      <vt:lpstr>PowerPoint 簡報</vt:lpstr>
      <vt:lpstr>我  在  教  你  們          學  數  學  你  們  則  在  教  我  如  何  當  一  個  老  師 !</vt:lpstr>
      <vt:lpstr>討     論</vt:lpstr>
      <vt:lpstr>PowerPoint 簡報</vt:lpstr>
      <vt:lpstr> 反  思  提  問 ↓ 核  心  概  念 ↓ 脈  絡  發  展</vt:lpstr>
      <vt:lpstr>謝 謝 大 家  謝 謝 生 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共     備  是     什     麼</dc:title>
  <dc:creator>user</dc:creator>
  <cp:lastModifiedBy>user</cp:lastModifiedBy>
  <cp:revision>25</cp:revision>
  <dcterms:created xsi:type="dcterms:W3CDTF">2018-07-13T06:24:37Z</dcterms:created>
  <dcterms:modified xsi:type="dcterms:W3CDTF">2018-07-15T01:52:15Z</dcterms:modified>
</cp:coreProperties>
</file>