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70" r:id="rId1"/>
  </p:sldMasterIdLst>
  <p:notesMasterIdLst>
    <p:notesMasterId r:id="rId24"/>
  </p:notesMasterIdLst>
  <p:sldIdLst>
    <p:sldId id="466" r:id="rId2"/>
    <p:sldId id="560" r:id="rId3"/>
    <p:sldId id="561" r:id="rId4"/>
    <p:sldId id="580" r:id="rId5"/>
    <p:sldId id="581" r:id="rId6"/>
    <p:sldId id="582" r:id="rId7"/>
    <p:sldId id="583" r:id="rId8"/>
    <p:sldId id="584" r:id="rId9"/>
    <p:sldId id="585" r:id="rId10"/>
    <p:sldId id="566" r:id="rId11"/>
    <p:sldId id="567" r:id="rId12"/>
    <p:sldId id="568" r:id="rId13"/>
    <p:sldId id="569" r:id="rId14"/>
    <p:sldId id="570" r:id="rId15"/>
    <p:sldId id="586" r:id="rId16"/>
    <p:sldId id="587" r:id="rId17"/>
    <p:sldId id="588" r:id="rId18"/>
    <p:sldId id="571" r:id="rId19"/>
    <p:sldId id="589" r:id="rId20"/>
    <p:sldId id="577" r:id="rId21"/>
    <p:sldId id="578" r:id="rId22"/>
    <p:sldId id="579" r:id="rId23"/>
  </p:sldIdLst>
  <p:sldSz cx="12192000" cy="6858000"/>
  <p:notesSz cx="6858000" cy="9144000"/>
  <p:custDataLst>
    <p:tags r:id="rId2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CC00"/>
    <a:srgbClr val="0000FF"/>
    <a:srgbClr val="008000"/>
    <a:srgbClr val="99FF33"/>
    <a:srgbClr val="66FFFF"/>
    <a:srgbClr val="A6A6A6"/>
    <a:srgbClr val="BFBFBF"/>
    <a:srgbClr val="0000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14" autoAdjust="0"/>
    <p:restoredTop sz="94660" autoAdjust="0"/>
  </p:normalViewPr>
  <p:slideViewPr>
    <p:cSldViewPr snapToGrid="0">
      <p:cViewPr varScale="1">
        <p:scale>
          <a:sx n="68" d="100"/>
          <a:sy n="68" d="100"/>
        </p:scale>
        <p:origin x="432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BFD021-6A73-488C-8B51-F22DABB8A545}" type="datetimeFigureOut">
              <a:rPr lang="zh-CN" altLang="en-US" smtClean="0"/>
              <a:t>2018/7/13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CA0EB4-A529-4335-9B3E-020BB0F9FF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1927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hmath.com/NH-MATH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nhmath.com/NH-MATH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矩形 3"/>
          <p:cNvSpPr/>
          <p:nvPr/>
        </p:nvSpPr>
        <p:spPr>
          <a:xfrm>
            <a:off x="7088719" y="4132274"/>
            <a:ext cx="5005916" cy="26050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5" name="矩形 4"/>
          <p:cNvSpPr/>
          <p:nvPr/>
        </p:nvSpPr>
        <p:spPr>
          <a:xfrm>
            <a:off x="7662341" y="4137025"/>
            <a:ext cx="4440767" cy="2605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6" name="矩形 5"/>
          <p:cNvSpPr/>
          <p:nvPr/>
        </p:nvSpPr>
        <p:spPr>
          <a:xfrm>
            <a:off x="7088725" y="4159250"/>
            <a:ext cx="5022849" cy="2605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60" y="13806"/>
            <a:ext cx="3600000" cy="5039018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pic>
        <p:nvPicPr>
          <p:cNvPr id="9" name="圖片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852" y="4137036"/>
            <a:ext cx="1200149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>
            <a:lvl1pPr>
              <a:defRPr>
                <a:latin typeface="華康行楷體W5(P)" pitchFamily="66" charset="-120"/>
                <a:ea typeface="華康行楷體W5(P)" pitchFamily="66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>
                    <a:tint val="75000"/>
                  </a:schemeClr>
                </a:solidFill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zh-TW" altLang="en-US" dirty="0"/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71A9B-AC66-45C0-BE13-3413B8186F5B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CB06F-9728-4768-A7A9-B54245B0FB8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97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34828-EA7D-4DE1-B749-3BAF077C5D01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8603D-8AA9-4025-96EE-516BA6BDB8A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5979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4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49"/>
            <a:ext cx="8026400" cy="5851525"/>
          </a:xfrm>
        </p:spPr>
        <p:txBody>
          <a:bodyPr vert="eaVert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33EF5-38B9-4169-982A-E872559919E9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0DCBD-7AF9-4DFB-9E2E-29B5A24AEBC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7909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2342A-F8D8-4F17-BD28-B504F20A9765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BC393E-F859-485C-9063-6AAF2FF7C8F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7782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矩形 3"/>
          <p:cNvSpPr/>
          <p:nvPr/>
        </p:nvSpPr>
        <p:spPr>
          <a:xfrm>
            <a:off x="7763941" y="5003811"/>
            <a:ext cx="4561417" cy="18065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5" name="矩形 4"/>
          <p:cNvSpPr/>
          <p:nvPr/>
        </p:nvSpPr>
        <p:spPr>
          <a:xfrm>
            <a:off x="7643287" y="5003811"/>
            <a:ext cx="4559300" cy="18065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6" name="矩形 5"/>
          <p:cNvSpPr/>
          <p:nvPr/>
        </p:nvSpPr>
        <p:spPr>
          <a:xfrm>
            <a:off x="7630584" y="5053024"/>
            <a:ext cx="4561416" cy="18049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60" y="13806"/>
            <a:ext cx="3600000" cy="5039018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pic>
        <p:nvPicPr>
          <p:cNvPr id="8" name="圖片 15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852" y="4137036"/>
            <a:ext cx="1200149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0" cap="all">
                <a:latin typeface="華康文徵明體W4(P)" pitchFamily="66" charset="-120"/>
                <a:ea typeface="華康文徵明體W4(P)" pitchFamily="66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tx1">
                    <a:lumMod val="95000"/>
                    <a:lumOff val="5000"/>
                  </a:schemeClr>
                </a:solidFill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334E8-BDEE-41BA-9389-583C26AB8B7D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048DE-0630-4688-836E-14E5E76D793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024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CC08E-5386-4AE2-B00E-67C90E5A95EC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9D6DC-D2FC-435E-88A2-FA70E2AF1AB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3762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B523E-A11C-4A22-A4DF-3A73C0352D5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6713C-3CD2-49CF-A09D-FF49FD9E7C0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0445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9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8468" y="5053013"/>
            <a:ext cx="753533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圖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951" y="6616711"/>
            <a:ext cx="4320116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5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27033-3BC9-421C-A12A-9E538E93622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AF632-F49D-4F6F-8747-03FBF54FA03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4303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269E0-66DC-4698-82C0-2402FA0D9146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E27F2-6F89-4C40-B0F8-4A0D7BC8DAC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1561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C4234-4939-48A3-961B-2A98349DA84E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25893-3C60-4CFD-8C50-8F551C81923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2640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1755B-7D4D-4471-8938-89F856609BF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5B1BB-2B6B-400D-B0E1-64571306539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2741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14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54" y="86374"/>
            <a:ext cx="3600703" cy="5040000"/>
          </a:xfrm>
          <a:prstGeom prst="rect">
            <a:avLst/>
          </a:prstGeom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8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B6ED216-43CF-4EF0-9F9E-0508ACE815D4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4A3AEF-015E-4A14-80EB-4420189B79B1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TW" altLang="en-US"/>
          </a:p>
        </p:txBody>
      </p:sp>
      <p:pic>
        <p:nvPicPr>
          <p:cNvPr id="1032" name="圖片 1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8468" y="5053013"/>
            <a:ext cx="753533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0216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華康行楷體W5" pitchFamily="65" charset="-120"/>
          <a:ea typeface="華康行楷體W5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Blip>
          <a:blip r:embed="rId16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00000"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AFF08BA-FEF3-46AF-AA9C-84CE144AE9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7200" dirty="0"/>
              <a:t>統計圖表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473DD7C-3478-4EC4-BDFB-4FE0B73240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想法源自：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CA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、白晨如、陳梅仙</a:t>
            </a: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國小單元共備單設計者：許瑜庭</a:t>
            </a:r>
          </a:p>
        </p:txBody>
      </p:sp>
    </p:spTree>
    <p:extLst>
      <p:ext uri="{BB962C8B-B14F-4D97-AF65-F5344CB8AC3E}">
        <p14:creationId xmlns:p14="http://schemas.microsoft.com/office/powerpoint/2010/main" val="2561524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統計圖表：核心概念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統計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的核心概念：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根據什麼樣的想法，來去做資料的編排。</a:t>
            </a: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根據需求畫出不同的圖表，就稱為統計圖表。</a:t>
            </a: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65616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統計圖表：核心概念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長條圖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的核心概念：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每個項目的大小。</a:t>
            </a: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項目之間大小的比較</a:t>
            </a: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項目之間的位置，可以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/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不可以調換先後順序。</a:t>
            </a: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66114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統計圖表：核心概念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折線圖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的核心概念：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彎彎曲曲、曲曲折折、高低起伏。</a:t>
            </a: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28731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統計圖表：概念發展脈絡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統計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資料整理。</a:t>
            </a:r>
          </a:p>
          <a:p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1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筆資料，包含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____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個訊息</a:t>
            </a: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根據什麼樣的想法，來去做資料的編排。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想讓大家看到什麼，關心什麼。</a:t>
            </a: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44609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統計圖表：概念發展脈絡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2"/>
            <a:ext cx="10724091" cy="559407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長條圖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下面是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2017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年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3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月公告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各種水果每公斤的價格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3000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(</a:t>
            </a:r>
            <a:r>
              <a:rPr lang="zh-TW" altLang="en-US" sz="3000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單位：元</a:t>
            </a:r>
            <a:r>
              <a:rPr lang="en-US" altLang="zh-TW" sz="3000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)</a:t>
            </a: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香蕉每公斤的價格？</a:t>
            </a: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哪種水果價格最便宜？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如果將表格內的水果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重新任意排列，是否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會影響前面兩題的作答？</a:t>
            </a: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1B07D61C-26CD-4FEC-9097-11177503E533}"/>
              </a:ext>
            </a:extLst>
          </p:cNvPr>
          <p:cNvPicPr/>
          <p:nvPr/>
        </p:nvPicPr>
        <p:blipFill rotWithShape="1">
          <a:blip r:embed="rId2"/>
          <a:srcRect l="34169" t="37349" r="33972" b="20993"/>
          <a:stretch/>
        </p:blipFill>
        <p:spPr bwMode="auto">
          <a:xfrm>
            <a:off x="5258460" y="1715678"/>
            <a:ext cx="6992560" cy="51415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252880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統計圖表：概念發展脈絡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2"/>
            <a:ext cx="10724091" cy="559407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長條圖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香蕉價格在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2016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年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12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月時是多少錢？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你是從表格還是圖形看來的？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香蕉價格在哪個月份是最貴？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你從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A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圖還是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B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圖看來的？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如果將表格內的月份順序重新任意排列，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我們容易看出每個月的價格變化嗎？</a:t>
            </a: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6FD18FF-FF9F-4195-A762-FB8323FE13ED}"/>
              </a:ext>
            </a:extLst>
          </p:cNvPr>
          <p:cNvPicPr/>
          <p:nvPr/>
        </p:nvPicPr>
        <p:blipFill rotWithShape="1">
          <a:blip r:embed="rId2"/>
          <a:srcRect l="22855" t="40427" r="22661" b="43502"/>
          <a:stretch/>
        </p:blipFill>
        <p:spPr bwMode="auto">
          <a:xfrm>
            <a:off x="2931736" y="1263192"/>
            <a:ext cx="9260264" cy="12726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1561266E-E774-4D94-9766-B5D8559F703B}"/>
              </a:ext>
            </a:extLst>
          </p:cNvPr>
          <p:cNvPicPr/>
          <p:nvPr/>
        </p:nvPicPr>
        <p:blipFill rotWithShape="1">
          <a:blip r:embed="rId2"/>
          <a:srcRect l="28448" t="62396" r="51586" b="18674"/>
          <a:stretch/>
        </p:blipFill>
        <p:spPr bwMode="auto">
          <a:xfrm>
            <a:off x="8112869" y="2495746"/>
            <a:ext cx="3982233" cy="21238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E21A6811-C81C-46C4-87EF-B0258D888CAA}"/>
              </a:ext>
            </a:extLst>
          </p:cNvPr>
          <p:cNvPicPr/>
          <p:nvPr/>
        </p:nvPicPr>
        <p:blipFill rotWithShape="1">
          <a:blip r:embed="rId2"/>
          <a:srcRect l="49358" t="61485" r="29067" b="18674"/>
          <a:stretch/>
        </p:blipFill>
        <p:spPr bwMode="auto">
          <a:xfrm>
            <a:off x="8124462" y="4732230"/>
            <a:ext cx="4105247" cy="21238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903279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統計圖表：概念發展脈絡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2"/>
            <a:ext cx="10724091" cy="559407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長條圖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如果把長條圖改成折線圖，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你覺得它們差別在哪裡？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有沒有不一樣的感覺？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看長條圖時你會在意什麼？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看折線圖時你會在意什麼？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把長條圖的月份順序隨意變換後，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畫成折線圖有沒有影響呢？</a:t>
            </a: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6FD18FF-FF9F-4195-A762-FB8323FE13ED}"/>
              </a:ext>
            </a:extLst>
          </p:cNvPr>
          <p:cNvPicPr/>
          <p:nvPr/>
        </p:nvPicPr>
        <p:blipFill rotWithShape="1">
          <a:blip r:embed="rId2"/>
          <a:srcRect l="22855" t="40427" r="22661" b="43502"/>
          <a:stretch/>
        </p:blipFill>
        <p:spPr bwMode="auto">
          <a:xfrm>
            <a:off x="2931736" y="1263192"/>
            <a:ext cx="9260264" cy="12726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1561266E-E774-4D94-9766-B5D8559F703B}"/>
              </a:ext>
            </a:extLst>
          </p:cNvPr>
          <p:cNvPicPr/>
          <p:nvPr/>
        </p:nvPicPr>
        <p:blipFill rotWithShape="1">
          <a:blip r:embed="rId2"/>
          <a:srcRect l="28448" t="62396" r="51586" b="18674"/>
          <a:stretch/>
        </p:blipFill>
        <p:spPr bwMode="auto">
          <a:xfrm>
            <a:off x="8112869" y="2495746"/>
            <a:ext cx="3982233" cy="21238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E21A6811-C81C-46C4-87EF-B0258D888CAA}"/>
              </a:ext>
            </a:extLst>
          </p:cNvPr>
          <p:cNvPicPr/>
          <p:nvPr/>
        </p:nvPicPr>
        <p:blipFill rotWithShape="1">
          <a:blip r:embed="rId2"/>
          <a:srcRect l="49358" t="61485" r="29067" b="18674"/>
          <a:stretch/>
        </p:blipFill>
        <p:spPr bwMode="auto">
          <a:xfrm>
            <a:off x="8124462" y="4732230"/>
            <a:ext cx="4105247" cy="21238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495895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統計圖表：概念發展脈絡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2"/>
            <a:ext cx="10724091" cy="55940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長條圖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※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資料如果用「長條圖」呈現，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就像排排站的人，有高有低，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位置可以交換。</a:t>
            </a: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※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折線圖就像連綿的山稜線，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有高有低，有陡有緩，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位置不可以交換。</a:t>
            </a: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F5CE85FA-730B-430E-A043-92BB61406BB4}"/>
              </a:ext>
            </a:extLst>
          </p:cNvPr>
          <p:cNvPicPr/>
          <p:nvPr/>
        </p:nvPicPr>
        <p:blipFill rotWithShape="1">
          <a:blip r:embed="rId2"/>
          <a:srcRect l="32552" t="29961" r="52428" b="46029"/>
          <a:stretch/>
        </p:blipFill>
        <p:spPr bwMode="auto">
          <a:xfrm>
            <a:off x="6772772" y="1421943"/>
            <a:ext cx="3709834" cy="33359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B7EB4297-5198-420E-BE52-5B53A01E3D09}"/>
              </a:ext>
            </a:extLst>
          </p:cNvPr>
          <p:cNvPicPr/>
          <p:nvPr/>
        </p:nvPicPr>
        <p:blipFill rotWithShape="1">
          <a:blip r:embed="rId2"/>
          <a:srcRect l="48849" t="29961" r="32817" b="46029"/>
          <a:stretch/>
        </p:blipFill>
        <p:spPr bwMode="auto">
          <a:xfrm>
            <a:off x="6772772" y="4661537"/>
            <a:ext cx="3781140" cy="27856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69816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統計圖表：概念發展脈絡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圓形圖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切、分配，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用圓來表示全體，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以百分率來看整個圓代表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___________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，</a:t>
            </a: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而扇形則是圓的一部分，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就像圓圓的披薩拿取其中一塊。</a:t>
            </a: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  <p:pic>
        <p:nvPicPr>
          <p:cNvPr id="2052" name="Picture 4" descr="ç¸éåç">
            <a:extLst>
              <a:ext uri="{FF2B5EF4-FFF2-40B4-BE49-F238E27FC236}">
                <a16:creationId xmlns:a16="http://schemas.microsoft.com/office/drawing/2014/main" id="{32D716DF-B2F9-4C77-8700-651351189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3101" y="3118701"/>
            <a:ext cx="3739299" cy="3739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9966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統計圖表：概念發展脈絡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圓形圖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表格容易看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還是圓形圖呢？</a:t>
            </a: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5C0A59C-AAC1-465D-871F-F0A68C3500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145" t="22543" r="28402" b="27285"/>
          <a:stretch/>
        </p:blipFill>
        <p:spPr>
          <a:xfrm>
            <a:off x="3802504" y="1263193"/>
            <a:ext cx="8389496" cy="544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95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統計圖表：關鍵名詞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資料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統計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圖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表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長條圖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折線圖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圓形圖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圓形百分圖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省略符號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370847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統計圖表：評量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※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只想比大小，使用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__________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資料是否有順序不重要，可以任意排。</a:t>
            </a: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※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想看變化，使用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__________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資料必須有順序才能夠看變化。</a:t>
            </a: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※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想看部份跟整體的關係，使用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__________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。</a:t>
            </a: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031050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統計圖表：參考影片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統計圖表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(1)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數學新世界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--CA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談數學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--20170512 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 僑孝國小 六年級 統計圖表 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part1</a:t>
            </a: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72658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統計圖表：</a:t>
            </a:r>
            <a:r>
              <a:rPr lang="zh-TW" altLang="en-US" dirty="0"/>
              <a:t>觀摩、討論、修改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r>
              <a:rPr lang="zh-TW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針對單元核心概念、概念發展的教學脈絡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</a:t>
            </a:r>
            <a:r>
              <a:rPr lang="zh-TW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進行細部分析或調整。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找出屬於自己最自在的概念發展的教學脈絡。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31374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統計圖表：反思提問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72619"/>
            <a:ext cx="10724091" cy="4768743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如果你是一家飲料店老闆，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你會在意那些有關營運的大小事？</a:t>
            </a:r>
          </a:p>
        </p:txBody>
      </p:sp>
    </p:spTree>
    <p:extLst>
      <p:ext uri="{BB962C8B-B14F-4D97-AF65-F5344CB8AC3E}">
        <p14:creationId xmlns:p14="http://schemas.microsoft.com/office/powerpoint/2010/main" val="281475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統計圖表：反思提問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72619"/>
            <a:ext cx="10724091" cy="4768743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想要了解某些事情，必須蒐集很多資料來得知，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而一筆資料，伴隨著幾個訊息？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06897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統計圖表：反思提問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72619"/>
            <a:ext cx="10724091" cy="4768743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想要了解某些事情，必須蒐集很多資料來得知，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而一筆資料，伴隨著幾個訊息？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當資料很多時，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讀取資料中的訊息是不方便的，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這時該如何處理這些資料？</a:t>
            </a: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24997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統計圖表：反思提問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72619"/>
            <a:ext cx="10724091" cy="4768743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想要了解某些事情，必須蒐集很多資料來得知，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而一筆資料，伴隨著幾個訊息？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當資料很多時，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讀取資料中的訊息是不方便的，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這時該如何處理這些資料？</a:t>
            </a: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在編排這些資料時，背後是什麼樣的想法？</a:t>
            </a: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10142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統計圖表：反思提問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72619"/>
            <a:ext cx="10724091" cy="4768743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一定要畫成圖才能呈現資料嗎？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一定要畫成表才能呈現資料嗎？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1684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統計圖表：反思提問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72619"/>
            <a:ext cx="10724091" cy="4768743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一定要畫成圖才能呈現資料嗎？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一定要畫成表才能呈現資料嗎？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將資料畫成圖有什麼好處？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將資料彙整成表亦能帶來什麼效用？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19848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統計圖表：反思提問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72619"/>
            <a:ext cx="10724091" cy="4768743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一定要畫成圖才能呈現資料嗎？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一定要畫成表才能呈現資料嗎？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將資料畫成圖有什麼好處？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將資料彙整成表亦能帶來什麼效用？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一樣的資料可以同時畫成長條圖、折線圖、圓形圖嗎？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你會怎麼選擇？選擇的理由是什麼？</a:t>
            </a:r>
          </a:p>
          <a:p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7313998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A3FE3C99-2218-4003-8976-8FFEF26117BE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+IQ0oVDq0oZAQAAAcRAAAdAAAAdW5pdmVyc2FsL2NvbW1vbl9tZXNzYWdlcy5sbmetWG1v2zYQ/l6g/4EQUGADtrQd0KIYEge0xNhEZMmV6DjZCwRGYmwilJjpxW32ab9mP2y/ZEfKTuK+QFISwDZMyvfc8e6eu6MPjz/nCm1EWUldHDlvD944SBSpzmSxOnIW7OTnDw6qal5kXOlCHDmFdtDx6OWLQ8WLVcNXAr6/fIHQYS6qCpbVyKzu10hmR858nLjhbI6Di8QPJ2EyphNn5Or8hhe3yNcr/Uf5wy/vP3x+++79j4evt5J9gOIZ9v19KGSR3r3pARSwKPQTQCN+EpBz5ozM5zC5cMF8GhBntP0yTHoekTNnZD475RZRRAKWxD71SELjJAiZ9YVPGPGc0YVu0JpvBKo12kjxCdVrAZGsZSlQpWRmH6QaNopGdCnzwhmmQRKRmEXUZTQMnFGsy/L2JwvLm3qtS1BXoUxW/FKJzOqEnLHPb0pRgWpeQ04heNVrCb/UOZfFQafqCC9pMElYGPpxQgJvt+OMSJEhr+RGzUCUCMckAoCSV6J8hGxis8yKI6zUMIQpnUx9eDNjwlSu1gre9VA75gRiMBdFlxTkCIkgu+J4GUaecRqoQhzd8Kr6pMtsLz8eBqoLmAZuCCnosgfgzGDsgCHGEipHWYq07gKbkTjGE5KMw3NIZOBdOEQiPAW6nQ6RuCAxUITEXTIBPqMTbBLeUGyX/zt+pdyks7pFPE1BzrhvI3VTwY5xKbDAMq06GKYmJh8XEDaK/e/QuEUF79rVSm4E2FFmouxUBJXFJZ7Joo8L+ltygqlPvATSyguXCbMlz2jM+S0qdI14tuFFKtClSHkDuX4LzzKZ2Wcmzlb/X438G/F6W1VebQtS4JHzV0Pt2ath3zCrqcCmuhb5Td2l2jhsa/5jrDA5/V0T+hz9cfpjlwQ4ouHzRKaSeaPaqvvk+NxZNjRGnUY80VP9o/XclsRtbR1TKFhjqftLEOimpn9AA1T9pWhwAormbYmGGk6LqwE6g3ALEGj0WIwzcNWeCWfgwgHySzKOKYPZaCkuK1l3jh2WjW2Avh3aFOY8JWpxT8ZLcaVhwlGCb9rpA7qQjXRnQB8MN3utglHmg8kBAK7a5AFIJXOwP+uBuZiRnQfaAr93kqVuVGbJq+S1LfLg2yYXX49NV6XO7a7i1S552yZz/BQr2sNFrdL5gPZ/x7/e8XlAv8dHKSY4cqeJiwOXmEHfcFX1FAIKGFf4LE58PDbiwIWc1+kamumVboqsJ1A7q3vkBAPY9syx4GW6/u+ff3tifGFJu4u2u78OAgFimypI7sB+D3Qtqj+7QBge78vZRR+p7d1mJ9fzqsMoZOGz3CF421pyncPWQbdeSPJt0DBj2J3OgAexTXvdlDC6DUGY4egUapmdwp3RjJfXUAiZ1moQinW1ScB6mPb762VTK1mIIbJPayXmwIzOE+x59q4N5FMyvW57ZgY3inR76VZw6e4L5k5xAHX2CzyRyXogoG1NuyoERG/X9zTffN2p7laV/cvi8PWDfzD+B1BLAwQUAAIACABPiENKCH4LIykDAACGDAAAJwAAAHVuaXZlcnNhbC9mbGFzaF9wdWJsaXNoaW5nX3NldHRpbmdzLnhtbNVX3W7aMBS+5yksT70saTu6diihqgpo1VpAhW3tVWViQ6w6dhbbUHq1p9mD7Ul2HAMFtevSH6RNCBGfn+/8n5jw6DYVaMJyzZWM8G51ByMmY0W5HEf4y6C9fYiRNkRSIpRkEZYKo6NGJczsUHCd9JkxIKoRwEhdz0yEE2OyehBMp9Mq11nuuEpYA/i6Gqs0yHKmmTQsDzJBZvBjZhnTeI5QAgC+qZJztUalglDokc4VtYIhTsFzyV1QRLQF0QkOvNiQxDfjXFlJT5RQOcrHwwi/Ozx2n4WMh2rylEmXE90AoiObOqGUOy+I6PM7hhLGxwm4e1DDaMqpSSK8V3MoIB08RCmwfejEoZwoyIE0c/iUGUKJIf7o7Rl2a/SC4El0JknK4wFwkIs/ws3B9aerXuvi7LTz+XrQ7Z4NTnveiUInWMcJg3VDITikbB6zpZ2QGEPiBPwGnRERmoXBKmkhNlJyzTl3RkMlIPeFFrRROmS0Q1K2Uo3+DZdtkNzFaASBiFmEj3NOBEbcEMHjpbK2Q224KareXpVEgAXtydB5H9+b99mJE5JrturWgqNdzuPGN2UFRTNlkeA3DBmFIH6bwlPC0Gpx0ChXaUGF9jFICw4WJ5xNGT0qcjoH/JOhKzCRWtCEXs0EM97Cd8vv0JCNVA64jEygs4HOtcevPgs4I1rfg5KFj1v9s9Nm6/q002xdbrkACZ0QGT8THArO0sxsBJ/MkFRmoQfpiInVrCgK5bTglYmt+vIyaJ5a4cv81sVYgd5gSTZj5TmF+asHpc0mZFIMohuuAhpGkENJPCYwYlgXXFpWFjAmEikpZojEsNa0G+sJV1YDxQ+wh9Yv99DrIy6L0xhWG1jMKctLQe7s7r2v7X84OPxYrwa/fvzcflJpvvB7gjhzfuOfPLnyl2v/4TYMA7elH1/aJrf/5s7uXbS+lslrp3U5KFXSVr8UXLeMVPdzGakL/5LprbxgSrkAS2nshwzWkuApN4y+ZYu9oE1e9W73PbaZNtlgzK8Zjf8mZH9aXhPX7oVh8OjF1XFSLnkKiXArcXnbbezXduCm+SirUgG09f8OjcpvUEsDBBQAAgAIAE+IQ0q1/AlkugIAAFUKAAAhAAAAdW5pdmVyc2FsL2ZsYXNoX3NraW5fc2V0dGluZ3MueG1slVZtb+IwDP5+vwJx3+nulZ3UITHGSZN2t+k27XvamjYiTaokZce/vzhN1gQo9LAmEft5bMexzVK1pXzxYTJJc8GEfAatKS8VarxuQoubadZqLfgsF1wD1zMuZE3YdPHxp/2kiUVeYokdyLGcDcmhDzO3nzEUF+PbHGWIkIu6IXz/IEoxy0i+LaVoeXExtWrfgGSUbw3y6sd8tR4MwKjS9xrqKKf1Nco4SiNBKcCUvq9RLrIYyYD5SFf2M5LThzp/+wPajiqqLW35CWWI1pAS4iJfL1GG8dx4j19ljnKeoOGvNtAvn1EGoYzsQcbO776iDDJE0zb/0yONFCUWNOacf8R3DhOkMOOHWV2hXCTghTDQxVdw5bF3vQtA7ms49ymOqxTsCet6sBDw0TMGCy1bSBN/6myqEm+PrTbzAYsNYcoAQlUPejJJP5FWeTexrsf9gTfKi9CX0/SQV8HaGlZdwoG7WN/jV6tbuytCp++6IEMJO6cMUuyVPfK3qesRMlD2yGdGC3jkbH+cwaGpI/lHviXuOc/X31iBE3MsnNWfvBUjPeDoqiBVp/CYWhSwUJjOC60B3y1NrK5LKTnKKeVkR0uiqeC/EJft7WVUmhwYXK+d7qxUU83gVMPZHM2aDstlz3E/OmvckN3PQn+57jzRZovfTInWJK9q87OkphPHM2NiCjNNTjNwTxo4yHu+EQHHxh4i1URuQb4IwcaG4UKDGutedMM1BE+ToAZpcrrKqXNyqvy8rTOQa/NqFJSvcqzsgBUtK2b+9CuFNygOGAPWjqor448T+t6XgcI1ARCZV75ru0NnqVumKYMd+OEPFPbKQ3dLlenSoYZb6gfY6LDlnGZUT7pd0fdKvEMC/Qn8q0krcnxgGdH2mmTK3iyafL+G+1yixezXGTZfuMns2fVS5NjYjytolPjv5D9QSwMEFAACAAgAT4hDSiqWD2f+AgAAlwsAACYAAAB1bml2ZXJzYWwvaHRtbF9wdWJsaXNoaW5nX3NldHRpbmdzLnhtbM2Wb08aMRjA3/Mpmi6+lFPnpiN3GCMYiU6IsE1fmXItXGOvvbU98Hy1T7MPtk+yp1dAiI6dRpaFEOjTPr/nX/u04dF9KtCEacOVjPBufQcjJmNFuRxH+MvgdPsQI2OJpEQoySIsFUZHzVqY5UPBTdJn1sJSgwAjTSOzEU6szRpBMJ1O69xk2s0qkVvgm3qs0iDTzDBpmQ4yQQr4sUXGDJ4RKgDgmyo5U2vWagiFnvRZ0VwwxCl4LrkLiogzmwoc+FVDEt+NtcolPVFCaaTHwwi/Ozx2n/kaT2rxlEmXEtMEoRPbBqGUOyeI6PMHhhLGxwl4e7CP0ZRTm0R4b99RYHXwlFKyfeTEUU4UpEDaGT5lllBiiR96e5bdWzMXeBEtJEl5PIAZ5MKPcGtwe3bTa19ddC7Pbwfd7sWg0/NOlDrBKicMVg2F4JDKdcwWdkJiLYkT8Bt0RkQYFgbLovmykZIrzrkxGioBqS+1MBqBp6KI8LHmRGDELRE8XsxaosfMnnIBMTjd3fpIWvwI9PHGCdGGLRuazxiXxbj5TeWCokLlSPA7hqxCEFGewr+EoeV0o5FWaSkVxFhkBKcMTTibMnpUZmkG/JOhGzCR5qAJmy8TzHoL33P+gIZspDRwGZnAVgU5N55ffxE4I8Y8Qsncx63+RafVvu1cttrXWy5AQidExi+EQwlZmtmN8EmBpLJzPUhHTHLDyqJQTsu5KrHVX18Gw9Nc+DK/dTGW0BssyWasvKQwf/WgstmETMqD6A5XiYYjyKEkngkTMRx3LnNWFRgTiZQUBSIxNCrjjvWEq9yAxB9gjzav99DrIy7L0RhuDrCoKdOVkDu7e+/3P3w8OPzUqAe/fvzcXqs0a+E9QZw538NP1jbxRSN/2g3DwPXO59uw1fm/6sK9q/bXKpm6bF8PKhWp3a+E61ZZ1T2vsurKXxu9pSujkgvQZsb+2ECjETzlltG33DSvKPz6+9dvizcq/AajWLt9/98g/Gjx3Fp5X4XBsw/AGshXH9PN2m9QSwMEFAACAAgAT4hDSmhxUpGaAQAAHwYAAB8AAAB1bml2ZXJzYWwvaHRtbF9za2luX3NldHRpbmdzLmpzjZRNb8IwDIbv/AqUXSfEPmG7ocGkSRwmjdu0QyimVKRJlaQdHeK/rw5fTeqOxRfy8uR17CredrrVYhHrPne37rfbv/t7pwFqVudw7euiRU9RZ0YkC5glKYhEAguQ4nj0JO/OBGXMpDOdlx9oa2p+TOE/Sy5MHc8IC01ohjpcEOA3oW2owz8nsVOra19TrdHz3Fole5GSFqTtSaVT7hh29epWvcQAVgXoC+iSR+CZDtxqI8+ODwOMOhepNOOynKpY9eY8Wsda5XLRln9VZqCrT77eA/2nwcvEsxOJsW8W0jDxZIjRTmYajIFD3scJBgkLPgdR8+279QfqGTcLCugiMYk90qMbjDqd8RgaXRqOMHxMVl6Nbg4wmpyFjd0Td7cYHiF4CbphNb7H8ECV5dk/PmCmVYwdaaDNnp9QofgikfEhdR+D5PCyaNvWvXOh7vpj5j0hFTyhFfX80rbZEYKGAK03lo55TZB3StkJSpREDkVo1LQq6DliwzmC+88u49byaJVW46EajlUbuF6Dniklqtt/XbpnmKuz+wVQSwMEFAACAAgAT4hDSj08L9HBAAAA5QEAABoAAAB1bml2ZXJzYWwvaTE4bl9wcmVzZXRzLnhtbJ2RsQrCMBCG9z5FuN3EbqUkdRPcHHSWmqYaaS8ll1of35SKdJGAQyD/8X0/JCd3r75jT+PJOlSQ8y0wg9o1Fm8Kzqf9pgBGocam7hwaBeiA7apM2rzAozdkArFYgaTgHsJQCjFNE7c0+NhArhtDLCauXS/i6R2K2RTDosLilvYv+zODKssYk9fRduGAVbzHtCCMvFYwOxeN3GLrQPwCGpMATKrBUAJofQJ4DAnAjytAiu+b56RHCvGjYpBitZ4qewNQSwMEFAACAAgAT4hDSnL80YFnAAAAawAAABwAAAB1bml2ZXJzYWwvbG9jYWxfc2V0dGluZ3MueG1sDcw7CsNADEXR3qsQ6p1P58JjdymDIc4ChP0IBo0UZkRIdp/pbnG44/zNSh+Uerglvp4uTLDN98NeiZ/rrR+Yaojtom5IbM40T92ovok+ENFgpbfKD2VFbhG4S25yKaiwkGhnPk/dH1BLAwQUAAIACABElFdHI7RO+/sCAACwCAAAFAAAAHVuaXZlcnNhbC9wbGF5ZXIueG1srVXfT9swEH4u0v6HyO/YLR0DqgTEkNAexoTUse2tMombeE3izHYI5a/f2c7vpWxIe2iVnO/77nz33cW/es5S74lJxUUeoAWeI4/loYh4Hgfo4evt8Tm6unx35Bcp3TPp8ShAZc4NgKbIi5gKJS80gO+pTgLUM2BgRl4huZBc74H7FLjbSCdL9O5oBi65ClCidbEipKoqzBUg8liJtDQkCociI4VkiuWaSeLSQF6DXem/o+GXiZzofcFUD1notweuSVqOZ8UHJNUSCxmTk/l8QX7cfV6HCcvoMc+VpnnIkAeVnNlSPtJwdyeiMmXK2Ga+S3LNtDZJWNvM1yu+OM89JcMAOYdNxpSiMVM4zWNEHJZMgP1tSlVS86gBreFVO17zWr+Ned80brZzpHMuyseUqwSO+pDOOgn0yTCqn9nrWgU9NAq6NUzIk+xXySWL7Ou3VozzBXIBW8XZPLGqQjiAp1saaiH3NwADFdUdxG3TsGsatqCWA7fR1x0Fam67ZVSXkjWlmvlPPGLiC5WSGllcalkyn4yMNZYMwT5xV66b1DXET3SWnv5Db4zfqDU/1WudsYD/0ZhPQNTWhOcRe77l4KNZBjXVDIptbFgXKTYxu5xU+Zj1dD0wuRzrpsBFPE1lzGAMI6op6ezkEJRJqsAlLOUI2zs4CE54nKTw05MM49ODNBmVu0mG3sFBcCrC3QS0NbdlJOM6jsTUKsgnE+vED0ulRcZfrDwHe0avrA5fG7nm6Lrg7cHZ/I9RHMRoBnOLJlaXeertq+bw3sypVp3PpnCWgVphHpguC+fVzEJZjHwitqVlqm/6OTX7sAcd5Tw1HdNc30HvolrzF+ZVPDJfusXS1CRhRjMB+nC+7DFAP2G7DMJb06GIW5E3dcCY2Df3byvabPm6da7rhzrsQw2fOKscxs3UR1BHLEWZR6Me4qL7iKgUdtq1ZNRL2RZutDgBkYoiQO/hob7zxelFd+WzxUWDtXndu8Aulzes9DrhTkGk1nV7Eb/eDfD4G1BLAwQUAAIACABPiENKsIcj9GwBAAD3AgAAKQAAAHVuaXZlcnNhbC9za2luX2N1c3RvbWl6YXRpb25fc2V0dGluZ3MueG1sjVLbSiQxEH33K4I/MEkqt4Z2ILeWeVHRAZ+b6ezSrKaXTsRlycebdncYR0c09VR1Tp2iKqdNv8Zon1KeHse/fR6neBdyHuPPtD5DqN1ND9N8M4cUclodKvdjHKbnTfwxLbVaTbmPQz8PdkHTGqPu9SEltXKqZswwiiTz1CvkPLcVa8A1YCvmKLHt6p3EP9057ELMp1Xb1RH6sWETU5jzJg7hzxqO2W+h4w0u534YKy+tBVui7KcWx5ZAjHDJfaEaAASy3BGHi5SN1AR5zDiGYhQFCohwThpRiKQcatY1oqow3wjEJGPUFepp7UZaG0dtkdAQous0rxpbus5IjBEhBJgrXEBnMKpsqBoa1HJAcGBAFG00UYA625mOFe+8sBwp6gXGhRkDGB+Oe9ju7bkO1W+vsz/nF4Inv+AkunhrdcJc7e5pnit5Gx5/P/Q5oHG4OL+59Xf+aqu3m+ur8/++fPXwnrWYtW79qbdfAFBLAwQUAAIACABPiENKKoo35ocRAADwYQAAFwAAAHVuaXZlcnNhbC91bml2ZXJzYWwucG5n7d35V5LZ/wBwSzMnZ6LNzCxtmrTFBdQaMxdabNKRcp3UUtHUbDM1MxRZUqexRSV1yl2aXNolbdLcwCUl1KAJldKUCoUQlRCRHT70nZrPjH7mD/ie83AOeLj3Oc+9r/vc1R/eXPI6sO+bRasXaWlpfePu5uqjpaUD09LSjtPT1aSodlvu0/yZF++zb7dWFXUNV/NFJ2rX/l1aWtU4fUXYAs33r2LdAuO1tBa3f3rPI8fcjtDSCrvg7rrLLzFkYgh+5UGkkixQ5qO0nM8f0Aa15X60fJr1I2TTj67Oesvn2yyZeAYp/+i6/kXaMv35e3QueXkqtFOQlYEUmWhtk2JIfu5BPZ926NFRwjYm45f99RxaaX0Vo6c0iU/rIT4uUEim6Z72/GbxMLsEMVwvkbKLYmTcr1eFnp+n+/ePtz+sXqUsO+S2LZuLO8yCukjephlLu6643DTU/hrSovX3j/s2XtERiid65qZYRXXAzZW2/8yGtOxM1u5zGyM/oEHVTcqw+3dgJvsyI2aVdyM95YRZ3RjvbFAiTh9Bmyz4Z/b5lEjtvh9PK5V8rCEMVjWnuudTwN/4WdRXWFrlmUWNZMzO/xC5E+K9xMBVd3ZGvtESWJN3Ytmc+81rLWf8/CyiB203S3PV+CHEe+lPc2/1EEK5l7OM0zO37JY2171+S41ml9HSVu6/1HfnkP3sFq2fp7/cwHtvxJw66ec2bdkcR82YbQ/RtYT5uRpkz75ek4w0sFnQCyAABIAAEAACQAAIAAEgAASAABAAAkAACAABIAAEgAAQAAJAAAgAASAABIAAEAACQAAIAAEgAASAABAAAkAACAABIAAEgAAQAAJAAAgAASAABIAAEAACQAAIAAEgAASAABAAAkAACAABIAAEgAAQAAJAAAgAASAABIAAEADi/xEiRdo28ojmMij5H9ECz6eo7WO7wxLT5sbR0z1tvy4/4FXAKpvZYQFbes6Hvs9sM14wJ6KgnvnRg0cPzk6FxP57+/5b8jXY5sg5dX12HkyZZz6/bOfdF7PKWKspOvVSaJvW7Cr5C5xhLtKR3Oce4Obfk6YoG+1xTlPP2CkLTbbX40Vn+rr9wVHNTWvH8hjeo/8s0NoeokTNrIDmBctt+ziNImEdSRk97RDTrBJtZXEZKswtSSJZVQwNyUdJ3qUXmaol5I2GbtaNTcgk3uhMVrupyT9jKcK1+UT5JEVVof52100XzgNGNOWcM7Ue7UJiB52AVLNF8B14aTsrdOpNPK3kJ0uj9MNgBHL7SRP1BcOQV720bTh5u6kqVkh15KMm4uBoUd9zMEZw5Qqe5iIfv8t5zBYLt3djlzQJOo3hJUo+Vi0fpGKQYFFiI/XR5Kk3TKhaShs0ATczgn+oei8OQAaaoKf/eB5J4PxWWoUsOLq3dlz+wlE4Tc3/8vRzUmQe077KRZe2eYdy40qT2AUdNDNe3PVSWr1L0+TM3fRlcRAHxuqfwOKfSNWMjdWIoQRGx8buk6XiZvGw/DH53isfUgi+mEGLwQiLDNWNbGlScbta694jgpdPlKqZj+a/VzPqD0pWIbxBjfLJRkRnFbIBWYwcQDbFgUdvrn+qBxap8yZPFWULatZOJQfN1PTyDhH2BLpcbw4H0+8/W4w9HFDDffdXhamvdypHh1g4KCY8vPXiGg/E2SqbiInuYATqGjPnu8XmJ+EvfFFNZk6Udt7yHtnIExViP+ROJKXWM/+kN0S5IeG+Vk5eB2tSnM7Q+5alOBHsnV2uStb5RfDwcniCv4hpUN9ZkvnW1oTglNHhveAi9/2IMVPS2f/BtvRcXjYai0Ou7bzJrcmrCOG8kwa0juy4fpx8KDtJPsCf6K53sP/cr7abaYuarTwF8b33MAXXqYq7WJIvCpPA8OA8nHmXSillfpWE4rYNtHjjY2mkkfBBs8D8IKapJas7qFLsFfabKtmkZsuGDNG+C4Sle7ekwvCYxNteNvArGWZ/VNlTg3+YUTqPiS1ueYC7L27xADMHEFsGTfifahKQvXZqR/IAL/nwuX5q4ZcObufFHHy/AloN7ez+fbo2NoMp7C3lDPA5NWcPimJbI2ihtosR0ZA7pFY8FntFuqBvIze84yF7yokahoWcamxcCmMLQlfDahdcr0+PxpFWbDhnZASmE0nkgbxI7qjj08GE5uXOI5HTv6c3OztAOeTPY+HWsRtEJ5Y5lpkjJb/2QMQGm+YxucxbxK1RXMt+pyBIfWVozUSyb4b+3as+IEOPKjGowFffvDFDz5ynfj21jT/tRBURSxxiOM8/3xDxsmW/yvzW4M2nLwOZ3KtxJSSskk7x4FRPx7aOrE51R2+mVvHjfarLiYZdhTF6DWcLTEqVYX7wg3aZfnR+mA/JRcnAVTLbI5BUkZkfHSs9hgLlyh4LlF6dLPiMM8za7swHfvVMZDWEokhMjg/5axo8bpw48ZgxgNqcFSNrUIID4VilKO0mZa2+edFr3PHjDeNh6SvuhDftOSw0c8hTxj8QXUpakCsgjPSqT8tvpeMENQhsaQLVwKZTXFaAcffryGnIW3TouxOZ522VlQT6rTscu8z1BjsqPe1Am+hCuK1t24GpZBiJyyvMG+1NpZiqPqY/wLb0ydOD+QsbimZk+JmF0ZNk5ecpF62bpSRsNZlK4trgz1Fe2WD5vqjhdNXJwlRKin6u7OfEBtdXumcZeYcywB130j2x1s6kCvv5ILg66wm1gThSgcnaaUslrO9IDLDa10nw1BR7cTNLUImwf/+D8/3dXZHq+c9f5p3q676uMmEVEfu7m9mR9ZYDa05sSeIE8nuHMfKJK6cbJrg6uSIiqNnek3//80L2NuibNVOeegz4m+dY1Zg/STYWTpc9SZJ9NISj4oS9vp7RGJUQz5wR8Go5vqQZhZAGR11olaiFuCReUl/7GDYXV8aLy5u0QGNEEpFmTtiOHhDY9vO8SSEEehWjziSE4w/Cl4Yrkc5MmUi2JpRB5yevZI06j8gL9MwX6uaaXTWZBBnpuhxWZhGHBRgZ9xY8s4fd/UgW0/p08Ne6zX8F0rXVjFWLma+0WcfZcAFEleyaJstPYODsmSjhPWYyg9ULX9zP3+YyWaK+ksMnqVUduVmrspusPWKMKcJCPHnrW7+nt01ZjE544unkEp7UD3bXVLQDx6h7765cxakWeqnF54N5wscEGpFJc4Usha20GHlpXJIu1z5JaYnkP7NOJm/Kf/g4orvdKOzz+ncnpW4YybsRYKtKPY1aBj24hO45vg9SgFkGj2NpJj6i1VkY/ugguR2r5MHBJtiG4dscX+iWwvuZ8+jkw8jkV5ykLByDJzL2JFnkB80oyPReXvAfETplSatWcxyb09Ahk1L6r5kVwgJokKY+R7ZutsXxQdV7UikBv/aoEYPCiMxtf4X9rUu5J/GPq72QVS27jdtVtyBXJoKqBLi6B9bXNdcHw1huHbkyb/j7Gs8NAVMkmrBYtYBz0VWukytrJjtk7e2qHX1Wner+OmCHaavrukvZ5bedMHxoee0QKbTtZ7H+X2MsYdWrjXo9+KOWTmPLxTKH3W5W6ytby124pkxEuGp7+J2a6P3OmTrh12yJaoreIiGYHihHWpUIBjh2cCSDdwh8uKRVorIQNVih3akoM9v13s4TZ6ttlcosA9iY+FPhG/TMNSs39HuSYhQM3gnD9hP62l+2z0hUVz+c2AkJI91DE+zlf1YniJCCTm2pDa2xOpsRE7DD5TfT6jKTut270eocbl5eBpxwDKJ0CMZlvPBROxLX3CJGRDIZ4ZRBFxrCMrKTF0zgVF2gKBIeME7Kkg+QVkQx8t7omcMxrM7NbUmtA6KHaOtEp+fLSgUfL397QaSS85lOM6/CizaWJr6vxYOgio/sRqZysoOlt5EhXxw7sRbZRG8wbB35fbJ9MF3+ZYdUdOJt9j6T147fZ+ACOfq5UtJBO3VO8VIQOy6U63FmTFyEsesVjG4XYt3NpWsSuSG5nG3OuKX2neJgI7iPHTzf0ll92So82FatsmIdxxnAujpfSgPyLS1hLrIPZc/FJLVy/97s1AYeh+4JRQu2i56ItnJbk1FYtwTbWDdIAbHMhN4ZTCPQC5DBzaCwL1sp4um31/xD6nNCz7y2XzOkmVI78172qK8Vb2M+Odvg91oUucXj2yMTbqETwtczZg6ik/QLz2rBlPpxKaPmqGv58U2F6vge8iLzyO/QRYL98Kh5Ff0bQC6StxXVEau9x+J4x1+miSWq87yI0AlHtjeH3HZKlXUIIjhH50508roc/1wl5EaJmt0f6LK5R/fVYPWPVMmqc/etz2l6hdPNjEh3ZxWqomaG9YG3yFwkz8AuTjwMKcC6H1AiFmTLxjJkNRUCZ68xaQYjWQWev/a7/F8voYdLdXLdIUmsTHtrYi+7RrORSB+KpzkXaZ4RooiknIjBlL42UrDtSfWSlxZQBH5Xc9ogp6R7+ngOYlq0+IxiefhgadWwzeH8cXFr+2/iD9ySzxX9ujgtxVOzZT3yVTbq6x3oN7IN6ppYb1NTBqtHbVa0SItl3NovHFwJ6iTsx5Iuf8VicNRPT8t2WA55yhSdPBsoTvayeOmesbixd40hzB0E2ZU/kJJpvFfVLWNalCzSjYUCZe5jJVjpRx7hnqp1DoIUaIbk0SqRswfbu9xa7ImV0TtoMrUwHTr9Yk8RXjGy8QiloCNn6ZOnOaOhv9Mc89BplHzZRCF4kbmLl2Nv2a2oi5+7XszbB3XDA47548sNDowev34K39WdVAIm8wgkor/lnUdN4ZpdEejYhBNXsw1ulERlV+4qX/QK5eBD+h5dXChGyQeZK2E6ucaNfoFIcuP0Rx4yGY50cFKwsbEjWUM2nxvna21w87RP47GaEXWDizX0GpNTzykddLyuZ/6IDz/DbxZjop1reN2n2Ba5MWjeYc2ZYH3+uKSyiyFaHM8F6YHE81Z82ZK/6G7RTJrDWwotpcQqXLfnO/EdrEEUE9xhxDkWZivV8YRwpc4BKHcqV9NLiPzQPNX5jx9DTNfVx4i/bD1MMZJ3u5i0CCbOg99Ltyog+YIZJRI0Ey0eSus3W2n+iPQN81OP1jSuRa5UbCMwc+CsPaSTy1qYu4fI7R9AVImSLZXz3r1zOXbky2CRGd3mh1XPhHfFY5vMmByV7AFaCk+eeGwhfdPSFrFs/xh+4fDMfjgcIx0l3HRXqqOZ049VSWGaLp30y/LWEUlrOfFc7IRjHdqU/4LgGSRr72iXo2NHqUMOf9bZntySgHJq4JOr/aVnPY4SpsQ7+jgJ1/CGTzXPR1UpWbWQxI7BqxUcKBwFujyNN1BREcRHUhEBa5Vf/E4MkXbDVWfCSfxnP124Yap4u3Ah43W457e8iUYMrgK6TvO8UC9Y1kNmn1u5XHfMQjtLUM++40STla71iPLBxW8B821CshpYFXZuJiYLc+Ot4k9a0HGY6bLn7SBo047CXlY/fUP6ZFxzPF+zV/zl4yqsW5+w6TLBczxxY0gU/8qXJSg3JVxtNmwzf+eUEwNFTa7C0wgO6eEKsxNrYNSlgWdiPwXLryTmUT71aY8yyn+nrJLhPxKDla1dfz8oco7dUN2cCCKdeF9z7OFM/HC8AoWJtnTohN/sbC0f3pQlsu84uXg9uhitmqmf74aG5sp8fpYxpXkfFONR0EaJbRYyP+A96HK8Iq2tu8fqv8c+f23OtHS8kIal05IaSapL8uZU9ynjYiGLONVlUbTPFH3WV/3m43SU8pDzeDHcHtwIXTf7yP8qeiekQElve5iY3jrngKvp4Uc2t89JttNk2C+KWTHnLA4BmatlDNKay/Zf68798QCP/wvWL2eqz60b3vRvwfpFHYbw7Uv+x71bWvJ07157M6Dgp1+7xFfxHHfazbkiyjCzHBOkmXMEmj62z91n+Zx/cNx4kHLiOxbZv7Uc806z4PDZQho0JhnyY2Fh1+zfJ4Bq9+2+ewmGVZgWEHuaf1PrQrU0L/e9B1yrdoem/gdQSwMEFAACAAgAT4hDSpXukX5LAAAAawAAABsAAAB1bml2ZXJzYWwvdW5pdmVyc2FsLnBuZy54bWyzsa/IzVEoSy0qzszPs1Uy1DNQsrfj5bIpKEoty0wtV6gAigEFIUBJoRLINUJwyzNTSjKAQgbmZgjBjNTM9IwSWyULA3O4oD7QTABQSwECAAAUAAIACABPiENKFQ6tKGQEAAAHEQAAHQAAAAAAAAABAAAAAAAAAAAAdW5pdmVyc2FsL2NvbW1vbl9tZXNzYWdlcy5sbmdQSwECAAAUAAIACABPiENKCH4LIykDAACGDAAAJwAAAAAAAAABAAAAAACfBAAAdW5pdmVyc2FsL2ZsYXNoX3B1Ymxpc2hpbmdfc2V0dGluZ3MueG1sUEsBAgAAFAACAAgAT4hDSrX8CWS6AgAAVQoAACEAAAAAAAAAAQAAAAAADQgAAHVuaXZlcnNhbC9mbGFzaF9za2luX3NldHRpbmdzLnhtbFBLAQIAABQAAgAIAE+IQ0oqlg9n/gIAAJcLAAAmAAAAAAAAAAEAAAAAAAYLAAB1bml2ZXJzYWwvaHRtbF9wdWJsaXNoaW5nX3NldHRpbmdzLnhtbFBLAQIAABQAAgAIAE+IQ0pocVKRmgEAAB8GAAAfAAAAAAAAAAEAAAAAAEgOAAB1bml2ZXJzYWwvaHRtbF9za2luX3NldHRpbmdzLmpzUEsBAgAAFAACAAgAT4hDSj08L9HBAAAA5QEAABoAAAAAAAAAAQAAAAAAHxAAAHVuaXZlcnNhbC9pMThuX3ByZXNldHMueG1sUEsBAgAAFAACAAgAT4hDSnL80YFnAAAAawAAABwAAAAAAAAAAQAAAAAAGBEAAHVuaXZlcnNhbC9sb2NhbF9zZXR0aW5ncy54bWxQSwECAAAUAAIACABElFdHI7RO+/sCAACwCAAAFAAAAAAAAAABAAAAAAC5EQAAdW5pdmVyc2FsL3BsYXllci54bWxQSwECAAAUAAIACABPiENKsIcj9GwBAAD3AgAAKQAAAAAAAAABAAAAAADmFAAAdW5pdmVyc2FsL3NraW5fY3VzdG9taXphdGlvbl9zZXR0aW5ncy54bWxQSwECAAAUAAIACABPiENKKoo35ocRAADwYQAAFwAAAAAAAAAAAAAAAACZFgAAdW5pdmVyc2FsL3VuaXZlcnNhbC5wbmdQSwECAAAUAAIACABPiENKle6RfksAAABrAAAAGwAAAAAAAAABAAAAAABVKAAAdW5pdmVyc2FsL3VuaXZlcnNhbC5wbmcueG1sUEsFBgAAAAALAAsASQMAANkoAAAAAA=="/>
  <p:tag name="ISPRING_PRESENTATION_TITLE" val="1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heme/theme1.xml><?xml version="1.0" encoding="utf-8"?>
<a:theme xmlns:a="http://schemas.openxmlformats.org/drawingml/2006/main" name="4_數學新世界專用簡報母片(new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數學新世界專用簡報母片(new)" id="{41894B60-F2A0-6147-9F4D-AABD86F22DD9}" vid="{F4D36A4C-ABFE-8E48-83B8-E099DCFFBF31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941</Words>
  <Application>Microsoft Office PowerPoint</Application>
  <PresentationFormat>寬螢幕</PresentationFormat>
  <Paragraphs>157</Paragraphs>
  <Slides>22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33" baseType="lpstr">
      <vt:lpstr>SimSun</vt:lpstr>
      <vt:lpstr>華康文徵明體W4(P)</vt:lpstr>
      <vt:lpstr>華康行楷體W5</vt:lpstr>
      <vt:lpstr>華康行楷體W5(P)</vt:lpstr>
      <vt:lpstr>華康隸書體W5</vt:lpstr>
      <vt:lpstr>超研澤中鋼筆行楷</vt:lpstr>
      <vt:lpstr>新細明體</vt:lpstr>
      <vt:lpstr>標楷體</vt:lpstr>
      <vt:lpstr>Arial</vt:lpstr>
      <vt:lpstr>Calibri</vt:lpstr>
      <vt:lpstr>4_數學新世界專用簡報母片(new)</vt:lpstr>
      <vt:lpstr>統計圖表</vt:lpstr>
      <vt:lpstr>統計圖表：關鍵名詞</vt:lpstr>
      <vt:lpstr>統計圖表：反思提問</vt:lpstr>
      <vt:lpstr>統計圖表：反思提問</vt:lpstr>
      <vt:lpstr>統計圖表：反思提問</vt:lpstr>
      <vt:lpstr>統計圖表：反思提問</vt:lpstr>
      <vt:lpstr>統計圖表：反思提問</vt:lpstr>
      <vt:lpstr>統計圖表：反思提問</vt:lpstr>
      <vt:lpstr>統計圖表：反思提問</vt:lpstr>
      <vt:lpstr>統計圖表：核心概念</vt:lpstr>
      <vt:lpstr>統計圖表：核心概念</vt:lpstr>
      <vt:lpstr>統計圖表：核心概念</vt:lpstr>
      <vt:lpstr>統計圖表：概念發展脈絡</vt:lpstr>
      <vt:lpstr>統計圖表：概念發展脈絡</vt:lpstr>
      <vt:lpstr>統計圖表：概念發展脈絡</vt:lpstr>
      <vt:lpstr>統計圖表：概念發展脈絡</vt:lpstr>
      <vt:lpstr>統計圖表：概念發展脈絡</vt:lpstr>
      <vt:lpstr>統計圖表：概念發展脈絡</vt:lpstr>
      <vt:lpstr>統計圖表：概念發展脈絡</vt:lpstr>
      <vt:lpstr>統計圖表：評量</vt:lpstr>
      <vt:lpstr>統計圖表：參考影片</vt:lpstr>
      <vt:lpstr>統計圖表：觀摩、討論、修改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>http:/www.ypppt.com</cp:keywords>
  <cp:lastModifiedBy/>
  <cp:revision>1</cp:revision>
  <dcterms:created xsi:type="dcterms:W3CDTF">2017-10-20T03:31:41Z</dcterms:created>
  <dcterms:modified xsi:type="dcterms:W3CDTF">2018-07-13T17:25:55Z</dcterms:modified>
</cp:coreProperties>
</file>