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1"/>
  </p:sldMasterIdLst>
  <p:notesMasterIdLst>
    <p:notesMasterId r:id="rId55"/>
  </p:notesMasterIdLst>
  <p:sldIdLst>
    <p:sldId id="258" r:id="rId2"/>
    <p:sldId id="259" r:id="rId3"/>
    <p:sldId id="327" r:id="rId4"/>
    <p:sldId id="326" r:id="rId5"/>
    <p:sldId id="328" r:id="rId6"/>
    <p:sldId id="275" r:id="rId7"/>
    <p:sldId id="322" r:id="rId8"/>
    <p:sldId id="276" r:id="rId9"/>
    <p:sldId id="324" r:id="rId10"/>
    <p:sldId id="306" r:id="rId11"/>
    <p:sldId id="312" r:id="rId12"/>
    <p:sldId id="313" r:id="rId13"/>
    <p:sldId id="329" r:id="rId14"/>
    <p:sldId id="271" r:id="rId15"/>
    <p:sldId id="277" r:id="rId16"/>
    <p:sldId id="330" r:id="rId17"/>
    <p:sldId id="280" r:id="rId18"/>
    <p:sldId id="331" r:id="rId19"/>
    <p:sldId id="278" r:id="rId20"/>
    <p:sldId id="307" r:id="rId21"/>
    <p:sldId id="279" r:id="rId22"/>
    <p:sldId id="332" r:id="rId23"/>
    <p:sldId id="281" r:id="rId24"/>
    <p:sldId id="308" r:id="rId25"/>
    <p:sldId id="283" r:id="rId26"/>
    <p:sldId id="282" r:id="rId27"/>
    <p:sldId id="284" r:id="rId28"/>
    <p:sldId id="285" r:id="rId29"/>
    <p:sldId id="286" r:id="rId30"/>
    <p:sldId id="287" r:id="rId31"/>
    <p:sldId id="288" r:id="rId32"/>
    <p:sldId id="289" r:id="rId33"/>
    <p:sldId id="309" r:id="rId34"/>
    <p:sldId id="262" r:id="rId35"/>
    <p:sldId id="323" r:id="rId36"/>
    <p:sldId id="314" r:id="rId37"/>
    <p:sldId id="315" r:id="rId38"/>
    <p:sldId id="325" r:id="rId39"/>
    <p:sldId id="263" r:id="rId40"/>
    <p:sldId id="299" r:id="rId41"/>
    <p:sldId id="316" r:id="rId42"/>
    <p:sldId id="300" r:id="rId43"/>
    <p:sldId id="317" r:id="rId44"/>
    <p:sldId id="318" r:id="rId45"/>
    <p:sldId id="319" r:id="rId46"/>
    <p:sldId id="301" r:id="rId47"/>
    <p:sldId id="321" r:id="rId48"/>
    <p:sldId id="333" r:id="rId49"/>
    <p:sldId id="303" r:id="rId50"/>
    <p:sldId id="302" r:id="rId51"/>
    <p:sldId id="266" r:id="rId52"/>
    <p:sldId id="304" r:id="rId53"/>
    <p:sldId id="268" r:id="rId54"/>
  </p:sldIdLst>
  <p:sldSz cx="12192000" cy="6858000"/>
  <p:notesSz cx="6858000" cy="9144000"/>
  <p:defaultTextStyle>
    <a:defPPr>
      <a:defRPr lang="zh-CN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9AC5"/>
    <a:srgbClr val="669900"/>
    <a:srgbClr val="F5838E"/>
    <a:srgbClr val="F36976"/>
    <a:srgbClr val="E73A1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513"/>
    <p:restoredTop sz="94646"/>
  </p:normalViewPr>
  <p:slideViewPr>
    <p:cSldViewPr snapToGrid="0" snapToObjects="1">
      <p:cViewPr varScale="1">
        <p:scale>
          <a:sx n="83" d="100"/>
          <a:sy n="83" d="100"/>
        </p:scale>
        <p:origin x="-403" y="-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3688" y="2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43F66-C3DA-644C-AA57-3C016243217C}" type="datetimeFigureOut">
              <a:rPr kumimoji="1" lang="zh-CN" altLang="en-US" smtClean="0"/>
              <a:pPr/>
              <a:t>2018/7/28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D36D5-F221-7148-B5DD-FCABD050E376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503458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形状 8"/>
          <p:cNvSpPr/>
          <p:nvPr userDrawn="1"/>
        </p:nvSpPr>
        <p:spPr>
          <a:xfrm rot="5400000">
            <a:off x="7443132" y="2385874"/>
            <a:ext cx="6858003" cy="2086245"/>
          </a:xfrm>
          <a:custGeom>
            <a:avLst/>
            <a:gdLst>
              <a:gd name="connsiteX0" fmla="*/ 0 w 5357262"/>
              <a:gd name="connsiteY0" fmla="*/ 1564684 h 1564684"/>
              <a:gd name="connsiteX1" fmla="*/ 0 w 5357262"/>
              <a:gd name="connsiteY1" fmla="*/ 478242 h 1564684"/>
              <a:gd name="connsiteX2" fmla="*/ 2566300 w 5357262"/>
              <a:gd name="connsiteY2" fmla="*/ 478242 h 1564684"/>
              <a:gd name="connsiteX3" fmla="*/ 2566300 w 5357262"/>
              <a:gd name="connsiteY3" fmla="*/ 151550 h 1564684"/>
              <a:gd name="connsiteX4" fmla="*/ 2717850 w 5357262"/>
              <a:gd name="connsiteY4" fmla="*/ 0 h 1564684"/>
              <a:gd name="connsiteX5" fmla="*/ 4668518 w 5357262"/>
              <a:gd name="connsiteY5" fmla="*/ 0 h 1564684"/>
              <a:gd name="connsiteX6" fmla="*/ 4820068 w 5357262"/>
              <a:gd name="connsiteY6" fmla="*/ 151550 h 1564684"/>
              <a:gd name="connsiteX7" fmla="*/ 4820068 w 5357262"/>
              <a:gd name="connsiteY7" fmla="*/ 478242 h 1564684"/>
              <a:gd name="connsiteX8" fmla="*/ 5357262 w 5357262"/>
              <a:gd name="connsiteY8" fmla="*/ 478242 h 1564684"/>
              <a:gd name="connsiteX9" fmla="*/ 5357262 w 5357262"/>
              <a:gd name="connsiteY9" fmla="*/ 1564684 h 1564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57262" h="1564684">
                <a:moveTo>
                  <a:pt x="0" y="1564684"/>
                </a:moveTo>
                <a:lnTo>
                  <a:pt x="0" y="478242"/>
                </a:lnTo>
                <a:lnTo>
                  <a:pt x="2566300" y="478242"/>
                </a:lnTo>
                <a:lnTo>
                  <a:pt x="2566300" y="151550"/>
                </a:lnTo>
                <a:cubicBezTo>
                  <a:pt x="2566300" y="67851"/>
                  <a:pt x="2634151" y="0"/>
                  <a:pt x="2717850" y="0"/>
                </a:cubicBezTo>
                <a:lnTo>
                  <a:pt x="4668518" y="0"/>
                </a:lnTo>
                <a:cubicBezTo>
                  <a:pt x="4752217" y="0"/>
                  <a:pt x="4820068" y="67851"/>
                  <a:pt x="4820068" y="151550"/>
                </a:cubicBezTo>
                <a:lnTo>
                  <a:pt x="4820068" y="478242"/>
                </a:lnTo>
                <a:lnTo>
                  <a:pt x="5357262" y="478242"/>
                </a:lnTo>
                <a:lnTo>
                  <a:pt x="5357262" y="156468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2400"/>
          </a:p>
        </p:txBody>
      </p:sp>
      <p:sp>
        <p:nvSpPr>
          <p:cNvPr id="10" name="任意形状 9"/>
          <p:cNvSpPr/>
          <p:nvPr userDrawn="1"/>
        </p:nvSpPr>
        <p:spPr>
          <a:xfrm>
            <a:off x="8380425" y="-1"/>
            <a:ext cx="2099743" cy="6858000"/>
          </a:xfrm>
          <a:custGeom>
            <a:avLst/>
            <a:gdLst>
              <a:gd name="connsiteX0" fmla="*/ 0 w 1574807"/>
              <a:gd name="connsiteY0" fmla="*/ 0 h 5357260"/>
              <a:gd name="connsiteX1" fmla="*/ 1086440 w 1574807"/>
              <a:gd name="connsiteY1" fmla="*/ 0 h 5357260"/>
              <a:gd name="connsiteX2" fmla="*/ 1086440 w 1574807"/>
              <a:gd name="connsiteY2" fmla="*/ 1883125 h 5357260"/>
              <a:gd name="connsiteX3" fmla="*/ 1423257 w 1574807"/>
              <a:gd name="connsiteY3" fmla="*/ 1883125 h 5357260"/>
              <a:gd name="connsiteX4" fmla="*/ 1574807 w 1574807"/>
              <a:gd name="connsiteY4" fmla="*/ 2034675 h 5357260"/>
              <a:gd name="connsiteX5" fmla="*/ 1574807 w 1574807"/>
              <a:gd name="connsiteY5" fmla="*/ 3985343 h 5357260"/>
              <a:gd name="connsiteX6" fmla="*/ 1423257 w 1574807"/>
              <a:gd name="connsiteY6" fmla="*/ 4136893 h 5357260"/>
              <a:gd name="connsiteX7" fmla="*/ 1086440 w 1574807"/>
              <a:gd name="connsiteY7" fmla="*/ 4136893 h 5357260"/>
              <a:gd name="connsiteX8" fmla="*/ 1086440 w 1574807"/>
              <a:gd name="connsiteY8" fmla="*/ 5357260 h 5357260"/>
              <a:gd name="connsiteX9" fmla="*/ 0 w 1574807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4807" h="5357260">
                <a:moveTo>
                  <a:pt x="0" y="0"/>
                </a:moveTo>
                <a:lnTo>
                  <a:pt x="1086440" y="0"/>
                </a:lnTo>
                <a:lnTo>
                  <a:pt x="1086440" y="1883125"/>
                </a:lnTo>
                <a:lnTo>
                  <a:pt x="1423257" y="1883125"/>
                </a:lnTo>
                <a:cubicBezTo>
                  <a:pt x="1506956" y="1883125"/>
                  <a:pt x="1574807" y="1950976"/>
                  <a:pt x="1574807" y="2034675"/>
                </a:cubicBezTo>
                <a:lnTo>
                  <a:pt x="1574807" y="3985343"/>
                </a:lnTo>
                <a:cubicBezTo>
                  <a:pt x="1574807" y="4069042"/>
                  <a:pt x="1506956" y="4136893"/>
                  <a:pt x="1423257" y="4136893"/>
                </a:cubicBezTo>
                <a:lnTo>
                  <a:pt x="1086440" y="4136893"/>
                </a:lnTo>
                <a:lnTo>
                  <a:pt x="108644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1" name="任意形状 10"/>
          <p:cNvSpPr/>
          <p:nvPr userDrawn="1"/>
        </p:nvSpPr>
        <p:spPr>
          <a:xfrm>
            <a:off x="6931838" y="-3"/>
            <a:ext cx="2132585" cy="6858000"/>
          </a:xfrm>
          <a:custGeom>
            <a:avLst/>
            <a:gdLst>
              <a:gd name="connsiteX0" fmla="*/ 0 w 1599439"/>
              <a:gd name="connsiteY0" fmla="*/ 0 h 5357260"/>
              <a:gd name="connsiteX1" fmla="*/ 1086440 w 1599439"/>
              <a:gd name="connsiteY1" fmla="*/ 0 h 5357260"/>
              <a:gd name="connsiteX2" fmla="*/ 1086440 w 1599439"/>
              <a:gd name="connsiteY2" fmla="*/ 1199954 h 5357260"/>
              <a:gd name="connsiteX3" fmla="*/ 1447889 w 1599439"/>
              <a:gd name="connsiteY3" fmla="*/ 1199954 h 5357260"/>
              <a:gd name="connsiteX4" fmla="*/ 1599439 w 1599439"/>
              <a:gd name="connsiteY4" fmla="*/ 1351504 h 5357260"/>
              <a:gd name="connsiteX5" fmla="*/ 1599439 w 1599439"/>
              <a:gd name="connsiteY5" fmla="*/ 3302172 h 5357260"/>
              <a:gd name="connsiteX6" fmla="*/ 1447889 w 1599439"/>
              <a:gd name="connsiteY6" fmla="*/ 3453722 h 5357260"/>
              <a:gd name="connsiteX7" fmla="*/ 1086440 w 1599439"/>
              <a:gd name="connsiteY7" fmla="*/ 3453722 h 5357260"/>
              <a:gd name="connsiteX8" fmla="*/ 1086440 w 1599439"/>
              <a:gd name="connsiteY8" fmla="*/ 5357260 h 5357260"/>
              <a:gd name="connsiteX9" fmla="*/ 0 w 1599439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99439" h="5357260">
                <a:moveTo>
                  <a:pt x="0" y="0"/>
                </a:moveTo>
                <a:lnTo>
                  <a:pt x="1086440" y="0"/>
                </a:lnTo>
                <a:lnTo>
                  <a:pt x="1086440" y="1199954"/>
                </a:lnTo>
                <a:lnTo>
                  <a:pt x="1447889" y="1199954"/>
                </a:lnTo>
                <a:cubicBezTo>
                  <a:pt x="1531588" y="1199954"/>
                  <a:pt x="1599439" y="1267805"/>
                  <a:pt x="1599439" y="1351504"/>
                </a:cubicBezTo>
                <a:lnTo>
                  <a:pt x="1599439" y="3302172"/>
                </a:lnTo>
                <a:cubicBezTo>
                  <a:pt x="1599439" y="3385871"/>
                  <a:pt x="1531588" y="3453722"/>
                  <a:pt x="1447889" y="3453722"/>
                </a:cubicBezTo>
                <a:lnTo>
                  <a:pt x="1086440" y="3453722"/>
                </a:lnTo>
                <a:lnTo>
                  <a:pt x="108644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2" name="任意形状 11"/>
          <p:cNvSpPr/>
          <p:nvPr userDrawn="1"/>
        </p:nvSpPr>
        <p:spPr>
          <a:xfrm>
            <a:off x="-3" y="0"/>
            <a:ext cx="7672555" cy="6858000"/>
          </a:xfrm>
          <a:custGeom>
            <a:avLst/>
            <a:gdLst>
              <a:gd name="connsiteX0" fmla="*/ 0 w 5754416"/>
              <a:gd name="connsiteY0" fmla="*/ 0 h 5357260"/>
              <a:gd name="connsiteX1" fmla="*/ 5198880 w 5754416"/>
              <a:gd name="connsiteY1" fmla="*/ 0 h 5357260"/>
              <a:gd name="connsiteX2" fmla="*/ 5198880 w 5754416"/>
              <a:gd name="connsiteY2" fmla="*/ 516780 h 5357260"/>
              <a:gd name="connsiteX3" fmla="*/ 5602866 w 5754416"/>
              <a:gd name="connsiteY3" fmla="*/ 516780 h 5357260"/>
              <a:gd name="connsiteX4" fmla="*/ 5754416 w 5754416"/>
              <a:gd name="connsiteY4" fmla="*/ 668330 h 5357260"/>
              <a:gd name="connsiteX5" fmla="*/ 5754416 w 5754416"/>
              <a:gd name="connsiteY5" fmla="*/ 2618998 h 5357260"/>
              <a:gd name="connsiteX6" fmla="*/ 5602866 w 5754416"/>
              <a:gd name="connsiteY6" fmla="*/ 2770548 h 5357260"/>
              <a:gd name="connsiteX7" fmla="*/ 5198880 w 5754416"/>
              <a:gd name="connsiteY7" fmla="*/ 2770548 h 5357260"/>
              <a:gd name="connsiteX8" fmla="*/ 5198880 w 5754416"/>
              <a:gd name="connsiteY8" fmla="*/ 5357260 h 5357260"/>
              <a:gd name="connsiteX9" fmla="*/ 0 w 5754416"/>
              <a:gd name="connsiteY9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54416" h="5357260">
                <a:moveTo>
                  <a:pt x="0" y="0"/>
                </a:moveTo>
                <a:lnTo>
                  <a:pt x="5198880" y="0"/>
                </a:lnTo>
                <a:lnTo>
                  <a:pt x="5198880" y="516780"/>
                </a:lnTo>
                <a:lnTo>
                  <a:pt x="5602866" y="516780"/>
                </a:lnTo>
                <a:cubicBezTo>
                  <a:pt x="5686565" y="516780"/>
                  <a:pt x="5754416" y="584631"/>
                  <a:pt x="5754416" y="668330"/>
                </a:cubicBezTo>
                <a:lnTo>
                  <a:pt x="5754416" y="2618998"/>
                </a:lnTo>
                <a:cubicBezTo>
                  <a:pt x="5754416" y="2702697"/>
                  <a:pt x="5686565" y="2770548"/>
                  <a:pt x="5602866" y="2770548"/>
                </a:cubicBezTo>
                <a:lnTo>
                  <a:pt x="5198880" y="2770548"/>
                </a:lnTo>
                <a:lnTo>
                  <a:pt x="5198880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4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7000517" y="129159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16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7003728" y="75374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17" name="竖排文本占位符 13"/>
          <p:cNvSpPr>
            <a:spLocks noGrp="1"/>
          </p:cNvSpPr>
          <p:nvPr>
            <p:ph type="body" orient="vert" sz="quarter" idx="12" hasCustomPrompt="1"/>
          </p:nvPr>
        </p:nvSpPr>
        <p:spPr>
          <a:xfrm>
            <a:off x="8390712" y="218694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18" name="竖排文本占位符 15"/>
          <p:cNvSpPr>
            <a:spLocks noGrp="1"/>
          </p:cNvSpPr>
          <p:nvPr>
            <p:ph type="body" orient="vert" sz="quarter" idx="13" hasCustomPrompt="1"/>
          </p:nvPr>
        </p:nvSpPr>
        <p:spPr>
          <a:xfrm>
            <a:off x="8393923" y="164909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19" name="竖排文本占位符 13"/>
          <p:cNvSpPr>
            <a:spLocks noGrp="1"/>
          </p:cNvSpPr>
          <p:nvPr>
            <p:ph type="body" orient="vert" sz="quarter" idx="14" hasCustomPrompt="1"/>
          </p:nvPr>
        </p:nvSpPr>
        <p:spPr>
          <a:xfrm>
            <a:off x="9794635" y="306007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20" name="竖排文本占位符 15"/>
          <p:cNvSpPr>
            <a:spLocks noGrp="1"/>
          </p:cNvSpPr>
          <p:nvPr>
            <p:ph type="body" orient="vert" sz="quarter" idx="15" hasCustomPrompt="1"/>
          </p:nvPr>
        </p:nvSpPr>
        <p:spPr>
          <a:xfrm>
            <a:off x="9797846" y="252222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21" name="竖排文本占位符 13"/>
          <p:cNvSpPr>
            <a:spLocks noGrp="1"/>
          </p:cNvSpPr>
          <p:nvPr>
            <p:ph type="body" orient="vert" sz="quarter" idx="16" hasCustomPrompt="1"/>
          </p:nvPr>
        </p:nvSpPr>
        <p:spPr>
          <a:xfrm>
            <a:off x="11230550" y="393256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22" name="竖排文本占位符 15"/>
          <p:cNvSpPr>
            <a:spLocks noGrp="1"/>
          </p:cNvSpPr>
          <p:nvPr>
            <p:ph type="body" orient="vert" sz="quarter" idx="17" hasCustomPrompt="1"/>
          </p:nvPr>
        </p:nvSpPr>
        <p:spPr>
          <a:xfrm>
            <a:off x="11233761" y="339471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8" hasCustomPrompt="1"/>
          </p:nvPr>
        </p:nvSpPr>
        <p:spPr>
          <a:xfrm>
            <a:off x="677720" y="3663633"/>
            <a:ext cx="5845998" cy="2022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600" b="1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点击此处</a:t>
            </a:r>
          </a:p>
          <a:p>
            <a:pPr lvl="0"/>
            <a:r>
              <a:rPr kumimoji="1" lang="zh-CN" altLang="en-US" dirty="0" smtClean="0"/>
              <a:t>添加标题</a:t>
            </a:r>
            <a:endParaRPr kumimoji="1" lang="zh-CN" altLang="en-US" dirty="0"/>
          </a:p>
        </p:txBody>
      </p:sp>
      <p:sp>
        <p:nvSpPr>
          <p:cNvPr id="25" name="文本占位符 23"/>
          <p:cNvSpPr>
            <a:spLocks noGrp="1"/>
          </p:cNvSpPr>
          <p:nvPr>
            <p:ph type="body" sz="quarter" idx="19" hasCustomPrompt="1"/>
          </p:nvPr>
        </p:nvSpPr>
        <p:spPr>
          <a:xfrm>
            <a:off x="677720" y="5826919"/>
            <a:ext cx="5845998" cy="3681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baseline="0">
                <a:solidFill>
                  <a:schemeClr val="bg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lvl="0"/>
            <a:r>
              <a:rPr kumimoji="1" lang="en-US" altLang="zh-CN" dirty="0" smtClean="0"/>
              <a:t>PRESENTED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BY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OfficePLUS</a:t>
            </a:r>
            <a:endParaRPr kumimoji="1" lang="zh-CN" alt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632621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smtClean="0"/>
              <a:t>01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7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71108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625321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815983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形状 1"/>
          <p:cNvSpPr/>
          <p:nvPr userDrawn="1"/>
        </p:nvSpPr>
        <p:spPr>
          <a:xfrm>
            <a:off x="1" y="0"/>
            <a:ext cx="11812159" cy="6858000"/>
          </a:xfrm>
          <a:custGeom>
            <a:avLst/>
            <a:gdLst>
              <a:gd name="connsiteX0" fmla="*/ 0 w 9231260"/>
              <a:gd name="connsiteY0" fmla="*/ 0 h 5357260"/>
              <a:gd name="connsiteX1" fmla="*/ 3476844 w 9231260"/>
              <a:gd name="connsiteY1" fmla="*/ 0 h 5357260"/>
              <a:gd name="connsiteX2" fmla="*/ 4699591 w 9231260"/>
              <a:gd name="connsiteY2" fmla="*/ 0 h 5357260"/>
              <a:gd name="connsiteX3" fmla="*/ 8675724 w 9231260"/>
              <a:gd name="connsiteY3" fmla="*/ 0 h 5357260"/>
              <a:gd name="connsiteX4" fmla="*/ 8675724 w 9231260"/>
              <a:gd name="connsiteY4" fmla="*/ 516780 h 5357260"/>
              <a:gd name="connsiteX5" fmla="*/ 9079710 w 9231260"/>
              <a:gd name="connsiteY5" fmla="*/ 516780 h 5357260"/>
              <a:gd name="connsiteX6" fmla="*/ 9231260 w 9231260"/>
              <a:gd name="connsiteY6" fmla="*/ 668330 h 5357260"/>
              <a:gd name="connsiteX7" fmla="*/ 9231260 w 9231260"/>
              <a:gd name="connsiteY7" fmla="*/ 2618998 h 5357260"/>
              <a:gd name="connsiteX8" fmla="*/ 9079710 w 9231260"/>
              <a:gd name="connsiteY8" fmla="*/ 2770548 h 5357260"/>
              <a:gd name="connsiteX9" fmla="*/ 8675724 w 9231260"/>
              <a:gd name="connsiteY9" fmla="*/ 2770548 h 5357260"/>
              <a:gd name="connsiteX10" fmla="*/ 8675724 w 9231260"/>
              <a:gd name="connsiteY10" fmla="*/ 5357260 h 5357260"/>
              <a:gd name="connsiteX11" fmla="*/ 4699591 w 9231260"/>
              <a:gd name="connsiteY11" fmla="*/ 5357260 h 5357260"/>
              <a:gd name="connsiteX12" fmla="*/ 3476844 w 9231260"/>
              <a:gd name="connsiteY12" fmla="*/ 5357260 h 5357260"/>
              <a:gd name="connsiteX13" fmla="*/ 0 w 9231260"/>
              <a:gd name="connsiteY13" fmla="*/ 5357260 h 535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231260" h="5357260">
                <a:moveTo>
                  <a:pt x="0" y="0"/>
                </a:moveTo>
                <a:lnTo>
                  <a:pt x="3476844" y="0"/>
                </a:lnTo>
                <a:lnTo>
                  <a:pt x="4699591" y="0"/>
                </a:lnTo>
                <a:lnTo>
                  <a:pt x="8675724" y="0"/>
                </a:lnTo>
                <a:lnTo>
                  <a:pt x="8675724" y="516780"/>
                </a:lnTo>
                <a:lnTo>
                  <a:pt x="9079710" y="516780"/>
                </a:lnTo>
                <a:cubicBezTo>
                  <a:pt x="9163409" y="516780"/>
                  <a:pt x="9231260" y="584631"/>
                  <a:pt x="9231260" y="668330"/>
                </a:cubicBezTo>
                <a:lnTo>
                  <a:pt x="9231260" y="2618998"/>
                </a:lnTo>
                <a:cubicBezTo>
                  <a:pt x="9231260" y="2702697"/>
                  <a:pt x="9163409" y="2770548"/>
                  <a:pt x="9079710" y="2770548"/>
                </a:cubicBezTo>
                <a:lnTo>
                  <a:pt x="8675724" y="2770548"/>
                </a:lnTo>
                <a:lnTo>
                  <a:pt x="8675724" y="5357260"/>
                </a:lnTo>
                <a:lnTo>
                  <a:pt x="4699591" y="5357260"/>
                </a:lnTo>
                <a:lnTo>
                  <a:pt x="3476844" y="5357260"/>
                </a:lnTo>
                <a:lnTo>
                  <a:pt x="0" y="53572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762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" name="竖排文本占位符 13"/>
          <p:cNvSpPr>
            <a:spLocks noGrp="1"/>
          </p:cNvSpPr>
          <p:nvPr>
            <p:ph type="body" orient="vert" sz="quarter" idx="10" hasCustomPrompt="1"/>
          </p:nvPr>
        </p:nvSpPr>
        <p:spPr>
          <a:xfrm>
            <a:off x="11115317" y="1337310"/>
            <a:ext cx="602968" cy="2171700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0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smtClean="0"/>
              <a:t>添加</a:t>
            </a:r>
            <a:r>
              <a:rPr kumimoji="1" lang="zh-CN" altLang="en-US" dirty="0" smtClean="0"/>
              <a:t>标题</a:t>
            </a:r>
            <a:endParaRPr kumimoji="1" lang="zh-CN" altLang="en-US" dirty="0"/>
          </a:p>
        </p:txBody>
      </p:sp>
      <p:sp>
        <p:nvSpPr>
          <p:cNvPr id="4" name="竖排文本占位符 15"/>
          <p:cNvSpPr>
            <a:spLocks noGrp="1"/>
          </p:cNvSpPr>
          <p:nvPr>
            <p:ph type="body" orient="vert" sz="quarter" idx="11" hasCustomPrompt="1"/>
          </p:nvPr>
        </p:nvSpPr>
        <p:spPr>
          <a:xfrm>
            <a:off x="11118528" y="799460"/>
            <a:ext cx="600147" cy="537847"/>
          </a:xfrm>
          <a:prstGeom prst="rect">
            <a:avLst/>
          </a:prstGeom>
        </p:spPr>
        <p:txBody>
          <a:bodyPr vert="eaVert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308928" y="24003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zh-CN" dirty="0" smtClean="0"/>
              <a:t>CLICK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HERE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ADD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TITLE</a:t>
            </a:r>
            <a:endParaRPr kumimoji="1"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3" hasCustomPrompt="1"/>
          </p:nvPr>
        </p:nvSpPr>
        <p:spPr>
          <a:xfrm>
            <a:off x="308928" y="594361"/>
            <a:ext cx="3943032" cy="35433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zh-CN" altLang="en-US" dirty="0" smtClean="0"/>
              <a:t>点击</a:t>
            </a:r>
            <a:r>
              <a:rPr kumimoji="1" lang="zh-CN" altLang="en-US" smtClean="0"/>
              <a:t>此处添加标题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75952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40604" y="759873"/>
            <a:ext cx="161775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867" dirty="0" smtClean="0">
                <a:solidFill>
                  <a:srgbClr val="000000"/>
                </a:solidFill>
                <a:latin typeface="Segoe UI Light"/>
                <a:ea typeface="微软雅黑"/>
                <a:cs typeface="Segoe UI Light"/>
              </a:rPr>
              <a:t>背景图片素材</a:t>
            </a:r>
            <a:endParaRPr lang="zh-CN" altLang="en-US" sz="1867" dirty="0">
              <a:solidFill>
                <a:srgbClr val="000000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1067" smtClean="0">
                <a:solidFill>
                  <a:srgbClr val="000000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 dirty="0">
              <a:solidFill>
                <a:srgbClr val="000000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170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标注</a:t>
            </a:r>
            <a:endParaRPr lang="zh-CN" altLang="en-US" sz="1867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2857674" y="841948"/>
            <a:ext cx="1402001" cy="3292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字体使用 </a:t>
            </a: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行距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声明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395052" y="841948"/>
            <a:ext cx="3727457" cy="3825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英文 </a:t>
            </a:r>
            <a:r>
              <a:rPr lang="en-US" altLang="zh-CN" sz="1333" smtClean="0">
                <a:solidFill>
                  <a:srgbClr val="FFFFFF"/>
                </a:solidFill>
                <a:latin typeface="Segoe UI Light"/>
                <a:ea typeface="微软雅黑" charset="0"/>
                <a:cs typeface="Segoe UI Light"/>
              </a:rPr>
              <a:t>Century Gothic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 charset="0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中文 微软雅黑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正文 </a:t>
            </a:r>
            <a:r>
              <a:rPr lang="en-US" altLang="zh-CN" sz="1333" dirty="0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dirty="0" err="1" smtClean="0">
                <a:solidFill>
                  <a:srgbClr val="FFFFFF"/>
                </a:solidFill>
                <a:latin typeface="Segoe UI Light"/>
                <a:ea typeface="微软雅黑"/>
                <a:cs typeface="Segoe UI Light"/>
              </a:rPr>
              <a:t>cn.bing.com</a:t>
            </a: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kumimoji="1" lang="en-US" altLang="zh-CN" sz="1333" dirty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 部分</a:t>
            </a: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 dirty="0">
                <a:solidFill>
                  <a:prstClr val="white"/>
                </a:solidFill>
                <a:latin typeface="Century Gothic"/>
                <a:ea typeface="微软雅黑" charset="0"/>
              </a:rPr>
              <a:t>如有建议请</a:t>
            </a:r>
            <a:r>
              <a:rPr lang="zh-CN" altLang="en-US" sz="1333" dirty="0" smtClean="0">
                <a:solidFill>
                  <a:prstClr val="white"/>
                </a:solidFill>
                <a:latin typeface="Century Gothic"/>
                <a:ea typeface="微软雅黑" charset="0"/>
              </a:rPr>
              <a:t>联系 </a:t>
            </a:r>
            <a:r>
              <a:rPr lang="zh-CN" altLang="en-US" sz="1333" dirty="0" smtClean="0">
                <a:solidFill>
                  <a:prstClr val="white"/>
                </a:solidFill>
                <a:latin typeface="Segoe UI Light" charset="0"/>
                <a:ea typeface="Segoe UI Light" charset="0"/>
                <a:cs typeface="Segoe UI Light" charset="0"/>
              </a:rPr>
              <a:t>officeplus@microsoft.com</a:t>
            </a:r>
            <a:endParaRPr lang="en-US" altLang="zh-CN" sz="1333" dirty="0" smtClean="0">
              <a:solidFill>
                <a:srgbClr val="FFFFFF"/>
              </a:solidFill>
              <a:latin typeface="Segoe UI Light"/>
              <a:ea typeface="微软雅黑"/>
              <a:cs typeface="Segoe UI Light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dirty="0" smtClean="0">
                <a:solidFill>
                  <a:prstClr val="white"/>
                </a:solidFill>
                <a:latin typeface="Segoe UI Light"/>
                <a:ea typeface="微软雅黑" charset="0"/>
                <a:cs typeface="Segoe UI Light"/>
              </a:rPr>
              <a:t>OfficePLUS</a:t>
            </a:r>
            <a:endParaRPr lang="zh-CN" altLang="en-US" sz="1067" dirty="0">
              <a:solidFill>
                <a:prstClr val="white"/>
              </a:solidFill>
              <a:latin typeface="Segoe UI Light"/>
              <a:ea typeface="微软雅黑" charset="0"/>
              <a:cs typeface="Segoe UI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3925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447955" y="4458724"/>
            <a:ext cx="3296095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/>
            <a:r>
              <a:rPr kumimoji="1" lang="zh-CN" altLang="en-US" sz="1333" dirty="0" smtClean="0">
                <a:solidFill>
                  <a:srgbClr val="000000"/>
                </a:solidFill>
                <a:latin typeface="Century Gothic"/>
                <a:ea typeface="微软雅黑" charset="0"/>
              </a:rPr>
              <a:t>点击</a:t>
            </a:r>
            <a:r>
              <a:rPr kumimoji="1" lang="en-US" altLang="zh-CN" sz="1333" dirty="0" smtClean="0">
                <a:solidFill>
                  <a:srgbClr val="000000"/>
                </a:solidFill>
                <a:latin typeface="Segoe UI Light" charset="0"/>
                <a:ea typeface="Segoe UI Light" charset="0"/>
                <a:cs typeface="Segoe UI Light" charset="0"/>
              </a:rPr>
              <a:t>Logo</a:t>
            </a:r>
            <a:r>
              <a:rPr kumimoji="1" lang="zh-CN" altLang="en-US" sz="1333" dirty="0" smtClean="0">
                <a:solidFill>
                  <a:srgbClr val="000000"/>
                </a:solidFill>
                <a:latin typeface="Century Gothic"/>
                <a:ea typeface="微软雅黑" charset="0"/>
              </a:rPr>
              <a:t>获取更多优质模板（放映模式）</a:t>
            </a:r>
            <a:endParaRPr kumimoji="1" lang="zh-CN" altLang="en-US" sz="1333" dirty="0">
              <a:solidFill>
                <a:srgbClr val="000000"/>
              </a:solidFill>
              <a:latin typeface="Century Gothic"/>
              <a:ea typeface="微软雅黑" charset="0"/>
            </a:endParaRPr>
          </a:p>
        </p:txBody>
      </p:sp>
      <p:pic>
        <p:nvPicPr>
          <p:cNvPr id="4" name="图片 3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227832"/>
            <a:ext cx="3048000" cy="4023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439933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6944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9" r:id="rId2"/>
    <p:sldLayoutId id="2147483680" r:id="rId3"/>
    <p:sldLayoutId id="2147483681" r:id="rId4"/>
    <p:sldLayoutId id="2147483682" r:id="rId5"/>
    <p:sldLayoutId id="2147483664" r:id="rId6"/>
    <p:sldLayoutId id="2147483663" r:id="rId7"/>
    <p:sldLayoutId id="214748366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竖排文本占位符 3"/>
          <p:cNvSpPr>
            <a:spLocks noGrp="1"/>
          </p:cNvSpPr>
          <p:nvPr>
            <p:ph type="body" orient="vert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核心概念</a:t>
            </a:r>
            <a:endParaRPr kumimoji="1" lang="zh-CN" altLang="en-US" dirty="0"/>
          </a:p>
        </p:txBody>
      </p:sp>
      <p:sp>
        <p:nvSpPr>
          <p:cNvPr id="5" name="竖排文本占位符 4"/>
          <p:cNvSpPr>
            <a:spLocks noGrp="1"/>
          </p:cNvSpPr>
          <p:nvPr>
            <p:ph type="body" orient="vert" sz="quarter" idx="13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6" name="竖排文本占位符 5"/>
          <p:cNvSpPr>
            <a:spLocks noGrp="1"/>
          </p:cNvSpPr>
          <p:nvPr>
            <p:ph type="body" orient="vert" sz="quarter" idx="14"/>
          </p:nvPr>
        </p:nvSpPr>
        <p:spPr>
          <a:xfrm>
            <a:off x="9794635" y="3060070"/>
            <a:ext cx="602968" cy="2626038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7" name="竖排文本占位符 6"/>
          <p:cNvSpPr>
            <a:spLocks noGrp="1"/>
          </p:cNvSpPr>
          <p:nvPr>
            <p:ph type="body" orient="vert" sz="quarter" idx="15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8" name="竖排文本占位符 7"/>
          <p:cNvSpPr>
            <a:spLocks noGrp="1"/>
          </p:cNvSpPr>
          <p:nvPr>
            <p:ph type="body" orient="vert" sz="quarter" idx="16"/>
          </p:nvPr>
        </p:nvSpPr>
        <p:spPr>
          <a:xfrm>
            <a:off x="11230550" y="3932559"/>
            <a:ext cx="602968" cy="2925441"/>
          </a:xfrm>
        </p:spPr>
        <p:txBody>
          <a:bodyPr/>
          <a:lstStyle/>
          <a:p>
            <a:r>
              <a:rPr kumimoji="1" lang="zh-TW" altLang="en-US" dirty="0" smtClean="0"/>
              <a:t>觀摩、討論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9" name="竖排文本占位符 8"/>
          <p:cNvSpPr>
            <a:spLocks noGrp="1"/>
          </p:cNvSpPr>
          <p:nvPr>
            <p:ph type="body" orient="vert" sz="quarter" idx="17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8"/>
          </p:nvPr>
        </p:nvSpPr>
        <p:spPr>
          <a:xfrm>
            <a:off x="-1" y="3663633"/>
            <a:ext cx="7940041" cy="2022475"/>
          </a:xfrm>
        </p:spPr>
        <p:txBody>
          <a:bodyPr/>
          <a:lstStyle/>
          <a:p>
            <a:r>
              <a:rPr kumimoji="1" lang="zh-TW" altLang="en-US" dirty="0" smtClean="0"/>
              <a:t>數學新世界教師種子生根計畫</a:t>
            </a:r>
            <a:endParaRPr kumimoji="1" lang="en-US" altLang="zh-CN" dirty="0"/>
          </a:p>
          <a:p>
            <a:endParaRPr kumimoji="1"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9"/>
          </p:nvPr>
        </p:nvSpPr>
        <p:spPr>
          <a:xfrm>
            <a:off x="3600719" y="4863628"/>
            <a:ext cx="5845998" cy="368142"/>
          </a:xfrm>
        </p:spPr>
        <p:txBody>
          <a:bodyPr/>
          <a:lstStyle/>
          <a:p>
            <a:r>
              <a:rPr kumimoji="1" lang="zh-TW" altLang="en-US" dirty="0" smtClean="0">
                <a:latin typeface="Microsoft YaHei" charset="0"/>
                <a:ea typeface="Microsoft YaHei" charset="0"/>
                <a:cs typeface="Microsoft YaHei" charset="0"/>
              </a:rPr>
              <a:t>共備種子講師暑期培訓營 </a:t>
            </a:r>
            <a:endParaRPr kumimoji="1" lang="zh-CN" altLang="en-US" dirty="0">
              <a:latin typeface="Microsoft YaHei" charset="0"/>
              <a:ea typeface="Microsoft YaHei" charset="0"/>
              <a:cs typeface="Microsoft YaHei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897885" y="5686108"/>
            <a:ext cx="291211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latin typeface="標楷體" pitchFamily="65" charset="-120"/>
                <a:ea typeface="標楷體" pitchFamily="65" charset="-120"/>
              </a:rPr>
              <a:t>國小組</a:t>
            </a:r>
            <a:r>
              <a:rPr lang="en-US" altLang="zh-TW" sz="2500" b="1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500" b="1" dirty="0" smtClean="0">
                <a:latin typeface="標楷體" pitchFamily="65" charset="-120"/>
                <a:ea typeface="標楷體" pitchFamily="65" charset="-120"/>
              </a:rPr>
              <a:t>怎樣解題</a:t>
            </a:r>
            <a:endParaRPr lang="zh-TW" altLang="en-US" sz="2500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870273" y="6550223"/>
            <a:ext cx="3520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1" dirty="0" smtClean="0">
                <a:latin typeface="標楷體" pitchFamily="65" charset="-120"/>
                <a:ea typeface="標楷體" pitchFamily="65" charset="-120"/>
              </a:rPr>
              <a:t>學員兼講師  鄭盧怡君</a:t>
            </a:r>
            <a:endParaRPr lang="zh-TW" altLang="en-US" sz="1400" b="1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01448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31520" y="107578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1520" y="2048256"/>
            <a:ext cx="3520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" name="圖片 14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820" y="3130301"/>
            <a:ext cx="8962772" cy="757418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206820" y="4437751"/>
            <a:ext cx="882414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尺上面標示的數字代表的意思是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代表的意義？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31520" y="107578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提問四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1520" y="2048256"/>
            <a:ext cx="3520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127248" y="5171206"/>
            <a:ext cx="51297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開始再走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步，會到哪裡？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從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往後走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步會到哪裡？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5" name="圖片 14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780" y="2850029"/>
            <a:ext cx="6228314" cy="19223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31520" y="107578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提問四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1520" y="2048256"/>
            <a:ext cx="3520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236976" y="4078224"/>
            <a:ext cx="5029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這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個數間存在著哪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個關係式？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" name="圖片 11" descr="2.png"/>
          <p:cNvPicPr>
            <a:picLocks noChangeAspect="1"/>
          </p:cNvPicPr>
          <p:nvPr/>
        </p:nvPicPr>
        <p:blipFill>
          <a:blip r:embed="rId2"/>
          <a:srcRect l="12079" r="21665"/>
          <a:stretch>
            <a:fillRect/>
          </a:stretch>
        </p:blipFill>
        <p:spPr>
          <a:xfrm>
            <a:off x="3794760" y="1937555"/>
            <a:ext cx="3666572" cy="17080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31520" y="1075781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提問四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731520" y="2048256"/>
            <a:ext cx="352044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236976" y="4078224"/>
            <a:ext cx="5029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這支筆有多長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3" name="圖片 12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820" y="3130301"/>
            <a:ext cx="8962772" cy="757418"/>
          </a:xfrm>
          <a:prstGeom prst="rect">
            <a:avLst/>
          </a:prstGeom>
        </p:spPr>
      </p:pic>
      <p:pic>
        <p:nvPicPr>
          <p:cNvPr id="15" name="圖片 14" descr="images.jpg"/>
          <p:cNvPicPr>
            <a:picLocks noChangeAspect="1"/>
          </p:cNvPicPr>
          <p:nvPr/>
        </p:nvPicPr>
        <p:blipFill>
          <a:blip r:embed="rId3"/>
          <a:srcRect t="41567" b="45333"/>
          <a:stretch>
            <a:fillRect/>
          </a:stretch>
        </p:blipFill>
        <p:spPr>
          <a:xfrm>
            <a:off x="3536830" y="2502514"/>
            <a:ext cx="5520906" cy="627787"/>
          </a:xfrm>
          <a:prstGeom prst="rect">
            <a:avLst/>
          </a:prstGeom>
        </p:spPr>
      </p:pic>
      <p:cxnSp>
        <p:nvCxnSpPr>
          <p:cNvPr id="17" name="直線接點 16"/>
          <p:cNvCxnSpPr/>
          <p:nvPr/>
        </p:nvCxnSpPr>
        <p:spPr>
          <a:xfrm>
            <a:off x="3794760" y="2261956"/>
            <a:ext cx="0" cy="1006496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8796528" y="2237678"/>
            <a:ext cx="0" cy="1006496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先種再算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先算再種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271" y="3671806"/>
            <a:ext cx="6987369" cy="21346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281603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466280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幾種解決方法？哪一種最貼切學生想法？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00569" y="5949851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3" name="圖片 12" descr="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4950" y="3014242"/>
            <a:ext cx="7103794" cy="28698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幾種解決方法？哪一種最貼切學生想法？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pic>
        <p:nvPicPr>
          <p:cNvPr id="15" name="圖片 14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258" y="3690965"/>
            <a:ext cx="1366010" cy="1329091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20" name="圖片 19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4668" y="3690965"/>
            <a:ext cx="1366010" cy="1329091"/>
          </a:xfrm>
          <a:prstGeom prst="rect">
            <a:avLst/>
          </a:prstGeom>
        </p:spPr>
      </p:pic>
      <p:pic>
        <p:nvPicPr>
          <p:cNvPr id="21" name="圖片 20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080" y="3690965"/>
            <a:ext cx="1366010" cy="1329091"/>
          </a:xfrm>
          <a:prstGeom prst="rect">
            <a:avLst/>
          </a:prstGeom>
        </p:spPr>
      </p:pic>
      <p:pic>
        <p:nvPicPr>
          <p:cNvPr id="22" name="圖片 21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7308" y="3690965"/>
            <a:ext cx="1366010" cy="1329091"/>
          </a:xfrm>
          <a:prstGeom prst="rect">
            <a:avLst/>
          </a:prstGeom>
        </p:spPr>
      </p:pic>
      <p:pic>
        <p:nvPicPr>
          <p:cNvPr id="23" name="圖片 22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3630" y="3690965"/>
            <a:ext cx="1366010" cy="1329091"/>
          </a:xfrm>
          <a:prstGeom prst="rect">
            <a:avLst/>
          </a:prstGeom>
        </p:spPr>
      </p:pic>
      <p:pic>
        <p:nvPicPr>
          <p:cNvPr id="24" name="圖片 23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1738" y="3690965"/>
            <a:ext cx="1366010" cy="13290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192934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00569" y="1764792"/>
            <a:ext cx="4584079" cy="22395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569" y="1937555"/>
            <a:ext cx="2002536" cy="1944611"/>
          </a:xfrm>
          <a:prstGeom prst="rect">
            <a:avLst/>
          </a:prstGeom>
        </p:spPr>
      </p:pic>
      <p:pic>
        <p:nvPicPr>
          <p:cNvPr id="16" name="圖片 15" descr="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204" y="1903378"/>
            <a:ext cx="2035649" cy="1978788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5751576" y="1764792"/>
            <a:ext cx="4979177" cy="223957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3160" y="1903378"/>
            <a:ext cx="2003034" cy="1944611"/>
          </a:xfrm>
          <a:prstGeom prst="rect">
            <a:avLst/>
          </a:prstGeom>
        </p:spPr>
      </p:pic>
      <p:pic>
        <p:nvPicPr>
          <p:cNvPr id="19" name="圖片 18" descr="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8755" y="1903377"/>
            <a:ext cx="2505327" cy="1944611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2878204" y="4004365"/>
            <a:ext cx="4793612" cy="2112971"/>
          </a:xfrm>
          <a:prstGeom prst="rect">
            <a:avLst/>
          </a:prstGeom>
          <a:solidFill>
            <a:srgbClr val="979AC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圖片 13" descr="未命名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7836" y="4176100"/>
            <a:ext cx="1867820" cy="1811219"/>
          </a:xfrm>
          <a:prstGeom prst="rect">
            <a:avLst/>
          </a:prstGeom>
        </p:spPr>
      </p:pic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6025" y="4116094"/>
            <a:ext cx="1932319" cy="184338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1814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192934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20" name="圖片 19" descr="圖片2.png"/>
          <p:cNvPicPr>
            <a:picLocks noChangeAspect="1"/>
          </p:cNvPicPr>
          <p:nvPr/>
        </p:nvPicPr>
        <p:blipFill>
          <a:blip r:embed="rId2"/>
          <a:srcRect l="14962" r="21573" b="6455"/>
          <a:stretch>
            <a:fillRect/>
          </a:stretch>
        </p:blipFill>
        <p:spPr>
          <a:xfrm>
            <a:off x="905256" y="2297016"/>
            <a:ext cx="3044952" cy="2759616"/>
          </a:xfrm>
          <a:prstGeom prst="rect">
            <a:avLst/>
          </a:prstGeom>
        </p:spPr>
      </p:pic>
      <p:pic>
        <p:nvPicPr>
          <p:cNvPr id="24" name="圖片 23" descr="圖片3.png"/>
          <p:cNvPicPr>
            <a:picLocks noChangeAspect="1"/>
          </p:cNvPicPr>
          <p:nvPr/>
        </p:nvPicPr>
        <p:blipFill>
          <a:blip r:embed="rId3"/>
          <a:srcRect l="16577" r="7186" b="13552"/>
          <a:stretch>
            <a:fillRect/>
          </a:stretch>
        </p:blipFill>
        <p:spPr>
          <a:xfrm>
            <a:off x="6355080" y="2605917"/>
            <a:ext cx="4206240" cy="2450715"/>
          </a:xfrm>
          <a:prstGeom prst="rect">
            <a:avLst/>
          </a:prstGeom>
        </p:spPr>
      </p:pic>
      <p:sp>
        <p:nvSpPr>
          <p:cNvPr id="25" name="文字方塊 24"/>
          <p:cNvSpPr txBox="1"/>
          <p:nvPr/>
        </p:nvSpPr>
        <p:spPr>
          <a:xfrm>
            <a:off x="4471416" y="3209544"/>
            <a:ext cx="156362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dirty="0" smtClean="0"/>
              <a:t>V.S</a:t>
            </a:r>
            <a:endParaRPr lang="zh-TW" altLang="en-US" sz="5000" dirty="0"/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5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總人數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÷4≠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每邊人數？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80" y="3676671"/>
            <a:ext cx="9146130" cy="8953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22" name="组 21"/>
          <p:cNvGrpSpPr/>
          <p:nvPr/>
        </p:nvGrpSpPr>
        <p:grpSpPr>
          <a:xfrm>
            <a:off x="600569" y="799460"/>
            <a:ext cx="10130184" cy="52355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341428" y="929748"/>
              <a:ext cx="8043064" cy="364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進入課題前</a:t>
              </a:r>
              <a:r>
                <a:rPr kumimoji="1" lang="zh-TW" altLang="en-US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，先來算個題醒醒腦</a:t>
              </a:r>
              <a:endParaRPr kumimoji="1" lang="en-US" altLang="zh-TW" sz="5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pPr algn="ctr"/>
              <a:r>
                <a:rPr kumimoji="1" lang="zh-TW" altLang="en-US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順便想</a:t>
              </a:r>
              <a:r>
                <a:rPr kumimoji="1" lang="zh-TW" altLang="en-US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想</a:t>
              </a:r>
              <a:r>
                <a:rPr kumimoji="1" lang="zh-TW" altLang="en-US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，你會怎麼教</a:t>
              </a:r>
              <a:r>
                <a:rPr kumimoji="1" lang="en-US" altLang="zh-TW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?</a:t>
              </a:r>
              <a:endParaRPr kumimoji="1" lang="en-US" altLang="zh-CN" sz="5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892672" y="673819"/>
              <a:ext cx="4276117" cy="182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599324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7587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2981" y="280516"/>
            <a:ext cx="5520905" cy="3932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281603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466280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讓學生透過</a:t>
              </a:r>
              <a:r>
                <a:rPr lang="zh-TW" altLang="en-US" sz="40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操作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去感受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202" y="3516358"/>
            <a:ext cx="3679158" cy="25294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提問七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62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甲比乙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多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10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，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甲給乙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10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之後，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怎麼不會一樣多？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225558"/>
              <a:ext cx="1925984" cy="151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4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提問七</a:t>
              </a:r>
              <a:endParaRPr kumimoji="1" lang="en-US" altLang="zh-CN" sz="4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62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甲比乙多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10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，甲給乙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10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之後，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怎麼不會一樣多？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未命名.png"/>
          <p:cNvPicPr>
            <a:picLocks noChangeAspect="1"/>
          </p:cNvPicPr>
          <p:nvPr/>
        </p:nvPicPr>
        <p:blipFill>
          <a:blip r:embed="rId2"/>
          <a:srcRect b="16152"/>
          <a:stretch>
            <a:fillRect/>
          </a:stretch>
        </p:blipFill>
        <p:spPr>
          <a:xfrm>
            <a:off x="1007705" y="1984835"/>
            <a:ext cx="9517402" cy="38490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提問八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62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生活中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奇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、偶數分一邊的排法有哪些？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有什麼方便性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提問八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5342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1.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火車座位分配</a:t>
              </a:r>
              <a:endParaRPr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2.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門牌號碼</a:t>
              </a:r>
              <a:endParaRPr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3.</a:t>
              </a:r>
              <a:r>
                <a:rPr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  <a:cs typeface="Microsoft YaHei" charset="0"/>
                </a:rPr>
                <a:t>國道路線編號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1246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603" y="2701776"/>
            <a:ext cx="1439249" cy="2946641"/>
          </a:xfrm>
          <a:prstGeom prst="rect">
            <a:avLst/>
          </a:prstGeom>
        </p:spPr>
      </p:pic>
      <p:pic>
        <p:nvPicPr>
          <p:cNvPr id="12" name="圖片 11" descr="1247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409" y="1612190"/>
            <a:ext cx="2338837" cy="41579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提問九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從</a:t>
              </a:r>
              <a:r>
                <a:rPr lang="zh-TW" altLang="en-US" sz="40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雞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開始想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還是從</a:t>
              </a:r>
              <a:r>
                <a:rPr lang="zh-TW" altLang="en-US" sz="4000" dirty="0" smtClean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兔子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開始想？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40510"/>
              <a:ext cx="1925984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表格的用途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提問十一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b="1" i="1" dirty="0" smtClean="0">
                  <a:latin typeface="標楷體" pitchFamily="65" charset="-120"/>
                  <a:ea typeface="標楷體" pitchFamily="65" charset="-120"/>
                </a:rPr>
                <a:t>當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xx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幾歲時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…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，句子中的</a:t>
              </a:r>
              <a:r>
                <a:rPr lang="zh-TW" altLang="en-US" sz="4000" b="1" i="1" dirty="0" smtClean="0">
                  <a:latin typeface="標楷體" pitchFamily="65" charset="-120"/>
                  <a:ea typeface="標楷體" pitchFamily="65" charset="-120"/>
                </a:rPr>
                <a:t>當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代表什麼？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提問十二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62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年齡問題中，那些數值會變？ 怎麼變？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那些數值不會變</a:t>
              </a: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提問十三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7057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60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分  </a:t>
              </a:r>
              <a:r>
                <a:rPr lang="en-US" altLang="zh-TW" sz="4000" b="1" dirty="0" err="1" smtClean="0">
                  <a:latin typeface="標楷體" pitchFamily="65" charset="-120"/>
                  <a:ea typeface="標楷體" pitchFamily="65" charset="-120"/>
                </a:rPr>
                <a:t>v.s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  1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秒</a:t>
              </a:r>
              <a:r>
                <a:rPr lang="en-US" altLang="zh-TW" sz="4000" b="1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  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速率＝距離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÷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時間？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60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公尺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/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</a:rPr>
                <a:t>分怎麼念？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endParaRPr lang="zh-TW" altLang="en-US" sz="4000" dirty="0" smtClean="0"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308928" y="799460"/>
            <a:ext cx="10806389" cy="5235579"/>
            <a:chOff x="1708089" y="166343"/>
            <a:chExt cx="8996561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892672" y="673819"/>
              <a:ext cx="4276117" cy="182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708089" y="781764"/>
              <a:ext cx="8996561" cy="536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我告訴你怎麼做比較快</a:t>
              </a:r>
              <a:endParaRPr kumimoji="1" lang="en-US" altLang="zh-TW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pPr algn="ctr"/>
              <a:r>
                <a:rPr kumimoji="1" lang="en-US" altLang="zh-CN" sz="2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V.S</a:t>
              </a:r>
            </a:p>
            <a:p>
              <a:pPr algn="ctr"/>
              <a:r>
                <a:rPr kumimoji="1"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為了計算比較方便</a:t>
              </a:r>
              <a:r>
                <a:rPr kumimoji="1"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，我們一起想</a:t>
              </a:r>
              <a:r>
                <a:rPr kumimoji="1" lang="zh-TW" altLang="en-US" sz="4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怎麼做比較好</a:t>
              </a:r>
              <a:endParaRPr kumimoji="1" lang="en-US" altLang="zh-CN" sz="4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  <a:p>
              <a:pPr algn="ctr"/>
              <a:endParaRPr kumimoji="1" lang="en-US" altLang="zh-CN" sz="5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600569" y="57587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99324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1" name="圖片 10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546" y="240031"/>
            <a:ext cx="4648774" cy="33110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340510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提問十四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574007"/>
              <a:ext cx="7872413" cy="3461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順流速率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=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船速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</a:rPr>
                <a:t>+</a:t>
              </a:r>
              <a:r>
                <a:rPr lang="zh-TW" altLang="zh-TW" sz="4000" dirty="0" smtClean="0">
                  <a:latin typeface="標楷體" pitchFamily="65" charset="-120"/>
                  <a:ea typeface="標楷體" pitchFamily="65" charset="-120"/>
                </a:rPr>
                <a:t>河流流速？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</a:endParaRPr>
            </a:p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有感受的例子？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873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84849"/>
            <a:ext cx="10130184" cy="5475707"/>
            <a:chOff x="1950887" y="163212"/>
            <a:chExt cx="8433605" cy="1173437"/>
          </a:xfrm>
        </p:grpSpPr>
        <p:sp>
          <p:nvSpPr>
            <p:cNvPr id="6" name="矩形 5"/>
            <p:cNvSpPr/>
            <p:nvPr/>
          </p:nvSpPr>
          <p:spPr>
            <a:xfrm>
              <a:off x="1950887" y="163212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225558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提問十五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151258" y="459433"/>
              <a:ext cx="7872413" cy="877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數列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怎麼表示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2,3,5,7,9,2,3,5,7,9</a:t>
              </a:r>
            </a:p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      V.S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2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3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5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7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9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2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3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5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7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、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9</a:t>
              </a:r>
            </a:p>
            <a:p>
              <a:pPr algn="ctr">
                <a:lnSpc>
                  <a:spcPct val="130000"/>
                </a:lnSpc>
              </a:pPr>
              <a:endParaRPr lang="zh-CN" altLang="zh-CN" sz="4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97270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59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189265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325346" y="311975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有感受的圖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好算的圖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00569" y="79945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598731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pic>
        <p:nvPicPr>
          <p:cNvPr id="14" name="圖片 13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174" y="2294194"/>
            <a:ext cx="5241168" cy="1703126"/>
          </a:xfrm>
          <a:prstGeom prst="rect">
            <a:avLst/>
          </a:prstGeom>
        </p:spPr>
      </p:pic>
      <p:pic>
        <p:nvPicPr>
          <p:cNvPr id="15" name="圖片 14" descr="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174" y="4404901"/>
            <a:ext cx="5241168" cy="16917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59"/>
            <a:ext cx="10130184" cy="54641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838500" y="225558"/>
              <a:ext cx="2268550" cy="184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b="1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提問十六</a:t>
              </a:r>
              <a:endParaRPr kumimoji="1" lang="en-US" altLang="zh-CN" sz="5000" b="1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325346" y="399319"/>
              <a:ext cx="7872413" cy="1746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有感受的圖 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V.S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好算的圖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11" name="矩形 10"/>
          <p:cNvSpPr/>
          <p:nvPr/>
        </p:nvSpPr>
        <p:spPr>
          <a:xfrm>
            <a:off x="600569" y="79945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569" y="5987318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cxnSp>
        <p:nvCxnSpPr>
          <p:cNvPr id="17" name="直線單箭頭接點 16"/>
          <p:cNvCxnSpPr/>
          <p:nvPr/>
        </p:nvCxnSpPr>
        <p:spPr>
          <a:xfrm>
            <a:off x="3502152" y="3026664"/>
            <a:ext cx="365760" cy="182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2002536" y="3026664"/>
            <a:ext cx="774496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學生怎麼畫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？ 讓學生畫畫看</a:t>
            </a:r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~</a:t>
            </a:r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學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數學</a:t>
            </a:r>
            <a:r>
              <a:rPr lang="zh-TW" altLang="en-US" sz="3000" dirty="0" smtClean="0"/>
              <a:t>→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怎麼樣讓問題變好算</a:t>
            </a:r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想法是什麼</a:t>
            </a:r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endParaRPr lang="en-US" altLang="zh-TW" sz="3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0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哪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>一個規律性對學生而言比較舒服</a:t>
            </a: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51" y="1734800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latin typeface="標楷體" pitchFamily="65" charset="-120"/>
                <a:ea typeface="標楷體" pitchFamily="65" charset="-120"/>
                <a:cs typeface="微软雅黑"/>
              </a:rPr>
              <a:t>關係</a:t>
            </a:r>
            <a:endParaRPr kumimoji="1" lang="zh-CN" altLang="en-US" sz="5000" dirty="0"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  <p:pic>
        <p:nvPicPr>
          <p:cNvPr id="10" name="圖片 9" descr="20171219001078.jpg"/>
          <p:cNvPicPr>
            <a:picLocks noChangeAspect="1"/>
          </p:cNvPicPr>
          <p:nvPr/>
        </p:nvPicPr>
        <p:blipFill>
          <a:blip r:embed="rId2"/>
          <a:srcRect l="15841" t="8216" r="4419" b="7367"/>
          <a:stretch>
            <a:fillRect/>
          </a:stretch>
        </p:blipFill>
        <p:spPr>
          <a:xfrm>
            <a:off x="155448" y="2424566"/>
            <a:ext cx="3922776" cy="2772777"/>
          </a:xfrm>
          <a:prstGeom prst="rect">
            <a:avLst/>
          </a:prstGeom>
        </p:spPr>
      </p:pic>
      <p:pic>
        <p:nvPicPr>
          <p:cNvPr id="11" name="圖片 10" descr="p16_1.jpg"/>
          <p:cNvPicPr>
            <a:picLocks noChangeAspect="1"/>
          </p:cNvPicPr>
          <p:nvPr/>
        </p:nvPicPr>
        <p:blipFill>
          <a:blip r:embed="rId3"/>
          <a:srcRect l="28570" r="21177"/>
          <a:stretch>
            <a:fillRect/>
          </a:stretch>
        </p:blipFill>
        <p:spPr>
          <a:xfrm>
            <a:off x="3822192" y="3343275"/>
            <a:ext cx="2651760" cy="3514725"/>
          </a:xfrm>
          <a:prstGeom prst="rect">
            <a:avLst/>
          </a:prstGeom>
        </p:spPr>
      </p:pic>
      <p:pic>
        <p:nvPicPr>
          <p:cNvPr id="12" name="圖片 11" descr="下載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490" y="2372066"/>
            <a:ext cx="3943350" cy="2953706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1664208" y="5602093"/>
            <a:ext cx="8339328" cy="8617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西瓜一台斤賣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36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元，媽媽買了一顆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15.5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台斤的西瓜，需要付多少錢？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67051" y="3103069"/>
            <a:ext cx="98845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沒關係代表著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…</a:t>
            </a:r>
          </a:p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所以，找出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物之間的關係</a:t>
            </a:r>
            <a:endParaRPr lang="en-US" altLang="zh-TW" sz="4000" dirty="0" smtClean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  <a:p>
            <a:pPr lvl="0" algn="ctr"/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代表著找出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物之間</a:t>
            </a:r>
            <a:r>
              <a:rPr lang="en-US" altLang="zh-TW" sz="4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…</a:t>
            </a:r>
            <a:r>
              <a:rPr lang="zh-TW" altLang="en-US" sz="4000" u="sng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</a:rPr>
              <a:t>       </a:t>
            </a:r>
            <a:endParaRPr lang="en-US" altLang="zh-CN" sz="4000" u="sng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49" y="18513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latin typeface="標楷體" pitchFamily="65" charset="-120"/>
                <a:ea typeface="標楷體" pitchFamily="65" charset="-120"/>
                <a:cs typeface="微软雅黑"/>
              </a:rPr>
              <a:t>關係</a:t>
            </a:r>
            <a:endParaRPr kumimoji="1" lang="zh-CN" altLang="en-US" sz="5000" dirty="0"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-690311" y="2659037"/>
            <a:ext cx="98845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kumimoji="1" lang="zh-TW" altLang="en-US" sz="5000" dirty="0" smtClean="0">
                <a:latin typeface="標楷體" pitchFamily="65" charset="-120"/>
                <a:ea typeface="標楷體" pitchFamily="65" charset="-120"/>
                <a:cs typeface="微软雅黑"/>
              </a:rPr>
              <a:t>           規律</a:t>
            </a:r>
            <a:r>
              <a:rPr kumimoji="1" lang="zh-TW" altLang="en-US" sz="5000" dirty="0" smtClean="0">
                <a:latin typeface="標楷體" pitchFamily="65" charset="-120"/>
                <a:ea typeface="標楷體" pitchFamily="65" charset="-120"/>
                <a:cs typeface="微软雅黑"/>
              </a:rPr>
              <a:t>？</a:t>
            </a:r>
            <a:endParaRPr kumimoji="1" lang="zh-CN" altLang="en-US" sz="5000" dirty="0"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  <p:pic>
        <p:nvPicPr>
          <p:cNvPr id="9" name="圖片 8" descr="3435.jpg"/>
          <p:cNvPicPr>
            <a:picLocks noChangeAspect="1"/>
          </p:cNvPicPr>
          <p:nvPr/>
        </p:nvPicPr>
        <p:blipFill>
          <a:blip r:embed="rId2"/>
          <a:srcRect t="25916" r="45822" b="22342"/>
          <a:stretch>
            <a:fillRect/>
          </a:stretch>
        </p:blipFill>
        <p:spPr>
          <a:xfrm>
            <a:off x="278166" y="971196"/>
            <a:ext cx="2508540" cy="2395727"/>
          </a:xfrm>
          <a:prstGeom prst="rect">
            <a:avLst/>
          </a:prstGeom>
        </p:spPr>
      </p:pic>
      <p:pic>
        <p:nvPicPr>
          <p:cNvPr id="10" name="圖片 9" descr="images (1).jpg"/>
          <p:cNvPicPr>
            <a:picLocks noChangeAspect="1"/>
          </p:cNvPicPr>
          <p:nvPr/>
        </p:nvPicPr>
        <p:blipFill>
          <a:blip r:embed="rId3"/>
          <a:srcRect t="29582" b="58508"/>
          <a:stretch>
            <a:fillRect/>
          </a:stretch>
        </p:blipFill>
        <p:spPr>
          <a:xfrm>
            <a:off x="278166" y="3509010"/>
            <a:ext cx="4202430" cy="374904"/>
          </a:xfrm>
          <a:prstGeom prst="rect">
            <a:avLst/>
          </a:prstGeom>
        </p:spPr>
      </p:pic>
      <p:pic>
        <p:nvPicPr>
          <p:cNvPr id="11" name="圖片 10" descr="images (2).jpg"/>
          <p:cNvPicPr>
            <a:picLocks noChangeAspect="1"/>
          </p:cNvPicPr>
          <p:nvPr/>
        </p:nvPicPr>
        <p:blipFill>
          <a:blip r:embed="rId4"/>
          <a:srcRect b="74283"/>
          <a:stretch>
            <a:fillRect/>
          </a:stretch>
        </p:blipFill>
        <p:spPr>
          <a:xfrm>
            <a:off x="278166" y="4047897"/>
            <a:ext cx="4202430" cy="1113282"/>
          </a:xfrm>
          <a:prstGeom prst="rect">
            <a:avLst/>
          </a:prstGeom>
        </p:spPr>
      </p:pic>
      <p:pic>
        <p:nvPicPr>
          <p:cNvPr id="12" name="圖片 11" descr="images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0276" y="278826"/>
            <a:ext cx="2321067" cy="2321067"/>
          </a:xfrm>
          <a:prstGeom prst="rect">
            <a:avLst/>
          </a:prstGeom>
        </p:spPr>
      </p:pic>
      <p:pic>
        <p:nvPicPr>
          <p:cNvPr id="13" name="圖片 12" descr="images (5).jpg"/>
          <p:cNvPicPr>
            <a:picLocks noChangeAspect="1"/>
          </p:cNvPicPr>
          <p:nvPr/>
        </p:nvPicPr>
        <p:blipFill>
          <a:blip r:embed="rId6"/>
          <a:srcRect t="21546"/>
          <a:stretch>
            <a:fillRect/>
          </a:stretch>
        </p:blipFill>
        <p:spPr>
          <a:xfrm>
            <a:off x="8207441" y="14479"/>
            <a:ext cx="1973580" cy="1159764"/>
          </a:xfrm>
          <a:prstGeom prst="rect">
            <a:avLst/>
          </a:prstGeom>
        </p:spPr>
      </p:pic>
      <p:pic>
        <p:nvPicPr>
          <p:cNvPr id="14" name="圖片 13" descr="images.jpg"/>
          <p:cNvPicPr>
            <a:picLocks noChangeAspect="1"/>
          </p:cNvPicPr>
          <p:nvPr/>
        </p:nvPicPr>
        <p:blipFill>
          <a:blip r:embed="rId7"/>
          <a:srcRect b="6464"/>
          <a:stretch>
            <a:fillRect/>
          </a:stretch>
        </p:blipFill>
        <p:spPr>
          <a:xfrm>
            <a:off x="5521185" y="240031"/>
            <a:ext cx="2463281" cy="2116968"/>
          </a:xfrm>
          <a:prstGeom prst="rect">
            <a:avLst/>
          </a:prstGeom>
        </p:spPr>
      </p:pic>
      <p:pic>
        <p:nvPicPr>
          <p:cNvPr id="15" name="圖片 14" descr="pic_270564.jpg"/>
          <p:cNvPicPr>
            <a:picLocks noChangeAspect="1"/>
          </p:cNvPicPr>
          <p:nvPr/>
        </p:nvPicPr>
        <p:blipFill>
          <a:blip r:embed="rId8"/>
          <a:srcRect t="55317" r="7680" b="19772"/>
          <a:stretch>
            <a:fillRect/>
          </a:stretch>
        </p:blipFill>
        <p:spPr>
          <a:xfrm>
            <a:off x="308928" y="5414641"/>
            <a:ext cx="4308792" cy="374904"/>
          </a:xfrm>
          <a:prstGeom prst="rect">
            <a:avLst/>
          </a:prstGeom>
        </p:spPr>
      </p:pic>
      <p:pic>
        <p:nvPicPr>
          <p:cNvPr id="16" name="圖片 15" descr="下載 (1).jpg"/>
          <p:cNvPicPr>
            <a:picLocks noChangeAspect="1"/>
          </p:cNvPicPr>
          <p:nvPr/>
        </p:nvPicPr>
        <p:blipFill>
          <a:blip r:embed="rId9"/>
          <a:srcRect t="3008" b="85071"/>
          <a:stretch>
            <a:fillRect/>
          </a:stretch>
        </p:blipFill>
        <p:spPr>
          <a:xfrm>
            <a:off x="308928" y="6017514"/>
            <a:ext cx="4045458" cy="335268"/>
          </a:xfrm>
          <a:prstGeom prst="rect">
            <a:avLst/>
          </a:prstGeom>
        </p:spPr>
      </p:pic>
      <p:pic>
        <p:nvPicPr>
          <p:cNvPr id="17" name="圖片 16" descr="室內地磚-04.jpg"/>
          <p:cNvPicPr>
            <a:picLocks noChangeAspect="1"/>
          </p:cNvPicPr>
          <p:nvPr/>
        </p:nvPicPr>
        <p:blipFill>
          <a:blip r:embed="rId10"/>
          <a:srcRect l="19033" t="49095" r="14067"/>
          <a:stretch>
            <a:fillRect/>
          </a:stretch>
        </p:blipFill>
        <p:spPr>
          <a:xfrm>
            <a:off x="8132844" y="1194166"/>
            <a:ext cx="2982473" cy="1702055"/>
          </a:xfrm>
          <a:prstGeom prst="rect">
            <a:avLst/>
          </a:prstGeom>
        </p:spPr>
      </p:pic>
      <p:pic>
        <p:nvPicPr>
          <p:cNvPr id="18" name="圖片 17" descr="11a9e79a022c600c73774e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9821" y="240031"/>
            <a:ext cx="6495240" cy="6495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77351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567051" y="1777351"/>
            <a:ext cx="1054826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kumimoji="1" lang="en-US" altLang="zh-TW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1.</a:t>
            </a: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讓</a:t>
            </a: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問題變得比較好</a:t>
            </a: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解決</a:t>
            </a:r>
            <a:endParaRPr kumimoji="1" lang="en-US" altLang="zh-TW" sz="5000" dirty="0" smtClean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  <a:p>
            <a:pPr>
              <a:lnSpc>
                <a:spcPct val="80000"/>
              </a:lnSpc>
            </a:pPr>
            <a:endParaRPr kumimoji="1" lang="en-US" altLang="zh-TW" sz="5000" dirty="0" smtClean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  <a:p>
            <a:pPr>
              <a:lnSpc>
                <a:spcPct val="80000"/>
              </a:lnSpc>
            </a:pPr>
            <a:r>
              <a:rPr kumimoji="1" lang="en-US" altLang="zh-TW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2.</a:t>
            </a: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規律沒有一定</a:t>
            </a:r>
            <a:r>
              <a:rPr kumimoji="1" lang="en-US" altLang="zh-TW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??</a:t>
            </a:r>
            <a:r>
              <a:rPr kumimoji="1" lang="zh-TW" altLang="en-US" sz="5000" b="1" dirty="0" smtClean="0">
                <a:solidFill>
                  <a:srgbClr val="669900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你認定的規律</a:t>
            </a:r>
            <a:endParaRPr kumimoji="1" lang="en-US" altLang="zh-TW" sz="5000" b="1" dirty="0" smtClean="0">
              <a:solidFill>
                <a:srgbClr val="669900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  <a:p>
            <a:pPr>
              <a:lnSpc>
                <a:spcPct val="80000"/>
              </a:lnSpc>
            </a:pPr>
            <a:endParaRPr kumimoji="1" lang="en-US" altLang="zh-TW" sz="4500" b="1" dirty="0" smtClean="0">
              <a:solidFill>
                <a:schemeClr val="bg2">
                  <a:lumMod val="25000"/>
                </a:schemeClr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  <a:p>
            <a:pPr>
              <a:lnSpc>
                <a:spcPct val="80000"/>
              </a:lnSpc>
            </a:pPr>
            <a:r>
              <a:rPr kumimoji="1" lang="zh-TW" altLang="en-US" sz="4500" b="1" dirty="0" smtClean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讓</a:t>
            </a:r>
            <a:r>
              <a:rPr kumimoji="1" lang="zh-TW" altLang="en-US" sz="4500" b="1" dirty="0" smtClean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學生試著去比較</a:t>
            </a:r>
            <a:r>
              <a:rPr kumimoji="1" lang="zh-TW" altLang="en-US" sz="4500" b="1" dirty="0" smtClean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、欣賞各方法間的差異</a:t>
            </a:r>
            <a:endParaRPr kumimoji="1" lang="en-US" altLang="zh-TW" sz="4500" b="1" dirty="0" smtClean="0">
              <a:solidFill>
                <a:schemeClr val="bg2">
                  <a:lumMod val="25000"/>
                </a:schemeClr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  <a:p>
            <a:pPr>
              <a:lnSpc>
                <a:spcPct val="80000"/>
              </a:lnSpc>
            </a:pPr>
            <a:endParaRPr kumimoji="1" lang="en-US" altLang="zh-TW" sz="5000" b="1" dirty="0" smtClean="0">
              <a:solidFill>
                <a:schemeClr val="bg2">
                  <a:lumMod val="25000"/>
                </a:schemeClr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  <a:p>
            <a:pPr>
              <a:lnSpc>
                <a:spcPct val="80000"/>
              </a:lnSpc>
            </a:pPr>
            <a:r>
              <a:rPr kumimoji="1" lang="zh-TW" altLang="en-US" sz="50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收穫</a:t>
            </a:r>
            <a:r>
              <a:rPr kumimoji="1" lang="zh-TW" altLang="en-US" sz="50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會更多</a:t>
            </a:r>
            <a:r>
              <a:rPr kumimoji="1" lang="zh-TW" altLang="en-US" sz="5000" b="1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、想法會更闊</a:t>
            </a:r>
            <a:endParaRPr kumimoji="1" lang="en-US" altLang="zh-TW" sz="5000" b="1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  <a:p>
            <a:pPr>
              <a:lnSpc>
                <a:spcPct val="80000"/>
              </a:lnSpc>
            </a:pPr>
            <a:r>
              <a:rPr kumimoji="1" lang="zh-TW" altLang="en-US" sz="5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 </a:t>
            </a:r>
            <a:r>
              <a:rPr kumimoji="1" lang="zh-TW" altLang="en-US" sz="5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 </a:t>
            </a:r>
            <a:endParaRPr kumimoji="1" lang="en-US" altLang="zh-TW" sz="5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  <a:p>
            <a:pPr>
              <a:lnSpc>
                <a:spcPct val="80000"/>
              </a:lnSpc>
            </a:pP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 </a:t>
            </a:r>
            <a:r>
              <a:rPr kumimoji="1" lang="zh-TW" altLang="en-US" sz="5000" dirty="0" smtClean="0">
                <a:solidFill>
                  <a:schemeClr val="accent6"/>
                </a:solidFill>
                <a:latin typeface="標楷體" pitchFamily="65" charset="-120"/>
                <a:ea typeface="標楷體" pitchFamily="65" charset="-120"/>
                <a:cs typeface="微软雅黑"/>
              </a:rPr>
              <a:t> </a:t>
            </a:r>
            <a:endParaRPr kumimoji="1" lang="en-US" altLang="zh-TW" sz="5000" dirty="0" smtClean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  <a:p>
            <a:pPr algn="ctr">
              <a:lnSpc>
                <a:spcPct val="80000"/>
              </a:lnSpc>
            </a:pPr>
            <a:endParaRPr kumimoji="1" lang="zh-CN" altLang="en-US" sz="5000" dirty="0">
              <a:solidFill>
                <a:schemeClr val="accent6"/>
              </a:solidFill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CN" altLang="en-US" dirty="0" smtClean="0"/>
              <a:t>核心</a:t>
            </a:r>
            <a:r>
              <a:rPr kumimoji="1" lang="zh-TW" altLang="en-US" dirty="0" smtClean="0"/>
              <a:t>概念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02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24" name="矩形 23"/>
          <p:cNvSpPr/>
          <p:nvPr/>
        </p:nvSpPr>
        <p:spPr>
          <a:xfrm>
            <a:off x="567050" y="150103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67051" y="5325772"/>
            <a:ext cx="10131428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32" name="矩形 31"/>
          <p:cNvSpPr/>
          <p:nvPr/>
        </p:nvSpPr>
        <p:spPr>
          <a:xfrm>
            <a:off x="567049" y="1734800"/>
            <a:ext cx="10131430" cy="354842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08929" y="2359152"/>
            <a:ext cx="1080638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zh-TW" altLang="en-US" sz="5000" dirty="0" smtClean="0">
                <a:latin typeface="標楷體" pitchFamily="65" charset="-120"/>
                <a:ea typeface="標楷體" pitchFamily="65" charset="-120"/>
                <a:cs typeface="微软雅黑"/>
              </a:rPr>
              <a:t>表達</a:t>
            </a:r>
            <a:endParaRPr kumimoji="1" lang="en-US" altLang="zh-TW" sz="5000" dirty="0" smtClean="0">
              <a:latin typeface="標楷體" pitchFamily="65" charset="-120"/>
              <a:ea typeface="標楷體" pitchFamily="65" charset="-120"/>
              <a:cs typeface="微软雅黑"/>
            </a:endParaRPr>
          </a:p>
          <a:p>
            <a:pPr algn="ctr">
              <a:lnSpc>
                <a:spcPct val="80000"/>
              </a:lnSpc>
            </a:pPr>
            <a:endParaRPr kumimoji="1" lang="en-US" altLang="zh-TW" sz="5000" dirty="0" smtClean="0">
              <a:latin typeface="標楷體" pitchFamily="65" charset="-120"/>
              <a:ea typeface="標楷體" pitchFamily="65" charset="-120"/>
              <a:cs typeface="微软雅黑"/>
            </a:endParaRPr>
          </a:p>
          <a:p>
            <a:r>
              <a:rPr lang="zh-TW" altLang="en-US" sz="5400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怎麼畫就怎麼想，怎麼</a:t>
            </a:r>
            <a:r>
              <a:rPr lang="zh-TW" altLang="en-US" sz="5400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想就</a:t>
            </a:r>
            <a:r>
              <a:rPr lang="zh-TW" altLang="en-US" sz="5400" dirty="0" smtClean="0">
                <a:solidFill>
                  <a:schemeClr val="accent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怎麼算</a:t>
            </a:r>
          </a:p>
          <a:p>
            <a:pPr algn="ctr">
              <a:lnSpc>
                <a:spcPct val="80000"/>
              </a:lnSpc>
            </a:pPr>
            <a:endParaRPr kumimoji="1" lang="zh-CN" altLang="en-US" sz="5000" dirty="0">
              <a:latin typeface="標楷體" pitchFamily="65" charset="-120"/>
              <a:ea typeface="標楷體" pitchFamily="65" charset="-120"/>
              <a:cs typeface="微软雅黑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6889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右箭头 9"/>
          <p:cNvSpPr/>
          <p:nvPr/>
        </p:nvSpPr>
        <p:spPr>
          <a:xfrm rot="10800000">
            <a:off x="1749490" y="-60107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7" name="手杖形箭头 6"/>
          <p:cNvSpPr/>
          <p:nvPr/>
        </p:nvSpPr>
        <p:spPr>
          <a:xfrm rot="5400000" flipH="1">
            <a:off x="6101136" y="-766422"/>
            <a:ext cx="3144585" cy="4557216"/>
          </a:xfrm>
          <a:prstGeom prst="uturnArrow">
            <a:avLst/>
          </a:prstGeom>
          <a:solidFill>
            <a:schemeClr val="accent4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8" name="手杖形箭头 7"/>
          <p:cNvSpPr/>
          <p:nvPr/>
        </p:nvSpPr>
        <p:spPr>
          <a:xfrm rot="16200000">
            <a:off x="3239828" y="1117346"/>
            <a:ext cx="2938174" cy="4557216"/>
          </a:xfrm>
          <a:prstGeom prst="uturnArrow">
            <a:avLst/>
          </a:prstGeom>
          <a:solidFill>
            <a:schemeClr val="accent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9" name="手杖形箭头 8"/>
          <p:cNvSpPr/>
          <p:nvPr/>
        </p:nvSpPr>
        <p:spPr>
          <a:xfrm rot="5400000" flipH="1">
            <a:off x="6118789" y="2770505"/>
            <a:ext cx="2786779" cy="4557216"/>
          </a:xfrm>
          <a:prstGeom prst="uturn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tx1"/>
              </a:solidFill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0" y="5279337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5" name="矩形 14"/>
          <p:cNvSpPr/>
          <p:nvPr/>
        </p:nvSpPr>
        <p:spPr>
          <a:xfrm>
            <a:off x="4754325" y="590781"/>
            <a:ext cx="913911" cy="417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評量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036313" y="2455617"/>
            <a:ext cx="2804160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學生要記錄那些資訊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749490" y="5723395"/>
            <a:ext cx="3484081" cy="719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讀懂題目、已知與未知間的關係</a:t>
            </a:r>
            <a:endParaRPr lang="en-US" altLang="zh-TW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 flipH="1">
            <a:off x="3289502" y="4268571"/>
            <a:ext cx="2838826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5923673" y="5723395"/>
            <a:ext cx="2275447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椭圆 41"/>
          <p:cNvSpPr/>
          <p:nvPr/>
        </p:nvSpPr>
        <p:spPr>
          <a:xfrm>
            <a:off x="3385192" y="191457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5</a:t>
            </a:r>
            <a:endParaRPr kumimoji="1" lang="zh-CN" altLang="en-US" sz="6600" b="1" dirty="0"/>
          </a:p>
        </p:txBody>
      </p:sp>
      <p:sp>
        <p:nvSpPr>
          <p:cNvPr id="21" name="椭圆 41"/>
          <p:cNvSpPr/>
          <p:nvPr/>
        </p:nvSpPr>
        <p:spPr>
          <a:xfrm>
            <a:off x="637926" y="5475969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2" name="椭圆 42"/>
          <p:cNvSpPr/>
          <p:nvPr/>
        </p:nvSpPr>
        <p:spPr>
          <a:xfrm>
            <a:off x="8840473" y="4611831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3" name="椭圆 43"/>
          <p:cNvSpPr/>
          <p:nvPr/>
        </p:nvSpPr>
        <p:spPr>
          <a:xfrm>
            <a:off x="2273628" y="3084480"/>
            <a:ext cx="1111564" cy="1111564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4" name="椭圆 40"/>
          <p:cNvSpPr/>
          <p:nvPr/>
        </p:nvSpPr>
        <p:spPr>
          <a:xfrm>
            <a:off x="8840473" y="1067763"/>
            <a:ext cx="1111564" cy="111156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4</a:t>
            </a:r>
            <a:endParaRPr kumimoji="1" lang="zh-CN" altLang="en-US" sz="6600" b="1" dirty="0"/>
          </a:p>
        </p:txBody>
      </p:sp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2355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17355"/>
              <a:ext cx="2040173" cy="192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提問一</a:t>
              </a:r>
              <a:endParaRPr kumimoji="1" lang="en-US" altLang="zh-CN" sz="5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892672" y="673819"/>
              <a:ext cx="4276117" cy="557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「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怎樣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」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or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「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解題</a:t>
              </a:r>
              <a:r>
                <a:rPr lang="zh-CN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」</a:t>
              </a:r>
              <a:endParaRPr lang="en-US" altLang="zh-CN" sz="4000" dirty="0" smtClean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599324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7587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6327710" cy="95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讀懂題目、已知與未知間的關係</a:t>
            </a:r>
            <a:endParaRPr lang="en-US" altLang="zh-TW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圖片 10" descr="1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758" y="2886053"/>
            <a:ext cx="9348956" cy="915184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587752" y="4443984"/>
            <a:ext cx="5248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做好每個字的詮釋</a:t>
            </a:r>
            <a:endParaRPr lang="zh-TW" altLang="en-US" sz="36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1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6327710" cy="959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讀懂題目、已知與未知間的關係</a:t>
            </a:r>
            <a:endParaRPr lang="en-US" altLang="zh-TW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 descr="3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492" y="2173024"/>
            <a:ext cx="7843176" cy="3139640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2203704" y="5431536"/>
            <a:ext cx="541324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簡化數字、圖示</a:t>
            </a:r>
            <a:endParaRPr lang="zh-TW" altLang="en-US" sz="2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圖片 10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446" y="1911024"/>
            <a:ext cx="4578954" cy="448841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" name="圖片 12" descr="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29" y="2294491"/>
            <a:ext cx="6228104" cy="3477229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899933" y="2968523"/>
            <a:ext cx="40180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算式的表示方式是否可類  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推到其他類題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怎麼畫就怎麼想，怎麼想 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就怎麼算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圖片 10" descr="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49" y="2173024"/>
            <a:ext cx="6407997" cy="4483808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6178922" y="3877056"/>
            <a:ext cx="41263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試試看，剛剛你的算式是不是可以類推到這裡呢？</a:t>
            </a:r>
            <a:endParaRPr lang="zh-TW" altLang="en-US" sz="2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2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9332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幾種解決問題方法</a:t>
            </a:r>
            <a:endParaRPr lang="zh-CN" altLang="zh-CN" sz="3000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30000"/>
              </a:lnSpc>
            </a:pPr>
            <a:endParaRPr lang="zh-CN" altLang="zh-CN" sz="1333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3" name="圖片 12" descr="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238" y="2173024"/>
            <a:ext cx="5799063" cy="4345346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4968815" y="3529584"/>
            <a:ext cx="549192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每邊排ㄅ人，算式又該怎麼表示？</a:t>
            </a:r>
            <a:endParaRPr lang="en-US" altLang="zh-TW" sz="25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代數放入，與一元一次方程式銜接</a:t>
            </a:r>
            <a:r>
              <a:rPr lang="en-US" altLang="zh-TW" sz="2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979AC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979AC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圖片 13" descr="3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919" y="2029018"/>
            <a:ext cx="5784082" cy="43361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979AC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979AC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236" y="189919"/>
            <a:ext cx="5425606" cy="396620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236" y="4104226"/>
            <a:ext cx="5425606" cy="24919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979AC5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979AC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3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解題歷程如何鋪陳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圖片 10" descr="圖片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25" y="1911024"/>
            <a:ext cx="4656122" cy="2141136"/>
          </a:xfrm>
          <a:prstGeom prst="rect">
            <a:avLst/>
          </a:prstGeom>
        </p:spPr>
      </p:pic>
      <p:pic>
        <p:nvPicPr>
          <p:cNvPr id="14" name="圖片 13" descr="圖片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1825" y="4549046"/>
            <a:ext cx="4752821" cy="21856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rgbClr val="F5838E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rgbClr val="F5838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4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91874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學生要記錄那些資訊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圖片 11" descr="未命名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8236" y="189919"/>
            <a:ext cx="5425606" cy="396620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8236" y="4156128"/>
            <a:ext cx="5425606" cy="24919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5" name="组 21"/>
          <p:cNvGrpSpPr/>
          <p:nvPr/>
        </p:nvGrpSpPr>
        <p:grpSpPr>
          <a:xfrm>
            <a:off x="600569" y="799460"/>
            <a:ext cx="10130184" cy="5235580"/>
            <a:chOff x="1950887" y="166343"/>
            <a:chExt cx="8433605" cy="1170967"/>
          </a:xfrm>
        </p:grpSpPr>
        <p:sp>
          <p:nvSpPr>
            <p:cNvPr id="6" name="矩形 5"/>
            <p:cNvSpPr/>
            <p:nvPr/>
          </p:nvSpPr>
          <p:spPr>
            <a:xfrm>
              <a:off x="1950887" y="166343"/>
              <a:ext cx="8433605" cy="117096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990752" y="317355"/>
              <a:ext cx="2040173" cy="192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TW" altLang="en-US" sz="5000" dirty="0" smtClean="0">
                  <a:solidFill>
                    <a:schemeClr val="accent5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提問一</a:t>
              </a:r>
              <a:endParaRPr kumimoji="1" lang="en-US" altLang="zh-CN" sz="5000" dirty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3892672" y="673819"/>
              <a:ext cx="4276117" cy="55757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「</a:t>
              </a:r>
              <a:r>
                <a:rPr lang="zh-TW" altLang="en-US" sz="4000" b="1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怎樣</a:t>
              </a: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」是在說</a:t>
              </a:r>
              <a:r>
                <a:rPr lang="en-US" altLang="zh-TW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…?</a:t>
              </a:r>
              <a:endParaRPr lang="en-US" altLang="zh-CN" sz="4000" dirty="0" smtClean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</a:t>
              </a:r>
              <a:endPara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4000" dirty="0" smtClean="0">
                  <a:latin typeface="標楷體" pitchFamily="65" charset="-120"/>
                  <a:ea typeface="標楷體" pitchFamily="65" charset="-120"/>
                  <a:cs typeface="Microsoft YaHei" charset="0"/>
                </a:rPr>
                <a:t> </a:t>
              </a:r>
              <a:endParaRPr lang="zh-CN" altLang="zh-CN" sz="4000" dirty="0">
                <a:latin typeface="標楷體" pitchFamily="65" charset="-120"/>
                <a:ea typeface="標楷體" pitchFamily="65" charset="-120"/>
                <a:cs typeface="Microsoft YaHei" charset="0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599324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00569" y="5758719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09"/>
            <a:ext cx="602968" cy="2302953"/>
          </a:xfrm>
        </p:spPr>
        <p:txBody>
          <a:bodyPr/>
          <a:lstStyle/>
          <a:p>
            <a:r>
              <a:rPr kumimoji="1" lang="zh-TW" altLang="en-US" dirty="0" smtClean="0"/>
              <a:t>概念發展脈絡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03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10" name="右箭头 9"/>
          <p:cNvSpPr/>
          <p:nvPr/>
        </p:nvSpPr>
        <p:spPr>
          <a:xfrm>
            <a:off x="0" y="594361"/>
            <a:ext cx="5668236" cy="1578663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21" name="椭圆 41"/>
          <p:cNvSpPr/>
          <p:nvPr/>
        </p:nvSpPr>
        <p:spPr>
          <a:xfrm>
            <a:off x="308928" y="799460"/>
            <a:ext cx="1111564" cy="111156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6600" b="1" dirty="0" smtClean="0"/>
              <a:t>5</a:t>
            </a:r>
            <a:endParaRPr kumimoji="1" lang="zh-CN" altLang="en-US" sz="6600" b="1" dirty="0"/>
          </a:p>
        </p:txBody>
      </p:sp>
      <p:sp>
        <p:nvSpPr>
          <p:cNvPr id="26" name="矩形 25"/>
          <p:cNvSpPr/>
          <p:nvPr/>
        </p:nvSpPr>
        <p:spPr>
          <a:xfrm>
            <a:off x="1749490" y="977755"/>
            <a:ext cx="3484081" cy="633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30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評量</a:t>
            </a:r>
            <a:endParaRPr lang="zh-CN" altLang="zh-CN" sz="30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743419" y="2173024"/>
            <a:ext cx="29803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TW" alt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小試身手</a:t>
            </a:r>
            <a:endParaRPr lang="zh-TW" alt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2" name="圖片 11" descr="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929" y="3280396"/>
            <a:ext cx="10179240" cy="658359"/>
          </a:xfrm>
          <a:prstGeom prst="rect">
            <a:avLst/>
          </a:prstGeom>
        </p:spPr>
      </p:pic>
      <p:pic>
        <p:nvPicPr>
          <p:cNvPr id="13" name="圖片 12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3419" y="4206307"/>
            <a:ext cx="3319845" cy="22880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916357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10"/>
            <a:ext cx="602968" cy="3554730"/>
          </a:xfrm>
        </p:spPr>
        <p:txBody>
          <a:bodyPr/>
          <a:lstStyle/>
          <a:p>
            <a:r>
              <a:rPr kumimoji="1" lang="zh-TW" altLang="en-US" dirty="0" smtClean="0"/>
              <a:t>觀摩、討論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14" name="组 13"/>
          <p:cNvGrpSpPr/>
          <p:nvPr/>
        </p:nvGrpSpPr>
        <p:grpSpPr>
          <a:xfrm>
            <a:off x="1955307" y="373366"/>
            <a:ext cx="8484093" cy="6210314"/>
            <a:chOff x="3041661" y="1213415"/>
            <a:chExt cx="3586283" cy="27536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1661" y="1213415"/>
              <a:ext cx="3586283" cy="27536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矩形 15"/>
            <p:cNvSpPr/>
            <p:nvPr/>
          </p:nvSpPr>
          <p:spPr>
            <a:xfrm>
              <a:off x="3185500" y="1332392"/>
              <a:ext cx="3300012" cy="192572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p:pic>
        <p:nvPicPr>
          <p:cNvPr id="20" name="圖片 19" descr="未命名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419" y="641695"/>
            <a:ext cx="7721047" cy="434308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44046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>
          <a:xfrm>
            <a:off x="11115317" y="1337310"/>
            <a:ext cx="602968" cy="3554730"/>
          </a:xfrm>
        </p:spPr>
        <p:txBody>
          <a:bodyPr/>
          <a:lstStyle/>
          <a:p>
            <a:r>
              <a:rPr kumimoji="1" lang="zh-TW" altLang="en-US" dirty="0" smtClean="0"/>
              <a:t>觀摩、討論</a:t>
            </a:r>
            <a:r>
              <a:rPr kumimoji="1" lang="en-US" altLang="zh-TW" dirty="0" smtClean="0"/>
              <a:t>&amp;</a:t>
            </a:r>
            <a:r>
              <a:rPr kumimoji="1" lang="zh-TW" altLang="en-US" dirty="0" smtClean="0"/>
              <a:t>修改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04</a:t>
            </a:r>
            <a:endParaRPr kumimoji="1"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grpSp>
        <p:nvGrpSpPr>
          <p:cNvPr id="4" name="组 13"/>
          <p:cNvGrpSpPr/>
          <p:nvPr/>
        </p:nvGrpSpPr>
        <p:grpSpPr>
          <a:xfrm>
            <a:off x="1955307" y="373366"/>
            <a:ext cx="8484093" cy="6210314"/>
            <a:chOff x="3041661" y="1213415"/>
            <a:chExt cx="3586283" cy="275364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1661" y="1213415"/>
              <a:ext cx="3586283" cy="275364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矩形 15"/>
            <p:cNvSpPr/>
            <p:nvPr/>
          </p:nvSpPr>
          <p:spPr>
            <a:xfrm>
              <a:off x="3185500" y="1332392"/>
              <a:ext cx="3300012" cy="1925722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 sz="2400"/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2295588" y="641695"/>
            <a:ext cx="78068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zh-TW" dirty="0" smtClean="0"/>
              <a:t>一</a:t>
            </a:r>
            <a:r>
              <a:rPr lang="en-US" altLang="zh-TW" dirty="0" smtClean="0"/>
              <a:t>)</a:t>
            </a:r>
            <a:r>
              <a:rPr lang="zh-TW" altLang="zh-TW" dirty="0" smtClean="0"/>
              <a:t>參考影片：</a:t>
            </a:r>
          </a:p>
          <a:p>
            <a:r>
              <a:rPr lang="en-US" altLang="zh-TW" dirty="0" smtClean="0"/>
              <a:t>      1.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--20180312 </a:t>
            </a:r>
            <a:r>
              <a:rPr lang="zh-TW" altLang="zh-TW" dirty="0" smtClean="0"/>
              <a:t>臺東縣大南國小 六年級 </a:t>
            </a:r>
          </a:p>
          <a:p>
            <a:r>
              <a:rPr lang="en-US" altLang="zh-TW" dirty="0" smtClean="0"/>
              <a:t>        </a:t>
            </a:r>
            <a:r>
              <a:rPr lang="zh-TW" altLang="zh-TW" dirty="0" smtClean="0"/>
              <a:t>怎樣解題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2.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--20180516 </a:t>
            </a:r>
            <a:r>
              <a:rPr lang="zh-TW" altLang="zh-TW" dirty="0" smtClean="0"/>
              <a:t>連江縣東引國小小六 如</a:t>
            </a:r>
          </a:p>
          <a:p>
            <a:r>
              <a:rPr lang="zh-TW" altLang="en-US" dirty="0" smtClean="0"/>
              <a:t>        </a:t>
            </a:r>
            <a:r>
              <a:rPr lang="zh-TW" altLang="zh-TW" dirty="0" smtClean="0"/>
              <a:t>何解題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3.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教數學</a:t>
            </a:r>
            <a:r>
              <a:rPr lang="en-US" altLang="zh-TW" dirty="0" smtClean="0"/>
              <a:t>--20180514 </a:t>
            </a:r>
            <a:r>
              <a:rPr lang="zh-TW" altLang="zh-TW" dirty="0" smtClean="0"/>
              <a:t>臺東縣大南國小 入班教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學 六年級 年齡問題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    4.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--20170428 </a:t>
            </a:r>
            <a:r>
              <a:rPr lang="zh-TW" altLang="zh-TW" dirty="0" smtClean="0"/>
              <a:t>僑孝國小 六年級 關係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式與方程式 </a:t>
            </a:r>
            <a:r>
              <a:rPr lang="en-US" altLang="zh-TW" dirty="0" smtClean="0"/>
              <a:t>part1&amp;part2</a:t>
            </a:r>
            <a:endParaRPr lang="zh-TW" altLang="zh-TW" dirty="0" smtClean="0"/>
          </a:p>
          <a:p>
            <a:r>
              <a:rPr lang="en-US" altLang="zh-TW" dirty="0" smtClean="0"/>
              <a:t>      5.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--20170224 </a:t>
            </a:r>
            <a:r>
              <a:rPr lang="zh-TW" altLang="zh-TW" dirty="0" smtClean="0"/>
              <a:t>僑孝國小 六年級 怎樣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解題</a:t>
            </a:r>
            <a:r>
              <a:rPr lang="en-US" altLang="zh-TW" dirty="0" smtClean="0"/>
              <a:t>-</a:t>
            </a:r>
            <a:r>
              <a:rPr lang="zh-TW" altLang="zh-TW" dirty="0" smtClean="0"/>
              <a:t>數線 規律</a:t>
            </a:r>
            <a:r>
              <a:rPr lang="en-US" altLang="zh-TW" dirty="0" smtClean="0"/>
              <a:t>part1&amp;part2</a:t>
            </a:r>
            <a:endParaRPr lang="zh-TW" altLang="zh-TW" dirty="0" smtClean="0"/>
          </a:p>
          <a:p>
            <a:r>
              <a:rPr lang="en-US" altLang="zh-TW" dirty="0" smtClean="0"/>
              <a:t>      6.</a:t>
            </a:r>
            <a:r>
              <a:rPr lang="en-US" altLang="zh-TW" b="1" dirty="0" smtClean="0"/>
              <a:t> </a:t>
            </a:r>
            <a:r>
              <a:rPr lang="zh-TW" altLang="zh-TW" dirty="0" smtClean="0"/>
              <a:t>數學新世界</a:t>
            </a:r>
            <a:r>
              <a:rPr lang="en-US" altLang="zh-TW" dirty="0" smtClean="0"/>
              <a:t>--CA</a:t>
            </a:r>
            <a:r>
              <a:rPr lang="zh-TW" altLang="zh-TW" dirty="0" smtClean="0"/>
              <a:t>談數學</a:t>
            </a:r>
            <a:r>
              <a:rPr lang="en-US" altLang="zh-TW" dirty="0" smtClean="0"/>
              <a:t>--20180314 </a:t>
            </a:r>
            <a:r>
              <a:rPr lang="zh-TW" altLang="zh-TW" dirty="0" smtClean="0"/>
              <a:t>彰化縣豐崙國小 怎樣解</a:t>
            </a:r>
          </a:p>
          <a:p>
            <a:r>
              <a:rPr lang="zh-TW" altLang="en-US" dirty="0" smtClean="0"/>
              <a:t>         </a:t>
            </a:r>
            <a:r>
              <a:rPr lang="zh-TW" altLang="zh-TW" dirty="0" smtClean="0"/>
              <a:t>題</a:t>
            </a:r>
            <a:r>
              <a:rPr lang="en-US" altLang="zh-TW" dirty="0" smtClean="0"/>
              <a:t> part1&amp;part2</a:t>
            </a:r>
            <a:endParaRPr lang="zh-TW" altLang="zh-TW" dirty="0" smtClean="0"/>
          </a:p>
          <a:p>
            <a:r>
              <a:rPr lang="en-US" altLang="zh-TW" dirty="0" smtClean="0"/>
              <a:t>  (</a:t>
            </a:r>
            <a:r>
              <a:rPr lang="zh-TW" altLang="zh-TW" dirty="0" smtClean="0"/>
              <a:t>二</a:t>
            </a:r>
            <a:r>
              <a:rPr lang="en-US" altLang="zh-TW" dirty="0" smtClean="0"/>
              <a:t>)</a:t>
            </a:r>
            <a:r>
              <a:rPr lang="zh-TW" altLang="zh-TW" dirty="0" smtClean="0"/>
              <a:t>針對單元核心概念、概念發展的教學脈絡進行細部分析和調整。</a:t>
            </a:r>
          </a:p>
          <a:p>
            <a:r>
              <a:rPr lang="en-US" altLang="zh-TW" dirty="0" smtClean="0"/>
              <a:t>  (</a:t>
            </a:r>
            <a:r>
              <a:rPr lang="zh-TW" altLang="zh-TW" dirty="0" smtClean="0"/>
              <a:t>三</a:t>
            </a:r>
            <a:r>
              <a:rPr lang="en-US" altLang="zh-TW" dirty="0" smtClean="0"/>
              <a:t>)</a:t>
            </a:r>
            <a:r>
              <a:rPr lang="zh-TW" altLang="zh-TW" dirty="0" smtClean="0"/>
              <a:t>找出屬於自己最自在的概念發展的教學脈絡。</a:t>
            </a:r>
          </a:p>
          <a:p>
            <a:r>
              <a:rPr lang="en-US" altLang="zh-TW" dirty="0" smtClean="0"/>
              <a:t> </a:t>
            </a:r>
            <a:endParaRPr lang="zh-TW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7744046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kumimoji="1" lang="en-US" altLang="zh-CN" dirty="0" smtClean="0"/>
              <a:t>THANK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YOU!</a:t>
            </a:r>
            <a:endParaRPr kumimoji="1" lang="zh-CN" altLang="en-US" dirty="0"/>
          </a:p>
        </p:txBody>
      </p:sp>
    </p:spTree>
    <p:extLst>
      <p:ext uri="{BB962C8B-B14F-4D97-AF65-F5344CB8AC3E}">
        <p14:creationId xmlns="" xmlns:p14="http://schemas.microsoft.com/office/powerpoint/2010/main" val="158400843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1" name="矩形 30"/>
          <p:cNvSpPr/>
          <p:nvPr/>
        </p:nvSpPr>
        <p:spPr>
          <a:xfrm>
            <a:off x="600569" y="960120"/>
            <a:ext cx="10130184" cy="537667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3" name="文本框 6"/>
          <p:cNvSpPr txBox="1"/>
          <p:nvPr/>
        </p:nvSpPr>
        <p:spPr>
          <a:xfrm>
            <a:off x="3950208" y="1680543"/>
            <a:ext cx="3775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提問二</a:t>
            </a:r>
            <a:endParaRPr kumimoji="1" lang="en-US" altLang="zh-CN" sz="5000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9324" y="96012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0569" y="6060471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435656" y="2542317"/>
            <a:ext cx="5320688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華康超黑體" pitchFamily="49" charset="-120"/>
                <a:ea typeface="華康超黑體" pitchFamily="49" charset="-120"/>
              </a:rPr>
              <a:t>想法</a:t>
            </a:r>
            <a:endParaRPr lang="zh-TW" altLang="en-US" sz="20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華康超黑體" pitchFamily="49" charset="-120"/>
              <a:ea typeface="華康超黑體" pitchFamily="49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880620" y="3373075"/>
            <a:ext cx="9708132" cy="81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有想法的計算</a:t>
            </a: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V.S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沒有想法的計算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</a:t>
            </a:r>
            <a:endParaRPr lang="zh-CN" altLang="zh-CN" sz="4000" dirty="0">
              <a:latin typeface="標楷體" pitchFamily="65" charset="-120"/>
              <a:ea typeface="標楷體" pitchFamily="65" charset="-120"/>
              <a:cs typeface="Microsoft YaHe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1" name="矩形 30"/>
          <p:cNvSpPr/>
          <p:nvPr/>
        </p:nvSpPr>
        <p:spPr>
          <a:xfrm>
            <a:off x="600569" y="960120"/>
            <a:ext cx="10130184" cy="537667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3" name="文本框 6"/>
          <p:cNvSpPr txBox="1"/>
          <p:nvPr/>
        </p:nvSpPr>
        <p:spPr>
          <a:xfrm>
            <a:off x="3950208" y="1680543"/>
            <a:ext cx="3775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提問二</a:t>
            </a:r>
            <a:endParaRPr kumimoji="1" lang="en-US" altLang="zh-CN" sz="5000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880620" y="2697480"/>
            <a:ext cx="970813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學生要學的是</a:t>
            </a: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有想法的計算</a:t>
            </a:r>
            <a:r>
              <a:rPr lang="zh-CN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」？</a:t>
            </a:r>
            <a:endParaRPr lang="en-US" altLang="zh-CN" sz="4000" dirty="0" smtClean="0">
              <a:latin typeface="標楷體" pitchFamily="65" charset="-120"/>
              <a:ea typeface="標楷體" pitchFamily="65" charset="-120"/>
              <a:cs typeface="Microsoft YaHei" charset="0"/>
            </a:endParaRPr>
          </a:p>
          <a:p>
            <a:pPr>
              <a:lnSpc>
                <a:spcPct val="130000"/>
              </a:lnSpc>
            </a:pP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還是</a:t>
            </a:r>
            <a:r>
              <a:rPr lang="en-US" altLang="zh-TW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 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「</a:t>
            </a: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沒有想法的計算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  <a:cs typeface="Microsoft YaHei" charset="0"/>
              </a:rPr>
              <a:t>」？</a:t>
            </a:r>
            <a:endParaRPr lang="zh-CN" altLang="zh-CN" sz="4000" dirty="0" smtClean="0">
              <a:latin typeface="標楷體" pitchFamily="65" charset="-120"/>
              <a:ea typeface="標楷體" pitchFamily="65" charset="-120"/>
              <a:cs typeface="Microsoft YaHei" charset="0"/>
            </a:endParaRPr>
          </a:p>
          <a:p>
            <a:pPr>
              <a:lnSpc>
                <a:spcPct val="130000"/>
              </a:lnSpc>
            </a:pPr>
            <a:endParaRPr lang="zh-CN" altLang="zh-CN" sz="4000" dirty="0">
              <a:latin typeface="標楷體" pitchFamily="65" charset="-120"/>
              <a:ea typeface="標楷體" pitchFamily="65" charset="-120"/>
              <a:cs typeface="Microsoft YaHei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9324" y="96012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0569" y="6060471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13232" y="1203282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13232" y="2065056"/>
            <a:ext cx="35387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4" name="圖片 13" descr="1416276572-1904439133_n.jpg"/>
          <p:cNvPicPr/>
          <p:nvPr/>
        </p:nvPicPr>
        <p:blipFill>
          <a:blip r:embed="rId2"/>
          <a:srcRect l="22597" t="36244" r="24804" b="18263"/>
          <a:stretch>
            <a:fillRect/>
          </a:stretch>
        </p:blipFill>
        <p:spPr>
          <a:xfrm>
            <a:off x="1842207" y="2542110"/>
            <a:ext cx="2687524" cy="2564728"/>
          </a:xfrm>
          <a:prstGeom prst="rect">
            <a:avLst/>
          </a:prstGeom>
        </p:spPr>
      </p:pic>
      <p:pic>
        <p:nvPicPr>
          <p:cNvPr id="15" name="圖片 14" descr="未命名.png"/>
          <p:cNvPicPr/>
          <p:nvPr/>
        </p:nvPicPr>
        <p:blipFill>
          <a:blip r:embed="rId3"/>
          <a:srcRect l="21763" r="14135" b="17919"/>
          <a:stretch>
            <a:fillRect/>
          </a:stretch>
        </p:blipFill>
        <p:spPr>
          <a:xfrm>
            <a:off x="6110405" y="1928636"/>
            <a:ext cx="2550516" cy="360952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文本占位符 1"/>
          <p:cNvSpPr>
            <a:spLocks noGrp="1"/>
          </p:cNvSpPr>
          <p:nvPr>
            <p:ph type="body" orient="vert" sz="quarter" idx="10"/>
          </p:nvPr>
        </p:nvSpPr>
        <p:spPr/>
        <p:txBody>
          <a:bodyPr/>
          <a:lstStyle/>
          <a:p>
            <a:r>
              <a:rPr kumimoji="1" lang="zh-TW" altLang="en-US" dirty="0" smtClean="0"/>
              <a:t>反思提問</a:t>
            </a:r>
            <a:endParaRPr kumimoji="1" lang="zh-CN" altLang="en-US" dirty="0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sz="quarter" idx="11"/>
          </p:nvPr>
        </p:nvSpPr>
        <p:spPr/>
        <p:txBody>
          <a:bodyPr/>
          <a:lstStyle/>
          <a:p>
            <a:r>
              <a:rPr kumimoji="1" lang="en-US" altLang="zh-CN" dirty="0" smtClean="0"/>
              <a:t>01</a:t>
            </a:r>
            <a:endParaRPr kumimoji="1"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TW" altLang="en-US" dirty="0" smtClean="0"/>
              <a:t>怎樣解題</a:t>
            </a:r>
            <a:endParaRPr kumimoji="1" lang="zh-CN" altLang="en-US" dirty="0"/>
          </a:p>
        </p:txBody>
      </p:sp>
      <p:sp>
        <p:nvSpPr>
          <p:cNvPr id="35" name="矩形 34"/>
          <p:cNvSpPr/>
          <p:nvPr/>
        </p:nvSpPr>
        <p:spPr>
          <a:xfrm>
            <a:off x="599324" y="799460"/>
            <a:ext cx="10130184" cy="56551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6" name="文本框 6"/>
          <p:cNvSpPr txBox="1"/>
          <p:nvPr/>
        </p:nvSpPr>
        <p:spPr>
          <a:xfrm>
            <a:off x="713232" y="1203282"/>
            <a:ext cx="30632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5000" b="1" dirty="0" smtClean="0">
                <a:solidFill>
                  <a:schemeClr val="accent5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提問三</a:t>
            </a:r>
            <a:endParaRPr kumimoji="1" lang="en-US" altLang="zh-CN" sz="5000" b="1" dirty="0">
              <a:solidFill>
                <a:schemeClr val="accent5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99324" y="6178267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00569" y="799460"/>
            <a:ext cx="10131429" cy="2763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50800" dir="5400000" sx="1000" sy="1000" algn="ctr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>
              <a:solidFill>
                <a:schemeClr val="accent6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13232" y="2065056"/>
            <a:ext cx="494569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樓應該標示在哪一個位置</a:t>
            </a:r>
            <a:r>
              <a:rPr lang="zh-TW" altLang="en-US" sz="25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最能感受到</a:t>
            </a:r>
            <a:r>
              <a:rPr lang="en-US" altLang="zh-TW" sz="25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樓</a:t>
            </a:r>
            <a:r>
              <a:rPr lang="zh-TW" altLang="en-US" sz="2500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的高度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或是說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，當你像別人述說</a:t>
            </a:r>
            <a:r>
              <a:rPr lang="zh-TW" altLang="en-US" sz="25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這棵樹有</a:t>
            </a:r>
            <a:r>
              <a:rPr lang="en-US" altLang="zh-TW" sz="25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500" dirty="0" smtClean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層樓這麼高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時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你想傳達給他人的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圖像是什麼？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sz="25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   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500" dirty="0" smtClean="0">
                <a:latin typeface="標楷體" pitchFamily="65" charset="-120"/>
                <a:ea typeface="標楷體" pitchFamily="65" charset="-120"/>
              </a:rPr>
              <a:t>0</a:t>
            </a:r>
            <a:r>
              <a:rPr lang="zh-TW" altLang="en-US" sz="2500" dirty="0" smtClean="0">
                <a:latin typeface="標楷體" pitchFamily="65" charset="-120"/>
                <a:ea typeface="標楷體" pitchFamily="65" charset="-120"/>
              </a:rPr>
              <a:t>樓在哪裡？</a:t>
            </a:r>
            <a:endParaRPr lang="zh-TW" altLang="en-US" sz="25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4" name="圖片 13" descr="未命名.png"/>
          <p:cNvPicPr>
            <a:picLocks noChangeAspect="1"/>
          </p:cNvPicPr>
          <p:nvPr/>
        </p:nvPicPr>
        <p:blipFill>
          <a:blip r:embed="rId2"/>
          <a:srcRect r="59302" b="8337"/>
          <a:stretch>
            <a:fillRect/>
          </a:stretch>
        </p:blipFill>
        <p:spPr>
          <a:xfrm>
            <a:off x="6124755" y="1203282"/>
            <a:ext cx="3572867" cy="45264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019437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自定义 17">
      <a:dk1>
        <a:srgbClr val="000000"/>
      </a:dk1>
      <a:lt1>
        <a:srgbClr val="FFFFFF"/>
      </a:lt1>
      <a:dk2>
        <a:srgbClr val="000000"/>
      </a:dk2>
      <a:lt2>
        <a:srgbClr val="FFFDFD"/>
      </a:lt2>
      <a:accent1>
        <a:srgbClr val="F9DB7A"/>
      </a:accent1>
      <a:accent2>
        <a:srgbClr val="2581AF"/>
      </a:accent2>
      <a:accent3>
        <a:srgbClr val="5AD9CC"/>
      </a:accent3>
      <a:accent4>
        <a:srgbClr val="F78982"/>
      </a:accent4>
      <a:accent5>
        <a:srgbClr val="A0A4CA"/>
      </a:accent5>
      <a:accent6>
        <a:srgbClr val="515151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1961</TotalTime>
  <Words>1352</Words>
  <Application>Microsoft Office PowerPoint</Application>
  <PresentationFormat>自訂</PresentationFormat>
  <Paragraphs>340</Paragraphs>
  <Slides>53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53</vt:i4>
      </vt:variant>
    </vt:vector>
  </HeadingPairs>
  <TitlesOfParts>
    <vt:vector size="54" baseType="lpstr">
      <vt:lpstr>Office 主题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投影片 42</vt:lpstr>
      <vt:lpstr>投影片 43</vt:lpstr>
      <vt:lpstr>投影片 44</vt:lpstr>
      <vt:lpstr>投影片 45</vt:lpstr>
      <vt:lpstr>投影片 46</vt:lpstr>
      <vt:lpstr>投影片 47</vt:lpstr>
      <vt:lpstr>投影片 48</vt:lpstr>
      <vt:lpstr>投影片 49</vt:lpstr>
      <vt:lpstr>投影片 50</vt:lpstr>
      <vt:lpstr>投影片 51</vt:lpstr>
      <vt:lpstr>投影片 52</vt:lpstr>
      <vt:lpstr>投影片 53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OfficePLUS</dc:creator>
  <cp:lastModifiedBy>Windows 使用者</cp:lastModifiedBy>
  <cp:revision>161</cp:revision>
  <dcterms:created xsi:type="dcterms:W3CDTF">2015-08-18T02:51:41Z</dcterms:created>
  <dcterms:modified xsi:type="dcterms:W3CDTF">2018-07-28T15:38:48Z</dcterms:modified>
</cp:coreProperties>
</file>