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54" r:id="rId2"/>
    <p:sldId id="325" r:id="rId3"/>
    <p:sldId id="326" r:id="rId4"/>
    <p:sldId id="327" r:id="rId5"/>
    <p:sldId id="384"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60" r:id="rId33"/>
    <p:sldId id="256" r:id="rId34"/>
    <p:sldId id="284" r:id="rId35"/>
    <p:sldId id="288" r:id="rId36"/>
    <p:sldId id="355" r:id="rId37"/>
    <p:sldId id="358" r:id="rId38"/>
    <p:sldId id="356" r:id="rId39"/>
    <p:sldId id="357" r:id="rId40"/>
    <p:sldId id="361" r:id="rId41"/>
    <p:sldId id="364" r:id="rId42"/>
    <p:sldId id="365" r:id="rId43"/>
    <p:sldId id="268" r:id="rId44"/>
    <p:sldId id="286" r:id="rId45"/>
    <p:sldId id="287" r:id="rId46"/>
    <p:sldId id="362" r:id="rId47"/>
    <p:sldId id="363" r:id="rId48"/>
    <p:sldId id="373" r:id="rId49"/>
    <p:sldId id="378" r:id="rId50"/>
    <p:sldId id="379" r:id="rId51"/>
    <p:sldId id="293" r:id="rId52"/>
    <p:sldId id="295" r:id="rId53"/>
    <p:sldId id="299" r:id="rId54"/>
    <p:sldId id="366" r:id="rId55"/>
    <p:sldId id="303" r:id="rId56"/>
    <p:sldId id="304" r:id="rId57"/>
    <p:sldId id="294" r:id="rId58"/>
    <p:sldId id="367" r:id="rId59"/>
    <p:sldId id="368" r:id="rId60"/>
    <p:sldId id="385" r:id="rId61"/>
    <p:sldId id="386" r:id="rId62"/>
    <p:sldId id="306" r:id="rId63"/>
    <p:sldId id="372" r:id="rId64"/>
    <p:sldId id="374" r:id="rId65"/>
    <p:sldId id="375" r:id="rId66"/>
    <p:sldId id="376" r:id="rId67"/>
    <p:sldId id="359" r:id="rId68"/>
    <p:sldId id="370" r:id="rId69"/>
    <p:sldId id="371" r:id="rId70"/>
    <p:sldId id="318" r:id="rId71"/>
    <p:sldId id="319" r:id="rId72"/>
    <p:sldId id="320" r:id="rId73"/>
    <p:sldId id="321" r:id="rId74"/>
    <p:sldId id="322" r:id="rId75"/>
    <p:sldId id="323" r:id="rId76"/>
    <p:sldId id="380" r:id="rId77"/>
    <p:sldId id="381" r:id="rId78"/>
    <p:sldId id="382" r:id="rId79"/>
    <p:sldId id="383" r:id="rId80"/>
    <p:sldId id="285" r:id="rId8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12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F0FD5-25AA-451F-ABA4-0EE16E5F829D}" type="datetimeFigureOut">
              <a:rPr lang="zh-TW" altLang="en-US" smtClean="0"/>
              <a:pPr/>
              <a:t>2017/11/1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6DA7E-7538-4A84-82CE-08F69E3934EE}" type="slidenum">
              <a:rPr lang="zh-TW" altLang="en-US" smtClean="0"/>
              <a:pPr/>
              <a:t>‹#›</a:t>
            </a:fld>
            <a:endParaRPr lang="zh-TW" altLang="en-US"/>
          </a:p>
        </p:txBody>
      </p:sp>
    </p:spTree>
    <p:extLst>
      <p:ext uri="{BB962C8B-B14F-4D97-AF65-F5344CB8AC3E}">
        <p14:creationId xmlns:p14="http://schemas.microsoft.com/office/powerpoint/2010/main" val="20563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46DA7E-7538-4A84-82CE-08F69E3934EE}" type="slidenum">
              <a:rPr lang="zh-TW" altLang="en-US" smtClean="0"/>
              <a:pPr/>
              <a:t>24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46DA7E-7538-4A84-82CE-08F69E3934EE}" type="slidenum">
              <a:rPr lang="zh-TW" altLang="en-US" smtClean="0"/>
              <a:pPr/>
              <a:t>25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46DA7E-7538-4A84-82CE-08F69E3934EE}" type="slidenum">
              <a:rPr lang="zh-TW" altLang="en-US" smtClean="0"/>
              <a:pPr/>
              <a:t>26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46DA7E-7538-4A84-82CE-08F69E3934EE}" type="slidenum">
              <a:rPr lang="zh-TW" altLang="en-US" smtClean="0"/>
              <a:pPr/>
              <a:t>27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46DA7E-7538-4A84-82CE-08F69E3934EE}" type="slidenum">
              <a:rPr lang="zh-TW" altLang="en-US" smtClean="0"/>
              <a:pPr/>
              <a:t>28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46DA7E-7538-4A84-82CE-08F69E3934EE}" type="slidenum">
              <a:rPr lang="zh-TW" altLang="en-US" smtClean="0"/>
              <a:pPr/>
              <a:t>29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546DA7E-7538-4A84-82CE-08F69E3934EE}" type="slidenum">
              <a:rPr lang="zh-TW" altLang="en-US" smtClean="0"/>
              <a:pPr/>
              <a:t>31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409858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126509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378738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305322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284113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392881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65001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257658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3507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129164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94F810-7B35-4E00-A936-191F1E3AE852}" type="datetimeFigureOut">
              <a:rPr lang="zh-TW" altLang="en-US" smtClean="0"/>
              <a:pPr/>
              <a:t>2017/11/1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158987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4F810-7B35-4E00-A936-191F1E3AE852}" type="datetimeFigureOut">
              <a:rPr lang="zh-TW" altLang="en-US" smtClean="0"/>
              <a:pPr/>
              <a:t>2017/11/1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EDDC0-2DAA-49A1-B274-248FB45D6339}" type="slidenum">
              <a:rPr lang="zh-TW" altLang="en-US" smtClean="0"/>
              <a:pPr/>
              <a:t>‹#›</a:t>
            </a:fld>
            <a:endParaRPr lang="zh-TW" altLang="en-US"/>
          </a:p>
        </p:txBody>
      </p:sp>
    </p:spTree>
    <p:extLst>
      <p:ext uri="{BB962C8B-B14F-4D97-AF65-F5344CB8AC3E}">
        <p14:creationId xmlns:p14="http://schemas.microsoft.com/office/powerpoint/2010/main" val="133376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708920"/>
            <a:ext cx="7772400" cy="1470025"/>
          </a:xfrm>
        </p:spPr>
        <p:txBody>
          <a:bodyPr/>
          <a:lstStyle/>
          <a:p>
            <a:r>
              <a:rPr lang="zh-TW" altLang="en-US" dirty="0" smtClean="0">
                <a:latin typeface="標楷體" panose="03000509000000000000" pitchFamily="65" charset="-120"/>
                <a:ea typeface="標楷體" panose="03000509000000000000" pitchFamily="65" charset="-120"/>
              </a:rPr>
              <a:t>在生根計畫中的學習與成長</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718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yajh\AppData\Local\LINE\Cache\tmp\14829738371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836712"/>
            <a:ext cx="5425591"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93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yajh\AppData\Local\LINE\Cache\tmp\14829738986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692696"/>
            <a:ext cx="5365085"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45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yajh\AppData\Local\LINE\Cache\tmp\14829739759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764704"/>
            <a:ext cx="5305054"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62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88640"/>
            <a:ext cx="6512511" cy="1143000"/>
          </a:xfrm>
        </p:spPr>
        <p:txBody>
          <a:bodyPr/>
          <a:lstStyle/>
          <a:p>
            <a:pPr marL="0" indent="0" algn="ctr">
              <a:buNone/>
            </a:pPr>
            <a:r>
              <a:rPr lang="zh-TW" altLang="en-US" sz="4400" dirty="0" smtClean="0"/>
              <a:t>學習單上的</a:t>
            </a:r>
            <a:r>
              <a:rPr lang="en-US" altLang="zh-TW" sz="4400" dirty="0" smtClean="0"/>
              <a:t>”</a:t>
            </a:r>
            <a:r>
              <a:rPr lang="zh-TW" altLang="en-US" sz="4400" dirty="0" smtClean="0"/>
              <a:t>錯誤</a:t>
            </a:r>
            <a:r>
              <a:rPr lang="en-US" altLang="zh-TW" sz="4400" dirty="0" smtClean="0"/>
              <a:t>”</a:t>
            </a:r>
            <a:endParaRPr lang="zh-TW" altLang="en-US" sz="4400" dirty="0"/>
          </a:p>
        </p:txBody>
      </p:sp>
      <p:pic>
        <p:nvPicPr>
          <p:cNvPr id="3" name="Picture 2" descr="C:\Users\syajh\AppData\Local\LINE\Cache\tmp\14829736856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052736"/>
            <a:ext cx="5249301"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54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6512511" cy="1143000"/>
          </a:xfrm>
        </p:spPr>
        <p:txBody>
          <a:bodyPr/>
          <a:lstStyle/>
          <a:p>
            <a:pPr marL="0" indent="0" algn="l">
              <a:buNone/>
            </a:pPr>
            <a:r>
              <a:rPr lang="zh-TW" altLang="en-US" sz="4400" dirty="0" smtClean="0"/>
              <a:t>老師的語言</a:t>
            </a:r>
            <a:endParaRPr lang="zh-TW" altLang="en-US" sz="4400" dirty="0"/>
          </a:p>
        </p:txBody>
      </p:sp>
      <p:sp>
        <p:nvSpPr>
          <p:cNvPr id="3" name="標題 1"/>
          <p:cNvSpPr txBox="1">
            <a:spLocks/>
          </p:cNvSpPr>
          <p:nvPr/>
        </p:nvSpPr>
        <p:spPr>
          <a:xfrm>
            <a:off x="1443865" y="2358008"/>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zh-TW" altLang="en-US" sz="4400" dirty="0" smtClean="0"/>
              <a:t>清楚的描述正確的資訊</a:t>
            </a:r>
            <a:endParaRPr lang="zh-TW" altLang="en-US" sz="4400" dirty="0"/>
          </a:p>
        </p:txBody>
      </p:sp>
      <p:sp>
        <p:nvSpPr>
          <p:cNvPr id="4" name="標題 1"/>
          <p:cNvSpPr txBox="1">
            <a:spLocks/>
          </p:cNvSpPr>
          <p:nvPr/>
        </p:nvSpPr>
        <p:spPr>
          <a:xfrm>
            <a:off x="1371857" y="3068960"/>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altLang="zh-TW" sz="4400" dirty="0" smtClean="0"/>
              <a:t>VS</a:t>
            </a:r>
          </a:p>
          <a:p>
            <a:pPr marL="0" indent="0" algn="ctr">
              <a:buFont typeface="Georgia" pitchFamily="18" charset="0"/>
              <a:buNone/>
            </a:pPr>
            <a:r>
              <a:rPr lang="zh-TW" altLang="en-US" sz="4400" dirty="0" smtClean="0"/>
              <a:t>引發和學生對話的</a:t>
            </a:r>
            <a:r>
              <a:rPr lang="zh-TW" altLang="en-US" sz="4400" dirty="0"/>
              <a:t>機會</a:t>
            </a:r>
          </a:p>
        </p:txBody>
      </p:sp>
    </p:spTree>
    <p:extLst>
      <p:ext uri="{BB962C8B-B14F-4D97-AF65-F5344CB8AC3E}">
        <p14:creationId xmlns:p14="http://schemas.microsoft.com/office/powerpoint/2010/main" val="2485095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因式分解</a:t>
            </a:r>
            <a:endParaRPr lang="zh-TW" altLang="en-US" dirty="0"/>
          </a:p>
        </p:txBody>
      </p:sp>
      <p:pic>
        <p:nvPicPr>
          <p:cNvPr id="3" name="圖片 2" descr="MWSnap102.jpg"/>
          <p:cNvPicPr>
            <a:picLocks noChangeAspect="1"/>
          </p:cNvPicPr>
          <p:nvPr/>
        </p:nvPicPr>
        <p:blipFill>
          <a:blip r:embed="rId2" cstate="print"/>
          <a:stretch>
            <a:fillRect/>
          </a:stretch>
        </p:blipFill>
        <p:spPr>
          <a:xfrm>
            <a:off x="1691680" y="1412776"/>
            <a:ext cx="5760640" cy="5188391"/>
          </a:xfrm>
          <a:prstGeom prst="rect">
            <a:avLst/>
          </a:prstGeom>
        </p:spPr>
      </p:pic>
    </p:spTree>
    <p:extLst>
      <p:ext uri="{BB962C8B-B14F-4D97-AF65-F5344CB8AC3E}">
        <p14:creationId xmlns:p14="http://schemas.microsoft.com/office/powerpoint/2010/main" val="1035198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因式分解</a:t>
            </a:r>
            <a:endParaRPr lang="zh-TW" altLang="en-US" dirty="0"/>
          </a:p>
        </p:txBody>
      </p:sp>
      <p:pic>
        <p:nvPicPr>
          <p:cNvPr id="4" name="圖片 3" descr="MWSnap103.jpg"/>
          <p:cNvPicPr>
            <a:picLocks noChangeAspect="1"/>
          </p:cNvPicPr>
          <p:nvPr/>
        </p:nvPicPr>
        <p:blipFill>
          <a:blip r:embed="rId2" cstate="print"/>
          <a:stretch>
            <a:fillRect/>
          </a:stretch>
        </p:blipFill>
        <p:spPr>
          <a:xfrm>
            <a:off x="1655404" y="1556792"/>
            <a:ext cx="5706499" cy="4896544"/>
          </a:xfrm>
          <a:prstGeom prst="rect">
            <a:avLst/>
          </a:prstGeom>
        </p:spPr>
      </p:pic>
    </p:spTree>
    <p:extLst>
      <p:ext uri="{BB962C8B-B14F-4D97-AF65-F5344CB8AC3E}">
        <p14:creationId xmlns:p14="http://schemas.microsoft.com/office/powerpoint/2010/main" val="4287189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因式分解</a:t>
            </a:r>
            <a:endParaRPr lang="zh-TW" altLang="en-US" dirty="0"/>
          </a:p>
        </p:txBody>
      </p:sp>
      <p:pic>
        <p:nvPicPr>
          <p:cNvPr id="5" name="圖片 4" descr="MWSnap104.jpg"/>
          <p:cNvPicPr>
            <a:picLocks noChangeAspect="1"/>
          </p:cNvPicPr>
          <p:nvPr/>
        </p:nvPicPr>
        <p:blipFill>
          <a:blip r:embed="rId2" cstate="print"/>
          <a:stretch>
            <a:fillRect/>
          </a:stretch>
        </p:blipFill>
        <p:spPr>
          <a:xfrm>
            <a:off x="1619672" y="1412776"/>
            <a:ext cx="5627439" cy="5243314"/>
          </a:xfrm>
          <a:prstGeom prst="rect">
            <a:avLst/>
          </a:prstGeom>
        </p:spPr>
      </p:pic>
    </p:spTree>
    <p:extLst>
      <p:ext uri="{BB962C8B-B14F-4D97-AF65-F5344CB8AC3E}">
        <p14:creationId xmlns:p14="http://schemas.microsoft.com/office/powerpoint/2010/main" val="39470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因式分解</a:t>
            </a:r>
            <a:endParaRPr lang="zh-TW" altLang="en-US" dirty="0"/>
          </a:p>
        </p:txBody>
      </p:sp>
      <p:pic>
        <p:nvPicPr>
          <p:cNvPr id="5" name="圖片 4" descr="MWSnap104.jpg"/>
          <p:cNvPicPr>
            <a:picLocks noChangeAspect="1"/>
          </p:cNvPicPr>
          <p:nvPr/>
        </p:nvPicPr>
        <p:blipFill>
          <a:blip r:embed="rId2" cstate="print"/>
          <a:stretch>
            <a:fillRect/>
          </a:stretch>
        </p:blipFill>
        <p:spPr>
          <a:xfrm>
            <a:off x="1619672" y="1412776"/>
            <a:ext cx="5627439" cy="5243314"/>
          </a:xfrm>
          <a:prstGeom prst="rect">
            <a:avLst/>
          </a:prstGeom>
        </p:spPr>
      </p:pic>
    </p:spTree>
    <p:extLst>
      <p:ext uri="{BB962C8B-B14F-4D97-AF65-F5344CB8AC3E}">
        <p14:creationId xmlns:p14="http://schemas.microsoft.com/office/powerpoint/2010/main" val="4007241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因式分解</a:t>
            </a:r>
            <a:endParaRPr lang="zh-TW" altLang="en-US" dirty="0"/>
          </a:p>
        </p:txBody>
      </p:sp>
      <p:pic>
        <p:nvPicPr>
          <p:cNvPr id="4" name="圖片 3" descr="MWSnap105.jpg"/>
          <p:cNvPicPr>
            <a:picLocks noChangeAspect="1"/>
          </p:cNvPicPr>
          <p:nvPr/>
        </p:nvPicPr>
        <p:blipFill>
          <a:blip r:embed="rId2" cstate="print"/>
          <a:stretch>
            <a:fillRect/>
          </a:stretch>
        </p:blipFill>
        <p:spPr>
          <a:xfrm>
            <a:off x="122018" y="2060848"/>
            <a:ext cx="8892814" cy="3168352"/>
          </a:xfrm>
          <a:prstGeom prst="rect">
            <a:avLst/>
          </a:prstGeom>
        </p:spPr>
      </p:pic>
    </p:spTree>
    <p:extLst>
      <p:ext uri="{BB962C8B-B14F-4D97-AF65-F5344CB8AC3E}">
        <p14:creationId xmlns:p14="http://schemas.microsoft.com/office/powerpoint/2010/main" val="104004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1021023-2.JPG"/>
          <p:cNvPicPr>
            <a:picLocks noChangeAspect="1"/>
          </p:cNvPicPr>
          <p:nvPr/>
        </p:nvPicPr>
        <p:blipFill>
          <a:blip r:embed="rId2" cstate="print"/>
          <a:stretch>
            <a:fillRect/>
          </a:stretch>
        </p:blipFill>
        <p:spPr>
          <a:xfrm>
            <a:off x="0" y="0"/>
            <a:ext cx="9144000" cy="6858000"/>
          </a:xfrm>
          <a:prstGeom prst="rect">
            <a:avLst/>
          </a:prstGeom>
        </p:spPr>
      </p:pic>
      <p:sp>
        <p:nvSpPr>
          <p:cNvPr id="6" name="文字方塊 5"/>
          <p:cNvSpPr txBox="1"/>
          <p:nvPr/>
        </p:nvSpPr>
        <p:spPr>
          <a:xfrm>
            <a:off x="3456384" y="5085184"/>
            <a:ext cx="5220072" cy="1569660"/>
          </a:xfrm>
          <a:prstGeom prst="rect">
            <a:avLst/>
          </a:prstGeom>
          <a:noFill/>
        </p:spPr>
        <p:txBody>
          <a:bodyPr wrap="square" rtlCol="0">
            <a:spAutoFit/>
          </a:bodyPr>
          <a:lstStyle/>
          <a:p>
            <a:r>
              <a:rPr lang="zh-TW" altLang="en-US" sz="3200" b="1" dirty="0" smtClean="0">
                <a:solidFill>
                  <a:srgbClr val="FFFF00"/>
                </a:solidFill>
                <a:latin typeface="+mn-ea"/>
              </a:rPr>
              <a:t>教學的困境</a:t>
            </a:r>
            <a:r>
              <a:rPr lang="en-US" altLang="zh-TW" sz="3200" b="1" dirty="0" smtClean="0">
                <a:solidFill>
                  <a:srgbClr val="FFFF00"/>
                </a:solidFill>
                <a:latin typeface="+mn-ea"/>
              </a:rPr>
              <a:t>…</a:t>
            </a:r>
          </a:p>
          <a:p>
            <a:pPr>
              <a:buFont typeface="Arial" pitchFamily="34" charset="0"/>
              <a:buChar char="•"/>
            </a:pPr>
            <a:r>
              <a:rPr lang="zh-TW" altLang="en-US" sz="3200" b="1" dirty="0" smtClean="0">
                <a:solidFill>
                  <a:srgbClr val="FFFF00"/>
                </a:solidFill>
                <a:latin typeface="+mn-ea"/>
              </a:rPr>
              <a:t>  我的學生不想學？學不會？</a:t>
            </a:r>
            <a:endParaRPr lang="en-US" altLang="zh-TW" b="1" dirty="0" smtClean="0">
              <a:latin typeface="+mn-ea"/>
            </a:endParaRPr>
          </a:p>
          <a:p>
            <a:pPr>
              <a:buFont typeface="Arial" pitchFamily="34" charset="0"/>
              <a:buChar char="•"/>
            </a:pPr>
            <a:r>
              <a:rPr lang="zh-TW" altLang="en-US" sz="3200" b="1" dirty="0" smtClean="0">
                <a:solidFill>
                  <a:srgbClr val="FFFF00"/>
                </a:solidFill>
                <a:latin typeface="+mn-ea"/>
              </a:rPr>
              <a:t>  我是否教給學生好的數學？</a:t>
            </a:r>
            <a:endParaRPr lang="en-US" altLang="zh-TW" sz="3200" b="1" dirty="0" smtClean="0">
              <a:solidFill>
                <a:srgbClr val="FFFF00"/>
              </a:solidFill>
              <a:latin typeface="+mn-ea"/>
            </a:endParaRPr>
          </a:p>
        </p:txBody>
      </p:sp>
    </p:spTree>
    <p:extLst>
      <p:ext uri="{BB962C8B-B14F-4D97-AF65-F5344CB8AC3E}">
        <p14:creationId xmlns:p14="http://schemas.microsoft.com/office/powerpoint/2010/main" val="176112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因式分解</a:t>
            </a:r>
            <a:endParaRPr lang="zh-TW" altLang="en-US" dirty="0"/>
          </a:p>
        </p:txBody>
      </p:sp>
      <p:pic>
        <p:nvPicPr>
          <p:cNvPr id="5" name="圖片 4" descr="MWSnap106.jpg"/>
          <p:cNvPicPr>
            <a:picLocks noChangeAspect="1"/>
          </p:cNvPicPr>
          <p:nvPr/>
        </p:nvPicPr>
        <p:blipFill>
          <a:blip r:embed="rId2" cstate="print"/>
          <a:stretch>
            <a:fillRect/>
          </a:stretch>
        </p:blipFill>
        <p:spPr>
          <a:xfrm>
            <a:off x="179511" y="2060848"/>
            <a:ext cx="8720241" cy="2736304"/>
          </a:xfrm>
          <a:prstGeom prst="rect">
            <a:avLst/>
          </a:prstGeom>
        </p:spPr>
      </p:pic>
    </p:spTree>
    <p:extLst>
      <p:ext uri="{BB962C8B-B14F-4D97-AF65-F5344CB8AC3E}">
        <p14:creationId xmlns:p14="http://schemas.microsoft.com/office/powerpoint/2010/main" val="4291998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因式分解</a:t>
            </a:r>
            <a:endParaRPr lang="zh-TW" altLang="en-US" dirty="0"/>
          </a:p>
        </p:txBody>
      </p:sp>
      <p:pic>
        <p:nvPicPr>
          <p:cNvPr id="4" name="圖片 3" descr="MWSnap107.jpg"/>
          <p:cNvPicPr>
            <a:picLocks noChangeAspect="1"/>
          </p:cNvPicPr>
          <p:nvPr/>
        </p:nvPicPr>
        <p:blipFill>
          <a:blip r:embed="rId2" cstate="print"/>
          <a:stretch>
            <a:fillRect/>
          </a:stretch>
        </p:blipFill>
        <p:spPr>
          <a:xfrm>
            <a:off x="144016" y="2282285"/>
            <a:ext cx="8892480" cy="2874907"/>
          </a:xfrm>
          <a:prstGeom prst="rect">
            <a:avLst/>
          </a:prstGeom>
        </p:spPr>
      </p:pic>
    </p:spTree>
    <p:extLst>
      <p:ext uri="{BB962C8B-B14F-4D97-AF65-F5344CB8AC3E}">
        <p14:creationId xmlns:p14="http://schemas.microsoft.com/office/powerpoint/2010/main" val="2109191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解一元二次方程式</a:t>
            </a:r>
            <a:endParaRPr lang="zh-TW" altLang="en-US" dirty="0"/>
          </a:p>
        </p:txBody>
      </p:sp>
      <p:sp>
        <p:nvSpPr>
          <p:cNvPr id="3" name="內容版面配置區 2"/>
          <p:cNvSpPr>
            <a:spLocks noGrp="1"/>
          </p:cNvSpPr>
          <p:nvPr>
            <p:ph idx="1"/>
          </p:nvPr>
        </p:nvSpPr>
        <p:spPr/>
        <p:txBody>
          <a:bodyPr/>
          <a:lstStyle/>
          <a:p>
            <a:pPr lvl="0">
              <a:buNone/>
            </a:pPr>
            <a:r>
              <a:rPr lang="zh-TW" altLang="en-US" dirty="0" smtClean="0"/>
              <a:t>    </a:t>
            </a:r>
            <a:r>
              <a:rPr lang="en-US" altLang="zh-TW" dirty="0" smtClean="0"/>
              <a:t>1.</a:t>
            </a:r>
            <a:r>
              <a:rPr lang="zh-TW" altLang="zh-TW" dirty="0" smtClean="0"/>
              <a:t>小米想用一條</a:t>
            </a:r>
            <a:r>
              <a:rPr lang="en-US" altLang="zh-TW" dirty="0" smtClean="0"/>
              <a:t>20</a:t>
            </a:r>
            <a:r>
              <a:rPr lang="zh-TW" altLang="zh-TW" dirty="0" smtClean="0"/>
              <a:t>公分長的繩子圍成長方形</a:t>
            </a:r>
            <a:r>
              <a:rPr lang="zh-TW" altLang="en-US" dirty="0" smtClean="0"/>
              <a:t>，</a:t>
            </a:r>
            <a:r>
              <a:rPr lang="zh-TW" altLang="zh-TW" dirty="0" smtClean="0"/>
              <a:t>請回答下列問題：</a:t>
            </a:r>
          </a:p>
          <a:p>
            <a:pPr>
              <a:buNone/>
            </a:pPr>
            <a:r>
              <a:rPr lang="en-US" altLang="zh-TW" dirty="0" smtClean="0"/>
              <a:t>❶</a:t>
            </a:r>
            <a:r>
              <a:rPr lang="zh-TW" altLang="zh-TW" dirty="0" smtClean="0"/>
              <a:t>如何圍出面積</a:t>
            </a:r>
            <a:r>
              <a:rPr lang="en-US" altLang="zh-TW" dirty="0" smtClean="0"/>
              <a:t>16</a:t>
            </a:r>
            <a:r>
              <a:rPr lang="zh-TW" altLang="zh-TW" dirty="0" smtClean="0"/>
              <a:t>平方公分的長方形？請寫下你的方法。</a:t>
            </a:r>
            <a:endParaRPr lang="en-US" altLang="zh-TW" dirty="0" smtClean="0"/>
          </a:p>
          <a:p>
            <a:pPr>
              <a:buNone/>
            </a:pPr>
            <a:endParaRPr lang="en-US" altLang="zh-TW" dirty="0" smtClean="0"/>
          </a:p>
          <a:p>
            <a:pPr>
              <a:buNone/>
            </a:pPr>
            <a:r>
              <a:rPr lang="en-US" altLang="zh-TW" dirty="0" smtClean="0"/>
              <a:t>❷</a:t>
            </a:r>
            <a:r>
              <a:rPr lang="zh-TW" altLang="zh-TW" dirty="0" smtClean="0"/>
              <a:t>如何圍出面積</a:t>
            </a:r>
            <a:r>
              <a:rPr lang="en-US" altLang="zh-TW" dirty="0" smtClean="0"/>
              <a:t>18</a:t>
            </a:r>
            <a:r>
              <a:rPr lang="zh-TW" altLang="zh-TW" dirty="0" smtClean="0"/>
              <a:t>平方公分的長方形？請寫下你的方法。</a:t>
            </a:r>
          </a:p>
          <a:p>
            <a:pPr>
              <a:buNone/>
            </a:pPr>
            <a:endParaRPr lang="en-US" altLang="zh-TW" dirty="0" smtClean="0"/>
          </a:p>
        </p:txBody>
      </p:sp>
    </p:spTree>
    <p:extLst>
      <p:ext uri="{BB962C8B-B14F-4D97-AF65-F5344CB8AC3E}">
        <p14:creationId xmlns:p14="http://schemas.microsoft.com/office/powerpoint/2010/main" val="1471839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解一元二次方程式</a:t>
            </a:r>
            <a:endParaRPr lang="zh-TW" altLang="en-US" dirty="0"/>
          </a:p>
        </p:txBody>
      </p:sp>
      <p:sp>
        <p:nvSpPr>
          <p:cNvPr id="3" name="內容版面配置區 2"/>
          <p:cNvSpPr>
            <a:spLocks noGrp="1"/>
          </p:cNvSpPr>
          <p:nvPr>
            <p:ph idx="1"/>
          </p:nvPr>
        </p:nvSpPr>
        <p:spPr/>
        <p:txBody>
          <a:bodyPr/>
          <a:lstStyle/>
          <a:p>
            <a:pPr lvl="0">
              <a:buNone/>
            </a:pPr>
            <a:r>
              <a:rPr lang="zh-TW" altLang="en-US" dirty="0" smtClean="0"/>
              <a:t> </a:t>
            </a:r>
            <a:r>
              <a:rPr lang="en-US" altLang="zh-TW" dirty="0" smtClean="0"/>
              <a:t>2. </a:t>
            </a:r>
            <a:r>
              <a:rPr lang="zh-TW" altLang="zh-TW" dirty="0" smtClean="0"/>
              <a:t>請寫出下列等式中</a:t>
            </a:r>
            <a:r>
              <a:rPr lang="en-US" altLang="zh-TW" dirty="0" smtClean="0"/>
              <a:t>A</a:t>
            </a:r>
            <a:r>
              <a:rPr lang="zh-TW" altLang="zh-TW" dirty="0" smtClean="0"/>
              <a:t>和</a:t>
            </a:r>
            <a:r>
              <a:rPr lang="en-US" altLang="zh-TW" dirty="0" smtClean="0"/>
              <a:t>B</a:t>
            </a:r>
            <a:r>
              <a:rPr lang="zh-TW" altLang="zh-TW" dirty="0" smtClean="0"/>
              <a:t>可能的答案，感覺一下這些等式中所傳達的</a:t>
            </a:r>
            <a:r>
              <a:rPr lang="en-US" altLang="zh-TW" dirty="0" smtClean="0"/>
              <a:t>A,B</a:t>
            </a:r>
            <a:r>
              <a:rPr lang="zh-TW" altLang="zh-TW" dirty="0" smtClean="0"/>
              <a:t>值的確定性和不確性。</a:t>
            </a:r>
            <a:endParaRPr lang="en-US" altLang="zh-TW" dirty="0" smtClean="0"/>
          </a:p>
          <a:p>
            <a:pPr>
              <a:buNone/>
            </a:pPr>
            <a:r>
              <a:rPr lang="en-US" altLang="zh-TW" dirty="0" smtClean="0"/>
              <a:t>❶A</a:t>
            </a:r>
            <a:r>
              <a:rPr lang="zh-TW" altLang="zh-TW" dirty="0" smtClean="0"/>
              <a:t>×</a:t>
            </a:r>
            <a:r>
              <a:rPr lang="en-US" altLang="zh-TW" dirty="0" smtClean="0"/>
              <a:t>A</a:t>
            </a:r>
            <a:r>
              <a:rPr lang="zh-TW" altLang="zh-TW" dirty="0" smtClean="0"/>
              <a:t>＝</a:t>
            </a:r>
            <a:r>
              <a:rPr lang="en-US" altLang="zh-TW" dirty="0" smtClean="0"/>
              <a:t>0           ❷A</a:t>
            </a:r>
            <a:r>
              <a:rPr lang="zh-TW" altLang="zh-TW" dirty="0" smtClean="0"/>
              <a:t>×</a:t>
            </a:r>
            <a:r>
              <a:rPr lang="en-US" altLang="zh-TW" dirty="0" smtClean="0"/>
              <a:t>A</a:t>
            </a:r>
            <a:r>
              <a:rPr lang="zh-TW" altLang="zh-TW" dirty="0" smtClean="0"/>
              <a:t>＝</a:t>
            </a:r>
            <a:r>
              <a:rPr lang="en-US" altLang="zh-TW" dirty="0" smtClean="0"/>
              <a:t>1         ❸A</a:t>
            </a:r>
            <a:r>
              <a:rPr lang="zh-TW" altLang="zh-TW" dirty="0" smtClean="0"/>
              <a:t>×</a:t>
            </a:r>
            <a:r>
              <a:rPr lang="en-US" altLang="zh-TW" dirty="0" smtClean="0"/>
              <a:t>A</a:t>
            </a:r>
            <a:r>
              <a:rPr lang="zh-TW" altLang="zh-TW" dirty="0" smtClean="0"/>
              <a:t>＝－</a:t>
            </a:r>
            <a:r>
              <a:rPr lang="en-US" altLang="zh-TW" dirty="0" smtClean="0"/>
              <a:t>1</a:t>
            </a:r>
          </a:p>
          <a:p>
            <a:pPr>
              <a:buNone/>
            </a:pPr>
            <a:r>
              <a:rPr lang="en-US" altLang="zh-TW" dirty="0" smtClean="0"/>
              <a:t>❹A</a:t>
            </a:r>
            <a:r>
              <a:rPr lang="zh-TW" altLang="zh-TW" dirty="0" smtClean="0"/>
              <a:t>×</a:t>
            </a:r>
            <a:r>
              <a:rPr lang="en-US" altLang="zh-TW" dirty="0" smtClean="0"/>
              <a:t>B</a:t>
            </a:r>
            <a:r>
              <a:rPr lang="zh-TW" altLang="zh-TW" dirty="0" smtClean="0"/>
              <a:t>＝</a:t>
            </a:r>
            <a:r>
              <a:rPr lang="en-US" altLang="zh-TW" dirty="0" smtClean="0"/>
              <a:t>0           ❺A</a:t>
            </a:r>
            <a:r>
              <a:rPr lang="zh-TW" altLang="zh-TW" dirty="0" smtClean="0"/>
              <a:t>×</a:t>
            </a:r>
            <a:r>
              <a:rPr lang="en-US" altLang="zh-TW" dirty="0" smtClean="0"/>
              <a:t>B</a:t>
            </a:r>
            <a:r>
              <a:rPr lang="zh-TW" altLang="zh-TW" dirty="0" smtClean="0"/>
              <a:t>＝</a:t>
            </a:r>
            <a:r>
              <a:rPr lang="en-US" altLang="zh-TW" dirty="0" smtClean="0"/>
              <a:t>1         ❻A</a:t>
            </a:r>
            <a:r>
              <a:rPr lang="zh-TW" altLang="zh-TW" dirty="0" smtClean="0"/>
              <a:t>×</a:t>
            </a:r>
            <a:r>
              <a:rPr lang="en-US" altLang="zh-TW" dirty="0" smtClean="0"/>
              <a:t>B</a:t>
            </a:r>
            <a:r>
              <a:rPr lang="zh-TW" altLang="zh-TW" dirty="0" smtClean="0"/>
              <a:t>＝－</a:t>
            </a:r>
            <a:r>
              <a:rPr lang="en-US" altLang="zh-TW" dirty="0" smtClean="0"/>
              <a:t>1</a:t>
            </a:r>
            <a:endParaRPr lang="zh-TW" altLang="zh-TW" dirty="0" smtClean="0"/>
          </a:p>
          <a:p>
            <a:pPr>
              <a:buNone/>
            </a:pPr>
            <a:endParaRPr lang="zh-TW" altLang="zh-TW" dirty="0" smtClean="0"/>
          </a:p>
          <a:p>
            <a:pPr>
              <a:buNone/>
            </a:pPr>
            <a:endParaRPr lang="zh-TW" altLang="zh-TW" dirty="0" smtClean="0"/>
          </a:p>
          <a:p>
            <a:pPr>
              <a:buNone/>
            </a:pPr>
            <a:endParaRPr lang="zh-TW" altLang="zh-TW" dirty="0" smtClean="0"/>
          </a:p>
          <a:p>
            <a:pPr>
              <a:buNone/>
            </a:pPr>
            <a:endParaRPr lang="zh-TW" altLang="zh-TW" dirty="0" smtClean="0"/>
          </a:p>
          <a:p>
            <a:pPr>
              <a:buNone/>
            </a:pPr>
            <a:endParaRPr lang="zh-TW" altLang="zh-TW" dirty="0" smtClean="0"/>
          </a:p>
          <a:p>
            <a:pPr lvl="0">
              <a:buNone/>
            </a:pPr>
            <a:endParaRPr lang="en-US" altLang="zh-TW" dirty="0" smtClean="0"/>
          </a:p>
        </p:txBody>
      </p:sp>
    </p:spTree>
    <p:extLst>
      <p:ext uri="{BB962C8B-B14F-4D97-AF65-F5344CB8AC3E}">
        <p14:creationId xmlns:p14="http://schemas.microsoft.com/office/powerpoint/2010/main" val="2606031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解一元二次方程式</a:t>
            </a:r>
            <a:endParaRPr lang="zh-TW" altLang="en-US" dirty="0"/>
          </a:p>
        </p:txBody>
      </p:sp>
      <p:sp>
        <p:nvSpPr>
          <p:cNvPr id="3" name="內容版面配置區 2"/>
          <p:cNvSpPr>
            <a:spLocks noGrp="1"/>
          </p:cNvSpPr>
          <p:nvPr>
            <p:ph idx="1"/>
          </p:nvPr>
        </p:nvSpPr>
        <p:spPr/>
        <p:txBody>
          <a:bodyPr/>
          <a:lstStyle/>
          <a:p>
            <a:pPr>
              <a:buNone/>
            </a:pPr>
            <a:r>
              <a:rPr lang="zh-TW" altLang="en-US" dirty="0" smtClean="0"/>
              <a:t> </a:t>
            </a:r>
            <a:r>
              <a:rPr lang="en-US" altLang="zh-TW" dirty="0" smtClean="0"/>
              <a:t>4.</a:t>
            </a:r>
            <a:r>
              <a:rPr lang="zh-TW" altLang="zh-TW" dirty="0" smtClean="0"/>
              <a:t>上面的問題中你是否能發現，什麼型態的等式會比較容易解出</a:t>
            </a:r>
            <a:r>
              <a:rPr lang="en-US" altLang="zh-TW" dirty="0" smtClean="0"/>
              <a:t>x</a:t>
            </a:r>
            <a:r>
              <a:rPr lang="zh-TW" altLang="zh-TW" dirty="0" smtClean="0"/>
              <a:t>的值呢？</a:t>
            </a:r>
          </a:p>
          <a:p>
            <a:pPr lvl="0">
              <a:buNone/>
            </a:pPr>
            <a:endParaRPr lang="en-US" altLang="zh-TW" dirty="0" smtClean="0"/>
          </a:p>
        </p:txBody>
      </p:sp>
    </p:spTree>
    <p:extLst>
      <p:ext uri="{BB962C8B-B14F-4D97-AF65-F5344CB8AC3E}">
        <p14:creationId xmlns:p14="http://schemas.microsoft.com/office/powerpoint/2010/main" val="918899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解一元二次方程式</a:t>
            </a:r>
            <a:endParaRPr lang="zh-TW" altLang="en-US" dirty="0"/>
          </a:p>
        </p:txBody>
      </p:sp>
      <p:sp>
        <p:nvSpPr>
          <p:cNvPr id="3" name="內容版面配置區 2"/>
          <p:cNvSpPr>
            <a:spLocks noGrp="1"/>
          </p:cNvSpPr>
          <p:nvPr>
            <p:ph idx="1"/>
          </p:nvPr>
        </p:nvSpPr>
        <p:spPr/>
        <p:txBody>
          <a:bodyPr/>
          <a:lstStyle/>
          <a:p>
            <a:pPr>
              <a:buNone/>
            </a:pPr>
            <a:r>
              <a:rPr lang="en-US" altLang="zh-TW" dirty="0" smtClean="0"/>
              <a:t>6. </a:t>
            </a:r>
            <a:r>
              <a:rPr lang="zh-TW" altLang="zh-TW" dirty="0" smtClean="0"/>
              <a:t>在第三章透過直式乘法認識因式分解的意義，接下來請你在空格中填入適當的答案，透過「搭配」一個數字來湊出「完全平方式」。</a:t>
            </a:r>
          </a:p>
          <a:p>
            <a:pPr lvl="0">
              <a:buNone/>
            </a:pPr>
            <a:endParaRPr lang="en-US" altLang="zh-TW" dirty="0" smtClean="0"/>
          </a:p>
        </p:txBody>
      </p:sp>
      <p:pic>
        <p:nvPicPr>
          <p:cNvPr id="9" name="圖片 8" descr="MWSnap115.jpg"/>
          <p:cNvPicPr>
            <a:picLocks noChangeAspect="1"/>
          </p:cNvPicPr>
          <p:nvPr/>
        </p:nvPicPr>
        <p:blipFill>
          <a:blip r:embed="rId3" cstate="print"/>
          <a:stretch>
            <a:fillRect/>
          </a:stretch>
        </p:blipFill>
        <p:spPr>
          <a:xfrm>
            <a:off x="0" y="3789040"/>
            <a:ext cx="9144001" cy="2712204"/>
          </a:xfrm>
          <a:prstGeom prst="rect">
            <a:avLst/>
          </a:prstGeom>
        </p:spPr>
      </p:pic>
    </p:spTree>
    <p:extLst>
      <p:ext uri="{BB962C8B-B14F-4D97-AF65-F5344CB8AC3E}">
        <p14:creationId xmlns:p14="http://schemas.microsoft.com/office/powerpoint/2010/main" val="4031898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解一元二次方程式</a:t>
            </a:r>
            <a:endParaRPr lang="zh-TW" altLang="en-US" dirty="0"/>
          </a:p>
        </p:txBody>
      </p:sp>
      <p:pic>
        <p:nvPicPr>
          <p:cNvPr id="11" name="圖片 10" descr="MWSnap116.jpg"/>
          <p:cNvPicPr>
            <a:picLocks noChangeAspect="1"/>
          </p:cNvPicPr>
          <p:nvPr/>
        </p:nvPicPr>
        <p:blipFill>
          <a:blip r:embed="rId3" cstate="print"/>
          <a:stretch>
            <a:fillRect/>
          </a:stretch>
        </p:blipFill>
        <p:spPr>
          <a:xfrm>
            <a:off x="0" y="1844824"/>
            <a:ext cx="9144000" cy="2813538"/>
          </a:xfrm>
          <a:prstGeom prst="rect">
            <a:avLst/>
          </a:prstGeom>
        </p:spPr>
      </p:pic>
    </p:spTree>
    <p:extLst>
      <p:ext uri="{BB962C8B-B14F-4D97-AF65-F5344CB8AC3E}">
        <p14:creationId xmlns:p14="http://schemas.microsoft.com/office/powerpoint/2010/main" val="3160005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解一元二次方程式</a:t>
            </a:r>
            <a:endParaRPr lang="zh-TW" altLang="en-US" dirty="0"/>
          </a:p>
        </p:txBody>
      </p:sp>
      <p:sp>
        <p:nvSpPr>
          <p:cNvPr id="3" name="內容版面配置區 2"/>
          <p:cNvSpPr>
            <a:spLocks noGrp="1"/>
          </p:cNvSpPr>
          <p:nvPr>
            <p:ph idx="1"/>
          </p:nvPr>
        </p:nvSpPr>
        <p:spPr/>
        <p:txBody>
          <a:bodyPr>
            <a:normAutofit/>
          </a:bodyPr>
          <a:lstStyle/>
          <a:p>
            <a:pPr>
              <a:buNone/>
            </a:pPr>
            <a:r>
              <a:rPr lang="en-US" altLang="zh-TW" sz="2800" dirty="0" smtClean="0"/>
              <a:t>7.  x</a:t>
            </a:r>
            <a:r>
              <a:rPr lang="en-US" altLang="zh-TW" sz="2800" baseline="30000" dirty="0" smtClean="0"/>
              <a:t>2</a:t>
            </a:r>
            <a:r>
              <a:rPr lang="en-US" altLang="zh-TW" sz="2800" dirty="0" smtClean="0"/>
              <a:t>+8x+1</a:t>
            </a:r>
            <a:r>
              <a:rPr lang="zh-TW" altLang="zh-TW" sz="2800" dirty="0" smtClean="0"/>
              <a:t>並非完全平方式，但它可否『調整』成完全平方式的模樣呢？你可以從下列問題中找到答案</a:t>
            </a:r>
            <a:r>
              <a:rPr lang="en-US" altLang="zh-TW" sz="2800" dirty="0" smtClean="0"/>
              <a:t>! </a:t>
            </a:r>
            <a:r>
              <a:rPr lang="zh-TW" altLang="zh-TW" sz="2800" dirty="0" smtClean="0"/>
              <a:t>以下式子都可模仿前面作法，透過搭配一個數字來湊成完全平方式，但必須做部分調整。請參考直式並寫出二次式的調整過程：</a:t>
            </a:r>
          </a:p>
          <a:p>
            <a:pPr lvl="0">
              <a:buNone/>
            </a:pPr>
            <a:endParaRPr lang="en-US" altLang="zh-TW" sz="2800" dirty="0" smtClean="0"/>
          </a:p>
        </p:txBody>
      </p:sp>
      <p:pic>
        <p:nvPicPr>
          <p:cNvPr id="5" name="圖片 4" descr="MWSnap117.jpg"/>
          <p:cNvPicPr>
            <a:picLocks noChangeAspect="1"/>
          </p:cNvPicPr>
          <p:nvPr/>
        </p:nvPicPr>
        <p:blipFill>
          <a:blip r:embed="rId3" cstate="print"/>
          <a:stretch>
            <a:fillRect/>
          </a:stretch>
        </p:blipFill>
        <p:spPr>
          <a:xfrm>
            <a:off x="130621" y="3914775"/>
            <a:ext cx="8905875" cy="2943225"/>
          </a:xfrm>
          <a:prstGeom prst="rect">
            <a:avLst/>
          </a:prstGeom>
        </p:spPr>
      </p:pic>
    </p:spTree>
    <p:extLst>
      <p:ext uri="{BB962C8B-B14F-4D97-AF65-F5344CB8AC3E}">
        <p14:creationId xmlns:p14="http://schemas.microsoft.com/office/powerpoint/2010/main" val="270908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解一元二次方程式</a:t>
            </a:r>
            <a:endParaRPr lang="zh-TW" altLang="en-US" dirty="0"/>
          </a:p>
        </p:txBody>
      </p:sp>
      <p:sp>
        <p:nvSpPr>
          <p:cNvPr id="3" name="內容版面配置區 2"/>
          <p:cNvSpPr>
            <a:spLocks noGrp="1"/>
          </p:cNvSpPr>
          <p:nvPr>
            <p:ph idx="1"/>
          </p:nvPr>
        </p:nvSpPr>
        <p:spPr/>
        <p:txBody>
          <a:bodyPr>
            <a:normAutofit/>
          </a:bodyPr>
          <a:lstStyle/>
          <a:p>
            <a:pPr lvl="0">
              <a:buNone/>
            </a:pPr>
            <a:r>
              <a:rPr lang="en-US" altLang="zh-TW" sz="2800" dirty="0" smtClean="0"/>
              <a:t>10. (</a:t>
            </a:r>
            <a:r>
              <a:rPr lang="zh-TW" altLang="zh-TW" sz="2800" dirty="0" smtClean="0"/>
              <a:t>續第</a:t>
            </a:r>
            <a:r>
              <a:rPr lang="en-US" altLang="zh-TW" sz="2800" dirty="0" smtClean="0"/>
              <a:t>1</a:t>
            </a:r>
            <a:r>
              <a:rPr lang="zh-TW" altLang="zh-TW" sz="2800" dirty="0" smtClean="0"/>
              <a:t>題</a:t>
            </a:r>
            <a:r>
              <a:rPr lang="en-US" altLang="zh-TW" sz="2800" dirty="0" smtClean="0"/>
              <a:t>) </a:t>
            </a:r>
            <a:br>
              <a:rPr lang="en-US" altLang="zh-TW" sz="2800" dirty="0" smtClean="0"/>
            </a:br>
            <a:r>
              <a:rPr lang="en-US" altLang="zh-TW" sz="2800" dirty="0" smtClean="0"/>
              <a:t>❶</a:t>
            </a:r>
            <a:r>
              <a:rPr lang="zh-TW" altLang="zh-TW" sz="2800" dirty="0" smtClean="0"/>
              <a:t>如何圍出面積為</a:t>
            </a:r>
            <a:r>
              <a:rPr lang="en-US" altLang="zh-TW" sz="2800" dirty="0" smtClean="0"/>
              <a:t>25</a:t>
            </a:r>
            <a:r>
              <a:rPr lang="zh-TW" altLang="zh-TW" sz="2800" dirty="0" smtClean="0"/>
              <a:t>平方公分的長方形？</a:t>
            </a:r>
            <a:r>
              <a:rPr lang="en-US" altLang="zh-TW" sz="2800" dirty="0" smtClean="0"/>
              <a:t>      </a:t>
            </a:r>
            <a:br>
              <a:rPr lang="en-US" altLang="zh-TW" sz="2800" dirty="0" smtClean="0"/>
            </a:br>
            <a:r>
              <a:rPr lang="en-US" altLang="zh-TW" sz="2800" dirty="0" smtClean="0"/>
              <a:t>❷</a:t>
            </a:r>
            <a:r>
              <a:rPr lang="zh-TW" altLang="zh-TW" sz="2800" dirty="0" smtClean="0"/>
              <a:t>如何圍出面積為</a:t>
            </a:r>
            <a:r>
              <a:rPr lang="en-US" altLang="zh-TW" sz="2800" dirty="0" smtClean="0"/>
              <a:t>30</a:t>
            </a:r>
            <a:r>
              <a:rPr lang="zh-TW" altLang="zh-TW" sz="2800" dirty="0" smtClean="0"/>
              <a:t>平方公分的長方形？</a:t>
            </a:r>
            <a:endParaRPr lang="en-US" altLang="zh-TW" sz="2800" dirty="0" smtClean="0"/>
          </a:p>
        </p:txBody>
      </p:sp>
    </p:spTree>
    <p:extLst>
      <p:ext uri="{BB962C8B-B14F-4D97-AF65-F5344CB8AC3E}">
        <p14:creationId xmlns:p14="http://schemas.microsoft.com/office/powerpoint/2010/main" val="2776145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上完學習單，問問自己</a:t>
            </a:r>
            <a:r>
              <a:rPr lang="en-US" altLang="zh-TW" dirty="0" smtClean="0"/>
              <a:t>…</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sz="2800" dirty="0" smtClean="0"/>
              <a:t>低成就的學生可以在這樣的教學中感覺到數學嗎？</a:t>
            </a:r>
            <a:endParaRPr lang="en-US" altLang="zh-TW" sz="2800" dirty="0" smtClean="0"/>
          </a:p>
          <a:p>
            <a:r>
              <a:rPr lang="zh-TW" altLang="zh-TW" sz="2800" dirty="0" smtClean="0"/>
              <a:t>高成就的學生有在我們的教學中被激發了嗎？</a:t>
            </a:r>
            <a:endParaRPr lang="en-US" altLang="zh-TW" sz="2800" dirty="0" smtClean="0"/>
          </a:p>
          <a:p>
            <a:r>
              <a:rPr lang="zh-TW" altLang="zh-TW" sz="2800" dirty="0" smtClean="0"/>
              <a:t>學生是在我們教學之後獲得了成就感，還是產生了挫折感？</a:t>
            </a:r>
            <a:endParaRPr lang="en-US" altLang="zh-TW" sz="2800" dirty="0" smtClean="0"/>
          </a:p>
          <a:p>
            <a:r>
              <a:rPr lang="zh-TW" altLang="zh-TW" sz="2800" dirty="0" smtClean="0"/>
              <a:t>教學的速度夠慢嗎？我們是否有留足夠的時間讓學生真的學會了？</a:t>
            </a:r>
            <a:endParaRPr lang="en-US" altLang="zh-TW" sz="2800" dirty="0" smtClean="0"/>
          </a:p>
          <a:p>
            <a:r>
              <a:rPr lang="zh-TW" altLang="zh-TW" sz="2800" dirty="0" smtClean="0"/>
              <a:t>課堂中的提問，您是否有提出讓學生</a:t>
            </a:r>
            <a:r>
              <a:rPr lang="zh-TW" altLang="zh-TW" sz="2800" b="1" dirty="0" smtClean="0">
                <a:solidFill>
                  <a:srgbClr val="FF0000"/>
                </a:solidFill>
                <a:latin typeface="標楷體" pitchFamily="65" charset="-120"/>
                <a:ea typeface="標楷體" pitchFamily="65" charset="-120"/>
              </a:rPr>
              <a:t>覺得有趣、願意想、可以想、願意去探索探究、不會覺得這個問題很遙遠很無聊的提問呢？</a:t>
            </a:r>
            <a:r>
              <a:rPr lang="zh-TW" altLang="zh-TW" sz="2800" dirty="0" smtClean="0"/>
              <a:t>請您將這些好的提問記錄下來。</a:t>
            </a:r>
            <a:endParaRPr lang="en-US" altLang="zh-TW" sz="2800" dirty="0" smtClean="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79606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085184"/>
            <a:ext cx="8229600" cy="1143000"/>
          </a:xfrm>
        </p:spPr>
        <p:txBody>
          <a:bodyPr/>
          <a:lstStyle/>
          <a:p>
            <a:endParaRPr lang="zh-TW" altLang="en-US" dirty="0"/>
          </a:p>
        </p:txBody>
      </p:sp>
      <p:pic>
        <p:nvPicPr>
          <p:cNvPr id="3" name="圖片 2" descr="1021211-8.JPG"/>
          <p:cNvPicPr>
            <a:picLocks noChangeAspect="1"/>
          </p:cNvPicPr>
          <p:nvPr/>
        </p:nvPicPr>
        <p:blipFill>
          <a:blip r:embed="rId2" cstate="print"/>
          <a:stretch>
            <a:fillRect/>
          </a:stretch>
        </p:blipFill>
        <p:spPr>
          <a:xfrm>
            <a:off x="0" y="381000"/>
            <a:ext cx="9144000" cy="6096000"/>
          </a:xfrm>
          <a:prstGeom prst="rect">
            <a:avLst/>
          </a:prstGeom>
        </p:spPr>
      </p:pic>
      <p:sp>
        <p:nvSpPr>
          <p:cNvPr id="7" name="文字方塊 6"/>
          <p:cNvSpPr txBox="1"/>
          <p:nvPr/>
        </p:nvSpPr>
        <p:spPr>
          <a:xfrm>
            <a:off x="179512" y="404664"/>
            <a:ext cx="7488832" cy="5509200"/>
          </a:xfrm>
          <a:prstGeom prst="rect">
            <a:avLst/>
          </a:prstGeom>
          <a:noFill/>
        </p:spPr>
        <p:txBody>
          <a:bodyPr wrap="square" rtlCol="0">
            <a:spAutoFit/>
          </a:bodyPr>
          <a:lstStyle/>
          <a:p>
            <a:r>
              <a:rPr lang="zh-TW" altLang="en-US" sz="3200" b="1" dirty="0" smtClean="0">
                <a:solidFill>
                  <a:srgbClr val="FFFF00"/>
                </a:solidFill>
              </a:rPr>
              <a:t>以學習者的角色重新出發！</a:t>
            </a:r>
            <a:endParaRPr lang="en-US" altLang="zh-TW" sz="3200" b="1" dirty="0" smtClean="0">
              <a:solidFill>
                <a:srgbClr val="FFFF00"/>
              </a:solidFill>
            </a:endParaRPr>
          </a:p>
          <a:p>
            <a:pPr>
              <a:buFont typeface="Arial" pitchFamily="34" charset="0"/>
              <a:buChar char="•"/>
            </a:pPr>
            <a:r>
              <a:rPr lang="zh-TW" altLang="en-US" sz="3200" b="1" dirty="0" smtClean="0">
                <a:solidFill>
                  <a:srgbClr val="FFFF00"/>
                </a:solidFill>
              </a:rPr>
              <a:t>  線上觀課：</a:t>
            </a:r>
            <a:r>
              <a:rPr lang="en-US" altLang="zh-TW" sz="3200" b="1" dirty="0" smtClean="0">
                <a:solidFill>
                  <a:srgbClr val="FFFF00"/>
                </a:solidFill>
              </a:rPr>
              <a:t/>
            </a:r>
            <a:br>
              <a:rPr lang="en-US" altLang="zh-TW" sz="3200" b="1" dirty="0" smtClean="0">
                <a:solidFill>
                  <a:srgbClr val="FFFF00"/>
                </a:solidFill>
              </a:rPr>
            </a:br>
            <a:r>
              <a:rPr lang="en-US" altLang="zh-TW" sz="3200" b="1" dirty="0" smtClean="0">
                <a:solidFill>
                  <a:srgbClr val="FFFF00"/>
                </a:solidFill>
              </a:rPr>
              <a:t>    </a:t>
            </a:r>
            <a:r>
              <a:rPr lang="zh-TW" altLang="en-US" sz="3200" b="1" dirty="0" smtClean="0">
                <a:solidFill>
                  <a:srgbClr val="FFFF00"/>
                </a:solidFill>
              </a:rPr>
              <a:t>不要只把自己當成學生</a:t>
            </a:r>
            <a:r>
              <a:rPr lang="en-US" altLang="zh-TW" sz="3200" b="1" dirty="0" smtClean="0">
                <a:solidFill>
                  <a:srgbClr val="FFFF00"/>
                </a:solidFill>
              </a:rPr>
              <a:t/>
            </a:r>
            <a:br>
              <a:rPr lang="en-US" altLang="zh-TW" sz="3200" b="1" dirty="0" smtClean="0">
                <a:solidFill>
                  <a:srgbClr val="FFFF00"/>
                </a:solidFill>
              </a:rPr>
            </a:br>
            <a:r>
              <a:rPr lang="zh-TW" altLang="en-US" sz="3200" b="1" dirty="0" smtClean="0">
                <a:solidFill>
                  <a:srgbClr val="FFFF00"/>
                </a:solidFill>
              </a:rPr>
              <a:t>    猜猜為什麼</a:t>
            </a:r>
            <a:r>
              <a:rPr lang="en-US" altLang="zh-TW" sz="3200" b="1" dirty="0" smtClean="0">
                <a:solidFill>
                  <a:srgbClr val="FFFF00"/>
                </a:solidFill>
              </a:rPr>
              <a:t>CA</a:t>
            </a:r>
            <a:r>
              <a:rPr lang="zh-TW" altLang="en-US" sz="3200" b="1" dirty="0" smtClean="0">
                <a:solidFill>
                  <a:srgbClr val="FFFF00"/>
                </a:solidFill>
              </a:rPr>
              <a:t>要這樣問</a:t>
            </a:r>
            <a:r>
              <a:rPr lang="en-US" altLang="zh-TW" sz="3200" b="1" dirty="0" smtClean="0">
                <a:solidFill>
                  <a:srgbClr val="FFFF00"/>
                </a:solidFill>
              </a:rPr>
              <a:t>?</a:t>
            </a:r>
            <a:br>
              <a:rPr lang="en-US" altLang="zh-TW" sz="3200" b="1" dirty="0" smtClean="0">
                <a:solidFill>
                  <a:srgbClr val="FFFF00"/>
                </a:solidFill>
              </a:rPr>
            </a:br>
            <a:r>
              <a:rPr lang="zh-TW" altLang="en-US" sz="3200" b="1" dirty="0" smtClean="0">
                <a:solidFill>
                  <a:srgbClr val="FFFF00"/>
                </a:solidFill>
              </a:rPr>
              <a:t>    換做自己會怎麼做</a:t>
            </a:r>
            <a:r>
              <a:rPr lang="en-US" altLang="zh-TW" sz="3200" b="1" dirty="0" smtClean="0">
                <a:solidFill>
                  <a:srgbClr val="FFFF00"/>
                </a:solidFill>
              </a:rPr>
              <a:t>?</a:t>
            </a:r>
            <a:br>
              <a:rPr lang="en-US" altLang="zh-TW" sz="3200" b="1" dirty="0" smtClean="0">
                <a:solidFill>
                  <a:srgbClr val="FFFF00"/>
                </a:solidFill>
              </a:rPr>
            </a:br>
            <a:r>
              <a:rPr lang="zh-TW" altLang="en-US" sz="3200" b="1" dirty="0" smtClean="0">
                <a:solidFill>
                  <a:srgbClr val="FFFF00"/>
                </a:solidFill>
              </a:rPr>
              <a:t>    有沒有更好的作法</a:t>
            </a:r>
            <a:r>
              <a:rPr lang="en-US" altLang="zh-TW" sz="3200" b="1" dirty="0" smtClean="0">
                <a:solidFill>
                  <a:srgbClr val="FFFF00"/>
                </a:solidFill>
              </a:rPr>
              <a:t>?</a:t>
            </a:r>
            <a:br>
              <a:rPr lang="en-US" altLang="zh-TW" sz="3200" b="1" dirty="0" smtClean="0">
                <a:solidFill>
                  <a:srgbClr val="FFFF00"/>
                </a:solidFill>
              </a:rPr>
            </a:br>
            <a:r>
              <a:rPr lang="zh-TW" altLang="en-US" sz="3200" b="1" dirty="0" smtClean="0">
                <a:solidFill>
                  <a:srgbClr val="FFFF00"/>
                </a:solidFill>
              </a:rPr>
              <a:t>    </a:t>
            </a:r>
            <a:r>
              <a:rPr lang="en-US" altLang="zh-TW" sz="3200" b="1" dirty="0" smtClean="0">
                <a:solidFill>
                  <a:srgbClr val="FFFF00"/>
                </a:solidFill>
              </a:rPr>
              <a:t>…………….??</a:t>
            </a:r>
          </a:p>
          <a:p>
            <a:pPr>
              <a:buFont typeface="Arial" pitchFamily="34" charset="0"/>
              <a:buChar char="•"/>
            </a:pPr>
            <a:r>
              <a:rPr lang="en-US" altLang="zh-TW" sz="3200" b="1" dirty="0" smtClean="0">
                <a:solidFill>
                  <a:srgbClr val="FFFF00"/>
                </a:solidFill>
              </a:rPr>
              <a:t>  </a:t>
            </a:r>
            <a:r>
              <a:rPr lang="zh-TW" altLang="en-US" sz="3200" b="1" dirty="0" smtClean="0">
                <a:solidFill>
                  <a:srgbClr val="FFFF00"/>
                </a:solidFill>
              </a:rPr>
              <a:t>做筆記</a:t>
            </a:r>
            <a:endParaRPr lang="en-US" altLang="zh-TW" b="1" dirty="0" smtClean="0"/>
          </a:p>
          <a:p>
            <a:pPr>
              <a:buFont typeface="Arial" pitchFamily="34" charset="0"/>
              <a:buChar char="•"/>
            </a:pPr>
            <a:r>
              <a:rPr lang="zh-TW" altLang="en-US" sz="3200" b="1" dirty="0" smtClean="0">
                <a:solidFill>
                  <a:srgbClr val="FFFF00"/>
                </a:solidFill>
              </a:rPr>
              <a:t>  編修學習單</a:t>
            </a:r>
            <a:endParaRPr lang="en-US" altLang="zh-TW" sz="3200" b="1" dirty="0" smtClean="0">
              <a:solidFill>
                <a:srgbClr val="FFFF00"/>
              </a:solidFill>
            </a:endParaRPr>
          </a:p>
          <a:p>
            <a:pPr>
              <a:buFont typeface="Arial" pitchFamily="34" charset="0"/>
              <a:buChar char="•"/>
            </a:pPr>
            <a:r>
              <a:rPr lang="zh-TW" altLang="en-US" sz="3200" b="1" dirty="0" smtClean="0">
                <a:solidFill>
                  <a:srgbClr val="FFFF00"/>
                </a:solidFill>
              </a:rPr>
              <a:t>  使用學習單上課</a:t>
            </a:r>
            <a:endParaRPr lang="en-US" altLang="zh-TW" sz="3200" b="1" dirty="0" smtClean="0">
              <a:solidFill>
                <a:srgbClr val="FFFF00"/>
              </a:solidFill>
            </a:endParaRPr>
          </a:p>
          <a:p>
            <a:pPr>
              <a:buFont typeface="Arial" pitchFamily="34" charset="0"/>
              <a:buChar char="•"/>
            </a:pPr>
            <a:r>
              <a:rPr lang="zh-TW" altLang="en-US" sz="3200" b="1" dirty="0" smtClean="0">
                <a:solidFill>
                  <a:srgbClr val="FFFF00"/>
                </a:solidFill>
              </a:rPr>
              <a:t>  </a:t>
            </a:r>
            <a:r>
              <a:rPr lang="en-US" altLang="zh-TW" sz="3200" b="1" dirty="0" smtClean="0">
                <a:solidFill>
                  <a:srgbClr val="FFFF00"/>
                </a:solidFill>
              </a:rPr>
              <a:t>“</a:t>
            </a:r>
            <a:r>
              <a:rPr lang="zh-TW" altLang="en-US" sz="3200" b="1" dirty="0" smtClean="0">
                <a:solidFill>
                  <a:srgbClr val="FFFF00"/>
                </a:solidFill>
              </a:rPr>
              <a:t>閱讀</a:t>
            </a:r>
            <a:r>
              <a:rPr lang="en-US" altLang="zh-TW" sz="3200" b="1" dirty="0" smtClean="0">
                <a:solidFill>
                  <a:srgbClr val="FFFF00"/>
                </a:solidFill>
              </a:rPr>
              <a:t>”</a:t>
            </a:r>
            <a:r>
              <a:rPr lang="zh-TW" altLang="en-US" sz="3200" b="1" dirty="0" smtClean="0">
                <a:solidFill>
                  <a:srgbClr val="FFFF00"/>
                </a:solidFill>
              </a:rPr>
              <a:t>學生作品</a:t>
            </a:r>
            <a:endParaRPr lang="en-US" altLang="zh-TW" sz="3200" b="1" dirty="0" smtClean="0">
              <a:solidFill>
                <a:srgbClr val="FFFF00"/>
              </a:solidFill>
            </a:endParaRPr>
          </a:p>
        </p:txBody>
      </p:sp>
    </p:spTree>
    <p:extLst>
      <p:ext uri="{BB962C8B-B14F-4D97-AF65-F5344CB8AC3E}">
        <p14:creationId xmlns:p14="http://schemas.microsoft.com/office/powerpoint/2010/main" val="2311547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MWSnap120.jpg"/>
          <p:cNvPicPr>
            <a:picLocks noChangeAspect="1"/>
          </p:cNvPicPr>
          <p:nvPr/>
        </p:nvPicPr>
        <p:blipFill>
          <a:blip r:embed="rId2" cstate="print"/>
          <a:stretch>
            <a:fillRect/>
          </a:stretch>
        </p:blipFill>
        <p:spPr>
          <a:xfrm>
            <a:off x="574880" y="0"/>
            <a:ext cx="7994237" cy="6858000"/>
          </a:xfrm>
          <a:prstGeom prst="rect">
            <a:avLst/>
          </a:prstGeom>
        </p:spPr>
      </p:pic>
    </p:spTree>
    <p:extLst>
      <p:ext uri="{BB962C8B-B14F-4D97-AF65-F5344CB8AC3E}">
        <p14:creationId xmlns:p14="http://schemas.microsoft.com/office/powerpoint/2010/main" val="875656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MWSnap118.jpg"/>
          <p:cNvPicPr>
            <a:picLocks noChangeAspect="1"/>
          </p:cNvPicPr>
          <p:nvPr/>
        </p:nvPicPr>
        <p:blipFill>
          <a:blip r:embed="rId3" cstate="print"/>
          <a:stretch>
            <a:fillRect/>
          </a:stretch>
        </p:blipFill>
        <p:spPr>
          <a:xfrm>
            <a:off x="683568" y="0"/>
            <a:ext cx="4480101" cy="6858000"/>
          </a:xfrm>
          <a:prstGeom prst="rect">
            <a:avLst/>
          </a:prstGeom>
        </p:spPr>
      </p:pic>
    </p:spTree>
    <p:extLst>
      <p:ext uri="{BB962C8B-B14F-4D97-AF65-F5344CB8AC3E}">
        <p14:creationId xmlns:p14="http://schemas.microsoft.com/office/powerpoint/2010/main" val="379914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a:spLocks noChangeAspect="1"/>
          </p:cNvSpPr>
          <p:nvPr/>
        </p:nvSpPr>
        <p:spPr>
          <a:xfrm>
            <a:off x="1907704" y="1052736"/>
            <a:ext cx="2432736" cy="243300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6" name="直線接點 5"/>
          <p:cNvCxnSpPr/>
          <p:nvPr/>
        </p:nvCxnSpPr>
        <p:spPr>
          <a:xfrm>
            <a:off x="0" y="45091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橢圓 9"/>
          <p:cNvSpPr>
            <a:spLocks noChangeAspect="1"/>
          </p:cNvSpPr>
          <p:nvPr/>
        </p:nvSpPr>
        <p:spPr>
          <a:xfrm>
            <a:off x="5724128" y="2442782"/>
            <a:ext cx="1656184" cy="165636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894042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708920"/>
            <a:ext cx="9144000" cy="1944216"/>
          </a:xfrm>
        </p:spPr>
        <p:txBody>
          <a:bodyPr>
            <a:normAutofit/>
          </a:bodyPr>
          <a:lstStyle/>
          <a:p>
            <a:pPr>
              <a:lnSpc>
                <a:spcPct val="150000"/>
              </a:lnSpc>
            </a:pPr>
            <a:r>
              <a:rPr lang="zh-TW" altLang="en-US" sz="3600" dirty="0">
                <a:latin typeface="Adobe 繁黑體 Std B" pitchFamily="34" charset="-120"/>
                <a:ea typeface="Adobe 繁黑體 Std B" pitchFamily="34" charset="-120"/>
              </a:rPr>
              <a:t>渾厚的數學素養是教學成功的</a:t>
            </a:r>
            <a:r>
              <a:rPr lang="zh-TW" altLang="en-US" sz="3600" dirty="0" smtClean="0">
                <a:latin typeface="Adobe 繁黑體 Std B" pitchFamily="34" charset="-120"/>
                <a:ea typeface="Adobe 繁黑體 Std B" pitchFamily="34" charset="-120"/>
              </a:rPr>
              <a:t>要件</a:t>
            </a:r>
            <a:r>
              <a:rPr lang="en-US" altLang="zh-TW" sz="3600" dirty="0" smtClean="0">
                <a:latin typeface="Adobe 繁黑體 Std B" pitchFamily="34" charset="-120"/>
                <a:ea typeface="Adobe 繁黑體 Std B" pitchFamily="34" charset="-120"/>
              </a:rPr>
              <a:t/>
            </a:r>
            <a:br>
              <a:rPr lang="en-US" altLang="zh-TW" sz="3600" dirty="0" smtClean="0">
                <a:latin typeface="Adobe 繁黑體 Std B" pitchFamily="34" charset="-120"/>
                <a:ea typeface="Adobe 繁黑體 Std B" pitchFamily="34" charset="-120"/>
              </a:rPr>
            </a:br>
            <a:r>
              <a:rPr lang="zh-TW" altLang="en-US" sz="3600" dirty="0" smtClean="0">
                <a:latin typeface="Adobe 繁黑體 Std B" pitchFamily="34" charset="-120"/>
                <a:ea typeface="Adobe 繁黑體 Std B" pitchFamily="34" charset="-120"/>
              </a:rPr>
              <a:t>                                                                    </a:t>
            </a:r>
            <a:r>
              <a:rPr lang="en-US" altLang="zh-TW" sz="3600" dirty="0">
                <a:latin typeface="Adobe 繁黑體 Std B" pitchFamily="34" charset="-120"/>
                <a:ea typeface="Adobe 繁黑體 Std B" pitchFamily="34" charset="-120"/>
              </a:rPr>
              <a:t>----CA</a:t>
            </a:r>
            <a:endParaRPr lang="zh-TW" altLang="en-US" sz="3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73740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348880"/>
            <a:ext cx="9144000" cy="2232248"/>
          </a:xfrm>
        </p:spPr>
        <p:txBody>
          <a:bodyPr>
            <a:normAutofit fontScale="90000"/>
          </a:bodyPr>
          <a:lstStyle/>
          <a:p>
            <a:pPr>
              <a:lnSpc>
                <a:spcPct val="150000"/>
              </a:lnSpc>
            </a:pPr>
            <a:r>
              <a:rPr lang="zh-TW" altLang="zh-TW" sz="4000" dirty="0">
                <a:latin typeface="Adobe 繁黑體 Std B" pitchFamily="34" charset="-120"/>
                <a:ea typeface="Adobe 繁黑體 Std B" pitchFamily="34" charset="-120"/>
              </a:rPr>
              <a:t>數學的趣味就</a:t>
            </a:r>
            <a:r>
              <a:rPr lang="zh-TW" altLang="zh-TW" sz="4000" dirty="0" smtClean="0">
                <a:latin typeface="Adobe 繁黑體 Std B" pitchFamily="34" charset="-120"/>
                <a:ea typeface="Adobe 繁黑體 Std B" pitchFamily="34" charset="-120"/>
              </a:rPr>
              <a:t>在於</a:t>
            </a:r>
            <a:r>
              <a:rPr lang="en-US" altLang="zh-TW" sz="4000" dirty="0" smtClean="0">
                <a:latin typeface="Adobe 繁黑體 Std B" pitchFamily="34" charset="-120"/>
                <a:ea typeface="Adobe 繁黑體 Std B" pitchFamily="34" charset="-120"/>
              </a:rPr>
              <a:t/>
            </a:r>
            <a:br>
              <a:rPr lang="en-US" altLang="zh-TW" sz="4000" dirty="0" smtClean="0">
                <a:latin typeface="Adobe 繁黑體 Std B" pitchFamily="34" charset="-120"/>
                <a:ea typeface="Adobe 繁黑體 Std B" pitchFamily="34" charset="-120"/>
              </a:rPr>
            </a:br>
            <a:r>
              <a:rPr lang="zh-TW" altLang="zh-TW" sz="4000" dirty="0" smtClean="0">
                <a:latin typeface="Adobe 繁黑體 Std B" pitchFamily="34" charset="-120"/>
                <a:ea typeface="Adobe 繁黑體 Std B" pitchFamily="34" charset="-120"/>
              </a:rPr>
              <a:t>老師</a:t>
            </a:r>
            <a:r>
              <a:rPr lang="zh-TW" altLang="zh-TW" sz="4000" dirty="0">
                <a:latin typeface="Adobe 繁黑體 Std B" pitchFamily="34" charset="-120"/>
                <a:ea typeface="Adobe 繁黑體 Std B" pitchFamily="34" charset="-120"/>
              </a:rPr>
              <a:t>能帶領學生看到知識的本質與內涵</a:t>
            </a:r>
            <a:r>
              <a:rPr lang="en-US" altLang="zh-TW" sz="4000" dirty="0">
                <a:latin typeface="Adobe 繁黑體 Std B" pitchFamily="34" charset="-120"/>
                <a:ea typeface="Adobe 繁黑體 Std B" pitchFamily="34" charset="-120"/>
              </a:rPr>
              <a:t/>
            </a:r>
            <a:br>
              <a:rPr lang="en-US" altLang="zh-TW" sz="4000" dirty="0">
                <a:latin typeface="Adobe 繁黑體 Std B" pitchFamily="34" charset="-120"/>
                <a:ea typeface="Adobe 繁黑體 Std B" pitchFamily="34" charset="-120"/>
              </a:rPr>
            </a:br>
            <a:r>
              <a:rPr lang="zh-TW" altLang="en-US" sz="3600" dirty="0" smtClean="0">
                <a:latin typeface="Adobe 繁黑體 Std B" pitchFamily="34" charset="-120"/>
                <a:ea typeface="Adobe 繁黑體 Std B" pitchFamily="34" charset="-120"/>
              </a:rPr>
              <a:t>                                                                                  </a:t>
            </a:r>
            <a:r>
              <a:rPr lang="en-US" altLang="zh-TW" sz="4000" dirty="0">
                <a:latin typeface="Adobe 繁黑體 Std B" pitchFamily="34" charset="-120"/>
                <a:ea typeface="Adobe 繁黑體 Std B" pitchFamily="34" charset="-120"/>
              </a:rPr>
              <a:t>----CA</a:t>
            </a:r>
            <a:endParaRPr lang="zh-TW" altLang="en-US" sz="40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419456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lstStyle/>
          <a:p>
            <a:pPr algn="ctr">
              <a:buNone/>
            </a:pPr>
            <a:r>
              <a:rPr lang="zh-TW" altLang="en-US" sz="5800" dirty="0" smtClean="0">
                <a:latin typeface="標楷體" panose="03000509000000000000" pitchFamily="65" charset="-120"/>
                <a:ea typeface="標楷體" panose="03000509000000000000" pitchFamily="65" charset="-120"/>
              </a:rPr>
              <a:t>圓</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0871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lstStyle/>
          <a:p>
            <a:pPr algn="ctr">
              <a:buNone/>
            </a:pPr>
            <a:r>
              <a:rPr lang="zh-TW" altLang="en-US" sz="5800" dirty="0" smtClean="0">
                <a:latin typeface="標楷體" panose="03000509000000000000" pitchFamily="65" charset="-120"/>
                <a:ea typeface="標楷體" panose="03000509000000000000" pitchFamily="65" charset="-120"/>
              </a:rPr>
              <a:t>你會如何描述圓</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932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normAutofit/>
          </a:bodyPr>
          <a:lstStyle/>
          <a:p>
            <a:pPr algn="ctr">
              <a:buNone/>
            </a:pPr>
            <a:r>
              <a:rPr lang="zh-TW" altLang="en-US" sz="4000" dirty="0" smtClean="0">
                <a:latin typeface="標楷體" panose="03000509000000000000" pitchFamily="65" charset="-120"/>
                <a:ea typeface="標楷體" panose="03000509000000000000" pitchFamily="65" charset="-120"/>
              </a:rPr>
              <a:t>你覺得這樣的教學起頭如何</a:t>
            </a:r>
            <a:endParaRPr 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9098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normAutofit fontScale="90000"/>
          </a:bodyPr>
          <a:lstStyle/>
          <a:p>
            <a:pPr algn="ctr">
              <a:buNone/>
            </a:pPr>
            <a:r>
              <a:rPr lang="zh-TW" altLang="en-US" sz="5800" dirty="0" smtClean="0">
                <a:latin typeface="標楷體" panose="03000509000000000000" pitchFamily="65" charset="-120"/>
                <a:ea typeface="標楷體" panose="03000509000000000000" pitchFamily="65" charset="-120"/>
              </a:rPr>
              <a:t>你如何描述圓</a:t>
            </a:r>
            <a:r>
              <a:rPr lang="en-US" altLang="zh-TW" sz="5800" dirty="0" smtClean="0">
                <a:latin typeface="標楷體" panose="03000509000000000000" pitchFamily="65" charset="-120"/>
                <a:ea typeface="標楷體" panose="03000509000000000000" pitchFamily="65" charset="-120"/>
              </a:rPr>
              <a:t/>
            </a:r>
            <a:br>
              <a:rPr lang="en-US" altLang="zh-TW" sz="5800" dirty="0" smtClean="0">
                <a:latin typeface="標楷體" panose="03000509000000000000" pitchFamily="65" charset="-120"/>
                <a:ea typeface="標楷體" panose="03000509000000000000" pitchFamily="65" charset="-120"/>
              </a:rPr>
            </a:br>
            <a:r>
              <a:rPr lang="en-US" altLang="zh-TW" sz="5800" dirty="0" smtClean="0">
                <a:latin typeface="標楷體" panose="03000509000000000000" pitchFamily="65" charset="-120"/>
                <a:ea typeface="標楷體" panose="03000509000000000000" pitchFamily="65" charset="-120"/>
              </a:rPr>
              <a:t>----</a:t>
            </a:r>
            <a:r>
              <a:rPr lang="zh-TW" altLang="en-US" sz="5800" dirty="0" smtClean="0">
                <a:latin typeface="標楷體" panose="03000509000000000000" pitchFamily="65" charset="-120"/>
                <a:ea typeface="標楷體" panose="03000509000000000000" pitchFamily="65" charset="-120"/>
              </a:rPr>
              <a:t>請猜猜</a:t>
            </a:r>
            <a:r>
              <a:rPr lang="en-US" altLang="zh-TW" sz="5800" dirty="0" smtClean="0">
                <a:latin typeface="標楷體" panose="03000509000000000000" pitchFamily="65" charset="-120"/>
                <a:ea typeface="標楷體" panose="03000509000000000000" pitchFamily="65" charset="-120"/>
              </a:rPr>
              <a:t>CA</a:t>
            </a:r>
            <a:r>
              <a:rPr lang="zh-TW" altLang="en-US" sz="5800" dirty="0" smtClean="0">
                <a:latin typeface="標楷體" panose="03000509000000000000" pitchFamily="65" charset="-120"/>
                <a:ea typeface="標楷體" panose="03000509000000000000" pitchFamily="65" charset="-120"/>
              </a:rPr>
              <a:t>怎麼說</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42909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lstStyle/>
          <a:p>
            <a:pPr algn="ctr">
              <a:buNone/>
            </a:pPr>
            <a:r>
              <a:rPr lang="zh-TW" altLang="en-US" sz="5800" dirty="0" smtClean="0">
                <a:latin typeface="標楷體" panose="03000509000000000000" pitchFamily="65" charset="-120"/>
                <a:ea typeface="標楷體" panose="03000509000000000000" pitchFamily="65" charset="-120"/>
              </a:rPr>
              <a:t>感受圓</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0168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420888"/>
            <a:ext cx="8215370" cy="1354118"/>
          </a:xfrm>
        </p:spPr>
        <p:txBody>
          <a:bodyPr>
            <a:normAutofit/>
          </a:bodyPr>
          <a:lstStyle/>
          <a:p>
            <a:pPr algn="ctr">
              <a:buNone/>
            </a:pPr>
            <a:r>
              <a:rPr lang="zh-TW" altLang="en-US" sz="4600" dirty="0" smtClean="0">
                <a:latin typeface="標楷體" panose="03000509000000000000" pitchFamily="65" charset="-120"/>
                <a:ea typeface="標楷體" panose="03000509000000000000" pitchFamily="65" charset="-120"/>
              </a:rPr>
              <a:t>多項式的乘</a:t>
            </a:r>
            <a:r>
              <a:rPr lang="zh-TW" altLang="en-US" sz="4600" dirty="0">
                <a:latin typeface="標楷體" panose="03000509000000000000" pitchFamily="65" charset="-120"/>
                <a:ea typeface="標楷體" panose="03000509000000000000" pitchFamily="65" charset="-120"/>
              </a:rPr>
              <a:t>除</a:t>
            </a:r>
          </a:p>
        </p:txBody>
      </p:sp>
    </p:spTree>
    <p:extLst>
      <p:ext uri="{BB962C8B-B14F-4D97-AF65-F5344CB8AC3E}">
        <p14:creationId xmlns:p14="http://schemas.microsoft.com/office/powerpoint/2010/main" val="2558423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lstStyle/>
          <a:p>
            <a:pPr algn="ctr">
              <a:buNone/>
            </a:pPr>
            <a:r>
              <a:rPr lang="zh-TW" altLang="en-US" sz="5800" dirty="0" smtClean="0">
                <a:latin typeface="標楷體" panose="03000509000000000000" pitchFamily="65" charset="-120"/>
                <a:ea typeface="標楷體" panose="03000509000000000000" pitchFamily="65" charset="-120"/>
              </a:rPr>
              <a:t>你會如何描述圓</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74843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lstStyle/>
          <a:p>
            <a:pPr algn="ctr">
              <a:buNone/>
            </a:pPr>
            <a:r>
              <a:rPr lang="zh-TW" altLang="en-US" sz="5800" dirty="0" smtClean="0">
                <a:latin typeface="標楷體" panose="03000509000000000000" pitchFamily="65" charset="-120"/>
                <a:ea typeface="標楷體" panose="03000509000000000000" pitchFamily="65" charset="-120"/>
              </a:rPr>
              <a:t>再一次</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97463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normAutofit/>
          </a:bodyPr>
          <a:lstStyle/>
          <a:p>
            <a:pPr algn="ctr">
              <a:buNone/>
            </a:pPr>
            <a:r>
              <a:rPr lang="zh-TW" altLang="en-US" sz="5800" dirty="0" smtClean="0">
                <a:latin typeface="標楷體" panose="03000509000000000000" pitchFamily="65" charset="-120"/>
                <a:ea typeface="標楷體" panose="03000509000000000000" pitchFamily="65" charset="-120"/>
              </a:rPr>
              <a:t>圓嗎</a:t>
            </a:r>
            <a:r>
              <a:rPr lang="en-US" altLang="zh-TW" sz="5800" dirty="0" smtClean="0">
                <a:latin typeface="標楷體" panose="03000509000000000000" pitchFamily="65" charset="-120"/>
                <a:ea typeface="標楷體" panose="03000509000000000000" pitchFamily="65" charset="-120"/>
              </a:rPr>
              <a:t>?</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7947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小丸子」的圖片搜尋結果"/>
          <p:cNvPicPr>
            <a:picLocks noChangeAspect="1"/>
          </p:cNvPicPr>
          <p:nvPr/>
        </p:nvPicPr>
        <p:blipFill>
          <a:blip r:embed="rId2" cstate="print"/>
          <a:srcRect/>
          <a:stretch>
            <a:fillRect/>
          </a:stretch>
        </p:blipFill>
        <p:spPr bwMode="auto">
          <a:xfrm>
            <a:off x="263521" y="260648"/>
            <a:ext cx="8700967" cy="6264696"/>
          </a:xfrm>
          <a:prstGeom prst="rect">
            <a:avLst/>
          </a:prstGeom>
          <a:noFill/>
          <a:ln w="9525">
            <a:noFill/>
            <a:miter lim="800000"/>
            <a:headEnd/>
            <a:tailEnd/>
          </a:ln>
        </p:spPr>
      </p:pic>
    </p:spTree>
    <p:extLst>
      <p:ext uri="{BB962C8B-B14F-4D97-AF65-F5344CB8AC3E}">
        <p14:creationId xmlns:p14="http://schemas.microsoft.com/office/powerpoint/2010/main" val="2712484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204864"/>
            <a:ext cx="9144000" cy="1944216"/>
          </a:xfrm>
        </p:spPr>
        <p:txBody>
          <a:bodyPr>
            <a:normAutofit/>
          </a:bodyPr>
          <a:lstStyle/>
          <a:p>
            <a:pPr>
              <a:lnSpc>
                <a:spcPct val="150000"/>
              </a:lnSpc>
            </a:pPr>
            <a:r>
              <a:rPr lang="zh-TW" altLang="zh-TW" sz="4000" dirty="0">
                <a:latin typeface="標楷體" panose="03000509000000000000" pitchFamily="65" charset="-120"/>
                <a:ea typeface="標楷體" panose="03000509000000000000" pitchFamily="65" charset="-120"/>
              </a:rPr>
              <a:t>請不用任何工具</a:t>
            </a:r>
            <a:r>
              <a:rPr lang="zh-TW" altLang="zh-TW" sz="4000" dirty="0" smtClean="0">
                <a:latin typeface="標楷體" panose="03000509000000000000" pitchFamily="65" charset="-120"/>
                <a:ea typeface="標楷體" panose="03000509000000000000" pitchFamily="65" charset="-120"/>
              </a:rPr>
              <a:t>，</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dirty="0" smtClean="0">
                <a:latin typeface="標楷體" panose="03000509000000000000" pitchFamily="65" charset="-120"/>
                <a:ea typeface="標楷體" panose="03000509000000000000" pitchFamily="65" charset="-120"/>
              </a:rPr>
              <a:t>想</a:t>
            </a:r>
            <a:r>
              <a:rPr lang="zh-TW" altLang="zh-TW" sz="4000" dirty="0">
                <a:latin typeface="標楷體" panose="03000509000000000000" pitchFamily="65" charset="-120"/>
                <a:ea typeface="標楷體" panose="03000509000000000000" pitchFamily="65" charset="-120"/>
              </a:rPr>
              <a:t>盡辦法</a:t>
            </a:r>
            <a:r>
              <a:rPr lang="zh-TW" altLang="zh-TW" sz="4000" b="1" dirty="0">
                <a:latin typeface="標楷體" panose="03000509000000000000" pitchFamily="65" charset="-120"/>
                <a:ea typeface="標楷體" panose="03000509000000000000" pitchFamily="65" charset="-120"/>
              </a:rPr>
              <a:t>畫出</a:t>
            </a:r>
            <a:r>
              <a:rPr lang="zh-TW" altLang="zh-TW" sz="4000" dirty="0">
                <a:latin typeface="標楷體" panose="03000509000000000000" pitchFamily="65" charset="-120"/>
                <a:ea typeface="標楷體" panose="03000509000000000000" pitchFamily="65" charset="-120"/>
              </a:rPr>
              <a:t>一個最圓的圓</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4898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204864"/>
            <a:ext cx="9144000" cy="1944216"/>
          </a:xfrm>
        </p:spPr>
        <p:txBody>
          <a:bodyPr>
            <a:normAutofit fontScale="90000"/>
          </a:bodyPr>
          <a:lstStyle/>
          <a:p>
            <a:pPr>
              <a:lnSpc>
                <a:spcPct val="150000"/>
              </a:lnSpc>
            </a:pPr>
            <a:r>
              <a:rPr lang="zh-TW" altLang="zh-TW" sz="4000" dirty="0">
                <a:latin typeface="標楷體" panose="03000509000000000000" pitchFamily="65" charset="-120"/>
                <a:ea typeface="標楷體" panose="03000509000000000000" pitchFamily="65" charset="-120"/>
              </a:rPr>
              <a:t>拿出一張紙，想盡辦法透過</a:t>
            </a:r>
            <a:r>
              <a:rPr lang="zh-TW" altLang="zh-TW" sz="4000" b="1" dirty="0">
                <a:latin typeface="標楷體" panose="03000509000000000000" pitchFamily="65" charset="-120"/>
                <a:ea typeface="標楷體" panose="03000509000000000000" pitchFamily="65" charset="-120"/>
              </a:rPr>
              <a:t>摺紙剪出</a:t>
            </a:r>
            <a:r>
              <a:rPr lang="zh-TW" altLang="zh-TW" sz="4000" dirty="0" smtClean="0">
                <a:latin typeface="標楷體" panose="03000509000000000000" pitchFamily="65" charset="-120"/>
                <a:ea typeface="標楷體" panose="03000509000000000000" pitchFamily="65" charset="-120"/>
              </a:rPr>
              <a:t>一個</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dirty="0" smtClean="0">
                <a:latin typeface="標楷體" panose="03000509000000000000" pitchFamily="65" charset="-120"/>
                <a:ea typeface="標楷體" panose="03000509000000000000" pitchFamily="65" charset="-120"/>
              </a:rPr>
              <a:t>最</a:t>
            </a:r>
            <a:r>
              <a:rPr lang="zh-TW" altLang="zh-TW" sz="4000" dirty="0">
                <a:latin typeface="標楷體" panose="03000509000000000000" pitchFamily="65" charset="-120"/>
                <a:ea typeface="標楷體" panose="03000509000000000000" pitchFamily="65" charset="-120"/>
              </a:rPr>
              <a:t>圓的圓。發揮你的創意，寫出你的</a:t>
            </a:r>
            <a:r>
              <a:rPr lang="zh-TW" altLang="zh-TW" sz="4000" dirty="0" smtClean="0">
                <a:latin typeface="標楷體" panose="03000509000000000000" pitchFamily="65" charset="-120"/>
                <a:ea typeface="標楷體" panose="03000509000000000000" pitchFamily="65" charset="-120"/>
              </a:rPr>
              <a:t>策略</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50136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a:bodyPr>
          <a:lstStyle/>
          <a:p>
            <a:pPr>
              <a:lnSpc>
                <a:spcPct val="150000"/>
              </a:lnSpc>
            </a:pPr>
            <a:r>
              <a:rPr lang="zh-TW" altLang="zh-TW" sz="4000" dirty="0">
                <a:latin typeface="標楷體" panose="03000509000000000000" pitchFamily="65" charset="-120"/>
                <a:ea typeface="標楷體" panose="03000509000000000000" pitchFamily="65" charset="-120"/>
              </a:rPr>
              <a:t>你可以使用甚麼方法</a:t>
            </a:r>
            <a:r>
              <a:rPr lang="zh-TW" altLang="zh-TW" sz="4000" dirty="0" smtClean="0">
                <a:latin typeface="標楷體" panose="03000509000000000000" pitchFamily="65" charset="-120"/>
                <a:ea typeface="標楷體" panose="03000509000000000000" pitchFamily="65" charset="-120"/>
              </a:rPr>
              <a:t>找出</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dirty="0" smtClean="0">
                <a:latin typeface="標楷體" panose="03000509000000000000" pitchFamily="65" charset="-120"/>
                <a:ea typeface="標楷體" panose="03000509000000000000" pitchFamily="65" charset="-120"/>
              </a:rPr>
              <a:t>下面</a:t>
            </a:r>
            <a:r>
              <a:rPr lang="zh-TW" altLang="zh-TW" sz="4000" dirty="0">
                <a:latin typeface="標楷體" panose="03000509000000000000" pitchFamily="65" charset="-120"/>
                <a:ea typeface="標楷體" panose="03000509000000000000" pitchFamily="65" charset="-120"/>
              </a:rPr>
              <a:t>這個</a:t>
            </a:r>
            <a:r>
              <a:rPr lang="zh-TW" altLang="zh-TW" sz="4000" u="dbl" dirty="0">
                <a:latin typeface="標楷體" panose="03000509000000000000" pitchFamily="65" charset="-120"/>
                <a:ea typeface="標楷體" panose="03000509000000000000" pitchFamily="65" charset="-120"/>
              </a:rPr>
              <a:t>圓</a:t>
            </a:r>
            <a:r>
              <a:rPr lang="zh-TW" altLang="zh-TW" sz="4000" dirty="0">
                <a:latin typeface="標楷體" panose="03000509000000000000" pitchFamily="65" charset="-120"/>
                <a:ea typeface="標楷體" panose="03000509000000000000" pitchFamily="65" charset="-120"/>
              </a:rPr>
              <a:t>的圓心？</a:t>
            </a:r>
            <a:endParaRPr lang="zh-TW" altLang="en-US" sz="4000" dirty="0">
              <a:latin typeface="標楷體" panose="03000509000000000000" pitchFamily="65" charset="-120"/>
              <a:ea typeface="標楷體" panose="03000509000000000000" pitchFamily="65" charset="-120"/>
            </a:endParaRPr>
          </a:p>
        </p:txBody>
      </p:sp>
      <p:sp>
        <p:nvSpPr>
          <p:cNvPr id="3" name="Oval 2"/>
          <p:cNvSpPr>
            <a:spLocks noChangeAspect="1" noChangeArrowheads="1"/>
          </p:cNvSpPr>
          <p:nvPr/>
        </p:nvSpPr>
        <p:spPr bwMode="auto">
          <a:xfrm>
            <a:off x="3419872" y="3212976"/>
            <a:ext cx="2232248" cy="2232248"/>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4089993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a:bodyPr>
          <a:lstStyle/>
          <a:p>
            <a:pPr>
              <a:lnSpc>
                <a:spcPct val="150000"/>
              </a:lnSpc>
            </a:pPr>
            <a:r>
              <a:rPr lang="zh-TW" altLang="zh-TW" sz="4000" dirty="0">
                <a:latin typeface="標楷體" panose="03000509000000000000" pitchFamily="65" charset="-120"/>
                <a:ea typeface="標楷體" panose="03000509000000000000" pitchFamily="65" charset="-120"/>
              </a:rPr>
              <a:t>你可以使用甚麼方法</a:t>
            </a:r>
            <a:r>
              <a:rPr lang="zh-TW" altLang="zh-TW" sz="4000" dirty="0" smtClean="0">
                <a:latin typeface="標楷體" panose="03000509000000000000" pitchFamily="65" charset="-120"/>
                <a:ea typeface="標楷體" panose="03000509000000000000" pitchFamily="65" charset="-120"/>
              </a:rPr>
              <a:t>找出</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dirty="0" smtClean="0">
                <a:latin typeface="標楷體" panose="03000509000000000000" pitchFamily="65" charset="-120"/>
                <a:ea typeface="標楷體" panose="03000509000000000000" pitchFamily="65" charset="-120"/>
              </a:rPr>
              <a:t>下面這個</a:t>
            </a:r>
            <a:r>
              <a:rPr lang="zh-TW" altLang="zh-TW" sz="4000" b="1" u="dbl" dirty="0" smtClean="0">
                <a:latin typeface="標楷體" panose="03000509000000000000" pitchFamily="65" charset="-120"/>
                <a:ea typeface="標楷體" panose="03000509000000000000" pitchFamily="65" charset="-120"/>
              </a:rPr>
              <a:t>圓弧</a:t>
            </a:r>
            <a:r>
              <a:rPr lang="zh-TW" altLang="zh-TW" sz="4000" dirty="0">
                <a:latin typeface="標楷體" panose="03000509000000000000" pitchFamily="65" charset="-120"/>
                <a:ea typeface="標楷體" panose="03000509000000000000" pitchFamily="65" charset="-120"/>
              </a:rPr>
              <a:t>的圓心</a:t>
            </a:r>
            <a:r>
              <a:rPr lang="zh-TW" altLang="zh-TW" sz="4000" dirty="0" smtClean="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7" name="弧形 6"/>
          <p:cNvSpPr/>
          <p:nvPr/>
        </p:nvSpPr>
        <p:spPr>
          <a:xfrm rot="862670">
            <a:off x="3419872" y="3356992"/>
            <a:ext cx="2520000" cy="2520000"/>
          </a:xfrm>
          <a:prstGeom prst="arc">
            <a:avLst>
              <a:gd name="adj1" fmla="val 12741854"/>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723351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a:bodyPr>
          <a:lstStyle/>
          <a:p>
            <a:pPr>
              <a:lnSpc>
                <a:spcPct val="150000"/>
              </a:lnSpc>
            </a:pPr>
            <a:r>
              <a:rPr lang="zh-TW" altLang="zh-TW" sz="4000" dirty="0">
                <a:latin typeface="標楷體" panose="03000509000000000000" pitchFamily="65" charset="-120"/>
                <a:ea typeface="標楷體" panose="03000509000000000000" pitchFamily="65" charset="-120"/>
              </a:rPr>
              <a:t>你可以使用甚麼</a:t>
            </a:r>
            <a:r>
              <a:rPr lang="zh-TW" altLang="zh-TW" sz="4000" dirty="0" smtClean="0">
                <a:latin typeface="標楷體" panose="03000509000000000000" pitchFamily="65" charset="-120"/>
                <a:ea typeface="標楷體" panose="03000509000000000000" pitchFamily="65" charset="-120"/>
              </a:rPr>
              <a:t>方法</a:t>
            </a:r>
            <a:r>
              <a:rPr lang="zh-TW" altLang="en-US" sz="4000" dirty="0" smtClean="0">
                <a:latin typeface="標楷體" panose="03000509000000000000" pitchFamily="65" charset="-120"/>
                <a:ea typeface="標楷體" panose="03000509000000000000" pitchFamily="65" charset="-120"/>
              </a:rPr>
              <a:t>檢查</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dirty="0" smtClean="0">
                <a:latin typeface="標楷體" panose="03000509000000000000" pitchFamily="65" charset="-120"/>
                <a:ea typeface="標楷體" panose="03000509000000000000" pitchFamily="65" charset="-120"/>
              </a:rPr>
              <a:t>下面</a:t>
            </a:r>
            <a:r>
              <a:rPr lang="zh-TW" altLang="zh-TW" sz="4000" dirty="0" smtClean="0">
                <a:latin typeface="標楷體" panose="03000509000000000000" pitchFamily="65" charset="-120"/>
                <a:ea typeface="標楷體" panose="03000509000000000000" pitchFamily="65" charset="-120"/>
              </a:rPr>
              <a:t>這個</a:t>
            </a:r>
            <a:r>
              <a:rPr lang="zh-TW" altLang="en-US" sz="4000" dirty="0" smtClean="0">
                <a:latin typeface="標楷體" panose="03000509000000000000" pitchFamily="65" charset="-120"/>
                <a:ea typeface="標楷體" panose="03000509000000000000" pitchFamily="65" charset="-120"/>
              </a:rPr>
              <a:t>圖形圓不圓</a:t>
            </a:r>
            <a:r>
              <a:rPr lang="zh-TW" altLang="zh-TW" sz="4000" dirty="0" smtClean="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3" name="橢圓 2"/>
          <p:cNvSpPr/>
          <p:nvPr/>
        </p:nvSpPr>
        <p:spPr>
          <a:xfrm>
            <a:off x="3131840" y="3068960"/>
            <a:ext cx="2880320" cy="273630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08880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9684"/>
            <a:ext cx="9144000" cy="1857388"/>
          </a:xfrm>
        </p:spPr>
        <p:txBody>
          <a:bodyPr/>
          <a:lstStyle/>
          <a:p>
            <a:pPr algn="ctr">
              <a:buNone/>
            </a:pPr>
            <a:r>
              <a:rPr lang="zh-TW" altLang="en-US" sz="5800" dirty="0" smtClean="0">
                <a:latin typeface="標楷體" panose="03000509000000000000" pitchFamily="65" charset="-120"/>
                <a:ea typeface="標楷體" panose="03000509000000000000" pitchFamily="65" charset="-120"/>
              </a:rPr>
              <a:t>反思</a:t>
            </a:r>
            <a:r>
              <a:rPr lang="zh-TW" altLang="en-US" sz="5800" dirty="0">
                <a:latin typeface="標楷體" panose="03000509000000000000" pitchFamily="65" charset="-120"/>
                <a:ea typeface="標楷體" panose="03000509000000000000" pitchFamily="65" charset="-120"/>
              </a:rPr>
              <a:t>中</a:t>
            </a:r>
            <a:r>
              <a:rPr lang="zh-TW" altLang="en-US" sz="5800" dirty="0" smtClean="0">
                <a:latin typeface="標楷體" panose="03000509000000000000" pitchFamily="65" charset="-120"/>
                <a:ea typeface="標楷體" panose="03000509000000000000" pitchFamily="65" charset="-120"/>
              </a:rPr>
              <a:t>的改</a:t>
            </a:r>
            <a:r>
              <a:rPr lang="zh-TW" altLang="en-US" sz="5800" dirty="0">
                <a:latin typeface="標楷體" panose="03000509000000000000" pitchFamily="65" charset="-120"/>
                <a:ea typeface="標楷體" panose="03000509000000000000" pitchFamily="65" charset="-120"/>
              </a:rPr>
              <a:t>變</a:t>
            </a:r>
            <a:endParaRPr 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6924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260648"/>
            <a:ext cx="6480720" cy="1800200"/>
          </a:xfrm>
        </p:spPr>
        <p:txBody>
          <a:bodyPr>
            <a:normAutofit/>
          </a:bodyPr>
          <a:lstStyle/>
          <a:p>
            <a:pPr algn="l"/>
            <a:r>
              <a:rPr lang="en-US" altLang="zh-TW" sz="4600" dirty="0" smtClean="0">
                <a:latin typeface="標楷體" panose="03000509000000000000" pitchFamily="65" charset="-120"/>
                <a:ea typeface="標楷體" panose="03000509000000000000" pitchFamily="65" charset="-120"/>
              </a:rPr>
              <a:t>(2x+3)(5x+4)</a:t>
            </a:r>
            <a:br>
              <a:rPr lang="en-US" altLang="zh-TW" sz="4600" dirty="0" smtClean="0">
                <a:latin typeface="標楷體" panose="03000509000000000000" pitchFamily="65" charset="-120"/>
                <a:ea typeface="標楷體" panose="03000509000000000000" pitchFamily="65" charset="-120"/>
              </a:rPr>
            </a:br>
            <a:r>
              <a:rPr lang="en-US" altLang="zh-TW" sz="4600" dirty="0">
                <a:latin typeface="標楷體" panose="03000509000000000000" pitchFamily="65" charset="-120"/>
                <a:ea typeface="標楷體" panose="03000509000000000000" pitchFamily="65" charset="-120"/>
              </a:rPr>
              <a:t>=</a:t>
            </a:r>
            <a:r>
              <a:rPr lang="en-US" altLang="zh-TW" sz="4600" dirty="0" smtClean="0">
                <a:latin typeface="標楷體" panose="03000509000000000000" pitchFamily="65" charset="-120"/>
                <a:ea typeface="標楷體" panose="03000509000000000000" pitchFamily="65" charset="-120"/>
              </a:rPr>
              <a:t>10x</a:t>
            </a:r>
            <a:r>
              <a:rPr lang="en-US" altLang="zh-TW" sz="4600" baseline="30000" dirty="0" smtClean="0">
                <a:latin typeface="標楷體" panose="03000509000000000000" pitchFamily="65" charset="-120"/>
                <a:ea typeface="標楷體" panose="03000509000000000000" pitchFamily="65" charset="-120"/>
              </a:rPr>
              <a:t>2 </a:t>
            </a:r>
            <a:r>
              <a:rPr lang="en-US" altLang="zh-TW" sz="4600" dirty="0" smtClean="0">
                <a:latin typeface="標楷體" panose="03000509000000000000" pitchFamily="65" charset="-120"/>
                <a:ea typeface="標楷體" panose="03000509000000000000" pitchFamily="65" charset="-120"/>
              </a:rPr>
              <a:t>+ 8x + 15x + 12</a:t>
            </a:r>
            <a:endParaRPr lang="zh-TW" altLang="en-US" sz="4600" dirty="0">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827584" y="2852936"/>
            <a:ext cx="5832648" cy="2736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600" dirty="0" smtClean="0">
                <a:latin typeface="標楷體" panose="03000509000000000000" pitchFamily="65" charset="-120"/>
                <a:ea typeface="標楷體" panose="03000509000000000000" pitchFamily="65" charset="-120"/>
              </a:rPr>
              <a:t>(2x+3)(5x+4)</a:t>
            </a:r>
            <a:br>
              <a:rPr lang="en-US" altLang="zh-TW" sz="4600" dirty="0" smtClean="0">
                <a:latin typeface="標楷體" panose="03000509000000000000" pitchFamily="65" charset="-120"/>
                <a:ea typeface="標楷體" panose="03000509000000000000" pitchFamily="65" charset="-120"/>
              </a:rPr>
            </a:br>
            <a:r>
              <a:rPr lang="en-US" altLang="zh-TW" sz="4600" dirty="0" smtClean="0">
                <a:latin typeface="標楷體" panose="03000509000000000000" pitchFamily="65" charset="-120"/>
                <a:ea typeface="標楷體" panose="03000509000000000000" pitchFamily="65" charset="-120"/>
              </a:rPr>
              <a:t>=10x</a:t>
            </a:r>
            <a:r>
              <a:rPr lang="en-US" altLang="zh-TW" sz="4600" baseline="30000" dirty="0" smtClean="0">
                <a:latin typeface="標楷體" panose="03000509000000000000" pitchFamily="65" charset="-120"/>
                <a:ea typeface="標楷體" panose="03000509000000000000" pitchFamily="65" charset="-120"/>
              </a:rPr>
              <a:t>2 </a:t>
            </a:r>
            <a:r>
              <a:rPr lang="en-US" altLang="zh-TW" sz="4600" dirty="0" smtClean="0">
                <a:latin typeface="標楷體" panose="03000509000000000000" pitchFamily="65" charset="-120"/>
                <a:ea typeface="標楷體" panose="03000509000000000000" pitchFamily="65" charset="-120"/>
              </a:rPr>
              <a:t>+ 8x</a:t>
            </a:r>
          </a:p>
          <a:p>
            <a:pPr algn="l"/>
            <a:r>
              <a:rPr lang="en-US" altLang="zh-TW" sz="4600" dirty="0" smtClean="0">
                <a:latin typeface="標楷體" panose="03000509000000000000" pitchFamily="65" charset="-120"/>
                <a:ea typeface="標楷體" panose="03000509000000000000" pitchFamily="65" charset="-120"/>
              </a:rPr>
              <a:t>     + 15x +12 </a:t>
            </a:r>
            <a:endParaRPr lang="zh-TW" altLang="en-US" sz="4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0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53" y="44624"/>
            <a:ext cx="9144000" cy="3600400"/>
          </a:xfrm>
        </p:spPr>
        <p:txBody>
          <a:bodyPr/>
          <a:lstStyle/>
          <a:p>
            <a:pPr marL="0" indent="0" algn="l">
              <a:buNone/>
            </a:pPr>
            <a:r>
              <a:rPr lang="zh-TW" altLang="en-US" sz="3000" dirty="0">
                <a:effectLst/>
                <a:latin typeface="標楷體" panose="03000509000000000000" pitchFamily="65" charset="-120"/>
                <a:ea typeface="標楷體" panose="03000509000000000000" pitchFamily="65" charset="-120"/>
              </a:rPr>
              <a:t>一個已經教書</a:t>
            </a:r>
            <a:r>
              <a:rPr lang="en-US" altLang="zh-TW" sz="3000" dirty="0">
                <a:effectLst/>
                <a:latin typeface="標楷體" panose="03000509000000000000" pitchFamily="65" charset="-120"/>
                <a:ea typeface="標楷體" panose="03000509000000000000" pitchFamily="65" charset="-120"/>
              </a:rPr>
              <a:t>10</a:t>
            </a:r>
            <a:r>
              <a:rPr lang="zh-TW" altLang="en-US" sz="3000" dirty="0" smtClean="0">
                <a:effectLst/>
                <a:latin typeface="標楷體" panose="03000509000000000000" pitchFamily="65" charset="-120"/>
                <a:ea typeface="標楷體" panose="03000509000000000000" pitchFamily="65" charset="-120"/>
              </a:rPr>
              <a:t>年的</a:t>
            </a:r>
            <a:r>
              <a:rPr lang="zh-TW" altLang="en-US" sz="3000" dirty="0">
                <a:effectLst/>
                <a:latin typeface="標楷體" panose="03000509000000000000" pitchFamily="65" charset="-120"/>
                <a:ea typeface="標楷體" panose="03000509000000000000" pitchFamily="65" charset="-120"/>
              </a:rPr>
              <a:t>數學老師，各類各樣的學生所遭遇的學習困境，有了許多面對的經驗也累積了一些解決的策略。然而當我仔細審查自己的內心，會看到在教學中充滿自信的背後</a:t>
            </a:r>
            <a:r>
              <a:rPr lang="zh-TW" altLang="en-US" sz="3000" dirty="0" smtClean="0">
                <a:effectLst/>
                <a:latin typeface="標楷體" panose="03000509000000000000" pitchFamily="65" charset="-120"/>
                <a:ea typeface="標楷體" panose="03000509000000000000" pitchFamily="65" charset="-120"/>
              </a:rPr>
              <a:t>其實</a:t>
            </a:r>
            <a:r>
              <a:rPr lang="zh-TW" altLang="en-US" sz="3000" dirty="0">
                <a:effectLst/>
                <a:latin typeface="標楷體" panose="03000509000000000000" pitchFamily="65" charset="-120"/>
                <a:ea typeface="標楷體" panose="03000509000000000000" pitchFamily="65" charset="-120"/>
              </a:rPr>
              <a:t>藏著種種的妥協，但往往不忍</a:t>
            </a:r>
            <a:r>
              <a:rPr lang="zh-TW" altLang="en-US" sz="3000" dirty="0" smtClean="0">
                <a:effectLst/>
                <a:latin typeface="標楷體" panose="03000509000000000000" pitchFamily="65" charset="-120"/>
                <a:ea typeface="標楷體" panose="03000509000000000000" pitchFamily="65" charset="-120"/>
              </a:rPr>
              <a:t>直視缺陷，</a:t>
            </a:r>
            <a:r>
              <a:rPr lang="zh-TW" altLang="en-US" sz="3000" dirty="0">
                <a:effectLst/>
                <a:latin typeface="標楷體" panose="03000509000000000000" pitchFamily="65" charset="-120"/>
                <a:ea typeface="標楷體" panose="03000509000000000000" pitchFamily="65" charset="-120"/>
              </a:rPr>
              <a:t>於是用盡力而為的念頭來當成暫時的藉口。久而久之，「自信心」持續增加，「看到問題的洞察力」卻越來越薄弱。</a:t>
            </a:r>
          </a:p>
        </p:txBody>
      </p:sp>
      <p:sp>
        <p:nvSpPr>
          <p:cNvPr id="5" name="標題 1"/>
          <p:cNvSpPr txBox="1">
            <a:spLocks/>
          </p:cNvSpPr>
          <p:nvPr/>
        </p:nvSpPr>
        <p:spPr>
          <a:xfrm>
            <a:off x="-36512" y="3717032"/>
            <a:ext cx="9144000" cy="25922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zh-TW" altLang="en-US" sz="3200" dirty="0">
                <a:effectLst/>
                <a:latin typeface="標楷體" panose="03000509000000000000" pitchFamily="65" charset="-120"/>
                <a:ea typeface="標楷體" panose="03000509000000000000" pitchFamily="65" charset="-120"/>
              </a:rPr>
              <a:t>反覆回顧自己的上課歷程，</a:t>
            </a:r>
            <a:r>
              <a:rPr lang="zh-TW" altLang="en-US" sz="3200" dirty="0">
                <a:latin typeface="標楷體" panose="03000509000000000000" pitchFamily="65" charset="-120"/>
                <a:ea typeface="標楷體" panose="03000509000000000000" pitchFamily="65" charset="-120"/>
              </a:rPr>
              <a:t> </a:t>
            </a:r>
            <a:r>
              <a:rPr lang="zh-TW" altLang="en-US" sz="3200" dirty="0">
                <a:effectLst/>
                <a:latin typeface="標楷體" panose="03000509000000000000" pitchFamily="65" charset="-120"/>
                <a:ea typeface="標楷體" panose="03000509000000000000" pitchFamily="65" charset="-120"/>
              </a:rPr>
              <a:t>是個重新出發的起點。冷靜看待理所當然的、自以為是的教學過程，有時候就能不被「完成任務的流暢感」屏蔽視線，而看見其中確實缺乏意義，需要微調，或全面思索新的可能。</a:t>
            </a:r>
            <a:endParaRPr lang="zh-TW" altLang="en-US" sz="3000" dirty="0">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86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fontScale="90000"/>
          </a:bodyPr>
          <a:lstStyle/>
          <a:p>
            <a:pPr>
              <a:lnSpc>
                <a:spcPct val="150000"/>
              </a:lnSpc>
            </a:pPr>
            <a:r>
              <a:rPr lang="zh-TW" altLang="zh-TW" sz="4000" dirty="0"/>
              <a:t>下面有一個</a:t>
            </a:r>
            <a:r>
              <a:rPr lang="zh-TW" altLang="zh-TW" sz="4000" b="1" dirty="0"/>
              <a:t>點</a:t>
            </a:r>
            <a:r>
              <a:rPr lang="en-US" altLang="zh-TW" sz="4000" dirty="0"/>
              <a:t>A</a:t>
            </a:r>
            <a:r>
              <a:rPr lang="zh-TW" altLang="zh-TW" sz="4000" dirty="0"/>
              <a:t>，請拿個</a:t>
            </a:r>
            <a:r>
              <a:rPr lang="zh-TW" altLang="zh-TW" sz="4000" b="1" dirty="0"/>
              <a:t>圓</a:t>
            </a:r>
            <a:r>
              <a:rPr lang="zh-TW" altLang="zh-TW" sz="4000" dirty="0"/>
              <a:t>來畫畫看</a:t>
            </a:r>
            <a:r>
              <a:rPr lang="zh-TW" altLang="zh-TW" sz="4000" dirty="0" smtClean="0"/>
              <a:t>，</a:t>
            </a:r>
            <a:r>
              <a:rPr lang="en-US" altLang="zh-TW" sz="4000" dirty="0" smtClean="0"/>
              <a:t/>
            </a:r>
            <a:br>
              <a:rPr lang="en-US" altLang="zh-TW" sz="4000" dirty="0" smtClean="0"/>
            </a:br>
            <a:r>
              <a:rPr lang="zh-TW" altLang="zh-TW" sz="4000" dirty="0" smtClean="0"/>
              <a:t>圓</a:t>
            </a:r>
            <a:r>
              <a:rPr lang="zh-TW" altLang="zh-TW" sz="4000" dirty="0"/>
              <a:t>和</a:t>
            </a:r>
            <a:r>
              <a:rPr lang="en-US" altLang="zh-TW" sz="4000" dirty="0"/>
              <a:t>A</a:t>
            </a:r>
            <a:r>
              <a:rPr lang="zh-TW" altLang="zh-TW" sz="4000" dirty="0"/>
              <a:t>點可以有哪些</a:t>
            </a:r>
            <a:r>
              <a:rPr lang="zh-TW" altLang="zh-TW" sz="4000" b="1" dirty="0"/>
              <a:t>不同的擺放關係</a:t>
            </a:r>
            <a:r>
              <a:rPr lang="zh-TW" altLang="zh-TW" sz="4000" dirty="0" smtClean="0"/>
              <a:t>？</a:t>
            </a:r>
            <a:r>
              <a:rPr lang="en-US" altLang="zh-TW" sz="4000" dirty="0" smtClean="0"/>
              <a:t/>
            </a:r>
            <a:br>
              <a:rPr lang="en-US" altLang="zh-TW" sz="4000" dirty="0" smtClean="0"/>
            </a:br>
            <a:r>
              <a:rPr lang="zh-TW" altLang="zh-TW" sz="4000" dirty="0" smtClean="0"/>
              <a:t>發揮</a:t>
            </a:r>
            <a:r>
              <a:rPr lang="zh-TW" altLang="zh-TW" sz="4000" dirty="0"/>
              <a:t>你的創意</a:t>
            </a:r>
            <a:r>
              <a:rPr lang="zh-TW" altLang="zh-TW" sz="4000" b="1" dirty="0"/>
              <a:t>畫出來</a:t>
            </a:r>
            <a:r>
              <a:rPr lang="zh-TW" altLang="zh-TW" sz="4000" dirty="0"/>
              <a:t>！</a:t>
            </a:r>
            <a:endParaRPr lang="zh-TW" altLang="en-US" sz="4000" dirty="0">
              <a:latin typeface="標楷體" panose="03000509000000000000" pitchFamily="65" charset="-120"/>
              <a:ea typeface="標楷體" panose="03000509000000000000" pitchFamily="65" charset="-120"/>
            </a:endParaRPr>
          </a:p>
        </p:txBody>
      </p:sp>
      <p:sp>
        <p:nvSpPr>
          <p:cNvPr id="4" name="Oval 2"/>
          <p:cNvSpPr>
            <a:spLocks noChangeAspect="1" noChangeArrowheads="1"/>
          </p:cNvSpPr>
          <p:nvPr/>
        </p:nvSpPr>
        <p:spPr bwMode="auto">
          <a:xfrm>
            <a:off x="3957389" y="4437112"/>
            <a:ext cx="110555" cy="11055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4800"/>
          </a:p>
        </p:txBody>
      </p:sp>
      <p:sp>
        <p:nvSpPr>
          <p:cNvPr id="5" name="Text Box 3"/>
          <p:cNvSpPr txBox="1">
            <a:spLocks noChangeArrowheads="1"/>
          </p:cNvSpPr>
          <p:nvPr/>
        </p:nvSpPr>
        <p:spPr bwMode="auto">
          <a:xfrm>
            <a:off x="4067944" y="4365104"/>
            <a:ext cx="377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8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A</a:t>
            </a:r>
            <a:endParaRPr kumimoji="1" lang="zh-TW" altLang="zh-TW" sz="4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9413586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060848"/>
            <a:ext cx="9144000" cy="1944216"/>
          </a:xfrm>
        </p:spPr>
        <p:txBody>
          <a:bodyPr>
            <a:normAutofit/>
          </a:bodyPr>
          <a:lstStyle/>
          <a:p>
            <a:pPr>
              <a:lnSpc>
                <a:spcPct val="150000"/>
              </a:lnSpc>
            </a:pPr>
            <a:r>
              <a:rPr lang="zh-TW" altLang="en-US" sz="4000" dirty="0" smtClean="0">
                <a:latin typeface="標楷體" panose="03000509000000000000" pitchFamily="65" charset="-120"/>
                <a:ea typeface="標楷體" panose="03000509000000000000" pitchFamily="65" charset="-120"/>
              </a:rPr>
              <a:t>談中心點的重要</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514682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548680"/>
            <a:ext cx="9144000" cy="2592288"/>
          </a:xfrm>
        </p:spPr>
        <p:txBody>
          <a:bodyPr>
            <a:noAutofit/>
          </a:bodyPr>
          <a:lstStyle/>
          <a:p>
            <a:pPr>
              <a:lnSpc>
                <a:spcPct val="150000"/>
              </a:lnSpc>
            </a:pPr>
            <a:r>
              <a:rPr lang="zh-TW" altLang="en-US" sz="4000" b="1" dirty="0" smtClean="0">
                <a:latin typeface="標楷體" panose="03000509000000000000" pitchFamily="65" charset="-120"/>
                <a:ea typeface="標楷體" panose="03000509000000000000" pitchFamily="65" charset="-120"/>
              </a:rPr>
              <a:t>站在</a:t>
            </a:r>
            <a:r>
              <a:rPr lang="zh-TW" altLang="zh-TW" sz="4000" b="1" dirty="0" smtClean="0">
                <a:latin typeface="標楷體" panose="03000509000000000000" pitchFamily="65" charset="-120"/>
                <a:ea typeface="標楷體" panose="03000509000000000000" pitchFamily="65" charset="-120"/>
              </a:rPr>
              <a:t>圓</a:t>
            </a:r>
            <a:r>
              <a:rPr lang="zh-TW" altLang="en-US" sz="4000" dirty="0" smtClean="0">
                <a:latin typeface="標楷體" panose="03000509000000000000" pitchFamily="65" charset="-120"/>
                <a:ea typeface="標楷體" panose="03000509000000000000" pitchFamily="65" charset="-120"/>
              </a:rPr>
              <a:t>的哪裡離</a:t>
            </a:r>
            <a:r>
              <a:rPr lang="en-US" altLang="zh-TW" sz="4000" dirty="0" smtClean="0">
                <a:latin typeface="標楷體" panose="03000509000000000000" pitchFamily="65" charset="-120"/>
                <a:ea typeface="標楷體" panose="03000509000000000000" pitchFamily="65" charset="-120"/>
              </a:rPr>
              <a:t>A</a:t>
            </a:r>
            <a:r>
              <a:rPr lang="zh-TW" altLang="en-US" sz="4000" dirty="0" smtClean="0">
                <a:latin typeface="標楷體" panose="03000509000000000000" pitchFamily="65" charset="-120"/>
                <a:ea typeface="標楷體" panose="03000509000000000000" pitchFamily="65" charset="-120"/>
              </a:rPr>
              <a:t>最近</a:t>
            </a:r>
            <a:r>
              <a:rPr lang="en-US" altLang="zh-TW" sz="4000" dirty="0">
                <a:latin typeface="標楷體" panose="03000509000000000000" pitchFamily="65" charset="-120"/>
                <a:ea typeface="標楷體" panose="03000509000000000000" pitchFamily="65" charset="-120"/>
              </a:rPr>
              <a:t>?</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en-US" sz="4000" b="1" dirty="0">
                <a:latin typeface="標楷體" panose="03000509000000000000" pitchFamily="65" charset="-120"/>
                <a:ea typeface="標楷體" panose="03000509000000000000" pitchFamily="65" charset="-120"/>
              </a:rPr>
              <a:t>站在</a:t>
            </a:r>
            <a:r>
              <a:rPr lang="zh-TW" altLang="zh-TW" sz="4000" b="1" dirty="0">
                <a:latin typeface="標楷體" panose="03000509000000000000" pitchFamily="65" charset="-120"/>
                <a:ea typeface="標楷體" panose="03000509000000000000" pitchFamily="65" charset="-120"/>
              </a:rPr>
              <a:t>圓</a:t>
            </a:r>
            <a:r>
              <a:rPr lang="zh-TW" altLang="en-US" sz="4000" dirty="0">
                <a:latin typeface="標楷體" panose="03000509000000000000" pitchFamily="65" charset="-120"/>
                <a:ea typeface="標楷體" panose="03000509000000000000" pitchFamily="65" charset="-120"/>
              </a:rPr>
              <a:t>的哪裡離</a:t>
            </a:r>
            <a:r>
              <a:rPr lang="en-US" altLang="zh-TW" sz="4000" dirty="0">
                <a:latin typeface="標楷體" panose="03000509000000000000" pitchFamily="65" charset="-120"/>
                <a:ea typeface="標楷體" panose="03000509000000000000" pitchFamily="65" charset="-120"/>
              </a:rPr>
              <a:t>A</a:t>
            </a:r>
            <a:r>
              <a:rPr lang="zh-TW" altLang="en-US" sz="4000" dirty="0" smtClean="0">
                <a:latin typeface="標楷體" panose="03000509000000000000" pitchFamily="65" charset="-120"/>
                <a:ea typeface="標楷體" panose="03000509000000000000" pitchFamily="65" charset="-120"/>
              </a:rPr>
              <a:t>最遠</a:t>
            </a:r>
            <a:r>
              <a:rPr lang="en-US" altLang="zh-TW" sz="4000" dirty="0" smtClean="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4" name="Oval 2"/>
          <p:cNvSpPr>
            <a:spLocks noChangeAspect="1" noChangeArrowheads="1"/>
          </p:cNvSpPr>
          <p:nvPr/>
        </p:nvSpPr>
        <p:spPr bwMode="auto">
          <a:xfrm>
            <a:off x="3957389" y="4437112"/>
            <a:ext cx="110555" cy="11055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4800"/>
          </a:p>
        </p:txBody>
      </p:sp>
      <p:sp>
        <p:nvSpPr>
          <p:cNvPr id="5" name="Text Box 3"/>
          <p:cNvSpPr txBox="1">
            <a:spLocks noChangeArrowheads="1"/>
          </p:cNvSpPr>
          <p:nvPr/>
        </p:nvSpPr>
        <p:spPr bwMode="auto">
          <a:xfrm>
            <a:off x="4067944" y="4365104"/>
            <a:ext cx="377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800" b="0" i="0" u="none" strike="noStrike" cap="none" normalizeH="0" baseline="0" smtClean="0">
                <a:ln>
                  <a:noFill/>
                </a:ln>
                <a:solidFill>
                  <a:schemeClr val="tx1"/>
                </a:solidFill>
                <a:effectLst/>
                <a:latin typeface="Calibri" pitchFamily="34" charset="0"/>
                <a:ea typeface="新細明體" pitchFamily="18" charset="-120"/>
                <a:cs typeface="新細明體" pitchFamily="18" charset="-120"/>
              </a:rPr>
              <a:t>A</a:t>
            </a:r>
            <a:endParaRPr kumimoji="1" lang="zh-TW" altLang="zh-TW" sz="4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6" name="Oval 2"/>
          <p:cNvSpPr>
            <a:spLocks noChangeAspect="1" noChangeArrowheads="1"/>
          </p:cNvSpPr>
          <p:nvPr/>
        </p:nvSpPr>
        <p:spPr bwMode="auto">
          <a:xfrm>
            <a:off x="3506958" y="2996952"/>
            <a:ext cx="2232248" cy="2232248"/>
          </a:xfrm>
          <a:prstGeom prst="ellips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677869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a:bodyPr>
          <a:lstStyle/>
          <a:p>
            <a:pPr>
              <a:lnSpc>
                <a:spcPct val="150000"/>
              </a:lnSpc>
            </a:pPr>
            <a:r>
              <a:rPr lang="zh-TW" altLang="zh-TW" sz="4000" dirty="0">
                <a:latin typeface="標楷體" panose="03000509000000000000" pitchFamily="65" charset="-120"/>
                <a:ea typeface="標楷體" panose="03000509000000000000" pitchFamily="65" charset="-120"/>
              </a:rPr>
              <a:t>下面有一個</a:t>
            </a:r>
            <a:r>
              <a:rPr lang="zh-TW" altLang="zh-TW" sz="4000" b="1" dirty="0">
                <a:latin typeface="標楷體" panose="03000509000000000000" pitchFamily="65" charset="-120"/>
                <a:ea typeface="標楷體" panose="03000509000000000000" pitchFamily="65" charset="-120"/>
              </a:rPr>
              <a:t>圓</a:t>
            </a:r>
            <a:r>
              <a:rPr lang="zh-TW" altLang="zh-TW" sz="4000" dirty="0">
                <a:latin typeface="標楷體" panose="03000509000000000000" pitchFamily="65" charset="-120"/>
                <a:ea typeface="標楷體" panose="03000509000000000000" pitchFamily="65" charset="-120"/>
              </a:rPr>
              <a:t>，請</a:t>
            </a:r>
            <a:r>
              <a:rPr lang="zh-TW" altLang="zh-TW" sz="4000" dirty="0" smtClean="0">
                <a:latin typeface="標楷體" panose="03000509000000000000" pitchFamily="65" charset="-120"/>
                <a:ea typeface="標楷體" panose="03000509000000000000" pitchFamily="65" charset="-120"/>
              </a:rPr>
              <a:t>拿</a:t>
            </a:r>
            <a:r>
              <a:rPr lang="zh-TW" altLang="en-US" sz="4000" dirty="0" smtClean="0">
                <a:latin typeface="標楷體" panose="03000509000000000000" pitchFamily="65" charset="-120"/>
                <a:ea typeface="標楷體" panose="03000509000000000000" pitchFamily="65" charset="-120"/>
              </a:rPr>
              <a:t>線段</a:t>
            </a:r>
            <a:r>
              <a:rPr lang="zh-TW" altLang="zh-TW" sz="4000" dirty="0" smtClean="0">
                <a:latin typeface="標楷體" panose="03000509000000000000" pitchFamily="65" charset="-120"/>
                <a:ea typeface="標楷體" panose="03000509000000000000" pitchFamily="65" charset="-120"/>
              </a:rPr>
              <a:t>來</a:t>
            </a:r>
            <a:r>
              <a:rPr lang="zh-TW" altLang="zh-TW" sz="4000" dirty="0">
                <a:latin typeface="標楷體" panose="03000509000000000000" pitchFamily="65" charset="-120"/>
                <a:ea typeface="標楷體" panose="03000509000000000000" pitchFamily="65" charset="-120"/>
              </a:rPr>
              <a:t>畫畫看</a:t>
            </a:r>
            <a:r>
              <a:rPr lang="zh-TW" altLang="zh-TW" sz="4000" dirty="0" smtClean="0">
                <a:latin typeface="標楷體" panose="03000509000000000000" pitchFamily="65" charset="-120"/>
                <a:ea typeface="標楷體" panose="03000509000000000000" pitchFamily="65" charset="-120"/>
              </a:rPr>
              <a:t>，</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b="1" dirty="0" smtClean="0">
                <a:latin typeface="標楷體" panose="03000509000000000000" pitchFamily="65" charset="-120"/>
                <a:ea typeface="標楷體" panose="03000509000000000000" pitchFamily="65" charset="-120"/>
              </a:rPr>
              <a:t>畫出</a:t>
            </a:r>
            <a:r>
              <a:rPr lang="zh-TW" altLang="en-US" sz="4000" dirty="0">
                <a:latin typeface="標楷體" panose="03000509000000000000" pitchFamily="65" charset="-120"/>
                <a:ea typeface="標楷體" panose="03000509000000000000" pitchFamily="65" charset="-120"/>
              </a:rPr>
              <a:t>線段</a:t>
            </a:r>
            <a:r>
              <a:rPr lang="zh-TW" altLang="zh-TW" sz="4000" dirty="0" smtClean="0">
                <a:latin typeface="標楷體" panose="03000509000000000000" pitchFamily="65" charset="-120"/>
                <a:ea typeface="標楷體" panose="03000509000000000000" pitchFamily="65" charset="-120"/>
              </a:rPr>
              <a:t>和</a:t>
            </a:r>
            <a:r>
              <a:rPr lang="zh-TW" altLang="zh-TW" sz="4000" dirty="0">
                <a:latin typeface="標楷體" panose="03000509000000000000" pitchFamily="65" charset="-120"/>
                <a:ea typeface="標楷體" panose="03000509000000000000" pitchFamily="65" charset="-120"/>
              </a:rPr>
              <a:t>圓</a:t>
            </a:r>
            <a:r>
              <a:rPr lang="zh-TW" altLang="zh-TW" sz="4000" b="1" dirty="0">
                <a:latin typeface="標楷體" panose="03000509000000000000" pitchFamily="65" charset="-120"/>
                <a:ea typeface="標楷體" panose="03000509000000000000" pitchFamily="65" charset="-120"/>
              </a:rPr>
              <a:t>不同的擺放關係</a:t>
            </a:r>
            <a:r>
              <a:rPr lang="zh-TW"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pic>
        <p:nvPicPr>
          <p:cNvPr id="3" name="圖片 2"/>
          <p:cNvPicPr/>
          <p:nvPr/>
        </p:nvPicPr>
        <p:blipFill>
          <a:blip r:embed="rId2" cstate="print">
            <a:clrChange>
              <a:clrFrom>
                <a:srgbClr val="FFFFFF"/>
              </a:clrFrom>
              <a:clrTo>
                <a:srgbClr val="FFFFFF">
                  <a:alpha val="0"/>
                </a:srgbClr>
              </a:clrTo>
            </a:clrChange>
          </a:blip>
          <a:srcRect/>
          <a:stretch>
            <a:fillRect/>
          </a:stretch>
        </p:blipFill>
        <p:spPr bwMode="auto">
          <a:xfrm>
            <a:off x="3347864" y="3212976"/>
            <a:ext cx="2340000" cy="2340000"/>
          </a:xfrm>
          <a:prstGeom prst="rect">
            <a:avLst/>
          </a:prstGeom>
          <a:noFill/>
          <a:ln w="9525">
            <a:noFill/>
            <a:miter lim="800000"/>
            <a:headEnd/>
            <a:tailEnd/>
          </a:ln>
        </p:spPr>
      </p:pic>
    </p:spTree>
    <p:extLst>
      <p:ext uri="{BB962C8B-B14F-4D97-AF65-F5344CB8AC3E}">
        <p14:creationId xmlns:p14="http://schemas.microsoft.com/office/powerpoint/2010/main" val="4281809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060848"/>
            <a:ext cx="9144000" cy="1944216"/>
          </a:xfrm>
        </p:spPr>
        <p:txBody>
          <a:bodyPr>
            <a:normAutofit/>
          </a:bodyPr>
          <a:lstStyle/>
          <a:p>
            <a:pPr>
              <a:lnSpc>
                <a:spcPct val="150000"/>
              </a:lnSpc>
            </a:pPr>
            <a:r>
              <a:rPr lang="zh-TW" altLang="en-US" sz="4000" dirty="0" smtClean="0">
                <a:latin typeface="標楷體" panose="03000509000000000000" pitchFamily="65" charset="-120"/>
                <a:ea typeface="標楷體" panose="03000509000000000000" pitchFamily="65" charset="-120"/>
              </a:rPr>
              <a:t>怎麼談中心點的重要</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363917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060848"/>
            <a:ext cx="9144000" cy="1944216"/>
          </a:xfrm>
        </p:spPr>
        <p:txBody>
          <a:bodyPr>
            <a:normAutofit/>
          </a:bodyPr>
          <a:lstStyle/>
          <a:p>
            <a:pPr>
              <a:lnSpc>
                <a:spcPct val="150000"/>
              </a:lnSpc>
            </a:pPr>
            <a:r>
              <a:rPr lang="zh-TW" altLang="en-US" sz="4000" dirty="0" smtClean="0">
                <a:latin typeface="標楷體" panose="03000509000000000000" pitchFamily="65" charset="-120"/>
                <a:ea typeface="標楷體" panose="03000509000000000000" pitchFamily="65" charset="-120"/>
              </a:rPr>
              <a:t>感受中心點的重要</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68245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a:bodyPr>
          <a:lstStyle/>
          <a:p>
            <a:pPr>
              <a:lnSpc>
                <a:spcPct val="150000"/>
              </a:lnSpc>
            </a:pPr>
            <a:r>
              <a:rPr lang="zh-TW" altLang="zh-TW" sz="4000" dirty="0">
                <a:latin typeface="標楷體" panose="03000509000000000000" pitchFamily="65" charset="-120"/>
                <a:ea typeface="標楷體" panose="03000509000000000000" pitchFamily="65" charset="-120"/>
              </a:rPr>
              <a:t>下面有一個</a:t>
            </a:r>
            <a:r>
              <a:rPr lang="zh-TW" altLang="zh-TW" sz="4000" b="1" dirty="0">
                <a:latin typeface="標楷體" panose="03000509000000000000" pitchFamily="65" charset="-120"/>
                <a:ea typeface="標楷體" panose="03000509000000000000" pitchFamily="65" charset="-120"/>
              </a:rPr>
              <a:t>圓</a:t>
            </a:r>
            <a:r>
              <a:rPr lang="zh-TW" altLang="zh-TW" sz="4000" dirty="0">
                <a:latin typeface="標楷體" panose="03000509000000000000" pitchFamily="65" charset="-120"/>
                <a:ea typeface="標楷體" panose="03000509000000000000" pitchFamily="65" charset="-120"/>
              </a:rPr>
              <a:t>，請拿</a:t>
            </a:r>
            <a:r>
              <a:rPr lang="zh-TW" altLang="zh-TW" sz="4000" b="1" dirty="0" smtClean="0">
                <a:latin typeface="標楷體" panose="03000509000000000000" pitchFamily="65" charset="-120"/>
                <a:ea typeface="標楷體" panose="03000509000000000000" pitchFamily="65" charset="-120"/>
              </a:rPr>
              <a:t>直線</a:t>
            </a:r>
            <a:r>
              <a:rPr lang="zh-TW" altLang="zh-TW" sz="4000" dirty="0" smtClean="0">
                <a:latin typeface="標楷體" panose="03000509000000000000" pitchFamily="65" charset="-120"/>
                <a:ea typeface="標楷體" panose="03000509000000000000" pitchFamily="65" charset="-120"/>
              </a:rPr>
              <a:t>來</a:t>
            </a:r>
            <a:r>
              <a:rPr lang="zh-TW" altLang="zh-TW" sz="4000" dirty="0">
                <a:latin typeface="標楷體" panose="03000509000000000000" pitchFamily="65" charset="-120"/>
                <a:ea typeface="標楷體" panose="03000509000000000000" pitchFamily="65" charset="-120"/>
              </a:rPr>
              <a:t>畫畫看</a:t>
            </a:r>
            <a:r>
              <a:rPr lang="zh-TW" altLang="zh-TW" sz="4000" dirty="0" smtClean="0">
                <a:latin typeface="標楷體" panose="03000509000000000000" pitchFamily="65" charset="-120"/>
                <a:ea typeface="標楷體" panose="03000509000000000000" pitchFamily="65" charset="-120"/>
              </a:rPr>
              <a:t>，</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b="1" dirty="0" smtClean="0">
                <a:latin typeface="標楷體" panose="03000509000000000000" pitchFamily="65" charset="-120"/>
                <a:ea typeface="標楷體" panose="03000509000000000000" pitchFamily="65" charset="-120"/>
              </a:rPr>
              <a:t>畫</a:t>
            </a:r>
            <a:r>
              <a:rPr lang="zh-TW" altLang="zh-TW" sz="4000" b="1" dirty="0">
                <a:latin typeface="標楷體" panose="03000509000000000000" pitchFamily="65" charset="-120"/>
                <a:ea typeface="標楷體" panose="03000509000000000000" pitchFamily="65" charset="-120"/>
              </a:rPr>
              <a:t>出</a:t>
            </a:r>
            <a:r>
              <a:rPr lang="zh-TW" altLang="zh-TW" sz="4000" dirty="0">
                <a:latin typeface="標楷體" panose="03000509000000000000" pitchFamily="65" charset="-120"/>
                <a:ea typeface="標楷體" panose="03000509000000000000" pitchFamily="65" charset="-120"/>
              </a:rPr>
              <a:t>直線和圓</a:t>
            </a:r>
            <a:r>
              <a:rPr lang="zh-TW" altLang="zh-TW" sz="4000" b="1" dirty="0">
                <a:latin typeface="標楷體" panose="03000509000000000000" pitchFamily="65" charset="-120"/>
                <a:ea typeface="標楷體" panose="03000509000000000000" pitchFamily="65" charset="-120"/>
              </a:rPr>
              <a:t>不同的擺放關係</a:t>
            </a:r>
            <a:r>
              <a:rPr lang="zh-TW"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pic>
        <p:nvPicPr>
          <p:cNvPr id="3" name="圖片 2"/>
          <p:cNvPicPr/>
          <p:nvPr/>
        </p:nvPicPr>
        <p:blipFill>
          <a:blip r:embed="rId2" cstate="print">
            <a:clrChange>
              <a:clrFrom>
                <a:srgbClr val="FFFFFF"/>
              </a:clrFrom>
              <a:clrTo>
                <a:srgbClr val="FFFFFF">
                  <a:alpha val="0"/>
                </a:srgbClr>
              </a:clrTo>
            </a:clrChange>
          </a:blip>
          <a:srcRect/>
          <a:stretch>
            <a:fillRect/>
          </a:stretch>
        </p:blipFill>
        <p:spPr bwMode="auto">
          <a:xfrm>
            <a:off x="3347864" y="3212976"/>
            <a:ext cx="2340000" cy="2340000"/>
          </a:xfrm>
          <a:prstGeom prst="rect">
            <a:avLst/>
          </a:prstGeom>
          <a:noFill/>
          <a:ln w="9525">
            <a:noFill/>
            <a:miter lim="800000"/>
            <a:headEnd/>
            <a:tailEnd/>
          </a:ln>
        </p:spPr>
      </p:pic>
    </p:spTree>
    <p:extLst>
      <p:ext uri="{BB962C8B-B14F-4D97-AF65-F5344CB8AC3E}">
        <p14:creationId xmlns:p14="http://schemas.microsoft.com/office/powerpoint/2010/main" val="1151468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a:bodyPr>
          <a:lstStyle/>
          <a:p>
            <a:pPr>
              <a:lnSpc>
                <a:spcPct val="150000"/>
              </a:lnSpc>
            </a:pPr>
            <a:r>
              <a:rPr lang="zh-TW" altLang="en-US" sz="4000" dirty="0" smtClean="0">
                <a:latin typeface="標楷體" panose="03000509000000000000" pitchFamily="65" charset="-120"/>
                <a:ea typeface="標楷體" panose="03000509000000000000" pitchFamily="65" charset="-120"/>
              </a:rPr>
              <a:t>切線</a:t>
            </a:r>
            <a:endParaRPr lang="zh-TW" altLang="en-US" sz="4000" dirty="0">
              <a:latin typeface="標楷體" panose="03000509000000000000" pitchFamily="65" charset="-120"/>
              <a:ea typeface="標楷體" panose="03000509000000000000" pitchFamily="65" charset="-120"/>
            </a:endParaRPr>
          </a:p>
        </p:txBody>
      </p:sp>
      <p:sp>
        <p:nvSpPr>
          <p:cNvPr id="3" name="Oval 2"/>
          <p:cNvSpPr>
            <a:spLocks noChangeAspect="1" noChangeArrowheads="1"/>
          </p:cNvSpPr>
          <p:nvPr/>
        </p:nvSpPr>
        <p:spPr bwMode="auto">
          <a:xfrm>
            <a:off x="3419872" y="3212976"/>
            <a:ext cx="2232248" cy="2232248"/>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cxnSp>
        <p:nvCxnSpPr>
          <p:cNvPr id="5" name="直線接點 4"/>
          <p:cNvCxnSpPr/>
          <p:nvPr/>
        </p:nvCxnSpPr>
        <p:spPr>
          <a:xfrm>
            <a:off x="3347864" y="2132856"/>
            <a:ext cx="3672408" cy="252028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28450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64704"/>
            <a:ext cx="9144000" cy="1944216"/>
          </a:xfrm>
        </p:spPr>
        <p:txBody>
          <a:bodyPr>
            <a:normAutofit/>
          </a:bodyPr>
          <a:lstStyle/>
          <a:p>
            <a:pPr>
              <a:lnSpc>
                <a:spcPct val="150000"/>
              </a:lnSpc>
            </a:pPr>
            <a:r>
              <a:rPr lang="zh-TW" altLang="zh-TW" sz="4000" dirty="0">
                <a:latin typeface="標楷體" panose="03000509000000000000" pitchFamily="65" charset="-120"/>
                <a:ea typeface="標楷體" panose="03000509000000000000" pitchFamily="65" charset="-120"/>
              </a:rPr>
              <a:t>下面有一個</a:t>
            </a:r>
            <a:r>
              <a:rPr lang="zh-TW" altLang="zh-TW" sz="4000" b="1" dirty="0">
                <a:latin typeface="標楷體" panose="03000509000000000000" pitchFamily="65" charset="-120"/>
                <a:ea typeface="標楷體" panose="03000509000000000000" pitchFamily="65" charset="-120"/>
              </a:rPr>
              <a:t>圓</a:t>
            </a:r>
            <a:r>
              <a:rPr lang="zh-TW" altLang="zh-TW" sz="4000" dirty="0">
                <a:latin typeface="標楷體" panose="03000509000000000000" pitchFamily="65" charset="-120"/>
                <a:ea typeface="標楷體" panose="03000509000000000000" pitchFamily="65" charset="-120"/>
              </a:rPr>
              <a:t>，請</a:t>
            </a:r>
            <a:r>
              <a:rPr lang="zh-TW" altLang="zh-TW" sz="4000" dirty="0" smtClean="0">
                <a:latin typeface="標楷體" panose="03000509000000000000" pitchFamily="65" charset="-120"/>
                <a:ea typeface="標楷體" panose="03000509000000000000" pitchFamily="65" charset="-120"/>
              </a:rPr>
              <a:t>拿</a:t>
            </a:r>
            <a:r>
              <a:rPr lang="zh-TW" altLang="en-US" sz="4000" b="1" dirty="0" smtClean="0">
                <a:latin typeface="標楷體" panose="03000509000000000000" pitchFamily="65" charset="-120"/>
                <a:ea typeface="標楷體" panose="03000509000000000000" pitchFamily="65" charset="-120"/>
              </a:rPr>
              <a:t>圓</a:t>
            </a:r>
            <a:r>
              <a:rPr lang="zh-TW" altLang="zh-TW" sz="4000" dirty="0" smtClean="0">
                <a:latin typeface="標楷體" panose="03000509000000000000" pitchFamily="65" charset="-120"/>
                <a:ea typeface="標楷體" panose="03000509000000000000" pitchFamily="65" charset="-120"/>
              </a:rPr>
              <a:t>來</a:t>
            </a:r>
            <a:r>
              <a:rPr lang="zh-TW" altLang="zh-TW" sz="4000" dirty="0">
                <a:latin typeface="標楷體" panose="03000509000000000000" pitchFamily="65" charset="-120"/>
                <a:ea typeface="標楷體" panose="03000509000000000000" pitchFamily="65" charset="-120"/>
              </a:rPr>
              <a:t>畫畫看</a:t>
            </a:r>
            <a:r>
              <a:rPr lang="zh-TW" altLang="zh-TW" sz="4000" dirty="0" smtClean="0">
                <a:latin typeface="標楷體" panose="03000509000000000000" pitchFamily="65" charset="-120"/>
                <a:ea typeface="標楷體" panose="03000509000000000000" pitchFamily="65" charset="-120"/>
              </a:rPr>
              <a:t>，</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b="1" dirty="0" smtClean="0">
                <a:latin typeface="標楷體" panose="03000509000000000000" pitchFamily="65" charset="-120"/>
                <a:ea typeface="標楷體" panose="03000509000000000000" pitchFamily="65" charset="-120"/>
              </a:rPr>
              <a:t>畫出</a:t>
            </a:r>
            <a:r>
              <a:rPr lang="zh-TW" altLang="zh-TW" sz="4000" dirty="0">
                <a:latin typeface="標楷體" panose="03000509000000000000" pitchFamily="65" charset="-120"/>
                <a:ea typeface="標楷體" panose="03000509000000000000" pitchFamily="65" charset="-120"/>
              </a:rPr>
              <a:t>圓</a:t>
            </a:r>
            <a:r>
              <a:rPr lang="zh-TW" altLang="zh-TW" sz="4000" dirty="0" smtClean="0">
                <a:latin typeface="標楷體" panose="03000509000000000000" pitchFamily="65" charset="-120"/>
                <a:ea typeface="標楷體" panose="03000509000000000000" pitchFamily="65" charset="-120"/>
              </a:rPr>
              <a:t>和圓</a:t>
            </a:r>
            <a:r>
              <a:rPr lang="zh-TW" altLang="zh-TW" sz="4000" b="1" dirty="0" smtClean="0">
                <a:latin typeface="標楷體" panose="03000509000000000000" pitchFamily="65" charset="-120"/>
                <a:ea typeface="標楷體" panose="03000509000000000000" pitchFamily="65" charset="-120"/>
              </a:rPr>
              <a:t>不同</a:t>
            </a:r>
            <a:r>
              <a:rPr lang="zh-TW" altLang="zh-TW" sz="4000" b="1" dirty="0">
                <a:latin typeface="標楷體" panose="03000509000000000000" pitchFamily="65" charset="-120"/>
                <a:ea typeface="標楷體" panose="03000509000000000000" pitchFamily="65" charset="-120"/>
              </a:rPr>
              <a:t>的擺放關係</a:t>
            </a:r>
            <a:r>
              <a:rPr lang="zh-TW"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pic>
        <p:nvPicPr>
          <p:cNvPr id="3" name="圖片 2"/>
          <p:cNvPicPr/>
          <p:nvPr/>
        </p:nvPicPr>
        <p:blipFill>
          <a:blip r:embed="rId2" cstate="print">
            <a:clrChange>
              <a:clrFrom>
                <a:srgbClr val="FFFFFF"/>
              </a:clrFrom>
              <a:clrTo>
                <a:srgbClr val="FFFFFF">
                  <a:alpha val="0"/>
                </a:srgbClr>
              </a:clrTo>
            </a:clrChange>
          </a:blip>
          <a:srcRect/>
          <a:stretch>
            <a:fillRect/>
          </a:stretch>
        </p:blipFill>
        <p:spPr bwMode="auto">
          <a:xfrm>
            <a:off x="3347864" y="3212976"/>
            <a:ext cx="2340000" cy="2340000"/>
          </a:xfrm>
          <a:prstGeom prst="rect">
            <a:avLst/>
          </a:prstGeom>
          <a:noFill/>
          <a:ln w="9525">
            <a:noFill/>
            <a:miter lim="800000"/>
            <a:headEnd/>
            <a:tailEnd/>
          </a:ln>
        </p:spPr>
      </p:pic>
    </p:spTree>
    <p:extLst>
      <p:ext uri="{BB962C8B-B14F-4D97-AF65-F5344CB8AC3E}">
        <p14:creationId xmlns:p14="http://schemas.microsoft.com/office/powerpoint/2010/main" val="201291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yajh\AppData\Local\LINE\Cache\tmp\1482973559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764703"/>
            <a:ext cx="5449540"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626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spect="1" noChangeArrowheads="1"/>
          </p:cNvSpPr>
          <p:nvPr/>
        </p:nvSpPr>
        <p:spPr bwMode="auto">
          <a:xfrm>
            <a:off x="2159176" y="1916832"/>
            <a:ext cx="2232248" cy="2232248"/>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cxnSp>
        <p:nvCxnSpPr>
          <p:cNvPr id="3" name="直線接點 2"/>
          <p:cNvCxnSpPr/>
          <p:nvPr/>
        </p:nvCxnSpPr>
        <p:spPr>
          <a:xfrm>
            <a:off x="2186600" y="1509176"/>
            <a:ext cx="4896544" cy="1440160"/>
          </a:xfrm>
          <a:prstGeom prst="line">
            <a:avLst/>
          </a:prstGeom>
        </p:spPr>
        <p:style>
          <a:lnRef idx="2">
            <a:schemeClr val="dk1"/>
          </a:lnRef>
          <a:fillRef idx="0">
            <a:schemeClr val="dk1"/>
          </a:fillRef>
          <a:effectRef idx="1">
            <a:schemeClr val="dk1"/>
          </a:effectRef>
          <a:fontRef idx="minor">
            <a:schemeClr val="tx1"/>
          </a:fontRef>
        </p:style>
      </p:cxnSp>
      <p:sp>
        <p:nvSpPr>
          <p:cNvPr id="5" name="Oval 2"/>
          <p:cNvSpPr>
            <a:spLocks noChangeAspect="1" noChangeArrowheads="1"/>
          </p:cNvSpPr>
          <p:nvPr/>
        </p:nvSpPr>
        <p:spPr bwMode="auto">
          <a:xfrm>
            <a:off x="5076056" y="2637672"/>
            <a:ext cx="1512168" cy="1512168"/>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4509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http://static1.bigstockphoto.com/thumbs/2/8/4/large2/48252260.jpg"/>
          <p:cNvPicPr>
            <a:picLocks noChangeAspect="1"/>
          </p:cNvPicPr>
          <p:nvPr/>
        </p:nvPicPr>
        <p:blipFill>
          <a:blip r:embed="rId2" cstate="print">
            <a:clrChange>
              <a:clrFrom>
                <a:srgbClr val="CCCCCC"/>
              </a:clrFrom>
              <a:clrTo>
                <a:srgbClr val="CCCCCC">
                  <a:alpha val="0"/>
                </a:srgbClr>
              </a:clrTo>
            </a:clrChange>
          </a:blip>
          <a:srcRect l="2986" t="48592" r="3430" b="8216"/>
          <a:stretch>
            <a:fillRect/>
          </a:stretch>
        </p:blipFill>
        <p:spPr bwMode="auto">
          <a:xfrm>
            <a:off x="2051720" y="1844824"/>
            <a:ext cx="5144121" cy="2479332"/>
          </a:xfrm>
          <a:prstGeom prst="rect">
            <a:avLst/>
          </a:prstGeom>
          <a:noFill/>
          <a:ln w="9525">
            <a:noFill/>
            <a:miter lim="800000"/>
            <a:headEnd/>
            <a:tailEnd/>
          </a:ln>
        </p:spPr>
      </p:pic>
      <p:cxnSp>
        <p:nvCxnSpPr>
          <p:cNvPr id="6" name="直線接點 5"/>
          <p:cNvCxnSpPr/>
          <p:nvPr/>
        </p:nvCxnSpPr>
        <p:spPr>
          <a:xfrm flipV="1">
            <a:off x="3347864" y="3079922"/>
            <a:ext cx="3312368" cy="456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3446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88640"/>
            <a:ext cx="9144000" cy="1944216"/>
          </a:xfrm>
        </p:spPr>
        <p:txBody>
          <a:bodyPr>
            <a:normAutofit/>
          </a:bodyPr>
          <a:lstStyle/>
          <a:p>
            <a:pPr>
              <a:lnSpc>
                <a:spcPct val="150000"/>
              </a:lnSpc>
            </a:pPr>
            <a:r>
              <a:rPr lang="zh-TW" altLang="zh-TW" sz="4000" b="1" u="dbl" dirty="0" smtClean="0">
                <a:latin typeface="標楷體" panose="03000509000000000000" pitchFamily="65" charset="-120"/>
                <a:ea typeface="標楷體" panose="03000509000000000000" pitchFamily="65" charset="-120"/>
              </a:rPr>
              <a:t>圓弧</a:t>
            </a:r>
            <a:r>
              <a:rPr lang="zh-TW" altLang="zh-TW" sz="4000" dirty="0" smtClean="0">
                <a:latin typeface="標楷體" panose="03000509000000000000" pitchFamily="65" charset="-120"/>
                <a:ea typeface="標楷體" panose="03000509000000000000" pitchFamily="65" charset="-120"/>
              </a:rPr>
              <a:t>的</a:t>
            </a:r>
            <a:r>
              <a:rPr lang="zh-TW" altLang="en-US" sz="4000" dirty="0" smtClean="0">
                <a:latin typeface="標楷體" panose="03000509000000000000" pitchFamily="65" charset="-120"/>
                <a:ea typeface="標楷體" panose="03000509000000000000" pitchFamily="65" charset="-120"/>
              </a:rPr>
              <a:t>大小</a:t>
            </a:r>
            <a:endParaRPr lang="zh-TW" altLang="en-US" sz="4000" dirty="0">
              <a:latin typeface="標楷體" panose="03000509000000000000" pitchFamily="65" charset="-120"/>
              <a:ea typeface="標楷體" panose="03000509000000000000" pitchFamily="65"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438752907"/>
              </p:ext>
            </p:extLst>
          </p:nvPr>
        </p:nvGraphicFramePr>
        <p:xfrm>
          <a:off x="3131840" y="1988840"/>
          <a:ext cx="2952328" cy="2667875"/>
        </p:xfrm>
        <a:graphic>
          <a:graphicData uri="http://schemas.openxmlformats.org/presentationml/2006/ole">
            <mc:AlternateContent xmlns:mc="http://schemas.openxmlformats.org/markup-compatibility/2006">
              <mc:Choice xmlns:v="urn:schemas-microsoft-com:vml" Requires="v">
                <p:oleObj spid="_x0000_s4121" name="Picture" r:id="rId3" imgW="2685960" imgH="2743200" progId="Word.Picture.8">
                  <p:embed/>
                </p:oleObj>
              </mc:Choice>
              <mc:Fallback>
                <p:oleObj name="Picture" r:id="rId3" imgW="2685960" imgH="2743200" progId="Word.Picture.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b="11732"/>
                      <a:stretch>
                        <a:fillRect/>
                      </a:stretch>
                    </p:blipFill>
                    <p:spPr bwMode="auto">
                      <a:xfrm>
                        <a:off x="3131840" y="1988840"/>
                        <a:ext cx="2952328" cy="266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弧形 6"/>
          <p:cNvSpPr/>
          <p:nvPr/>
        </p:nvSpPr>
        <p:spPr>
          <a:xfrm>
            <a:off x="3419872" y="2088907"/>
            <a:ext cx="2520000" cy="2520000"/>
          </a:xfrm>
          <a:prstGeom prst="arc">
            <a:avLst>
              <a:gd name="adj1" fmla="val 1240978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412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2843808" y="2132856"/>
            <a:ext cx="3600000" cy="3600000"/>
          </a:xfrm>
          <a:prstGeom prst="arc">
            <a:avLst>
              <a:gd name="adj1" fmla="val 18904809"/>
              <a:gd name="adj2" fmla="val 1350665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5" name="流程圖: 接點 4"/>
          <p:cNvSpPr/>
          <p:nvPr/>
        </p:nvSpPr>
        <p:spPr>
          <a:xfrm>
            <a:off x="3491880" y="5229200"/>
            <a:ext cx="72008" cy="7200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855212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276872"/>
            <a:ext cx="9144000" cy="1944216"/>
          </a:xfrm>
        </p:spPr>
        <p:txBody>
          <a:bodyPr>
            <a:normAutofit/>
          </a:bodyPr>
          <a:lstStyle/>
          <a:p>
            <a:pPr>
              <a:lnSpc>
                <a:spcPct val="150000"/>
              </a:lnSpc>
            </a:pPr>
            <a:r>
              <a:rPr lang="zh-TW" altLang="zh-TW" sz="4000" b="1" dirty="0"/>
              <a:t>角</a:t>
            </a:r>
            <a:r>
              <a:rPr lang="zh-TW" altLang="zh-TW" sz="4000" b="1" dirty="0" smtClean="0"/>
              <a:t>的</a:t>
            </a:r>
            <a:r>
              <a:rPr lang="zh-TW" altLang="en-US" sz="4000" b="1" dirty="0" smtClean="0"/>
              <a:t>比較</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607032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627784" y="1268760"/>
            <a:ext cx="2880000" cy="288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6" name="直線接點 5"/>
          <p:cNvCxnSpPr/>
          <p:nvPr/>
        </p:nvCxnSpPr>
        <p:spPr>
          <a:xfrm>
            <a:off x="3131840" y="620688"/>
            <a:ext cx="864096" cy="2088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flipV="1">
            <a:off x="3995936" y="709880"/>
            <a:ext cx="648072" cy="1998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3068016" y="1052736"/>
            <a:ext cx="2368080" cy="2088232"/>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直線接點 12"/>
          <p:cNvCxnSpPr/>
          <p:nvPr/>
        </p:nvCxnSpPr>
        <p:spPr>
          <a:xfrm flipH="1" flipV="1">
            <a:off x="4211960" y="836712"/>
            <a:ext cx="1224136" cy="2304256"/>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直線接點 23"/>
          <p:cNvCxnSpPr/>
          <p:nvPr/>
        </p:nvCxnSpPr>
        <p:spPr>
          <a:xfrm>
            <a:off x="3419872" y="1052736"/>
            <a:ext cx="576064" cy="4464496"/>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直線接點 30"/>
          <p:cNvCxnSpPr/>
          <p:nvPr/>
        </p:nvCxnSpPr>
        <p:spPr>
          <a:xfrm flipH="1">
            <a:off x="3995936" y="332656"/>
            <a:ext cx="576064" cy="5184576"/>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43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5220072" y="1268760"/>
            <a:ext cx="2880000" cy="288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6" name="直線接點 5"/>
          <p:cNvCxnSpPr/>
          <p:nvPr/>
        </p:nvCxnSpPr>
        <p:spPr>
          <a:xfrm>
            <a:off x="5724128" y="620688"/>
            <a:ext cx="864096" cy="2088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flipV="1">
            <a:off x="6588224" y="709880"/>
            <a:ext cx="648072" cy="1998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接點 11"/>
          <p:cNvCxnSpPr>
            <a:endCxn id="4" idx="4"/>
          </p:cNvCxnSpPr>
          <p:nvPr/>
        </p:nvCxnSpPr>
        <p:spPr>
          <a:xfrm>
            <a:off x="5868144" y="548680"/>
            <a:ext cx="791928" cy="360008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直線接點 12"/>
          <p:cNvCxnSpPr>
            <a:stCxn id="4" idx="4"/>
          </p:cNvCxnSpPr>
          <p:nvPr/>
        </p:nvCxnSpPr>
        <p:spPr>
          <a:xfrm flipV="1">
            <a:off x="6660072" y="332656"/>
            <a:ext cx="504216" cy="38161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直線接點 23"/>
          <p:cNvCxnSpPr/>
          <p:nvPr/>
        </p:nvCxnSpPr>
        <p:spPr>
          <a:xfrm>
            <a:off x="6012160" y="1052736"/>
            <a:ext cx="576064" cy="4464496"/>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直線接點 30"/>
          <p:cNvCxnSpPr/>
          <p:nvPr/>
        </p:nvCxnSpPr>
        <p:spPr>
          <a:xfrm flipH="1">
            <a:off x="6588224" y="116632"/>
            <a:ext cx="576064" cy="5400600"/>
          </a:xfrm>
          <a:prstGeom prst="line">
            <a:avLst/>
          </a:prstGeom>
        </p:spPr>
        <p:style>
          <a:lnRef idx="2">
            <a:schemeClr val="accent3"/>
          </a:lnRef>
          <a:fillRef idx="0">
            <a:schemeClr val="accent3"/>
          </a:fillRef>
          <a:effectRef idx="1">
            <a:schemeClr val="accent3"/>
          </a:effectRef>
          <a:fontRef idx="minor">
            <a:schemeClr val="tx1"/>
          </a:fontRef>
        </p:style>
      </p:cxnSp>
      <p:sp>
        <p:nvSpPr>
          <p:cNvPr id="20" name="橢圓 19"/>
          <p:cNvSpPr/>
          <p:nvPr/>
        </p:nvSpPr>
        <p:spPr>
          <a:xfrm>
            <a:off x="755576" y="1227616"/>
            <a:ext cx="2880000" cy="288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21" name="直線接點 20"/>
          <p:cNvCxnSpPr/>
          <p:nvPr/>
        </p:nvCxnSpPr>
        <p:spPr>
          <a:xfrm>
            <a:off x="1259632" y="579544"/>
            <a:ext cx="864096" cy="2088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線接點 21"/>
          <p:cNvCxnSpPr/>
          <p:nvPr/>
        </p:nvCxnSpPr>
        <p:spPr>
          <a:xfrm flipV="1">
            <a:off x="2123728" y="668736"/>
            <a:ext cx="648072" cy="1998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接點 22"/>
          <p:cNvCxnSpPr/>
          <p:nvPr/>
        </p:nvCxnSpPr>
        <p:spPr>
          <a:xfrm>
            <a:off x="1195808" y="1011592"/>
            <a:ext cx="2368080" cy="2088232"/>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直線接點 24"/>
          <p:cNvCxnSpPr/>
          <p:nvPr/>
        </p:nvCxnSpPr>
        <p:spPr>
          <a:xfrm flipH="1" flipV="1">
            <a:off x="2339752" y="795568"/>
            <a:ext cx="1224136" cy="2304256"/>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直線接點 25"/>
          <p:cNvCxnSpPr/>
          <p:nvPr/>
        </p:nvCxnSpPr>
        <p:spPr>
          <a:xfrm>
            <a:off x="1547664" y="1011592"/>
            <a:ext cx="576064" cy="4464496"/>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直線接點 26"/>
          <p:cNvCxnSpPr/>
          <p:nvPr/>
        </p:nvCxnSpPr>
        <p:spPr>
          <a:xfrm flipH="1">
            <a:off x="2123728" y="291512"/>
            <a:ext cx="576064" cy="5184576"/>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768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276872"/>
            <a:ext cx="9144000" cy="1944216"/>
          </a:xfrm>
        </p:spPr>
        <p:txBody>
          <a:bodyPr>
            <a:normAutofit/>
          </a:bodyPr>
          <a:lstStyle/>
          <a:p>
            <a:pPr>
              <a:lnSpc>
                <a:spcPct val="150000"/>
              </a:lnSpc>
            </a:pPr>
            <a:r>
              <a:rPr lang="zh-TW" altLang="zh-TW" sz="4000" b="1" dirty="0"/>
              <a:t>角的擺動</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598655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spect="1" noChangeArrowheads="1"/>
          </p:cNvSpPr>
          <p:nvPr/>
        </p:nvSpPr>
        <p:spPr bwMode="auto">
          <a:xfrm>
            <a:off x="395536" y="2564904"/>
            <a:ext cx="1728192" cy="1728192"/>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5" name="Oval 2"/>
          <p:cNvSpPr>
            <a:spLocks noChangeAspect="1" noChangeArrowheads="1"/>
          </p:cNvSpPr>
          <p:nvPr/>
        </p:nvSpPr>
        <p:spPr bwMode="auto">
          <a:xfrm>
            <a:off x="2483768" y="2600720"/>
            <a:ext cx="1728192" cy="1728192"/>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7" name="Oval 2"/>
          <p:cNvSpPr>
            <a:spLocks noChangeAspect="1" noChangeArrowheads="1"/>
          </p:cNvSpPr>
          <p:nvPr/>
        </p:nvSpPr>
        <p:spPr bwMode="auto">
          <a:xfrm>
            <a:off x="4572000" y="2691392"/>
            <a:ext cx="1728192" cy="1728192"/>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8" name="Oval 2"/>
          <p:cNvSpPr>
            <a:spLocks noChangeAspect="1" noChangeArrowheads="1"/>
          </p:cNvSpPr>
          <p:nvPr/>
        </p:nvSpPr>
        <p:spPr bwMode="auto">
          <a:xfrm>
            <a:off x="6660232" y="2727208"/>
            <a:ext cx="1728192" cy="1728192"/>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grpSp>
        <p:nvGrpSpPr>
          <p:cNvPr id="16" name="群組 15"/>
          <p:cNvGrpSpPr/>
          <p:nvPr/>
        </p:nvGrpSpPr>
        <p:grpSpPr>
          <a:xfrm>
            <a:off x="539552" y="1628800"/>
            <a:ext cx="1080120" cy="1512168"/>
            <a:chOff x="539552" y="1844824"/>
            <a:chExt cx="1080120" cy="1512168"/>
          </a:xfrm>
        </p:grpSpPr>
        <p:cxnSp>
          <p:nvCxnSpPr>
            <p:cNvPr id="10" name="直線接點 9"/>
            <p:cNvCxnSpPr/>
            <p:nvPr/>
          </p:nvCxnSpPr>
          <p:spPr>
            <a:xfrm>
              <a:off x="539552" y="1916832"/>
              <a:ext cx="698376" cy="144016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直線接點 12"/>
            <p:cNvCxnSpPr/>
            <p:nvPr/>
          </p:nvCxnSpPr>
          <p:spPr>
            <a:xfrm flipH="1">
              <a:off x="1237928" y="1844824"/>
              <a:ext cx="381744" cy="1512168"/>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8" name="群組 17"/>
          <p:cNvGrpSpPr/>
          <p:nvPr/>
        </p:nvGrpSpPr>
        <p:grpSpPr>
          <a:xfrm>
            <a:off x="2627784" y="1988840"/>
            <a:ext cx="1080120" cy="1512168"/>
            <a:chOff x="539552" y="1844824"/>
            <a:chExt cx="1080120" cy="1512168"/>
          </a:xfrm>
        </p:grpSpPr>
        <p:cxnSp>
          <p:nvCxnSpPr>
            <p:cNvPr id="19" name="直線接點 18"/>
            <p:cNvCxnSpPr/>
            <p:nvPr/>
          </p:nvCxnSpPr>
          <p:spPr>
            <a:xfrm>
              <a:off x="539552" y="1916832"/>
              <a:ext cx="698376" cy="144016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直線接點 19"/>
            <p:cNvCxnSpPr/>
            <p:nvPr/>
          </p:nvCxnSpPr>
          <p:spPr>
            <a:xfrm flipH="1">
              <a:off x="1237928" y="1844824"/>
              <a:ext cx="381744" cy="1512168"/>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1" name="群組 20"/>
          <p:cNvGrpSpPr/>
          <p:nvPr/>
        </p:nvGrpSpPr>
        <p:grpSpPr>
          <a:xfrm>
            <a:off x="4499992" y="1988840"/>
            <a:ext cx="1584176" cy="2420652"/>
            <a:chOff x="251520" y="936340"/>
            <a:chExt cx="1584176" cy="2420652"/>
          </a:xfrm>
        </p:grpSpPr>
        <p:cxnSp>
          <p:nvCxnSpPr>
            <p:cNvPr id="22" name="直線接點 21"/>
            <p:cNvCxnSpPr/>
            <p:nvPr/>
          </p:nvCxnSpPr>
          <p:spPr>
            <a:xfrm>
              <a:off x="251520" y="1368388"/>
              <a:ext cx="986408" cy="19886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直線接點 22"/>
            <p:cNvCxnSpPr/>
            <p:nvPr/>
          </p:nvCxnSpPr>
          <p:spPr>
            <a:xfrm flipH="1">
              <a:off x="1237928" y="936340"/>
              <a:ext cx="597768" cy="2420652"/>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27" name="群組 26"/>
          <p:cNvGrpSpPr/>
          <p:nvPr/>
        </p:nvGrpSpPr>
        <p:grpSpPr>
          <a:xfrm>
            <a:off x="6660232" y="2420888"/>
            <a:ext cx="1584176" cy="2420652"/>
            <a:chOff x="251520" y="936340"/>
            <a:chExt cx="1584176" cy="2420652"/>
          </a:xfrm>
        </p:grpSpPr>
        <p:cxnSp>
          <p:nvCxnSpPr>
            <p:cNvPr id="28" name="直線接點 27"/>
            <p:cNvCxnSpPr/>
            <p:nvPr/>
          </p:nvCxnSpPr>
          <p:spPr>
            <a:xfrm>
              <a:off x="251520" y="1368388"/>
              <a:ext cx="986408" cy="19886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直線接點 28"/>
            <p:cNvCxnSpPr/>
            <p:nvPr/>
          </p:nvCxnSpPr>
          <p:spPr>
            <a:xfrm flipH="1">
              <a:off x="1237928" y="936340"/>
              <a:ext cx="597768" cy="2420652"/>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1717295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276872"/>
            <a:ext cx="9144000" cy="1944216"/>
          </a:xfrm>
        </p:spPr>
        <p:txBody>
          <a:bodyPr>
            <a:normAutofit/>
          </a:bodyPr>
          <a:lstStyle/>
          <a:p>
            <a:pPr>
              <a:lnSpc>
                <a:spcPct val="150000"/>
              </a:lnSpc>
            </a:pPr>
            <a:r>
              <a:rPr lang="zh-TW" altLang="en-US" sz="4000" dirty="0" smtClean="0">
                <a:latin typeface="標楷體" panose="03000509000000000000" pitchFamily="65" charset="-120"/>
                <a:ea typeface="標楷體" panose="03000509000000000000" pitchFamily="65" charset="-120"/>
              </a:rPr>
              <a:t>意圖</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192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yajh\AppData\Local\LINE\Cache\tmp\1482973734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598" y="836712"/>
            <a:ext cx="5250690"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181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852936"/>
            <a:ext cx="6512511" cy="1143000"/>
          </a:xfrm>
        </p:spPr>
        <p:txBody>
          <a:bodyPr/>
          <a:lstStyle/>
          <a:p>
            <a:pPr marL="0" indent="0" algn="ctr">
              <a:buNone/>
            </a:pPr>
            <a:r>
              <a:rPr lang="zh-TW" altLang="en-US" sz="4400" dirty="0" smtClean="0">
                <a:latin typeface="標楷體" panose="03000509000000000000" pitchFamily="65" charset="-120"/>
                <a:ea typeface="標楷體" panose="03000509000000000000" pitchFamily="65" charset="-120"/>
              </a:rPr>
              <a:t>圓冪性質</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808275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p:cNvSpPr/>
          <p:nvPr/>
        </p:nvSpPr>
        <p:spPr>
          <a:xfrm>
            <a:off x="2555776" y="908720"/>
            <a:ext cx="3888000" cy="3888432"/>
          </a:xfrm>
          <a:prstGeom prst="ellipse">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13" name="直線接點 12"/>
          <p:cNvCxnSpPr/>
          <p:nvPr/>
        </p:nvCxnSpPr>
        <p:spPr>
          <a:xfrm>
            <a:off x="2843808" y="1844824"/>
            <a:ext cx="3599968" cy="1224136"/>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直線接點 13"/>
          <p:cNvCxnSpPr/>
          <p:nvPr/>
        </p:nvCxnSpPr>
        <p:spPr>
          <a:xfrm flipV="1">
            <a:off x="2650754" y="1988840"/>
            <a:ext cx="3577430" cy="154079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317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636912"/>
            <a:ext cx="6512511" cy="1143000"/>
          </a:xfrm>
        </p:spPr>
        <p:txBody>
          <a:bodyPr/>
          <a:lstStyle/>
          <a:p>
            <a:pPr marL="0" indent="0" algn="ctr">
              <a:buNone/>
            </a:pPr>
            <a:r>
              <a:rPr lang="zh-TW" altLang="en-US" sz="4400" dirty="0" smtClean="0">
                <a:latin typeface="標楷體" panose="03000509000000000000" pitchFamily="65" charset="-120"/>
                <a:ea typeface="標楷體" panose="03000509000000000000" pitchFamily="65" charset="-120"/>
              </a:rPr>
              <a:t>重新設計</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98776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299786" cy="1143000"/>
          </a:xfrm>
        </p:spPr>
        <p:txBody>
          <a:bodyPr/>
          <a:lstStyle/>
          <a:p>
            <a:pPr marL="0" indent="0" algn="l">
              <a:buNone/>
            </a:pPr>
            <a:r>
              <a:rPr lang="zh-TW" altLang="en-US" sz="4400" dirty="0" smtClean="0">
                <a:latin typeface="標楷體" panose="03000509000000000000" pitchFamily="65" charset="-120"/>
                <a:ea typeface="標楷體" panose="03000509000000000000" pitchFamily="65" charset="-120"/>
              </a:rPr>
              <a:t>有一天，考尺規作圖題</a:t>
            </a:r>
            <a:r>
              <a:rPr lang="en-US" altLang="zh-TW"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6" name="橢圓 5"/>
          <p:cNvSpPr/>
          <p:nvPr/>
        </p:nvSpPr>
        <p:spPr>
          <a:xfrm>
            <a:off x="2339752" y="1916832"/>
            <a:ext cx="3888000" cy="3888432"/>
          </a:xfrm>
          <a:prstGeom prst="ellipse">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7" name="直線接點 6"/>
          <p:cNvCxnSpPr/>
          <p:nvPr/>
        </p:nvCxnSpPr>
        <p:spPr>
          <a:xfrm>
            <a:off x="2627784" y="2852936"/>
            <a:ext cx="3599968" cy="1224136"/>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線接點 7"/>
          <p:cNvCxnSpPr/>
          <p:nvPr/>
        </p:nvCxnSpPr>
        <p:spPr>
          <a:xfrm flipV="1">
            <a:off x="2434730" y="2996952"/>
            <a:ext cx="3577430" cy="154079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65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299786" cy="1143000"/>
          </a:xfrm>
        </p:spPr>
        <p:txBody>
          <a:bodyPr/>
          <a:lstStyle/>
          <a:p>
            <a:pPr marL="0" indent="0" algn="l">
              <a:buNone/>
            </a:pPr>
            <a:r>
              <a:rPr lang="zh-TW" altLang="en-US" sz="4400" dirty="0" smtClean="0">
                <a:latin typeface="標楷體" panose="03000509000000000000" pitchFamily="65" charset="-120"/>
                <a:ea typeface="標楷體" panose="03000509000000000000" pitchFamily="65" charset="-120"/>
              </a:rPr>
              <a:t>有一天，考尺規作圖題</a:t>
            </a:r>
            <a:r>
              <a:rPr lang="en-US" altLang="zh-TW"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6" name="橢圓 5"/>
          <p:cNvSpPr/>
          <p:nvPr/>
        </p:nvSpPr>
        <p:spPr>
          <a:xfrm>
            <a:off x="296957" y="1916832"/>
            <a:ext cx="4176464" cy="3888432"/>
          </a:xfrm>
          <a:prstGeom prst="ellipse">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7" name="直線接點 6"/>
          <p:cNvCxnSpPr/>
          <p:nvPr/>
        </p:nvCxnSpPr>
        <p:spPr>
          <a:xfrm>
            <a:off x="1638538" y="2008356"/>
            <a:ext cx="7253942" cy="1132612"/>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線接點 7"/>
          <p:cNvCxnSpPr/>
          <p:nvPr/>
        </p:nvCxnSpPr>
        <p:spPr>
          <a:xfrm flipV="1">
            <a:off x="1187624" y="3140968"/>
            <a:ext cx="7704856" cy="230425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0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299786" cy="1143000"/>
          </a:xfrm>
        </p:spPr>
        <p:txBody>
          <a:bodyPr/>
          <a:lstStyle/>
          <a:p>
            <a:pPr marL="0" indent="0" algn="l">
              <a:buNone/>
            </a:pPr>
            <a:r>
              <a:rPr lang="zh-TW" altLang="en-US" sz="4400" dirty="0" smtClean="0">
                <a:latin typeface="標楷體" panose="03000509000000000000" pitchFamily="65" charset="-120"/>
                <a:ea typeface="標楷體" panose="03000509000000000000" pitchFamily="65" charset="-120"/>
              </a:rPr>
              <a:t>有一天，考尺規作圖題</a:t>
            </a:r>
            <a:r>
              <a:rPr lang="en-US" altLang="zh-TW"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6" name="橢圓 5"/>
          <p:cNvSpPr/>
          <p:nvPr/>
        </p:nvSpPr>
        <p:spPr>
          <a:xfrm>
            <a:off x="1737263" y="1700808"/>
            <a:ext cx="3600000" cy="3600000"/>
          </a:xfrm>
          <a:prstGeom prst="ellipse">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7" name="直線接點 6"/>
          <p:cNvCxnSpPr/>
          <p:nvPr/>
        </p:nvCxnSpPr>
        <p:spPr>
          <a:xfrm>
            <a:off x="2123728" y="4581128"/>
            <a:ext cx="387942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直線接點 7"/>
          <p:cNvCxnSpPr/>
          <p:nvPr/>
        </p:nvCxnSpPr>
        <p:spPr>
          <a:xfrm>
            <a:off x="3095836" y="1730998"/>
            <a:ext cx="3456384" cy="1152129"/>
          </a:xfrm>
          <a:prstGeom prst="line">
            <a:avLst/>
          </a:prstGeom>
          <a:ln w="38100"/>
        </p:spPr>
        <p:style>
          <a:lnRef idx="1">
            <a:schemeClr val="dk1"/>
          </a:lnRef>
          <a:fillRef idx="0">
            <a:schemeClr val="dk1"/>
          </a:fillRef>
          <a:effectRef idx="0">
            <a:schemeClr val="dk1"/>
          </a:effectRef>
          <a:fontRef idx="minor">
            <a:schemeClr val="tx1"/>
          </a:fontRef>
        </p:style>
      </p:cxnSp>
      <p:sp>
        <p:nvSpPr>
          <p:cNvPr id="9" name="橢圓 8"/>
          <p:cNvSpPr/>
          <p:nvPr/>
        </p:nvSpPr>
        <p:spPr>
          <a:xfrm>
            <a:off x="4212240" y="2200472"/>
            <a:ext cx="2520000" cy="2520000"/>
          </a:xfrm>
          <a:prstGeom prst="ellipse">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7886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852936"/>
            <a:ext cx="6512511" cy="1143000"/>
          </a:xfrm>
        </p:spPr>
        <p:txBody>
          <a:bodyPr/>
          <a:lstStyle/>
          <a:p>
            <a:pPr marL="0" indent="0" algn="ctr">
              <a:buNone/>
            </a:pPr>
            <a:r>
              <a:rPr lang="zh-TW" altLang="en-US" sz="4400" dirty="0" smtClean="0">
                <a:latin typeface="標楷體" panose="03000509000000000000" pitchFamily="65" charset="-120"/>
                <a:ea typeface="標楷體" panose="03000509000000000000" pitchFamily="65" charset="-120"/>
              </a:rPr>
              <a:t>方程式</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56619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420888"/>
            <a:ext cx="7920880" cy="1143000"/>
          </a:xfrm>
        </p:spPr>
        <p:txBody>
          <a:bodyPr>
            <a:normAutofit fontScale="90000"/>
          </a:bodyPr>
          <a:lstStyle/>
          <a:p>
            <a:pPr marL="0" indent="0" algn="ctr">
              <a:buNone/>
            </a:pPr>
            <a:r>
              <a:rPr lang="zh-TW" altLang="en-US" sz="4400" dirty="0" smtClean="0">
                <a:latin typeface="標楷體" panose="03000509000000000000" pitchFamily="65" charset="-120"/>
                <a:ea typeface="標楷體" panose="03000509000000000000" pitchFamily="65" charset="-120"/>
              </a:rPr>
              <a:t>想知道一個不知道的數</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我們會想去和已經知道的數拉關係</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75453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420888"/>
            <a:ext cx="7920880" cy="1143000"/>
          </a:xfrm>
        </p:spPr>
        <p:txBody>
          <a:bodyPr>
            <a:normAutofit fontScale="90000"/>
          </a:bodyPr>
          <a:lstStyle/>
          <a:p>
            <a:pPr marL="0" indent="0" algn="ctr">
              <a:lnSpc>
                <a:spcPct val="150000"/>
              </a:lnSpc>
              <a:buNone/>
            </a:pPr>
            <a:r>
              <a:rPr lang="zh-TW" altLang="en-US" sz="4400" dirty="0" smtClean="0">
                <a:latin typeface="標楷體" panose="03000509000000000000" pitchFamily="65" charset="-120"/>
                <a:ea typeface="標楷體" panose="03000509000000000000" pitchFamily="65" charset="-120"/>
              </a:rPr>
              <a:t>方程式：</a:t>
            </a:r>
            <a:r>
              <a:rPr lang="en-US" altLang="zh-TW" sz="4400" dirty="0" smtClean="0">
                <a:latin typeface="標楷體" panose="03000509000000000000" pitchFamily="65" charset="-120"/>
                <a:ea typeface="標楷體" panose="03000509000000000000" pitchFamily="65" charset="-120"/>
              </a:rPr>
              <a:t/>
            </a:r>
            <a:br>
              <a:rPr lang="en-US" altLang="zh-TW" sz="4400" dirty="0" smtClean="0">
                <a:latin typeface="標楷體" panose="03000509000000000000" pitchFamily="65" charset="-120"/>
                <a:ea typeface="標楷體" panose="03000509000000000000" pitchFamily="65" charset="-120"/>
              </a:rPr>
            </a:br>
            <a:r>
              <a:rPr lang="zh-TW" altLang="en-US" sz="4400" dirty="0" smtClean="0">
                <a:latin typeface="標楷體" panose="03000509000000000000" pitchFamily="65" charset="-120"/>
                <a:ea typeface="標楷體" panose="03000509000000000000" pitchFamily="65" charset="-120"/>
              </a:rPr>
              <a:t>扯上關係的算式</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88872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420888"/>
            <a:ext cx="7920880" cy="1143000"/>
          </a:xfrm>
        </p:spPr>
        <p:txBody>
          <a:bodyPr>
            <a:normAutofit fontScale="90000"/>
          </a:bodyPr>
          <a:lstStyle/>
          <a:p>
            <a:pPr marL="0" indent="0" algn="ctr">
              <a:lnSpc>
                <a:spcPct val="150000"/>
              </a:lnSpc>
              <a:buNone/>
            </a:pPr>
            <a:r>
              <a:rPr lang="zh-TW" altLang="en-US" sz="4400" dirty="0" smtClean="0">
                <a:latin typeface="標楷體" panose="03000509000000000000" pitchFamily="65" charset="-120"/>
                <a:ea typeface="標楷體" panose="03000509000000000000" pitchFamily="65" charset="-120"/>
              </a:rPr>
              <a:t>解方程式：</a:t>
            </a:r>
            <a:r>
              <a:rPr lang="en-US" altLang="zh-TW" sz="4400" dirty="0" smtClean="0">
                <a:latin typeface="標楷體" panose="03000509000000000000" pitchFamily="65" charset="-120"/>
                <a:ea typeface="標楷體" panose="03000509000000000000" pitchFamily="65" charset="-120"/>
              </a:rPr>
              <a:t/>
            </a:r>
            <a:br>
              <a:rPr lang="en-US" altLang="zh-TW" sz="4400" dirty="0" smtClean="0">
                <a:latin typeface="標楷體" panose="03000509000000000000" pitchFamily="65" charset="-120"/>
                <a:ea typeface="標楷體" panose="03000509000000000000" pitchFamily="65" charset="-120"/>
              </a:rPr>
            </a:br>
            <a:r>
              <a:rPr lang="zh-TW" altLang="en-US" sz="4400" dirty="0" smtClean="0">
                <a:latin typeface="標楷體" panose="03000509000000000000" pitchFamily="65" charset="-120"/>
                <a:ea typeface="標楷體" panose="03000509000000000000" pitchFamily="65" charset="-120"/>
              </a:rPr>
              <a:t>把未知數還原為原本的樣子</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7545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yajh\AppData\Local\LINE\Cache\tmp\14829736856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836712"/>
            <a:ext cx="5249301"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81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620688"/>
            <a:ext cx="8172400" cy="5400600"/>
          </a:xfrm>
        </p:spPr>
        <p:txBody>
          <a:bodyPr>
            <a:noAutofit/>
          </a:bodyPr>
          <a:lstStyle/>
          <a:p>
            <a:pPr algn="l">
              <a:lnSpc>
                <a:spcPct val="150000"/>
              </a:lnSpc>
            </a:pPr>
            <a:r>
              <a:rPr lang="zh-TW" altLang="zh-TW" sz="2400" dirty="0"/>
              <a:t>數學素養的養成始於每堂課教學前的反思、教學中的師生對話，教學後的檢討中，不斷地精進、淬鍊著，過程中最重要的是，每次的教學都是概念發展的過程，都是不斷地澄清與豐厚數學核心概念的飽滿度，而不是使用概念發展的結果進行大量的解題操作，如此一來，每次的課堂學習對於學生而言，都將會是數學能力的晉升，而不僅是解題的熟練，對於老師更將是一次一次的提升數學知識的素養與擴張數學涵養的厚實度，更有能力讓學生享受樸實數學的滋味與樂趣</a:t>
            </a:r>
            <a:r>
              <a:rPr lang="zh-TW" altLang="zh-TW" sz="2400" dirty="0" smtClean="0"/>
              <a:t>。</a:t>
            </a:r>
            <a:r>
              <a:rPr lang="en-US" altLang="zh-TW" sz="2400" dirty="0" smtClean="0"/>
              <a:t/>
            </a:r>
            <a:br>
              <a:rPr lang="en-US" altLang="zh-TW" sz="2400" dirty="0" smtClean="0"/>
            </a:br>
            <a:r>
              <a:rPr lang="zh-TW" altLang="en-US" sz="2400" dirty="0" smtClean="0"/>
              <a:t>                                                                                                      </a:t>
            </a:r>
            <a:r>
              <a:rPr lang="en-US" altLang="zh-TW" sz="2400" dirty="0" smtClean="0">
                <a:latin typeface="Adobe 繁黑體 Std B" pitchFamily="34" charset="-120"/>
                <a:ea typeface="Adobe 繁黑體 Std B" pitchFamily="34" charset="-120"/>
              </a:rPr>
              <a:t>----</a:t>
            </a:r>
            <a:r>
              <a:rPr lang="en-US" altLang="zh-TW" sz="2400" dirty="0">
                <a:latin typeface="Adobe 繁黑體 Std B" pitchFamily="34" charset="-120"/>
                <a:ea typeface="Adobe 繁黑體 Std B" pitchFamily="34" charset="-120"/>
              </a:rPr>
              <a:t>CA</a:t>
            </a:r>
            <a:endParaRPr lang="zh-TW" altLang="en-US" sz="24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711628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yajh\AppData\Local\LINE\Cache\tmp\1482973780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836712"/>
            <a:ext cx="5310637"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35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1114</TotalTime>
  <Words>1019</Words>
  <Application>Microsoft Office PowerPoint</Application>
  <PresentationFormat>如螢幕大小 (4:3)</PresentationFormat>
  <Paragraphs>104</Paragraphs>
  <Slides>80</Slides>
  <Notes>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80</vt:i4>
      </vt:variant>
    </vt:vector>
  </HeadingPairs>
  <TitlesOfParts>
    <vt:vector size="82" baseType="lpstr">
      <vt:lpstr>Office 佈景主題</vt:lpstr>
      <vt:lpstr>Microsoft Word Picture</vt:lpstr>
      <vt:lpstr>在生根計畫中的學習與成長</vt:lpstr>
      <vt:lpstr>PowerPoint 簡報</vt:lpstr>
      <vt:lpstr>PowerPoint 簡報</vt:lpstr>
      <vt:lpstr>多項式的乘除</vt:lpstr>
      <vt:lpstr>(2x+3)(5x+4) =10x2 + 8x + 15x + 12</vt:lpstr>
      <vt:lpstr>PowerPoint 簡報</vt:lpstr>
      <vt:lpstr>PowerPoint 簡報</vt:lpstr>
      <vt:lpstr>PowerPoint 簡報</vt:lpstr>
      <vt:lpstr>PowerPoint 簡報</vt:lpstr>
      <vt:lpstr>PowerPoint 簡報</vt:lpstr>
      <vt:lpstr>PowerPoint 簡報</vt:lpstr>
      <vt:lpstr>PowerPoint 簡報</vt:lpstr>
      <vt:lpstr>學習單上的”錯誤”</vt:lpstr>
      <vt:lpstr>老師的語言</vt:lpstr>
      <vt:lpstr>因式分解</vt:lpstr>
      <vt:lpstr>因式分解</vt:lpstr>
      <vt:lpstr>因式分解</vt:lpstr>
      <vt:lpstr>因式分解</vt:lpstr>
      <vt:lpstr>因式分解</vt:lpstr>
      <vt:lpstr>因式分解</vt:lpstr>
      <vt:lpstr>因式分解</vt:lpstr>
      <vt:lpstr>解一元二次方程式</vt:lpstr>
      <vt:lpstr>解一元二次方程式</vt:lpstr>
      <vt:lpstr>解一元二次方程式</vt:lpstr>
      <vt:lpstr>解一元二次方程式</vt:lpstr>
      <vt:lpstr>解一元二次方程式</vt:lpstr>
      <vt:lpstr>解一元二次方程式</vt:lpstr>
      <vt:lpstr>解一元二次方程式</vt:lpstr>
      <vt:lpstr>上完學習單，問問自己…</vt:lpstr>
      <vt:lpstr>PowerPoint 簡報</vt:lpstr>
      <vt:lpstr>PowerPoint 簡報</vt:lpstr>
      <vt:lpstr>PowerPoint 簡報</vt:lpstr>
      <vt:lpstr>渾厚的數學素養是教學成功的要件                                                                     ----CA</vt:lpstr>
      <vt:lpstr>數學的趣味就在於 老師能帶領學生看到知識的本質與內涵                                                                                   ----CA</vt:lpstr>
      <vt:lpstr>圓</vt:lpstr>
      <vt:lpstr>你會如何描述圓</vt:lpstr>
      <vt:lpstr>你覺得這樣的教學起頭如何</vt:lpstr>
      <vt:lpstr>你如何描述圓 ----請猜猜CA怎麼說</vt:lpstr>
      <vt:lpstr>感受圓</vt:lpstr>
      <vt:lpstr>你會如何描述圓</vt:lpstr>
      <vt:lpstr>再一次</vt:lpstr>
      <vt:lpstr>圓嗎?</vt:lpstr>
      <vt:lpstr>PowerPoint 簡報</vt:lpstr>
      <vt:lpstr>請不用任何工具， 想盡辦法畫出一個最圓的圓</vt:lpstr>
      <vt:lpstr>拿出一張紙，想盡辦法透過摺紙剪出一個 最圓的圓。發揮你的創意，寫出你的策略</vt:lpstr>
      <vt:lpstr>你可以使用甚麼方法找出 下面這個圓的圓心？</vt:lpstr>
      <vt:lpstr>你可以使用甚麼方法找出 下面這個圓弧的圓心？</vt:lpstr>
      <vt:lpstr>你可以使用甚麼方法檢查 下面這個圖形圓不圓？</vt:lpstr>
      <vt:lpstr>反思中的改變</vt:lpstr>
      <vt:lpstr>一個已經教書10年的數學老師，各類各樣的學生所遭遇的學習困境，有了許多面對的經驗也累積了一些解決的策略。然而當我仔細審查自己的內心，會看到在教學中充滿自信的背後其實藏著種種的妥協，但往往不忍直視缺陷，於是用盡力而為的念頭來當成暫時的藉口。久而久之，「自信心」持續增加，「看到問題的洞察力」卻越來越薄弱。</vt:lpstr>
      <vt:lpstr>下面有一個點A，請拿個圓來畫畫看， 圓和A點可以有哪些不同的擺放關係？ 發揮你的創意畫出來！</vt:lpstr>
      <vt:lpstr>談中心點的重要</vt:lpstr>
      <vt:lpstr>站在圓的哪裡離A最近? 站在圓的哪裡離A最遠?</vt:lpstr>
      <vt:lpstr>下面有一個圓，請拿線段來畫畫看， 畫出線段和圓不同的擺放關係。</vt:lpstr>
      <vt:lpstr>怎麼談中心點的重要</vt:lpstr>
      <vt:lpstr>感受中心點的重要</vt:lpstr>
      <vt:lpstr>下面有一個圓，請拿直線來畫畫看， 畫出直線和圓不同的擺放關係。</vt:lpstr>
      <vt:lpstr>切線</vt:lpstr>
      <vt:lpstr>下面有一個圓，請拿圓來畫畫看， 畫出圓和圓不同的擺放關係。</vt:lpstr>
      <vt:lpstr>PowerPoint 簡報</vt:lpstr>
      <vt:lpstr>PowerPoint 簡報</vt:lpstr>
      <vt:lpstr>圓弧的大小</vt:lpstr>
      <vt:lpstr>PowerPoint 簡報</vt:lpstr>
      <vt:lpstr>角的比較</vt:lpstr>
      <vt:lpstr>PowerPoint 簡報</vt:lpstr>
      <vt:lpstr>PowerPoint 簡報</vt:lpstr>
      <vt:lpstr>角的擺動</vt:lpstr>
      <vt:lpstr>PowerPoint 簡報</vt:lpstr>
      <vt:lpstr>意圖</vt:lpstr>
      <vt:lpstr>圓冪性質</vt:lpstr>
      <vt:lpstr>PowerPoint 簡報</vt:lpstr>
      <vt:lpstr>重新設計</vt:lpstr>
      <vt:lpstr>有一天，考尺規作圖題……</vt:lpstr>
      <vt:lpstr>有一天，考尺規作圖題……</vt:lpstr>
      <vt:lpstr>有一天，考尺規作圖題……</vt:lpstr>
      <vt:lpstr>方程式</vt:lpstr>
      <vt:lpstr>想知道一個不知道的數， 我們會想去和已經知道的數拉關係</vt:lpstr>
      <vt:lpstr>方程式： 扯上關係的算式</vt:lpstr>
      <vt:lpstr>解方程式： 把未知數還原為原本的樣子</vt:lpstr>
      <vt:lpstr>數學素養的養成始於每堂課教學前的反思、教學中的師生對話，教學後的檢討中，不斷地精進、淬鍊著，過程中最重要的是，每次的教學都是概念發展的過程，都是不斷地澄清與豐厚數學核心概念的飽滿度，而不是使用概念發展的結果進行大量的解題操作，如此一來，每次的課堂學習對於學生而言，都將會是數學能力的晉升，而不僅是解題的熟練，對於老師更將是一次一次的提升數學知識的素養與擴張數學涵養的厚實度，更有能力讓學生享受樸實數學的滋味與樂趣。                                                                                                       ----CA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中央研究院</dc:title>
  <dc:creator>User</dc:creator>
  <cp:lastModifiedBy>User</cp:lastModifiedBy>
  <cp:revision>63</cp:revision>
  <dcterms:created xsi:type="dcterms:W3CDTF">2017-10-06T00:58:00Z</dcterms:created>
  <dcterms:modified xsi:type="dcterms:W3CDTF">2017-11-01T04:23:52Z</dcterms:modified>
</cp:coreProperties>
</file>