
<file path=[Content_Types].xml><?xml version="1.0" encoding="utf-8"?>
<Types xmlns="http://schemas.openxmlformats.org/package/2006/content-types">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2"/>
  </p:notesMasterIdLst>
  <p:sldIdLst>
    <p:sldId id="354" r:id="rId2"/>
    <p:sldId id="325" r:id="rId3"/>
    <p:sldId id="326" r:id="rId4"/>
    <p:sldId id="327" r:id="rId5"/>
    <p:sldId id="384" r:id="rId6"/>
    <p:sldId id="328" r:id="rId7"/>
    <p:sldId id="329" r:id="rId8"/>
    <p:sldId id="330" r:id="rId9"/>
    <p:sldId id="331" r:id="rId10"/>
    <p:sldId id="332" r:id="rId11"/>
    <p:sldId id="333" r:id="rId12"/>
    <p:sldId id="334" r:id="rId13"/>
    <p:sldId id="335" r:id="rId14"/>
    <p:sldId id="336" r:id="rId15"/>
    <p:sldId id="337" r:id="rId16"/>
    <p:sldId id="338" r:id="rId17"/>
    <p:sldId id="339" r:id="rId18"/>
    <p:sldId id="340" r:id="rId19"/>
    <p:sldId id="341" r:id="rId20"/>
    <p:sldId id="342" r:id="rId21"/>
    <p:sldId id="343" r:id="rId22"/>
    <p:sldId id="344" r:id="rId23"/>
    <p:sldId id="345" r:id="rId24"/>
    <p:sldId id="346" r:id="rId25"/>
    <p:sldId id="347" r:id="rId26"/>
    <p:sldId id="348" r:id="rId27"/>
    <p:sldId id="349" r:id="rId28"/>
    <p:sldId id="350" r:id="rId29"/>
    <p:sldId id="351" r:id="rId30"/>
    <p:sldId id="352" r:id="rId31"/>
    <p:sldId id="353" r:id="rId32"/>
    <p:sldId id="360" r:id="rId33"/>
    <p:sldId id="256" r:id="rId34"/>
    <p:sldId id="284" r:id="rId35"/>
    <p:sldId id="288" r:id="rId36"/>
    <p:sldId id="355" r:id="rId37"/>
    <p:sldId id="358" r:id="rId38"/>
    <p:sldId id="356" r:id="rId39"/>
    <p:sldId id="357" r:id="rId40"/>
    <p:sldId id="361" r:id="rId41"/>
    <p:sldId id="364" r:id="rId42"/>
    <p:sldId id="365" r:id="rId43"/>
    <p:sldId id="268" r:id="rId44"/>
    <p:sldId id="286" r:id="rId45"/>
    <p:sldId id="287" r:id="rId46"/>
    <p:sldId id="362" r:id="rId47"/>
    <p:sldId id="363" r:id="rId48"/>
    <p:sldId id="373" r:id="rId49"/>
    <p:sldId id="378" r:id="rId50"/>
    <p:sldId id="379" r:id="rId51"/>
    <p:sldId id="293" r:id="rId52"/>
    <p:sldId id="295" r:id="rId53"/>
    <p:sldId id="299" r:id="rId54"/>
    <p:sldId id="366" r:id="rId55"/>
    <p:sldId id="303" r:id="rId56"/>
    <p:sldId id="304" r:id="rId57"/>
    <p:sldId id="294" r:id="rId58"/>
    <p:sldId id="367" r:id="rId59"/>
    <p:sldId id="368" r:id="rId60"/>
    <p:sldId id="385" r:id="rId61"/>
    <p:sldId id="386" r:id="rId62"/>
    <p:sldId id="306" r:id="rId63"/>
    <p:sldId id="372" r:id="rId64"/>
    <p:sldId id="374" r:id="rId65"/>
    <p:sldId id="375" r:id="rId66"/>
    <p:sldId id="376" r:id="rId67"/>
    <p:sldId id="359" r:id="rId68"/>
    <p:sldId id="370" r:id="rId69"/>
    <p:sldId id="371" r:id="rId70"/>
    <p:sldId id="318" r:id="rId71"/>
    <p:sldId id="319" r:id="rId72"/>
    <p:sldId id="320" r:id="rId73"/>
    <p:sldId id="321" r:id="rId74"/>
    <p:sldId id="322" r:id="rId75"/>
    <p:sldId id="323" r:id="rId76"/>
    <p:sldId id="380" r:id="rId77"/>
    <p:sldId id="381" r:id="rId78"/>
    <p:sldId id="382" r:id="rId79"/>
    <p:sldId id="383" r:id="rId80"/>
    <p:sldId id="285" r:id="rId81"/>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4" d="100"/>
          <a:sy n="104" d="100"/>
        </p:scale>
        <p:origin x="-1256"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2F0FD5-25AA-451F-ABA4-0EE16E5F829D}" type="datetimeFigureOut">
              <a:rPr lang="zh-TW" altLang="en-US" smtClean="0"/>
              <a:pPr/>
              <a:t>2017/11/1</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546DA7E-7538-4A84-82CE-08F69E3934EE}" type="slidenum">
              <a:rPr lang="zh-TW" altLang="en-US" smtClean="0"/>
              <a:pPr/>
              <a:t>‹#›</a:t>
            </a:fld>
            <a:endParaRPr lang="zh-TW" altLang="en-US"/>
          </a:p>
        </p:txBody>
      </p:sp>
    </p:spTree>
    <p:extLst>
      <p:ext uri="{BB962C8B-B14F-4D97-AF65-F5344CB8AC3E}">
        <p14:creationId xmlns:p14="http://schemas.microsoft.com/office/powerpoint/2010/main" val="205634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7546DA7E-7538-4A84-82CE-08F69E3934EE}" type="slidenum">
              <a:rPr lang="zh-TW" altLang="en-US" smtClean="0"/>
              <a:pPr/>
              <a:t>24</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7546DA7E-7538-4A84-82CE-08F69E3934EE}" type="slidenum">
              <a:rPr lang="zh-TW" altLang="en-US" smtClean="0"/>
              <a:pPr/>
              <a:t>25</a:t>
            </a:fld>
            <a:endParaRPr lang="zh-TW"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7546DA7E-7538-4A84-82CE-08F69E3934EE}" type="slidenum">
              <a:rPr lang="zh-TW" altLang="en-US" smtClean="0"/>
              <a:pPr/>
              <a:t>26</a:t>
            </a:fld>
            <a:endParaRPr lang="zh-TW"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7546DA7E-7538-4A84-82CE-08F69E3934EE}" type="slidenum">
              <a:rPr lang="zh-TW" altLang="en-US" smtClean="0"/>
              <a:pPr/>
              <a:t>27</a:t>
            </a:fld>
            <a:endParaRPr lang="zh-TW"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7546DA7E-7538-4A84-82CE-08F69E3934EE}" type="slidenum">
              <a:rPr lang="zh-TW" altLang="en-US" smtClean="0"/>
              <a:pPr/>
              <a:t>28</a:t>
            </a:fld>
            <a:endParaRPr lang="zh-TW"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7546DA7E-7538-4A84-82CE-08F69E3934EE}" type="slidenum">
              <a:rPr lang="zh-TW" altLang="en-US" smtClean="0"/>
              <a:pPr/>
              <a:t>29</a:t>
            </a:fld>
            <a:endParaRPr lang="zh-TW"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7546DA7E-7538-4A84-82CE-08F69E3934EE}" type="slidenum">
              <a:rPr lang="zh-TW" altLang="en-US" smtClean="0"/>
              <a:pPr/>
              <a:t>31</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6994F810-7B35-4E00-A936-191F1E3AE852}" type="datetimeFigureOut">
              <a:rPr lang="zh-TW" altLang="en-US" smtClean="0"/>
              <a:pPr/>
              <a:t>2017/11/1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D4EDDC0-2DAA-49A1-B274-248FB45D6339}" type="slidenum">
              <a:rPr lang="zh-TW" altLang="en-US" smtClean="0"/>
              <a:pPr/>
              <a:t>‹#›</a:t>
            </a:fld>
            <a:endParaRPr lang="zh-TW" altLang="en-US"/>
          </a:p>
        </p:txBody>
      </p:sp>
    </p:spTree>
    <p:extLst>
      <p:ext uri="{BB962C8B-B14F-4D97-AF65-F5344CB8AC3E}">
        <p14:creationId xmlns:p14="http://schemas.microsoft.com/office/powerpoint/2010/main" val="40985894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6994F810-7B35-4E00-A936-191F1E3AE852}" type="datetimeFigureOut">
              <a:rPr lang="zh-TW" altLang="en-US" smtClean="0"/>
              <a:pPr/>
              <a:t>2017/11/1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D4EDDC0-2DAA-49A1-B274-248FB45D6339}" type="slidenum">
              <a:rPr lang="zh-TW" altLang="en-US" smtClean="0"/>
              <a:pPr/>
              <a:t>‹#›</a:t>
            </a:fld>
            <a:endParaRPr lang="zh-TW" altLang="en-US"/>
          </a:p>
        </p:txBody>
      </p:sp>
    </p:spTree>
    <p:extLst>
      <p:ext uri="{BB962C8B-B14F-4D97-AF65-F5344CB8AC3E}">
        <p14:creationId xmlns:p14="http://schemas.microsoft.com/office/powerpoint/2010/main" val="1265099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6994F810-7B35-4E00-A936-191F1E3AE852}" type="datetimeFigureOut">
              <a:rPr lang="zh-TW" altLang="en-US" smtClean="0"/>
              <a:pPr/>
              <a:t>2017/11/1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D4EDDC0-2DAA-49A1-B274-248FB45D6339}" type="slidenum">
              <a:rPr lang="zh-TW" altLang="en-US" smtClean="0"/>
              <a:pPr/>
              <a:t>‹#›</a:t>
            </a:fld>
            <a:endParaRPr lang="zh-TW" altLang="en-US"/>
          </a:p>
        </p:txBody>
      </p:sp>
    </p:spTree>
    <p:extLst>
      <p:ext uri="{BB962C8B-B14F-4D97-AF65-F5344CB8AC3E}">
        <p14:creationId xmlns:p14="http://schemas.microsoft.com/office/powerpoint/2010/main" val="3787387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6994F810-7B35-4E00-A936-191F1E3AE852}" type="datetimeFigureOut">
              <a:rPr lang="zh-TW" altLang="en-US" smtClean="0"/>
              <a:pPr/>
              <a:t>2017/11/1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D4EDDC0-2DAA-49A1-B274-248FB45D6339}" type="slidenum">
              <a:rPr lang="zh-TW" altLang="en-US" smtClean="0"/>
              <a:pPr/>
              <a:t>‹#›</a:t>
            </a:fld>
            <a:endParaRPr lang="zh-TW" altLang="en-US"/>
          </a:p>
        </p:txBody>
      </p:sp>
    </p:spTree>
    <p:extLst>
      <p:ext uri="{BB962C8B-B14F-4D97-AF65-F5344CB8AC3E}">
        <p14:creationId xmlns:p14="http://schemas.microsoft.com/office/powerpoint/2010/main" val="3053227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6994F810-7B35-4E00-A936-191F1E3AE852}" type="datetimeFigureOut">
              <a:rPr lang="zh-TW" altLang="en-US" smtClean="0"/>
              <a:pPr/>
              <a:t>2017/11/1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D4EDDC0-2DAA-49A1-B274-248FB45D6339}" type="slidenum">
              <a:rPr lang="zh-TW" altLang="en-US" smtClean="0"/>
              <a:pPr/>
              <a:t>‹#›</a:t>
            </a:fld>
            <a:endParaRPr lang="zh-TW" altLang="en-US"/>
          </a:p>
        </p:txBody>
      </p:sp>
    </p:spTree>
    <p:extLst>
      <p:ext uri="{BB962C8B-B14F-4D97-AF65-F5344CB8AC3E}">
        <p14:creationId xmlns:p14="http://schemas.microsoft.com/office/powerpoint/2010/main" val="2841134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6994F810-7B35-4E00-A936-191F1E3AE852}" type="datetimeFigureOut">
              <a:rPr lang="zh-TW" altLang="en-US" smtClean="0"/>
              <a:pPr/>
              <a:t>2017/11/1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D4EDDC0-2DAA-49A1-B274-248FB45D6339}" type="slidenum">
              <a:rPr lang="zh-TW" altLang="en-US" smtClean="0"/>
              <a:pPr/>
              <a:t>‹#›</a:t>
            </a:fld>
            <a:endParaRPr lang="zh-TW" altLang="en-US"/>
          </a:p>
        </p:txBody>
      </p:sp>
    </p:spTree>
    <p:extLst>
      <p:ext uri="{BB962C8B-B14F-4D97-AF65-F5344CB8AC3E}">
        <p14:creationId xmlns:p14="http://schemas.microsoft.com/office/powerpoint/2010/main" val="3928815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6994F810-7B35-4E00-A936-191F1E3AE852}" type="datetimeFigureOut">
              <a:rPr lang="zh-TW" altLang="en-US" smtClean="0"/>
              <a:pPr/>
              <a:t>2017/11/1</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1D4EDDC0-2DAA-49A1-B274-248FB45D6339}" type="slidenum">
              <a:rPr lang="zh-TW" altLang="en-US" smtClean="0"/>
              <a:pPr/>
              <a:t>‹#›</a:t>
            </a:fld>
            <a:endParaRPr lang="zh-TW" altLang="en-US"/>
          </a:p>
        </p:txBody>
      </p:sp>
    </p:spTree>
    <p:extLst>
      <p:ext uri="{BB962C8B-B14F-4D97-AF65-F5344CB8AC3E}">
        <p14:creationId xmlns:p14="http://schemas.microsoft.com/office/powerpoint/2010/main" val="650016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6994F810-7B35-4E00-A936-191F1E3AE852}" type="datetimeFigureOut">
              <a:rPr lang="zh-TW" altLang="en-US" smtClean="0"/>
              <a:pPr/>
              <a:t>2017/11/1</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1D4EDDC0-2DAA-49A1-B274-248FB45D6339}" type="slidenum">
              <a:rPr lang="zh-TW" altLang="en-US" smtClean="0"/>
              <a:pPr/>
              <a:t>‹#›</a:t>
            </a:fld>
            <a:endParaRPr lang="zh-TW" altLang="en-US"/>
          </a:p>
        </p:txBody>
      </p:sp>
    </p:spTree>
    <p:extLst>
      <p:ext uri="{BB962C8B-B14F-4D97-AF65-F5344CB8AC3E}">
        <p14:creationId xmlns:p14="http://schemas.microsoft.com/office/powerpoint/2010/main" val="2576587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6994F810-7B35-4E00-A936-191F1E3AE852}" type="datetimeFigureOut">
              <a:rPr lang="zh-TW" altLang="en-US" smtClean="0"/>
              <a:pPr/>
              <a:t>2017/11/1</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1D4EDDC0-2DAA-49A1-B274-248FB45D6339}" type="slidenum">
              <a:rPr lang="zh-TW" altLang="en-US" smtClean="0"/>
              <a:pPr/>
              <a:t>‹#›</a:t>
            </a:fld>
            <a:endParaRPr lang="zh-TW" altLang="en-US"/>
          </a:p>
        </p:txBody>
      </p:sp>
    </p:spTree>
    <p:extLst>
      <p:ext uri="{BB962C8B-B14F-4D97-AF65-F5344CB8AC3E}">
        <p14:creationId xmlns:p14="http://schemas.microsoft.com/office/powerpoint/2010/main" val="350762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6994F810-7B35-4E00-A936-191F1E3AE852}" type="datetimeFigureOut">
              <a:rPr lang="zh-TW" altLang="en-US" smtClean="0"/>
              <a:pPr/>
              <a:t>2017/11/1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D4EDDC0-2DAA-49A1-B274-248FB45D6339}" type="slidenum">
              <a:rPr lang="zh-TW" altLang="en-US" smtClean="0"/>
              <a:pPr/>
              <a:t>‹#›</a:t>
            </a:fld>
            <a:endParaRPr lang="zh-TW" altLang="en-US"/>
          </a:p>
        </p:txBody>
      </p:sp>
    </p:spTree>
    <p:extLst>
      <p:ext uri="{BB962C8B-B14F-4D97-AF65-F5344CB8AC3E}">
        <p14:creationId xmlns:p14="http://schemas.microsoft.com/office/powerpoint/2010/main" val="1291642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6994F810-7B35-4E00-A936-191F1E3AE852}" type="datetimeFigureOut">
              <a:rPr lang="zh-TW" altLang="en-US" smtClean="0"/>
              <a:pPr/>
              <a:t>2017/11/1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D4EDDC0-2DAA-49A1-B274-248FB45D6339}" type="slidenum">
              <a:rPr lang="zh-TW" altLang="en-US" smtClean="0"/>
              <a:pPr/>
              <a:t>‹#›</a:t>
            </a:fld>
            <a:endParaRPr lang="zh-TW" altLang="en-US"/>
          </a:p>
        </p:txBody>
      </p:sp>
    </p:spTree>
    <p:extLst>
      <p:ext uri="{BB962C8B-B14F-4D97-AF65-F5344CB8AC3E}">
        <p14:creationId xmlns:p14="http://schemas.microsoft.com/office/powerpoint/2010/main" val="15898740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94F810-7B35-4E00-A936-191F1E3AE852}" type="datetimeFigureOut">
              <a:rPr lang="zh-TW" altLang="en-US" smtClean="0"/>
              <a:pPr/>
              <a:t>2017/11/1</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4EDDC0-2DAA-49A1-B274-248FB45D6339}" type="slidenum">
              <a:rPr lang="zh-TW" altLang="en-US" smtClean="0"/>
              <a:pPr/>
              <a:t>‹#›</a:t>
            </a:fld>
            <a:endParaRPr lang="zh-TW" altLang="en-US"/>
          </a:p>
        </p:txBody>
      </p:sp>
    </p:spTree>
    <p:extLst>
      <p:ext uri="{BB962C8B-B14F-4D97-AF65-F5344CB8AC3E}">
        <p14:creationId xmlns:p14="http://schemas.microsoft.com/office/powerpoint/2010/main" val="13337676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24.wmf"/></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708920"/>
            <a:ext cx="7772400" cy="1470025"/>
          </a:xfrm>
        </p:spPr>
        <p:txBody>
          <a:bodyPr/>
          <a:lstStyle/>
          <a:p>
            <a:r>
              <a:rPr lang="zh-TW" altLang="en-US" dirty="0" smtClean="0">
                <a:latin typeface="標楷體" panose="03000509000000000000" pitchFamily="65" charset="-120"/>
                <a:ea typeface="標楷體" panose="03000509000000000000" pitchFamily="65" charset="-120"/>
              </a:rPr>
              <a:t>在生根計畫中的學習與成長</a:t>
            </a:r>
            <a:endParaRPr lang="zh-TW" altLang="en-US"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0471810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syajh\AppData\Local\LINE\Cache\tmp\148297383717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7704" y="836712"/>
            <a:ext cx="5425591" cy="54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39383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syajh\AppData\Local\LINE\Cache\tmp\148297389865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7704" y="692696"/>
            <a:ext cx="5365085" cy="54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67451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syajh\AppData\Local\LINE\Cache\tmp\148297397595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7704" y="764704"/>
            <a:ext cx="5305054" cy="54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26275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7504" y="188640"/>
            <a:ext cx="6512511" cy="1143000"/>
          </a:xfrm>
        </p:spPr>
        <p:txBody>
          <a:bodyPr/>
          <a:lstStyle/>
          <a:p>
            <a:pPr marL="0" indent="0" algn="ctr">
              <a:buNone/>
            </a:pPr>
            <a:r>
              <a:rPr lang="zh-TW" altLang="en-US" sz="4400" dirty="0" smtClean="0"/>
              <a:t>學習單上的</a:t>
            </a:r>
            <a:r>
              <a:rPr lang="en-US" altLang="zh-TW" sz="4400" dirty="0" smtClean="0"/>
              <a:t>”</a:t>
            </a:r>
            <a:r>
              <a:rPr lang="zh-TW" altLang="en-US" sz="4400" dirty="0" smtClean="0"/>
              <a:t>錯誤</a:t>
            </a:r>
            <a:r>
              <a:rPr lang="en-US" altLang="zh-TW" sz="4400" dirty="0" smtClean="0"/>
              <a:t>”</a:t>
            </a:r>
            <a:endParaRPr lang="zh-TW" altLang="en-US" sz="4400" dirty="0"/>
          </a:p>
        </p:txBody>
      </p:sp>
      <p:pic>
        <p:nvPicPr>
          <p:cNvPr id="3" name="Picture 2" descr="C:\Users\syajh\AppData\Local\LINE\Cache\tmp\148297368561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79712" y="1052736"/>
            <a:ext cx="5249301" cy="54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88542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51520" y="260648"/>
            <a:ext cx="6512511" cy="1143000"/>
          </a:xfrm>
        </p:spPr>
        <p:txBody>
          <a:bodyPr/>
          <a:lstStyle/>
          <a:p>
            <a:pPr marL="0" indent="0" algn="l">
              <a:buNone/>
            </a:pPr>
            <a:r>
              <a:rPr lang="zh-TW" altLang="en-US" sz="4400" dirty="0" smtClean="0"/>
              <a:t>老師的語言</a:t>
            </a:r>
            <a:endParaRPr lang="zh-TW" altLang="en-US" sz="4400" dirty="0"/>
          </a:p>
        </p:txBody>
      </p:sp>
      <p:sp>
        <p:nvSpPr>
          <p:cNvPr id="3" name="標題 1"/>
          <p:cNvSpPr txBox="1">
            <a:spLocks/>
          </p:cNvSpPr>
          <p:nvPr/>
        </p:nvSpPr>
        <p:spPr>
          <a:xfrm>
            <a:off x="1443865" y="2358008"/>
            <a:ext cx="6512511" cy="1143000"/>
          </a:xfrm>
          <a:prstGeom prst="rect">
            <a:avLst/>
          </a:prstGeom>
          <a:effectLst/>
        </p:spPr>
        <p:txBody>
          <a:bodyPr vert="horz" lIns="91440" tIns="45720" rIns="91440" bIns="45720" rtlCol="0" anchor="t" anchorCtr="0">
            <a:noAutofit/>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l">
              <a:buFont typeface="Georgia" pitchFamily="18" charset="0"/>
              <a:buNone/>
            </a:pPr>
            <a:r>
              <a:rPr lang="zh-TW" altLang="en-US" sz="4400" dirty="0" smtClean="0"/>
              <a:t>清楚的描述正確的資訊</a:t>
            </a:r>
            <a:endParaRPr lang="zh-TW" altLang="en-US" sz="4400" dirty="0"/>
          </a:p>
        </p:txBody>
      </p:sp>
      <p:sp>
        <p:nvSpPr>
          <p:cNvPr id="4" name="標題 1"/>
          <p:cNvSpPr txBox="1">
            <a:spLocks/>
          </p:cNvSpPr>
          <p:nvPr/>
        </p:nvSpPr>
        <p:spPr>
          <a:xfrm>
            <a:off x="1371857" y="3068960"/>
            <a:ext cx="6512511" cy="1143000"/>
          </a:xfrm>
          <a:prstGeom prst="rect">
            <a:avLst/>
          </a:prstGeom>
          <a:effectLst/>
        </p:spPr>
        <p:txBody>
          <a:bodyPr vert="horz" lIns="91440" tIns="45720" rIns="91440" bIns="45720" rtlCol="0" anchor="t" anchorCtr="0">
            <a:noAutofit/>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ctr">
              <a:buFont typeface="Georgia" pitchFamily="18" charset="0"/>
              <a:buNone/>
            </a:pPr>
            <a:r>
              <a:rPr lang="en-US" altLang="zh-TW" sz="4400" dirty="0" smtClean="0"/>
              <a:t>VS</a:t>
            </a:r>
          </a:p>
          <a:p>
            <a:pPr marL="0" indent="0" algn="ctr">
              <a:buFont typeface="Georgia" pitchFamily="18" charset="0"/>
              <a:buNone/>
            </a:pPr>
            <a:r>
              <a:rPr lang="zh-TW" altLang="en-US" sz="4400" dirty="0" smtClean="0"/>
              <a:t>引發和學生對話的</a:t>
            </a:r>
            <a:r>
              <a:rPr lang="zh-TW" altLang="en-US" sz="4400" dirty="0"/>
              <a:t>機會</a:t>
            </a:r>
          </a:p>
        </p:txBody>
      </p:sp>
    </p:spTree>
    <p:extLst>
      <p:ext uri="{BB962C8B-B14F-4D97-AF65-F5344CB8AC3E}">
        <p14:creationId xmlns:p14="http://schemas.microsoft.com/office/powerpoint/2010/main" val="24850956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因式分解</a:t>
            </a:r>
            <a:endParaRPr lang="zh-TW" altLang="en-US" dirty="0"/>
          </a:p>
        </p:txBody>
      </p:sp>
      <p:pic>
        <p:nvPicPr>
          <p:cNvPr id="3" name="圖片 2" descr="MWSnap102.jpg"/>
          <p:cNvPicPr>
            <a:picLocks noChangeAspect="1"/>
          </p:cNvPicPr>
          <p:nvPr/>
        </p:nvPicPr>
        <p:blipFill>
          <a:blip r:embed="rId2" cstate="print"/>
          <a:stretch>
            <a:fillRect/>
          </a:stretch>
        </p:blipFill>
        <p:spPr>
          <a:xfrm>
            <a:off x="1691680" y="1412776"/>
            <a:ext cx="5760640" cy="5188391"/>
          </a:xfrm>
          <a:prstGeom prst="rect">
            <a:avLst/>
          </a:prstGeom>
        </p:spPr>
      </p:pic>
    </p:spTree>
    <p:extLst>
      <p:ext uri="{BB962C8B-B14F-4D97-AF65-F5344CB8AC3E}">
        <p14:creationId xmlns:p14="http://schemas.microsoft.com/office/powerpoint/2010/main" val="10351989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因式分解</a:t>
            </a:r>
            <a:endParaRPr lang="zh-TW" altLang="en-US" dirty="0"/>
          </a:p>
        </p:txBody>
      </p:sp>
      <p:pic>
        <p:nvPicPr>
          <p:cNvPr id="4" name="圖片 3" descr="MWSnap103.jpg"/>
          <p:cNvPicPr>
            <a:picLocks noChangeAspect="1"/>
          </p:cNvPicPr>
          <p:nvPr/>
        </p:nvPicPr>
        <p:blipFill>
          <a:blip r:embed="rId2" cstate="print"/>
          <a:stretch>
            <a:fillRect/>
          </a:stretch>
        </p:blipFill>
        <p:spPr>
          <a:xfrm>
            <a:off x="1655404" y="1556792"/>
            <a:ext cx="5706499" cy="4896544"/>
          </a:xfrm>
          <a:prstGeom prst="rect">
            <a:avLst/>
          </a:prstGeom>
        </p:spPr>
      </p:pic>
    </p:spTree>
    <p:extLst>
      <p:ext uri="{BB962C8B-B14F-4D97-AF65-F5344CB8AC3E}">
        <p14:creationId xmlns:p14="http://schemas.microsoft.com/office/powerpoint/2010/main" val="42871899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因式分解</a:t>
            </a:r>
            <a:endParaRPr lang="zh-TW" altLang="en-US" dirty="0"/>
          </a:p>
        </p:txBody>
      </p:sp>
      <p:pic>
        <p:nvPicPr>
          <p:cNvPr id="5" name="圖片 4" descr="MWSnap104.jpg"/>
          <p:cNvPicPr>
            <a:picLocks noChangeAspect="1"/>
          </p:cNvPicPr>
          <p:nvPr/>
        </p:nvPicPr>
        <p:blipFill>
          <a:blip r:embed="rId2" cstate="print"/>
          <a:stretch>
            <a:fillRect/>
          </a:stretch>
        </p:blipFill>
        <p:spPr>
          <a:xfrm>
            <a:off x="1619672" y="1412776"/>
            <a:ext cx="5627439" cy="5243314"/>
          </a:xfrm>
          <a:prstGeom prst="rect">
            <a:avLst/>
          </a:prstGeom>
        </p:spPr>
      </p:pic>
    </p:spTree>
    <p:extLst>
      <p:ext uri="{BB962C8B-B14F-4D97-AF65-F5344CB8AC3E}">
        <p14:creationId xmlns:p14="http://schemas.microsoft.com/office/powerpoint/2010/main" val="3947082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因式分解</a:t>
            </a:r>
            <a:endParaRPr lang="zh-TW" altLang="en-US" dirty="0"/>
          </a:p>
        </p:txBody>
      </p:sp>
      <p:pic>
        <p:nvPicPr>
          <p:cNvPr id="5" name="圖片 4" descr="MWSnap104.jpg"/>
          <p:cNvPicPr>
            <a:picLocks noChangeAspect="1"/>
          </p:cNvPicPr>
          <p:nvPr/>
        </p:nvPicPr>
        <p:blipFill>
          <a:blip r:embed="rId2" cstate="print"/>
          <a:stretch>
            <a:fillRect/>
          </a:stretch>
        </p:blipFill>
        <p:spPr>
          <a:xfrm>
            <a:off x="1619672" y="1412776"/>
            <a:ext cx="5627439" cy="5243314"/>
          </a:xfrm>
          <a:prstGeom prst="rect">
            <a:avLst/>
          </a:prstGeom>
        </p:spPr>
      </p:pic>
    </p:spTree>
    <p:extLst>
      <p:ext uri="{BB962C8B-B14F-4D97-AF65-F5344CB8AC3E}">
        <p14:creationId xmlns:p14="http://schemas.microsoft.com/office/powerpoint/2010/main" val="40072414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因式分解</a:t>
            </a:r>
            <a:endParaRPr lang="zh-TW" altLang="en-US" dirty="0"/>
          </a:p>
        </p:txBody>
      </p:sp>
      <p:pic>
        <p:nvPicPr>
          <p:cNvPr id="4" name="圖片 3" descr="MWSnap105.jpg"/>
          <p:cNvPicPr>
            <a:picLocks noChangeAspect="1"/>
          </p:cNvPicPr>
          <p:nvPr/>
        </p:nvPicPr>
        <p:blipFill>
          <a:blip r:embed="rId2" cstate="print"/>
          <a:stretch>
            <a:fillRect/>
          </a:stretch>
        </p:blipFill>
        <p:spPr>
          <a:xfrm>
            <a:off x="122018" y="2060848"/>
            <a:ext cx="8892814" cy="3168352"/>
          </a:xfrm>
          <a:prstGeom prst="rect">
            <a:avLst/>
          </a:prstGeom>
        </p:spPr>
      </p:pic>
    </p:spTree>
    <p:extLst>
      <p:ext uri="{BB962C8B-B14F-4D97-AF65-F5344CB8AC3E}">
        <p14:creationId xmlns:p14="http://schemas.microsoft.com/office/powerpoint/2010/main" val="10400413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1021023-2.JPG"/>
          <p:cNvPicPr>
            <a:picLocks noChangeAspect="1"/>
          </p:cNvPicPr>
          <p:nvPr/>
        </p:nvPicPr>
        <p:blipFill>
          <a:blip r:embed="rId2" cstate="print"/>
          <a:stretch>
            <a:fillRect/>
          </a:stretch>
        </p:blipFill>
        <p:spPr>
          <a:xfrm>
            <a:off x="0" y="0"/>
            <a:ext cx="9144000" cy="6858000"/>
          </a:xfrm>
          <a:prstGeom prst="rect">
            <a:avLst/>
          </a:prstGeom>
        </p:spPr>
      </p:pic>
      <p:sp>
        <p:nvSpPr>
          <p:cNvPr id="6" name="文字方塊 5"/>
          <p:cNvSpPr txBox="1"/>
          <p:nvPr/>
        </p:nvSpPr>
        <p:spPr>
          <a:xfrm>
            <a:off x="3456384" y="5085184"/>
            <a:ext cx="5220072" cy="1569660"/>
          </a:xfrm>
          <a:prstGeom prst="rect">
            <a:avLst/>
          </a:prstGeom>
          <a:noFill/>
        </p:spPr>
        <p:txBody>
          <a:bodyPr wrap="square" rtlCol="0">
            <a:spAutoFit/>
          </a:bodyPr>
          <a:lstStyle/>
          <a:p>
            <a:r>
              <a:rPr lang="zh-TW" altLang="en-US" sz="3200" b="1" dirty="0" smtClean="0">
                <a:solidFill>
                  <a:srgbClr val="FFFF00"/>
                </a:solidFill>
                <a:latin typeface="+mn-ea"/>
              </a:rPr>
              <a:t>教學的困境</a:t>
            </a:r>
            <a:r>
              <a:rPr lang="en-US" altLang="zh-TW" sz="3200" b="1" dirty="0" smtClean="0">
                <a:solidFill>
                  <a:srgbClr val="FFFF00"/>
                </a:solidFill>
                <a:latin typeface="+mn-ea"/>
              </a:rPr>
              <a:t>…</a:t>
            </a:r>
          </a:p>
          <a:p>
            <a:pPr>
              <a:buFont typeface="Arial" pitchFamily="34" charset="0"/>
              <a:buChar char="•"/>
            </a:pPr>
            <a:r>
              <a:rPr lang="zh-TW" altLang="en-US" sz="3200" b="1" dirty="0" smtClean="0">
                <a:solidFill>
                  <a:srgbClr val="FFFF00"/>
                </a:solidFill>
                <a:latin typeface="+mn-ea"/>
              </a:rPr>
              <a:t>  我的學生不想學？學不會？</a:t>
            </a:r>
            <a:endParaRPr lang="en-US" altLang="zh-TW" b="1" dirty="0" smtClean="0">
              <a:latin typeface="+mn-ea"/>
            </a:endParaRPr>
          </a:p>
          <a:p>
            <a:pPr>
              <a:buFont typeface="Arial" pitchFamily="34" charset="0"/>
              <a:buChar char="•"/>
            </a:pPr>
            <a:r>
              <a:rPr lang="zh-TW" altLang="en-US" sz="3200" b="1" dirty="0" smtClean="0">
                <a:solidFill>
                  <a:srgbClr val="FFFF00"/>
                </a:solidFill>
                <a:latin typeface="+mn-ea"/>
              </a:rPr>
              <a:t>  我是否教給學生好的數學？</a:t>
            </a:r>
            <a:endParaRPr lang="en-US" altLang="zh-TW" sz="3200" b="1" dirty="0" smtClean="0">
              <a:solidFill>
                <a:srgbClr val="FFFF00"/>
              </a:solidFill>
              <a:latin typeface="+mn-ea"/>
            </a:endParaRPr>
          </a:p>
        </p:txBody>
      </p:sp>
    </p:spTree>
    <p:extLst>
      <p:ext uri="{BB962C8B-B14F-4D97-AF65-F5344CB8AC3E}">
        <p14:creationId xmlns:p14="http://schemas.microsoft.com/office/powerpoint/2010/main" val="17611237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因式分解</a:t>
            </a:r>
            <a:endParaRPr lang="zh-TW" altLang="en-US" dirty="0"/>
          </a:p>
        </p:txBody>
      </p:sp>
      <p:pic>
        <p:nvPicPr>
          <p:cNvPr id="5" name="圖片 4" descr="MWSnap106.jpg"/>
          <p:cNvPicPr>
            <a:picLocks noChangeAspect="1"/>
          </p:cNvPicPr>
          <p:nvPr/>
        </p:nvPicPr>
        <p:blipFill>
          <a:blip r:embed="rId2" cstate="print"/>
          <a:stretch>
            <a:fillRect/>
          </a:stretch>
        </p:blipFill>
        <p:spPr>
          <a:xfrm>
            <a:off x="179511" y="2060848"/>
            <a:ext cx="8720241" cy="2736304"/>
          </a:xfrm>
          <a:prstGeom prst="rect">
            <a:avLst/>
          </a:prstGeom>
        </p:spPr>
      </p:pic>
    </p:spTree>
    <p:extLst>
      <p:ext uri="{BB962C8B-B14F-4D97-AF65-F5344CB8AC3E}">
        <p14:creationId xmlns:p14="http://schemas.microsoft.com/office/powerpoint/2010/main" val="42919989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因式分解</a:t>
            </a:r>
            <a:endParaRPr lang="zh-TW" altLang="en-US" dirty="0"/>
          </a:p>
        </p:txBody>
      </p:sp>
      <p:pic>
        <p:nvPicPr>
          <p:cNvPr id="4" name="圖片 3" descr="MWSnap107.jpg"/>
          <p:cNvPicPr>
            <a:picLocks noChangeAspect="1"/>
          </p:cNvPicPr>
          <p:nvPr/>
        </p:nvPicPr>
        <p:blipFill>
          <a:blip r:embed="rId2" cstate="print"/>
          <a:stretch>
            <a:fillRect/>
          </a:stretch>
        </p:blipFill>
        <p:spPr>
          <a:xfrm>
            <a:off x="144016" y="2282285"/>
            <a:ext cx="8892480" cy="2874907"/>
          </a:xfrm>
          <a:prstGeom prst="rect">
            <a:avLst/>
          </a:prstGeom>
        </p:spPr>
      </p:pic>
    </p:spTree>
    <p:extLst>
      <p:ext uri="{BB962C8B-B14F-4D97-AF65-F5344CB8AC3E}">
        <p14:creationId xmlns:p14="http://schemas.microsoft.com/office/powerpoint/2010/main" val="21091911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解一元二次方程式</a:t>
            </a:r>
            <a:endParaRPr lang="zh-TW" altLang="en-US" dirty="0"/>
          </a:p>
        </p:txBody>
      </p:sp>
      <p:sp>
        <p:nvSpPr>
          <p:cNvPr id="3" name="內容版面配置區 2"/>
          <p:cNvSpPr>
            <a:spLocks noGrp="1"/>
          </p:cNvSpPr>
          <p:nvPr>
            <p:ph idx="1"/>
          </p:nvPr>
        </p:nvSpPr>
        <p:spPr/>
        <p:txBody>
          <a:bodyPr/>
          <a:lstStyle/>
          <a:p>
            <a:pPr lvl="0">
              <a:buNone/>
            </a:pPr>
            <a:r>
              <a:rPr lang="zh-TW" altLang="en-US" dirty="0" smtClean="0"/>
              <a:t>    </a:t>
            </a:r>
            <a:r>
              <a:rPr lang="en-US" altLang="zh-TW" dirty="0" smtClean="0"/>
              <a:t>1.</a:t>
            </a:r>
            <a:r>
              <a:rPr lang="zh-TW" altLang="zh-TW" dirty="0" smtClean="0"/>
              <a:t>小米想用一條</a:t>
            </a:r>
            <a:r>
              <a:rPr lang="en-US" altLang="zh-TW" dirty="0" smtClean="0"/>
              <a:t>20</a:t>
            </a:r>
            <a:r>
              <a:rPr lang="zh-TW" altLang="zh-TW" dirty="0" smtClean="0"/>
              <a:t>公分長的繩子圍成長方形</a:t>
            </a:r>
            <a:r>
              <a:rPr lang="zh-TW" altLang="en-US" dirty="0" smtClean="0"/>
              <a:t>，</a:t>
            </a:r>
            <a:r>
              <a:rPr lang="zh-TW" altLang="zh-TW" dirty="0" smtClean="0"/>
              <a:t>請回答下列問題：</a:t>
            </a:r>
          </a:p>
          <a:p>
            <a:pPr>
              <a:buNone/>
            </a:pPr>
            <a:r>
              <a:rPr lang="en-US" altLang="zh-TW" dirty="0" smtClean="0"/>
              <a:t>❶</a:t>
            </a:r>
            <a:r>
              <a:rPr lang="zh-TW" altLang="zh-TW" dirty="0" smtClean="0"/>
              <a:t>如何圍出面積</a:t>
            </a:r>
            <a:r>
              <a:rPr lang="en-US" altLang="zh-TW" dirty="0" smtClean="0"/>
              <a:t>16</a:t>
            </a:r>
            <a:r>
              <a:rPr lang="zh-TW" altLang="zh-TW" dirty="0" smtClean="0"/>
              <a:t>平方公分的長方形？請寫下你的方法。</a:t>
            </a:r>
            <a:endParaRPr lang="en-US" altLang="zh-TW" dirty="0" smtClean="0"/>
          </a:p>
          <a:p>
            <a:pPr>
              <a:buNone/>
            </a:pPr>
            <a:endParaRPr lang="en-US" altLang="zh-TW" dirty="0" smtClean="0"/>
          </a:p>
          <a:p>
            <a:pPr>
              <a:buNone/>
            </a:pPr>
            <a:r>
              <a:rPr lang="en-US" altLang="zh-TW" dirty="0" smtClean="0"/>
              <a:t>❷</a:t>
            </a:r>
            <a:r>
              <a:rPr lang="zh-TW" altLang="zh-TW" dirty="0" smtClean="0"/>
              <a:t>如何圍出面積</a:t>
            </a:r>
            <a:r>
              <a:rPr lang="en-US" altLang="zh-TW" dirty="0" smtClean="0"/>
              <a:t>18</a:t>
            </a:r>
            <a:r>
              <a:rPr lang="zh-TW" altLang="zh-TW" dirty="0" smtClean="0"/>
              <a:t>平方公分的長方形？請寫下你的方法。</a:t>
            </a:r>
          </a:p>
          <a:p>
            <a:pPr>
              <a:buNone/>
            </a:pPr>
            <a:endParaRPr lang="en-US" altLang="zh-TW" dirty="0" smtClean="0"/>
          </a:p>
        </p:txBody>
      </p:sp>
    </p:spTree>
    <p:extLst>
      <p:ext uri="{BB962C8B-B14F-4D97-AF65-F5344CB8AC3E}">
        <p14:creationId xmlns:p14="http://schemas.microsoft.com/office/powerpoint/2010/main" val="14718392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解一元二次方程式</a:t>
            </a:r>
            <a:endParaRPr lang="zh-TW" altLang="en-US" dirty="0"/>
          </a:p>
        </p:txBody>
      </p:sp>
      <p:sp>
        <p:nvSpPr>
          <p:cNvPr id="3" name="內容版面配置區 2"/>
          <p:cNvSpPr>
            <a:spLocks noGrp="1"/>
          </p:cNvSpPr>
          <p:nvPr>
            <p:ph idx="1"/>
          </p:nvPr>
        </p:nvSpPr>
        <p:spPr/>
        <p:txBody>
          <a:bodyPr/>
          <a:lstStyle/>
          <a:p>
            <a:pPr lvl="0">
              <a:buNone/>
            </a:pPr>
            <a:r>
              <a:rPr lang="zh-TW" altLang="en-US" dirty="0" smtClean="0"/>
              <a:t> </a:t>
            </a:r>
            <a:r>
              <a:rPr lang="en-US" altLang="zh-TW" dirty="0" smtClean="0"/>
              <a:t>2. </a:t>
            </a:r>
            <a:r>
              <a:rPr lang="zh-TW" altLang="zh-TW" dirty="0" smtClean="0"/>
              <a:t>請寫出下列等式中</a:t>
            </a:r>
            <a:r>
              <a:rPr lang="en-US" altLang="zh-TW" dirty="0" smtClean="0"/>
              <a:t>A</a:t>
            </a:r>
            <a:r>
              <a:rPr lang="zh-TW" altLang="zh-TW" dirty="0" smtClean="0"/>
              <a:t>和</a:t>
            </a:r>
            <a:r>
              <a:rPr lang="en-US" altLang="zh-TW" dirty="0" smtClean="0"/>
              <a:t>B</a:t>
            </a:r>
            <a:r>
              <a:rPr lang="zh-TW" altLang="zh-TW" dirty="0" smtClean="0"/>
              <a:t>可能的答案，感覺一下這些等式中所傳達的</a:t>
            </a:r>
            <a:r>
              <a:rPr lang="en-US" altLang="zh-TW" dirty="0" smtClean="0"/>
              <a:t>A,B</a:t>
            </a:r>
            <a:r>
              <a:rPr lang="zh-TW" altLang="zh-TW" dirty="0" smtClean="0"/>
              <a:t>值的確定性和不確性。</a:t>
            </a:r>
            <a:endParaRPr lang="en-US" altLang="zh-TW" dirty="0" smtClean="0"/>
          </a:p>
          <a:p>
            <a:pPr>
              <a:buNone/>
            </a:pPr>
            <a:r>
              <a:rPr lang="en-US" altLang="zh-TW" dirty="0" smtClean="0"/>
              <a:t>❶A</a:t>
            </a:r>
            <a:r>
              <a:rPr lang="zh-TW" altLang="zh-TW" dirty="0" smtClean="0"/>
              <a:t>×</a:t>
            </a:r>
            <a:r>
              <a:rPr lang="en-US" altLang="zh-TW" dirty="0" smtClean="0"/>
              <a:t>A</a:t>
            </a:r>
            <a:r>
              <a:rPr lang="zh-TW" altLang="zh-TW" dirty="0" smtClean="0"/>
              <a:t>＝</a:t>
            </a:r>
            <a:r>
              <a:rPr lang="en-US" altLang="zh-TW" dirty="0" smtClean="0"/>
              <a:t>0           ❷A</a:t>
            </a:r>
            <a:r>
              <a:rPr lang="zh-TW" altLang="zh-TW" dirty="0" smtClean="0"/>
              <a:t>×</a:t>
            </a:r>
            <a:r>
              <a:rPr lang="en-US" altLang="zh-TW" dirty="0" smtClean="0"/>
              <a:t>A</a:t>
            </a:r>
            <a:r>
              <a:rPr lang="zh-TW" altLang="zh-TW" dirty="0" smtClean="0"/>
              <a:t>＝</a:t>
            </a:r>
            <a:r>
              <a:rPr lang="en-US" altLang="zh-TW" dirty="0" smtClean="0"/>
              <a:t>1         ❸A</a:t>
            </a:r>
            <a:r>
              <a:rPr lang="zh-TW" altLang="zh-TW" dirty="0" smtClean="0"/>
              <a:t>×</a:t>
            </a:r>
            <a:r>
              <a:rPr lang="en-US" altLang="zh-TW" dirty="0" smtClean="0"/>
              <a:t>A</a:t>
            </a:r>
            <a:r>
              <a:rPr lang="zh-TW" altLang="zh-TW" dirty="0" smtClean="0"/>
              <a:t>＝－</a:t>
            </a:r>
            <a:r>
              <a:rPr lang="en-US" altLang="zh-TW" dirty="0" smtClean="0"/>
              <a:t>1</a:t>
            </a:r>
          </a:p>
          <a:p>
            <a:pPr>
              <a:buNone/>
            </a:pPr>
            <a:r>
              <a:rPr lang="en-US" altLang="zh-TW" dirty="0" smtClean="0"/>
              <a:t>❹A</a:t>
            </a:r>
            <a:r>
              <a:rPr lang="zh-TW" altLang="zh-TW" dirty="0" smtClean="0"/>
              <a:t>×</a:t>
            </a:r>
            <a:r>
              <a:rPr lang="en-US" altLang="zh-TW" dirty="0" smtClean="0"/>
              <a:t>B</a:t>
            </a:r>
            <a:r>
              <a:rPr lang="zh-TW" altLang="zh-TW" dirty="0" smtClean="0"/>
              <a:t>＝</a:t>
            </a:r>
            <a:r>
              <a:rPr lang="en-US" altLang="zh-TW" dirty="0" smtClean="0"/>
              <a:t>0           ❺A</a:t>
            </a:r>
            <a:r>
              <a:rPr lang="zh-TW" altLang="zh-TW" dirty="0" smtClean="0"/>
              <a:t>×</a:t>
            </a:r>
            <a:r>
              <a:rPr lang="en-US" altLang="zh-TW" dirty="0" smtClean="0"/>
              <a:t>B</a:t>
            </a:r>
            <a:r>
              <a:rPr lang="zh-TW" altLang="zh-TW" dirty="0" smtClean="0"/>
              <a:t>＝</a:t>
            </a:r>
            <a:r>
              <a:rPr lang="en-US" altLang="zh-TW" dirty="0" smtClean="0"/>
              <a:t>1         ❻A</a:t>
            </a:r>
            <a:r>
              <a:rPr lang="zh-TW" altLang="zh-TW" dirty="0" smtClean="0"/>
              <a:t>×</a:t>
            </a:r>
            <a:r>
              <a:rPr lang="en-US" altLang="zh-TW" dirty="0" smtClean="0"/>
              <a:t>B</a:t>
            </a:r>
            <a:r>
              <a:rPr lang="zh-TW" altLang="zh-TW" dirty="0" smtClean="0"/>
              <a:t>＝－</a:t>
            </a:r>
            <a:r>
              <a:rPr lang="en-US" altLang="zh-TW" dirty="0" smtClean="0"/>
              <a:t>1</a:t>
            </a:r>
            <a:endParaRPr lang="zh-TW" altLang="zh-TW" dirty="0" smtClean="0"/>
          </a:p>
          <a:p>
            <a:pPr>
              <a:buNone/>
            </a:pPr>
            <a:endParaRPr lang="zh-TW" altLang="zh-TW" dirty="0" smtClean="0"/>
          </a:p>
          <a:p>
            <a:pPr>
              <a:buNone/>
            </a:pPr>
            <a:endParaRPr lang="zh-TW" altLang="zh-TW" dirty="0" smtClean="0"/>
          </a:p>
          <a:p>
            <a:pPr>
              <a:buNone/>
            </a:pPr>
            <a:endParaRPr lang="zh-TW" altLang="zh-TW" dirty="0" smtClean="0"/>
          </a:p>
          <a:p>
            <a:pPr>
              <a:buNone/>
            </a:pPr>
            <a:endParaRPr lang="zh-TW" altLang="zh-TW" dirty="0" smtClean="0"/>
          </a:p>
          <a:p>
            <a:pPr>
              <a:buNone/>
            </a:pPr>
            <a:endParaRPr lang="zh-TW" altLang="zh-TW" dirty="0" smtClean="0"/>
          </a:p>
          <a:p>
            <a:pPr lvl="0">
              <a:buNone/>
            </a:pPr>
            <a:endParaRPr lang="en-US" altLang="zh-TW" dirty="0" smtClean="0"/>
          </a:p>
        </p:txBody>
      </p:sp>
    </p:spTree>
    <p:extLst>
      <p:ext uri="{BB962C8B-B14F-4D97-AF65-F5344CB8AC3E}">
        <p14:creationId xmlns:p14="http://schemas.microsoft.com/office/powerpoint/2010/main" val="26060314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解一元二次方程式</a:t>
            </a:r>
            <a:endParaRPr lang="zh-TW" altLang="en-US" dirty="0"/>
          </a:p>
        </p:txBody>
      </p:sp>
      <p:sp>
        <p:nvSpPr>
          <p:cNvPr id="3" name="內容版面配置區 2"/>
          <p:cNvSpPr>
            <a:spLocks noGrp="1"/>
          </p:cNvSpPr>
          <p:nvPr>
            <p:ph idx="1"/>
          </p:nvPr>
        </p:nvSpPr>
        <p:spPr/>
        <p:txBody>
          <a:bodyPr/>
          <a:lstStyle/>
          <a:p>
            <a:pPr>
              <a:buNone/>
            </a:pPr>
            <a:r>
              <a:rPr lang="zh-TW" altLang="en-US" dirty="0" smtClean="0"/>
              <a:t> </a:t>
            </a:r>
            <a:r>
              <a:rPr lang="en-US" altLang="zh-TW" dirty="0" smtClean="0"/>
              <a:t>4.</a:t>
            </a:r>
            <a:r>
              <a:rPr lang="zh-TW" altLang="zh-TW" dirty="0" smtClean="0"/>
              <a:t>上面的問題中你是否能發現，什麼型態的等式會比較容易解出</a:t>
            </a:r>
            <a:r>
              <a:rPr lang="en-US" altLang="zh-TW" dirty="0" smtClean="0"/>
              <a:t>x</a:t>
            </a:r>
            <a:r>
              <a:rPr lang="zh-TW" altLang="zh-TW" dirty="0" smtClean="0"/>
              <a:t>的值呢？</a:t>
            </a:r>
          </a:p>
          <a:p>
            <a:pPr lvl="0">
              <a:buNone/>
            </a:pPr>
            <a:endParaRPr lang="en-US" altLang="zh-TW" dirty="0" smtClean="0"/>
          </a:p>
        </p:txBody>
      </p:sp>
    </p:spTree>
    <p:extLst>
      <p:ext uri="{BB962C8B-B14F-4D97-AF65-F5344CB8AC3E}">
        <p14:creationId xmlns:p14="http://schemas.microsoft.com/office/powerpoint/2010/main" val="9188999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解一元二次方程式</a:t>
            </a:r>
            <a:endParaRPr lang="zh-TW" altLang="en-US" dirty="0"/>
          </a:p>
        </p:txBody>
      </p:sp>
      <p:sp>
        <p:nvSpPr>
          <p:cNvPr id="3" name="內容版面配置區 2"/>
          <p:cNvSpPr>
            <a:spLocks noGrp="1"/>
          </p:cNvSpPr>
          <p:nvPr>
            <p:ph idx="1"/>
          </p:nvPr>
        </p:nvSpPr>
        <p:spPr/>
        <p:txBody>
          <a:bodyPr/>
          <a:lstStyle/>
          <a:p>
            <a:pPr>
              <a:buNone/>
            </a:pPr>
            <a:r>
              <a:rPr lang="en-US" altLang="zh-TW" dirty="0" smtClean="0"/>
              <a:t>6. </a:t>
            </a:r>
            <a:r>
              <a:rPr lang="zh-TW" altLang="zh-TW" dirty="0" smtClean="0"/>
              <a:t>在第三章透過直式乘法認識因式分解的意義，接下來請你在空格中填入適當的答案，透過「搭配」一個數字來湊出「完全平方式」。</a:t>
            </a:r>
          </a:p>
          <a:p>
            <a:pPr lvl="0">
              <a:buNone/>
            </a:pPr>
            <a:endParaRPr lang="en-US" altLang="zh-TW" dirty="0" smtClean="0"/>
          </a:p>
        </p:txBody>
      </p:sp>
      <p:pic>
        <p:nvPicPr>
          <p:cNvPr id="9" name="圖片 8" descr="MWSnap115.jpg"/>
          <p:cNvPicPr>
            <a:picLocks noChangeAspect="1"/>
          </p:cNvPicPr>
          <p:nvPr/>
        </p:nvPicPr>
        <p:blipFill>
          <a:blip r:embed="rId3" cstate="print"/>
          <a:stretch>
            <a:fillRect/>
          </a:stretch>
        </p:blipFill>
        <p:spPr>
          <a:xfrm>
            <a:off x="0" y="3789040"/>
            <a:ext cx="9144001" cy="2712204"/>
          </a:xfrm>
          <a:prstGeom prst="rect">
            <a:avLst/>
          </a:prstGeom>
        </p:spPr>
      </p:pic>
    </p:spTree>
    <p:extLst>
      <p:ext uri="{BB962C8B-B14F-4D97-AF65-F5344CB8AC3E}">
        <p14:creationId xmlns:p14="http://schemas.microsoft.com/office/powerpoint/2010/main" val="40318983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解一元二次方程式</a:t>
            </a:r>
            <a:endParaRPr lang="zh-TW" altLang="en-US" dirty="0"/>
          </a:p>
        </p:txBody>
      </p:sp>
      <p:pic>
        <p:nvPicPr>
          <p:cNvPr id="11" name="圖片 10" descr="MWSnap116.jpg"/>
          <p:cNvPicPr>
            <a:picLocks noChangeAspect="1"/>
          </p:cNvPicPr>
          <p:nvPr/>
        </p:nvPicPr>
        <p:blipFill>
          <a:blip r:embed="rId3" cstate="print"/>
          <a:stretch>
            <a:fillRect/>
          </a:stretch>
        </p:blipFill>
        <p:spPr>
          <a:xfrm>
            <a:off x="0" y="1844824"/>
            <a:ext cx="9144000" cy="2813538"/>
          </a:xfrm>
          <a:prstGeom prst="rect">
            <a:avLst/>
          </a:prstGeom>
        </p:spPr>
      </p:pic>
    </p:spTree>
    <p:extLst>
      <p:ext uri="{BB962C8B-B14F-4D97-AF65-F5344CB8AC3E}">
        <p14:creationId xmlns:p14="http://schemas.microsoft.com/office/powerpoint/2010/main" val="31600059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解一元二次方程式</a:t>
            </a:r>
            <a:endParaRPr lang="zh-TW" altLang="en-US" dirty="0"/>
          </a:p>
        </p:txBody>
      </p:sp>
      <p:sp>
        <p:nvSpPr>
          <p:cNvPr id="3" name="內容版面配置區 2"/>
          <p:cNvSpPr>
            <a:spLocks noGrp="1"/>
          </p:cNvSpPr>
          <p:nvPr>
            <p:ph idx="1"/>
          </p:nvPr>
        </p:nvSpPr>
        <p:spPr/>
        <p:txBody>
          <a:bodyPr>
            <a:normAutofit/>
          </a:bodyPr>
          <a:lstStyle/>
          <a:p>
            <a:pPr>
              <a:buNone/>
            </a:pPr>
            <a:r>
              <a:rPr lang="en-US" altLang="zh-TW" sz="2800" dirty="0" smtClean="0"/>
              <a:t>7.  x</a:t>
            </a:r>
            <a:r>
              <a:rPr lang="en-US" altLang="zh-TW" sz="2800" baseline="30000" dirty="0" smtClean="0"/>
              <a:t>2</a:t>
            </a:r>
            <a:r>
              <a:rPr lang="en-US" altLang="zh-TW" sz="2800" dirty="0" smtClean="0"/>
              <a:t>+8x+1</a:t>
            </a:r>
            <a:r>
              <a:rPr lang="zh-TW" altLang="zh-TW" sz="2800" dirty="0" smtClean="0"/>
              <a:t>並非完全平方式，但它可否『調整』成完全平方式的模樣呢？你可以從下列問題中找到答案</a:t>
            </a:r>
            <a:r>
              <a:rPr lang="en-US" altLang="zh-TW" sz="2800" dirty="0" smtClean="0"/>
              <a:t>! </a:t>
            </a:r>
            <a:r>
              <a:rPr lang="zh-TW" altLang="zh-TW" sz="2800" dirty="0" smtClean="0"/>
              <a:t>以下式子都可模仿前面作法，透過搭配一個數字來湊成完全平方式，但必須做部分調整。請參考直式並寫出二次式的調整過程：</a:t>
            </a:r>
          </a:p>
          <a:p>
            <a:pPr lvl="0">
              <a:buNone/>
            </a:pPr>
            <a:endParaRPr lang="en-US" altLang="zh-TW" sz="2800" dirty="0" smtClean="0"/>
          </a:p>
        </p:txBody>
      </p:sp>
      <p:pic>
        <p:nvPicPr>
          <p:cNvPr id="5" name="圖片 4" descr="MWSnap117.jpg"/>
          <p:cNvPicPr>
            <a:picLocks noChangeAspect="1"/>
          </p:cNvPicPr>
          <p:nvPr/>
        </p:nvPicPr>
        <p:blipFill>
          <a:blip r:embed="rId3" cstate="print"/>
          <a:stretch>
            <a:fillRect/>
          </a:stretch>
        </p:blipFill>
        <p:spPr>
          <a:xfrm>
            <a:off x="130621" y="3914775"/>
            <a:ext cx="8905875" cy="2943225"/>
          </a:xfrm>
          <a:prstGeom prst="rect">
            <a:avLst/>
          </a:prstGeom>
        </p:spPr>
      </p:pic>
    </p:spTree>
    <p:extLst>
      <p:ext uri="{BB962C8B-B14F-4D97-AF65-F5344CB8AC3E}">
        <p14:creationId xmlns:p14="http://schemas.microsoft.com/office/powerpoint/2010/main" val="2709083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解一元二次方程式</a:t>
            </a:r>
            <a:endParaRPr lang="zh-TW" altLang="en-US" dirty="0"/>
          </a:p>
        </p:txBody>
      </p:sp>
      <p:sp>
        <p:nvSpPr>
          <p:cNvPr id="3" name="內容版面配置區 2"/>
          <p:cNvSpPr>
            <a:spLocks noGrp="1"/>
          </p:cNvSpPr>
          <p:nvPr>
            <p:ph idx="1"/>
          </p:nvPr>
        </p:nvSpPr>
        <p:spPr/>
        <p:txBody>
          <a:bodyPr>
            <a:normAutofit/>
          </a:bodyPr>
          <a:lstStyle/>
          <a:p>
            <a:pPr lvl="0">
              <a:buNone/>
            </a:pPr>
            <a:r>
              <a:rPr lang="en-US" altLang="zh-TW" sz="2800" dirty="0" smtClean="0"/>
              <a:t>10. (</a:t>
            </a:r>
            <a:r>
              <a:rPr lang="zh-TW" altLang="zh-TW" sz="2800" dirty="0" smtClean="0"/>
              <a:t>續第</a:t>
            </a:r>
            <a:r>
              <a:rPr lang="en-US" altLang="zh-TW" sz="2800" dirty="0" smtClean="0"/>
              <a:t>1</a:t>
            </a:r>
            <a:r>
              <a:rPr lang="zh-TW" altLang="zh-TW" sz="2800" dirty="0" smtClean="0"/>
              <a:t>題</a:t>
            </a:r>
            <a:r>
              <a:rPr lang="en-US" altLang="zh-TW" sz="2800" dirty="0" smtClean="0"/>
              <a:t>) </a:t>
            </a:r>
            <a:br>
              <a:rPr lang="en-US" altLang="zh-TW" sz="2800" dirty="0" smtClean="0"/>
            </a:br>
            <a:r>
              <a:rPr lang="en-US" altLang="zh-TW" sz="2800" dirty="0" smtClean="0"/>
              <a:t>❶</a:t>
            </a:r>
            <a:r>
              <a:rPr lang="zh-TW" altLang="zh-TW" sz="2800" dirty="0" smtClean="0"/>
              <a:t>如何圍出面積為</a:t>
            </a:r>
            <a:r>
              <a:rPr lang="en-US" altLang="zh-TW" sz="2800" dirty="0" smtClean="0"/>
              <a:t>25</a:t>
            </a:r>
            <a:r>
              <a:rPr lang="zh-TW" altLang="zh-TW" sz="2800" dirty="0" smtClean="0"/>
              <a:t>平方公分的長方形？</a:t>
            </a:r>
            <a:r>
              <a:rPr lang="en-US" altLang="zh-TW" sz="2800" dirty="0" smtClean="0"/>
              <a:t>      </a:t>
            </a:r>
            <a:br>
              <a:rPr lang="en-US" altLang="zh-TW" sz="2800" dirty="0" smtClean="0"/>
            </a:br>
            <a:r>
              <a:rPr lang="en-US" altLang="zh-TW" sz="2800" dirty="0" smtClean="0"/>
              <a:t>❷</a:t>
            </a:r>
            <a:r>
              <a:rPr lang="zh-TW" altLang="zh-TW" sz="2800" dirty="0" smtClean="0"/>
              <a:t>如何圍出面積為</a:t>
            </a:r>
            <a:r>
              <a:rPr lang="en-US" altLang="zh-TW" sz="2800" dirty="0" smtClean="0"/>
              <a:t>30</a:t>
            </a:r>
            <a:r>
              <a:rPr lang="zh-TW" altLang="zh-TW" sz="2800" dirty="0" smtClean="0"/>
              <a:t>平方公分的長方形？</a:t>
            </a:r>
            <a:endParaRPr lang="en-US" altLang="zh-TW" sz="2800" dirty="0" smtClean="0"/>
          </a:p>
        </p:txBody>
      </p:sp>
    </p:spTree>
    <p:extLst>
      <p:ext uri="{BB962C8B-B14F-4D97-AF65-F5344CB8AC3E}">
        <p14:creationId xmlns:p14="http://schemas.microsoft.com/office/powerpoint/2010/main" val="27761455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上完學習單，問問自己</a:t>
            </a:r>
            <a:r>
              <a:rPr lang="en-US" altLang="zh-TW" dirty="0" smtClean="0"/>
              <a:t>…</a:t>
            </a:r>
            <a:endParaRPr lang="zh-TW" altLang="en-US" dirty="0"/>
          </a:p>
        </p:txBody>
      </p:sp>
      <p:sp>
        <p:nvSpPr>
          <p:cNvPr id="3" name="內容版面配置區 2"/>
          <p:cNvSpPr>
            <a:spLocks noGrp="1"/>
          </p:cNvSpPr>
          <p:nvPr>
            <p:ph idx="1"/>
          </p:nvPr>
        </p:nvSpPr>
        <p:spPr/>
        <p:txBody>
          <a:bodyPr>
            <a:normAutofit lnSpcReduction="10000"/>
          </a:bodyPr>
          <a:lstStyle/>
          <a:p>
            <a:r>
              <a:rPr lang="zh-TW" altLang="zh-TW" sz="2800" dirty="0" smtClean="0"/>
              <a:t>低成就的學生可以在這樣的教學中感覺到數學嗎？</a:t>
            </a:r>
            <a:endParaRPr lang="en-US" altLang="zh-TW" sz="2800" dirty="0" smtClean="0"/>
          </a:p>
          <a:p>
            <a:r>
              <a:rPr lang="zh-TW" altLang="zh-TW" sz="2800" dirty="0" smtClean="0"/>
              <a:t>高成就的學生有在我們的教學中被激發了嗎？</a:t>
            </a:r>
            <a:endParaRPr lang="en-US" altLang="zh-TW" sz="2800" dirty="0" smtClean="0"/>
          </a:p>
          <a:p>
            <a:r>
              <a:rPr lang="zh-TW" altLang="zh-TW" sz="2800" dirty="0" smtClean="0"/>
              <a:t>學生是在我們教學之後獲得了成就感，還是產生了挫折感？</a:t>
            </a:r>
            <a:endParaRPr lang="en-US" altLang="zh-TW" sz="2800" dirty="0" smtClean="0"/>
          </a:p>
          <a:p>
            <a:r>
              <a:rPr lang="zh-TW" altLang="zh-TW" sz="2800" dirty="0" smtClean="0"/>
              <a:t>教學的速度夠慢嗎？我們是否有留足夠的時間讓學生真的學會了？</a:t>
            </a:r>
            <a:endParaRPr lang="en-US" altLang="zh-TW" sz="2800" dirty="0" smtClean="0"/>
          </a:p>
          <a:p>
            <a:r>
              <a:rPr lang="zh-TW" altLang="zh-TW" sz="2800" dirty="0" smtClean="0"/>
              <a:t>課堂中的提問，您是否有提出讓學生</a:t>
            </a:r>
            <a:r>
              <a:rPr lang="zh-TW" altLang="zh-TW" sz="2800" b="1" dirty="0" smtClean="0">
                <a:solidFill>
                  <a:srgbClr val="FF0000"/>
                </a:solidFill>
                <a:latin typeface="標楷體" pitchFamily="65" charset="-120"/>
                <a:ea typeface="標楷體" pitchFamily="65" charset="-120"/>
              </a:rPr>
              <a:t>覺得有趣、願意想、可以想、願意去探索探究、不會覺得這個問題很遙遠很無聊的提問呢？</a:t>
            </a:r>
            <a:r>
              <a:rPr lang="zh-TW" altLang="zh-TW" sz="2800" dirty="0" smtClean="0"/>
              <a:t>請您將這些好的提問記錄下來。</a:t>
            </a:r>
            <a:endParaRPr lang="en-US" altLang="zh-TW" sz="2800" dirty="0" smtClean="0"/>
          </a:p>
        </p:txBody>
      </p:sp>
      <p:sp>
        <p:nvSpPr>
          <p:cNvPr id="3891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spTree>
    <p:extLst>
      <p:ext uri="{BB962C8B-B14F-4D97-AF65-F5344CB8AC3E}">
        <p14:creationId xmlns:p14="http://schemas.microsoft.com/office/powerpoint/2010/main" val="7960697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5536" y="5085184"/>
            <a:ext cx="8229600" cy="1143000"/>
          </a:xfrm>
        </p:spPr>
        <p:txBody>
          <a:bodyPr/>
          <a:lstStyle/>
          <a:p>
            <a:endParaRPr lang="zh-TW" altLang="en-US" dirty="0"/>
          </a:p>
        </p:txBody>
      </p:sp>
      <p:pic>
        <p:nvPicPr>
          <p:cNvPr id="3" name="圖片 2" descr="1021211-8.JPG"/>
          <p:cNvPicPr>
            <a:picLocks noChangeAspect="1"/>
          </p:cNvPicPr>
          <p:nvPr/>
        </p:nvPicPr>
        <p:blipFill>
          <a:blip r:embed="rId2" cstate="print"/>
          <a:stretch>
            <a:fillRect/>
          </a:stretch>
        </p:blipFill>
        <p:spPr>
          <a:xfrm>
            <a:off x="0" y="381000"/>
            <a:ext cx="9144000" cy="6096000"/>
          </a:xfrm>
          <a:prstGeom prst="rect">
            <a:avLst/>
          </a:prstGeom>
        </p:spPr>
      </p:pic>
      <p:sp>
        <p:nvSpPr>
          <p:cNvPr id="7" name="文字方塊 6"/>
          <p:cNvSpPr txBox="1"/>
          <p:nvPr/>
        </p:nvSpPr>
        <p:spPr>
          <a:xfrm>
            <a:off x="179512" y="404664"/>
            <a:ext cx="7488832" cy="5509200"/>
          </a:xfrm>
          <a:prstGeom prst="rect">
            <a:avLst/>
          </a:prstGeom>
          <a:noFill/>
        </p:spPr>
        <p:txBody>
          <a:bodyPr wrap="square" rtlCol="0">
            <a:spAutoFit/>
          </a:bodyPr>
          <a:lstStyle/>
          <a:p>
            <a:r>
              <a:rPr lang="zh-TW" altLang="en-US" sz="3200" b="1" dirty="0" smtClean="0">
                <a:solidFill>
                  <a:srgbClr val="FFFF00"/>
                </a:solidFill>
              </a:rPr>
              <a:t>以學習者的角色重新出發！</a:t>
            </a:r>
            <a:endParaRPr lang="en-US" altLang="zh-TW" sz="3200" b="1" dirty="0" smtClean="0">
              <a:solidFill>
                <a:srgbClr val="FFFF00"/>
              </a:solidFill>
            </a:endParaRPr>
          </a:p>
          <a:p>
            <a:pPr>
              <a:buFont typeface="Arial" pitchFamily="34" charset="0"/>
              <a:buChar char="•"/>
            </a:pPr>
            <a:r>
              <a:rPr lang="zh-TW" altLang="en-US" sz="3200" b="1" dirty="0" smtClean="0">
                <a:solidFill>
                  <a:srgbClr val="FFFF00"/>
                </a:solidFill>
              </a:rPr>
              <a:t>  線上觀課：</a:t>
            </a:r>
            <a:r>
              <a:rPr lang="en-US" altLang="zh-TW" sz="3200" b="1" dirty="0" smtClean="0">
                <a:solidFill>
                  <a:srgbClr val="FFFF00"/>
                </a:solidFill>
              </a:rPr>
              <a:t/>
            </a:r>
            <a:br>
              <a:rPr lang="en-US" altLang="zh-TW" sz="3200" b="1" dirty="0" smtClean="0">
                <a:solidFill>
                  <a:srgbClr val="FFFF00"/>
                </a:solidFill>
              </a:rPr>
            </a:br>
            <a:r>
              <a:rPr lang="en-US" altLang="zh-TW" sz="3200" b="1" dirty="0" smtClean="0">
                <a:solidFill>
                  <a:srgbClr val="FFFF00"/>
                </a:solidFill>
              </a:rPr>
              <a:t>    </a:t>
            </a:r>
            <a:r>
              <a:rPr lang="zh-TW" altLang="en-US" sz="3200" b="1" dirty="0" smtClean="0">
                <a:solidFill>
                  <a:srgbClr val="FFFF00"/>
                </a:solidFill>
              </a:rPr>
              <a:t>不要只把自己當成學生</a:t>
            </a:r>
            <a:r>
              <a:rPr lang="en-US" altLang="zh-TW" sz="3200" b="1" dirty="0" smtClean="0">
                <a:solidFill>
                  <a:srgbClr val="FFFF00"/>
                </a:solidFill>
              </a:rPr>
              <a:t/>
            </a:r>
            <a:br>
              <a:rPr lang="en-US" altLang="zh-TW" sz="3200" b="1" dirty="0" smtClean="0">
                <a:solidFill>
                  <a:srgbClr val="FFFF00"/>
                </a:solidFill>
              </a:rPr>
            </a:br>
            <a:r>
              <a:rPr lang="zh-TW" altLang="en-US" sz="3200" b="1" dirty="0" smtClean="0">
                <a:solidFill>
                  <a:srgbClr val="FFFF00"/>
                </a:solidFill>
              </a:rPr>
              <a:t>    猜猜為什麼</a:t>
            </a:r>
            <a:r>
              <a:rPr lang="en-US" altLang="zh-TW" sz="3200" b="1" dirty="0" smtClean="0">
                <a:solidFill>
                  <a:srgbClr val="FFFF00"/>
                </a:solidFill>
              </a:rPr>
              <a:t>CA</a:t>
            </a:r>
            <a:r>
              <a:rPr lang="zh-TW" altLang="en-US" sz="3200" b="1" dirty="0" smtClean="0">
                <a:solidFill>
                  <a:srgbClr val="FFFF00"/>
                </a:solidFill>
              </a:rPr>
              <a:t>要這樣問</a:t>
            </a:r>
            <a:r>
              <a:rPr lang="en-US" altLang="zh-TW" sz="3200" b="1" dirty="0" smtClean="0">
                <a:solidFill>
                  <a:srgbClr val="FFFF00"/>
                </a:solidFill>
              </a:rPr>
              <a:t>?</a:t>
            </a:r>
            <a:br>
              <a:rPr lang="en-US" altLang="zh-TW" sz="3200" b="1" dirty="0" smtClean="0">
                <a:solidFill>
                  <a:srgbClr val="FFFF00"/>
                </a:solidFill>
              </a:rPr>
            </a:br>
            <a:r>
              <a:rPr lang="zh-TW" altLang="en-US" sz="3200" b="1" dirty="0" smtClean="0">
                <a:solidFill>
                  <a:srgbClr val="FFFF00"/>
                </a:solidFill>
              </a:rPr>
              <a:t>    換做自己會怎麼做</a:t>
            </a:r>
            <a:r>
              <a:rPr lang="en-US" altLang="zh-TW" sz="3200" b="1" dirty="0" smtClean="0">
                <a:solidFill>
                  <a:srgbClr val="FFFF00"/>
                </a:solidFill>
              </a:rPr>
              <a:t>?</a:t>
            </a:r>
            <a:br>
              <a:rPr lang="en-US" altLang="zh-TW" sz="3200" b="1" dirty="0" smtClean="0">
                <a:solidFill>
                  <a:srgbClr val="FFFF00"/>
                </a:solidFill>
              </a:rPr>
            </a:br>
            <a:r>
              <a:rPr lang="zh-TW" altLang="en-US" sz="3200" b="1" dirty="0" smtClean="0">
                <a:solidFill>
                  <a:srgbClr val="FFFF00"/>
                </a:solidFill>
              </a:rPr>
              <a:t>    有沒有更好的作法</a:t>
            </a:r>
            <a:r>
              <a:rPr lang="en-US" altLang="zh-TW" sz="3200" b="1" dirty="0" smtClean="0">
                <a:solidFill>
                  <a:srgbClr val="FFFF00"/>
                </a:solidFill>
              </a:rPr>
              <a:t>?</a:t>
            </a:r>
            <a:br>
              <a:rPr lang="en-US" altLang="zh-TW" sz="3200" b="1" dirty="0" smtClean="0">
                <a:solidFill>
                  <a:srgbClr val="FFFF00"/>
                </a:solidFill>
              </a:rPr>
            </a:br>
            <a:r>
              <a:rPr lang="zh-TW" altLang="en-US" sz="3200" b="1" dirty="0" smtClean="0">
                <a:solidFill>
                  <a:srgbClr val="FFFF00"/>
                </a:solidFill>
              </a:rPr>
              <a:t>    </a:t>
            </a:r>
            <a:r>
              <a:rPr lang="en-US" altLang="zh-TW" sz="3200" b="1" dirty="0" smtClean="0">
                <a:solidFill>
                  <a:srgbClr val="FFFF00"/>
                </a:solidFill>
              </a:rPr>
              <a:t>…………….??</a:t>
            </a:r>
          </a:p>
          <a:p>
            <a:pPr>
              <a:buFont typeface="Arial" pitchFamily="34" charset="0"/>
              <a:buChar char="•"/>
            </a:pPr>
            <a:r>
              <a:rPr lang="en-US" altLang="zh-TW" sz="3200" b="1" dirty="0" smtClean="0">
                <a:solidFill>
                  <a:srgbClr val="FFFF00"/>
                </a:solidFill>
              </a:rPr>
              <a:t>  </a:t>
            </a:r>
            <a:r>
              <a:rPr lang="zh-TW" altLang="en-US" sz="3200" b="1" dirty="0" smtClean="0">
                <a:solidFill>
                  <a:srgbClr val="FFFF00"/>
                </a:solidFill>
              </a:rPr>
              <a:t>做筆記</a:t>
            </a:r>
            <a:endParaRPr lang="en-US" altLang="zh-TW" b="1" dirty="0" smtClean="0"/>
          </a:p>
          <a:p>
            <a:pPr>
              <a:buFont typeface="Arial" pitchFamily="34" charset="0"/>
              <a:buChar char="•"/>
            </a:pPr>
            <a:r>
              <a:rPr lang="zh-TW" altLang="en-US" sz="3200" b="1" dirty="0" smtClean="0">
                <a:solidFill>
                  <a:srgbClr val="FFFF00"/>
                </a:solidFill>
              </a:rPr>
              <a:t>  編修學習單</a:t>
            </a:r>
            <a:endParaRPr lang="en-US" altLang="zh-TW" sz="3200" b="1" dirty="0" smtClean="0">
              <a:solidFill>
                <a:srgbClr val="FFFF00"/>
              </a:solidFill>
            </a:endParaRPr>
          </a:p>
          <a:p>
            <a:pPr>
              <a:buFont typeface="Arial" pitchFamily="34" charset="0"/>
              <a:buChar char="•"/>
            </a:pPr>
            <a:r>
              <a:rPr lang="zh-TW" altLang="en-US" sz="3200" b="1" dirty="0" smtClean="0">
                <a:solidFill>
                  <a:srgbClr val="FFFF00"/>
                </a:solidFill>
              </a:rPr>
              <a:t>  使用學習單上課</a:t>
            </a:r>
            <a:endParaRPr lang="en-US" altLang="zh-TW" sz="3200" b="1" dirty="0" smtClean="0">
              <a:solidFill>
                <a:srgbClr val="FFFF00"/>
              </a:solidFill>
            </a:endParaRPr>
          </a:p>
          <a:p>
            <a:pPr>
              <a:buFont typeface="Arial" pitchFamily="34" charset="0"/>
              <a:buChar char="•"/>
            </a:pPr>
            <a:r>
              <a:rPr lang="zh-TW" altLang="en-US" sz="3200" b="1" dirty="0" smtClean="0">
                <a:solidFill>
                  <a:srgbClr val="FFFF00"/>
                </a:solidFill>
              </a:rPr>
              <a:t>  </a:t>
            </a:r>
            <a:r>
              <a:rPr lang="en-US" altLang="zh-TW" sz="3200" b="1" dirty="0" smtClean="0">
                <a:solidFill>
                  <a:srgbClr val="FFFF00"/>
                </a:solidFill>
              </a:rPr>
              <a:t>“</a:t>
            </a:r>
            <a:r>
              <a:rPr lang="zh-TW" altLang="en-US" sz="3200" b="1" dirty="0" smtClean="0">
                <a:solidFill>
                  <a:srgbClr val="FFFF00"/>
                </a:solidFill>
              </a:rPr>
              <a:t>閱讀</a:t>
            </a:r>
            <a:r>
              <a:rPr lang="en-US" altLang="zh-TW" sz="3200" b="1" dirty="0" smtClean="0">
                <a:solidFill>
                  <a:srgbClr val="FFFF00"/>
                </a:solidFill>
              </a:rPr>
              <a:t>”</a:t>
            </a:r>
            <a:r>
              <a:rPr lang="zh-TW" altLang="en-US" sz="3200" b="1" dirty="0" smtClean="0">
                <a:solidFill>
                  <a:srgbClr val="FFFF00"/>
                </a:solidFill>
              </a:rPr>
              <a:t>學生作品</a:t>
            </a:r>
            <a:endParaRPr lang="en-US" altLang="zh-TW" sz="3200" b="1" dirty="0" smtClean="0">
              <a:solidFill>
                <a:srgbClr val="FFFF00"/>
              </a:solidFill>
            </a:endParaRPr>
          </a:p>
        </p:txBody>
      </p:sp>
    </p:spTree>
    <p:extLst>
      <p:ext uri="{BB962C8B-B14F-4D97-AF65-F5344CB8AC3E}">
        <p14:creationId xmlns:p14="http://schemas.microsoft.com/office/powerpoint/2010/main" val="231154758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MWSnap120.jpg"/>
          <p:cNvPicPr>
            <a:picLocks noChangeAspect="1"/>
          </p:cNvPicPr>
          <p:nvPr/>
        </p:nvPicPr>
        <p:blipFill>
          <a:blip r:embed="rId2" cstate="print"/>
          <a:stretch>
            <a:fillRect/>
          </a:stretch>
        </p:blipFill>
        <p:spPr>
          <a:xfrm>
            <a:off x="574880" y="0"/>
            <a:ext cx="7994237" cy="6858000"/>
          </a:xfrm>
          <a:prstGeom prst="rect">
            <a:avLst/>
          </a:prstGeom>
        </p:spPr>
      </p:pic>
    </p:spTree>
    <p:extLst>
      <p:ext uri="{BB962C8B-B14F-4D97-AF65-F5344CB8AC3E}">
        <p14:creationId xmlns:p14="http://schemas.microsoft.com/office/powerpoint/2010/main" val="87565627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MWSnap118.jpg"/>
          <p:cNvPicPr>
            <a:picLocks noChangeAspect="1"/>
          </p:cNvPicPr>
          <p:nvPr/>
        </p:nvPicPr>
        <p:blipFill>
          <a:blip r:embed="rId3" cstate="print"/>
          <a:stretch>
            <a:fillRect/>
          </a:stretch>
        </p:blipFill>
        <p:spPr>
          <a:xfrm>
            <a:off x="683568" y="0"/>
            <a:ext cx="4480101" cy="6858000"/>
          </a:xfrm>
          <a:prstGeom prst="rect">
            <a:avLst/>
          </a:prstGeom>
        </p:spPr>
      </p:pic>
    </p:spTree>
    <p:extLst>
      <p:ext uri="{BB962C8B-B14F-4D97-AF65-F5344CB8AC3E}">
        <p14:creationId xmlns:p14="http://schemas.microsoft.com/office/powerpoint/2010/main" val="37991467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橢圓 3"/>
          <p:cNvSpPr>
            <a:spLocks noChangeAspect="1"/>
          </p:cNvSpPr>
          <p:nvPr/>
        </p:nvSpPr>
        <p:spPr>
          <a:xfrm>
            <a:off x="1907704" y="1052736"/>
            <a:ext cx="2432736" cy="2433006"/>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cxnSp>
        <p:nvCxnSpPr>
          <p:cNvPr id="6" name="直線接點 5"/>
          <p:cNvCxnSpPr/>
          <p:nvPr/>
        </p:nvCxnSpPr>
        <p:spPr>
          <a:xfrm>
            <a:off x="0" y="4509120"/>
            <a:ext cx="91440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橢圓 9"/>
          <p:cNvSpPr>
            <a:spLocks noChangeAspect="1"/>
          </p:cNvSpPr>
          <p:nvPr/>
        </p:nvSpPr>
        <p:spPr>
          <a:xfrm>
            <a:off x="5724128" y="2442782"/>
            <a:ext cx="1656184" cy="1656368"/>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89404227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0" y="2708920"/>
            <a:ext cx="9144000" cy="1944216"/>
          </a:xfrm>
        </p:spPr>
        <p:txBody>
          <a:bodyPr>
            <a:normAutofit/>
          </a:bodyPr>
          <a:lstStyle/>
          <a:p>
            <a:pPr>
              <a:lnSpc>
                <a:spcPct val="150000"/>
              </a:lnSpc>
            </a:pPr>
            <a:r>
              <a:rPr lang="zh-TW" altLang="en-US" sz="3600" dirty="0">
                <a:latin typeface="Adobe 繁黑體 Std B" pitchFamily="34" charset="-120"/>
                <a:ea typeface="Adobe 繁黑體 Std B" pitchFamily="34" charset="-120"/>
              </a:rPr>
              <a:t>渾厚的數學素養是教學成功的</a:t>
            </a:r>
            <a:r>
              <a:rPr lang="zh-TW" altLang="en-US" sz="3600" dirty="0" smtClean="0">
                <a:latin typeface="Adobe 繁黑體 Std B" pitchFamily="34" charset="-120"/>
                <a:ea typeface="Adobe 繁黑體 Std B" pitchFamily="34" charset="-120"/>
              </a:rPr>
              <a:t>要件</a:t>
            </a:r>
            <a:r>
              <a:rPr lang="en-US" altLang="zh-TW" sz="3600" dirty="0" smtClean="0">
                <a:latin typeface="Adobe 繁黑體 Std B" pitchFamily="34" charset="-120"/>
                <a:ea typeface="Adobe 繁黑體 Std B" pitchFamily="34" charset="-120"/>
              </a:rPr>
              <a:t/>
            </a:r>
            <a:br>
              <a:rPr lang="en-US" altLang="zh-TW" sz="3600" dirty="0" smtClean="0">
                <a:latin typeface="Adobe 繁黑體 Std B" pitchFamily="34" charset="-120"/>
                <a:ea typeface="Adobe 繁黑體 Std B" pitchFamily="34" charset="-120"/>
              </a:rPr>
            </a:br>
            <a:r>
              <a:rPr lang="zh-TW" altLang="en-US" sz="3600" dirty="0" smtClean="0">
                <a:latin typeface="Adobe 繁黑體 Std B" pitchFamily="34" charset="-120"/>
                <a:ea typeface="Adobe 繁黑體 Std B" pitchFamily="34" charset="-120"/>
              </a:rPr>
              <a:t>                                                                    </a:t>
            </a:r>
            <a:r>
              <a:rPr lang="en-US" altLang="zh-TW" sz="3600" dirty="0">
                <a:latin typeface="Adobe 繁黑體 Std B" pitchFamily="34" charset="-120"/>
                <a:ea typeface="Adobe 繁黑體 Std B" pitchFamily="34" charset="-120"/>
              </a:rPr>
              <a:t>----CA</a:t>
            </a:r>
            <a:endParaRPr lang="zh-TW" altLang="en-US" sz="3600" dirty="0">
              <a:latin typeface="Adobe 繁黑體 Std B" pitchFamily="34" charset="-120"/>
              <a:ea typeface="Adobe 繁黑體 Std B" pitchFamily="34" charset="-120"/>
            </a:endParaRPr>
          </a:p>
        </p:txBody>
      </p:sp>
    </p:spTree>
    <p:extLst>
      <p:ext uri="{BB962C8B-B14F-4D97-AF65-F5344CB8AC3E}">
        <p14:creationId xmlns:p14="http://schemas.microsoft.com/office/powerpoint/2010/main" val="17374042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0" y="2348880"/>
            <a:ext cx="9144000" cy="2232248"/>
          </a:xfrm>
        </p:spPr>
        <p:txBody>
          <a:bodyPr>
            <a:normAutofit fontScale="90000"/>
          </a:bodyPr>
          <a:lstStyle/>
          <a:p>
            <a:pPr>
              <a:lnSpc>
                <a:spcPct val="150000"/>
              </a:lnSpc>
            </a:pPr>
            <a:r>
              <a:rPr lang="zh-TW" altLang="zh-TW" sz="4000" dirty="0">
                <a:latin typeface="Adobe 繁黑體 Std B" pitchFamily="34" charset="-120"/>
                <a:ea typeface="Adobe 繁黑體 Std B" pitchFamily="34" charset="-120"/>
              </a:rPr>
              <a:t>數學的趣味就</a:t>
            </a:r>
            <a:r>
              <a:rPr lang="zh-TW" altLang="zh-TW" sz="4000" dirty="0" smtClean="0">
                <a:latin typeface="Adobe 繁黑體 Std B" pitchFamily="34" charset="-120"/>
                <a:ea typeface="Adobe 繁黑體 Std B" pitchFamily="34" charset="-120"/>
              </a:rPr>
              <a:t>在於</a:t>
            </a:r>
            <a:r>
              <a:rPr lang="en-US" altLang="zh-TW" sz="4000" dirty="0" smtClean="0">
                <a:latin typeface="Adobe 繁黑體 Std B" pitchFamily="34" charset="-120"/>
                <a:ea typeface="Adobe 繁黑體 Std B" pitchFamily="34" charset="-120"/>
              </a:rPr>
              <a:t/>
            </a:r>
            <a:br>
              <a:rPr lang="en-US" altLang="zh-TW" sz="4000" dirty="0" smtClean="0">
                <a:latin typeface="Adobe 繁黑體 Std B" pitchFamily="34" charset="-120"/>
                <a:ea typeface="Adobe 繁黑體 Std B" pitchFamily="34" charset="-120"/>
              </a:rPr>
            </a:br>
            <a:r>
              <a:rPr lang="zh-TW" altLang="zh-TW" sz="4000" dirty="0" smtClean="0">
                <a:latin typeface="Adobe 繁黑體 Std B" pitchFamily="34" charset="-120"/>
                <a:ea typeface="Adobe 繁黑體 Std B" pitchFamily="34" charset="-120"/>
              </a:rPr>
              <a:t>老師</a:t>
            </a:r>
            <a:r>
              <a:rPr lang="zh-TW" altLang="zh-TW" sz="4000" dirty="0">
                <a:latin typeface="Adobe 繁黑體 Std B" pitchFamily="34" charset="-120"/>
                <a:ea typeface="Adobe 繁黑體 Std B" pitchFamily="34" charset="-120"/>
              </a:rPr>
              <a:t>能帶領學生看到知識的本質與內涵</a:t>
            </a:r>
            <a:r>
              <a:rPr lang="en-US" altLang="zh-TW" sz="4000" dirty="0">
                <a:latin typeface="Adobe 繁黑體 Std B" pitchFamily="34" charset="-120"/>
                <a:ea typeface="Adobe 繁黑體 Std B" pitchFamily="34" charset="-120"/>
              </a:rPr>
              <a:t/>
            </a:r>
            <a:br>
              <a:rPr lang="en-US" altLang="zh-TW" sz="4000" dirty="0">
                <a:latin typeface="Adobe 繁黑體 Std B" pitchFamily="34" charset="-120"/>
                <a:ea typeface="Adobe 繁黑體 Std B" pitchFamily="34" charset="-120"/>
              </a:rPr>
            </a:br>
            <a:r>
              <a:rPr lang="zh-TW" altLang="en-US" sz="3600" dirty="0" smtClean="0">
                <a:latin typeface="Adobe 繁黑體 Std B" pitchFamily="34" charset="-120"/>
                <a:ea typeface="Adobe 繁黑體 Std B" pitchFamily="34" charset="-120"/>
              </a:rPr>
              <a:t>                                                                                  </a:t>
            </a:r>
            <a:r>
              <a:rPr lang="en-US" altLang="zh-TW" sz="4000" dirty="0">
                <a:latin typeface="Adobe 繁黑體 Std B" pitchFamily="34" charset="-120"/>
                <a:ea typeface="Adobe 繁黑體 Std B" pitchFamily="34" charset="-120"/>
              </a:rPr>
              <a:t>----CA</a:t>
            </a:r>
            <a:endParaRPr lang="zh-TW" altLang="en-US" sz="4000" dirty="0">
              <a:latin typeface="Adobe 繁黑體 Std B" pitchFamily="34" charset="-120"/>
              <a:ea typeface="Adobe 繁黑體 Std B" pitchFamily="34" charset="-120"/>
            </a:endParaRPr>
          </a:p>
        </p:txBody>
      </p:sp>
    </p:spTree>
    <p:extLst>
      <p:ext uri="{BB962C8B-B14F-4D97-AF65-F5344CB8AC3E}">
        <p14:creationId xmlns:p14="http://schemas.microsoft.com/office/powerpoint/2010/main" val="141945617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219684"/>
            <a:ext cx="9144000" cy="1857388"/>
          </a:xfrm>
        </p:spPr>
        <p:txBody>
          <a:bodyPr/>
          <a:lstStyle/>
          <a:p>
            <a:pPr algn="ctr">
              <a:buNone/>
            </a:pPr>
            <a:r>
              <a:rPr lang="zh-TW" altLang="en-US" sz="5800" dirty="0" smtClean="0">
                <a:latin typeface="標楷體" panose="03000509000000000000" pitchFamily="65" charset="-120"/>
                <a:ea typeface="標楷體" panose="03000509000000000000" pitchFamily="65" charset="-120"/>
              </a:rPr>
              <a:t>圓</a:t>
            </a:r>
            <a:endParaRPr lang="en-US" sz="58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56087109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219684"/>
            <a:ext cx="9144000" cy="1857388"/>
          </a:xfrm>
        </p:spPr>
        <p:txBody>
          <a:bodyPr/>
          <a:lstStyle/>
          <a:p>
            <a:pPr algn="ctr">
              <a:buNone/>
            </a:pPr>
            <a:r>
              <a:rPr lang="zh-TW" altLang="en-US" sz="5800" dirty="0" smtClean="0">
                <a:latin typeface="標楷體" panose="03000509000000000000" pitchFamily="65" charset="-120"/>
                <a:ea typeface="標楷體" panose="03000509000000000000" pitchFamily="65" charset="-120"/>
              </a:rPr>
              <a:t>你會如何描述圓</a:t>
            </a:r>
            <a:endParaRPr lang="en-US" sz="58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0493222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219684"/>
            <a:ext cx="9144000" cy="1857388"/>
          </a:xfrm>
        </p:spPr>
        <p:txBody>
          <a:bodyPr>
            <a:normAutofit/>
          </a:bodyPr>
          <a:lstStyle/>
          <a:p>
            <a:pPr algn="ctr">
              <a:buNone/>
            </a:pPr>
            <a:r>
              <a:rPr lang="zh-TW" altLang="en-US" sz="4000" dirty="0" smtClean="0">
                <a:latin typeface="標楷體" panose="03000509000000000000" pitchFamily="65" charset="-120"/>
                <a:ea typeface="標楷體" panose="03000509000000000000" pitchFamily="65" charset="-120"/>
              </a:rPr>
              <a:t>你覺得這樣的教學起頭如何</a:t>
            </a:r>
            <a:endParaRPr lang="en-US" sz="40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49098784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219684"/>
            <a:ext cx="9144000" cy="1857388"/>
          </a:xfrm>
        </p:spPr>
        <p:txBody>
          <a:bodyPr>
            <a:normAutofit fontScale="90000"/>
          </a:bodyPr>
          <a:lstStyle/>
          <a:p>
            <a:pPr algn="ctr">
              <a:buNone/>
            </a:pPr>
            <a:r>
              <a:rPr lang="zh-TW" altLang="en-US" sz="5800" dirty="0" smtClean="0">
                <a:latin typeface="標楷體" panose="03000509000000000000" pitchFamily="65" charset="-120"/>
                <a:ea typeface="標楷體" panose="03000509000000000000" pitchFamily="65" charset="-120"/>
              </a:rPr>
              <a:t>你如何描述圓</a:t>
            </a:r>
            <a:r>
              <a:rPr lang="en-US" altLang="zh-TW" sz="5800" dirty="0" smtClean="0">
                <a:latin typeface="標楷體" panose="03000509000000000000" pitchFamily="65" charset="-120"/>
                <a:ea typeface="標楷體" panose="03000509000000000000" pitchFamily="65" charset="-120"/>
              </a:rPr>
              <a:t/>
            </a:r>
            <a:br>
              <a:rPr lang="en-US" altLang="zh-TW" sz="5800" dirty="0" smtClean="0">
                <a:latin typeface="標楷體" panose="03000509000000000000" pitchFamily="65" charset="-120"/>
                <a:ea typeface="標楷體" panose="03000509000000000000" pitchFamily="65" charset="-120"/>
              </a:rPr>
            </a:br>
            <a:r>
              <a:rPr lang="en-US" altLang="zh-TW" sz="5800" dirty="0" smtClean="0">
                <a:latin typeface="標楷體" panose="03000509000000000000" pitchFamily="65" charset="-120"/>
                <a:ea typeface="標楷體" panose="03000509000000000000" pitchFamily="65" charset="-120"/>
              </a:rPr>
              <a:t>----</a:t>
            </a:r>
            <a:r>
              <a:rPr lang="zh-TW" altLang="en-US" sz="5800" dirty="0" smtClean="0">
                <a:latin typeface="標楷體" panose="03000509000000000000" pitchFamily="65" charset="-120"/>
                <a:ea typeface="標楷體" panose="03000509000000000000" pitchFamily="65" charset="-120"/>
              </a:rPr>
              <a:t>請猜猜</a:t>
            </a:r>
            <a:r>
              <a:rPr lang="en-US" altLang="zh-TW" sz="5800" dirty="0" smtClean="0">
                <a:latin typeface="標楷體" panose="03000509000000000000" pitchFamily="65" charset="-120"/>
                <a:ea typeface="標楷體" panose="03000509000000000000" pitchFamily="65" charset="-120"/>
              </a:rPr>
              <a:t>CA</a:t>
            </a:r>
            <a:r>
              <a:rPr lang="zh-TW" altLang="en-US" sz="5800" dirty="0" smtClean="0">
                <a:latin typeface="標楷體" panose="03000509000000000000" pitchFamily="65" charset="-120"/>
                <a:ea typeface="標楷體" panose="03000509000000000000" pitchFamily="65" charset="-120"/>
              </a:rPr>
              <a:t>怎麼說</a:t>
            </a:r>
            <a:endParaRPr lang="en-US" sz="58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54290969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219684"/>
            <a:ext cx="9144000" cy="1857388"/>
          </a:xfrm>
        </p:spPr>
        <p:txBody>
          <a:bodyPr/>
          <a:lstStyle/>
          <a:p>
            <a:pPr algn="ctr">
              <a:buNone/>
            </a:pPr>
            <a:r>
              <a:rPr lang="zh-TW" altLang="en-US" sz="5800" dirty="0" smtClean="0">
                <a:latin typeface="標楷體" panose="03000509000000000000" pitchFamily="65" charset="-120"/>
                <a:ea typeface="標楷體" panose="03000509000000000000" pitchFamily="65" charset="-120"/>
              </a:rPr>
              <a:t>感受圓</a:t>
            </a:r>
            <a:endParaRPr lang="en-US" sz="58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1016816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552" y="2420888"/>
            <a:ext cx="8215370" cy="1354118"/>
          </a:xfrm>
        </p:spPr>
        <p:txBody>
          <a:bodyPr>
            <a:normAutofit/>
          </a:bodyPr>
          <a:lstStyle/>
          <a:p>
            <a:pPr algn="ctr">
              <a:buNone/>
            </a:pPr>
            <a:r>
              <a:rPr lang="zh-TW" altLang="en-US" sz="4600" dirty="0" smtClean="0">
                <a:latin typeface="標楷體" panose="03000509000000000000" pitchFamily="65" charset="-120"/>
                <a:ea typeface="標楷體" panose="03000509000000000000" pitchFamily="65" charset="-120"/>
              </a:rPr>
              <a:t>多項式的乘</a:t>
            </a:r>
            <a:r>
              <a:rPr lang="zh-TW" altLang="en-US" sz="4600" dirty="0">
                <a:latin typeface="標楷體" panose="03000509000000000000" pitchFamily="65" charset="-120"/>
                <a:ea typeface="標楷體" panose="03000509000000000000" pitchFamily="65" charset="-120"/>
              </a:rPr>
              <a:t>除</a:t>
            </a:r>
          </a:p>
        </p:txBody>
      </p:sp>
    </p:spTree>
    <p:extLst>
      <p:ext uri="{BB962C8B-B14F-4D97-AF65-F5344CB8AC3E}">
        <p14:creationId xmlns:p14="http://schemas.microsoft.com/office/powerpoint/2010/main" val="255842386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219684"/>
            <a:ext cx="9144000" cy="1857388"/>
          </a:xfrm>
        </p:spPr>
        <p:txBody>
          <a:bodyPr/>
          <a:lstStyle/>
          <a:p>
            <a:pPr algn="ctr">
              <a:buNone/>
            </a:pPr>
            <a:r>
              <a:rPr lang="zh-TW" altLang="en-US" sz="5800" dirty="0" smtClean="0">
                <a:latin typeface="標楷體" panose="03000509000000000000" pitchFamily="65" charset="-120"/>
                <a:ea typeface="標楷體" panose="03000509000000000000" pitchFamily="65" charset="-120"/>
              </a:rPr>
              <a:t>你會如何描述圓</a:t>
            </a:r>
            <a:endParaRPr lang="en-US" sz="58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97484359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219684"/>
            <a:ext cx="9144000" cy="1857388"/>
          </a:xfrm>
        </p:spPr>
        <p:txBody>
          <a:bodyPr/>
          <a:lstStyle/>
          <a:p>
            <a:pPr algn="ctr">
              <a:buNone/>
            </a:pPr>
            <a:r>
              <a:rPr lang="zh-TW" altLang="en-US" sz="5800" dirty="0" smtClean="0">
                <a:latin typeface="標楷體" panose="03000509000000000000" pitchFamily="65" charset="-120"/>
                <a:ea typeface="標楷體" panose="03000509000000000000" pitchFamily="65" charset="-120"/>
              </a:rPr>
              <a:t>再一次</a:t>
            </a:r>
            <a:endParaRPr lang="en-US" sz="58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29746340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219684"/>
            <a:ext cx="9144000" cy="1857388"/>
          </a:xfrm>
        </p:spPr>
        <p:txBody>
          <a:bodyPr>
            <a:normAutofit/>
          </a:bodyPr>
          <a:lstStyle/>
          <a:p>
            <a:pPr algn="ctr">
              <a:buNone/>
            </a:pPr>
            <a:r>
              <a:rPr lang="zh-TW" altLang="en-US" sz="5800" dirty="0" smtClean="0">
                <a:latin typeface="標楷體" panose="03000509000000000000" pitchFamily="65" charset="-120"/>
                <a:ea typeface="標楷體" panose="03000509000000000000" pitchFamily="65" charset="-120"/>
              </a:rPr>
              <a:t>圓嗎</a:t>
            </a:r>
            <a:r>
              <a:rPr lang="en-US" altLang="zh-TW" sz="5800" dirty="0" smtClean="0">
                <a:latin typeface="標楷體" panose="03000509000000000000" pitchFamily="65" charset="-120"/>
                <a:ea typeface="標楷體" panose="03000509000000000000" pitchFamily="65" charset="-120"/>
              </a:rPr>
              <a:t>?</a:t>
            </a:r>
            <a:endParaRPr lang="en-US" sz="58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83794784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小丸子」的圖片搜尋結果"/>
          <p:cNvPicPr>
            <a:picLocks noChangeAspect="1"/>
          </p:cNvPicPr>
          <p:nvPr/>
        </p:nvPicPr>
        <p:blipFill>
          <a:blip r:embed="rId2" cstate="print"/>
          <a:srcRect/>
          <a:stretch>
            <a:fillRect/>
          </a:stretch>
        </p:blipFill>
        <p:spPr bwMode="auto">
          <a:xfrm>
            <a:off x="263521" y="260648"/>
            <a:ext cx="8700967" cy="6264696"/>
          </a:xfrm>
          <a:prstGeom prst="rect">
            <a:avLst/>
          </a:prstGeom>
          <a:noFill/>
          <a:ln w="9525">
            <a:noFill/>
            <a:miter lim="800000"/>
            <a:headEnd/>
            <a:tailEnd/>
          </a:ln>
        </p:spPr>
      </p:pic>
    </p:spTree>
    <p:extLst>
      <p:ext uri="{BB962C8B-B14F-4D97-AF65-F5344CB8AC3E}">
        <p14:creationId xmlns:p14="http://schemas.microsoft.com/office/powerpoint/2010/main" val="271248470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0" y="2204864"/>
            <a:ext cx="9144000" cy="1944216"/>
          </a:xfrm>
        </p:spPr>
        <p:txBody>
          <a:bodyPr>
            <a:normAutofit/>
          </a:bodyPr>
          <a:lstStyle/>
          <a:p>
            <a:pPr>
              <a:lnSpc>
                <a:spcPct val="150000"/>
              </a:lnSpc>
            </a:pPr>
            <a:r>
              <a:rPr lang="zh-TW" altLang="zh-TW" sz="4000" dirty="0">
                <a:latin typeface="標楷體" panose="03000509000000000000" pitchFamily="65" charset="-120"/>
                <a:ea typeface="標楷體" panose="03000509000000000000" pitchFamily="65" charset="-120"/>
              </a:rPr>
              <a:t>請不用任何工具</a:t>
            </a:r>
            <a:r>
              <a:rPr lang="zh-TW" altLang="zh-TW" sz="4000" dirty="0" smtClean="0">
                <a:latin typeface="標楷體" panose="03000509000000000000" pitchFamily="65" charset="-120"/>
                <a:ea typeface="標楷體" panose="03000509000000000000" pitchFamily="65" charset="-120"/>
              </a:rPr>
              <a:t>，</a:t>
            </a:r>
            <a:r>
              <a:rPr lang="en-US" altLang="zh-TW" sz="4000" dirty="0" smtClean="0">
                <a:latin typeface="標楷體" panose="03000509000000000000" pitchFamily="65" charset="-120"/>
                <a:ea typeface="標楷體" panose="03000509000000000000" pitchFamily="65" charset="-120"/>
              </a:rPr>
              <a:t/>
            </a:r>
            <a:br>
              <a:rPr lang="en-US" altLang="zh-TW" sz="4000" dirty="0" smtClean="0">
                <a:latin typeface="標楷體" panose="03000509000000000000" pitchFamily="65" charset="-120"/>
                <a:ea typeface="標楷體" panose="03000509000000000000" pitchFamily="65" charset="-120"/>
              </a:rPr>
            </a:br>
            <a:r>
              <a:rPr lang="zh-TW" altLang="zh-TW" sz="4000" dirty="0" smtClean="0">
                <a:latin typeface="標楷體" panose="03000509000000000000" pitchFamily="65" charset="-120"/>
                <a:ea typeface="標楷體" panose="03000509000000000000" pitchFamily="65" charset="-120"/>
              </a:rPr>
              <a:t>想</a:t>
            </a:r>
            <a:r>
              <a:rPr lang="zh-TW" altLang="zh-TW" sz="4000" dirty="0">
                <a:latin typeface="標楷體" panose="03000509000000000000" pitchFamily="65" charset="-120"/>
                <a:ea typeface="標楷體" panose="03000509000000000000" pitchFamily="65" charset="-120"/>
              </a:rPr>
              <a:t>盡辦法</a:t>
            </a:r>
            <a:r>
              <a:rPr lang="zh-TW" altLang="zh-TW" sz="4000" b="1" dirty="0">
                <a:latin typeface="標楷體" panose="03000509000000000000" pitchFamily="65" charset="-120"/>
                <a:ea typeface="標楷體" panose="03000509000000000000" pitchFamily="65" charset="-120"/>
              </a:rPr>
              <a:t>畫出</a:t>
            </a:r>
            <a:r>
              <a:rPr lang="zh-TW" altLang="zh-TW" sz="4000" dirty="0">
                <a:latin typeface="標楷體" panose="03000509000000000000" pitchFamily="65" charset="-120"/>
                <a:ea typeface="標楷體" panose="03000509000000000000" pitchFamily="65" charset="-120"/>
              </a:rPr>
              <a:t>一個最圓的圓</a:t>
            </a:r>
            <a:endParaRPr lang="zh-TW" altLang="en-US" sz="40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7489817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0" y="2204864"/>
            <a:ext cx="9144000" cy="1944216"/>
          </a:xfrm>
        </p:spPr>
        <p:txBody>
          <a:bodyPr>
            <a:normAutofit fontScale="90000"/>
          </a:bodyPr>
          <a:lstStyle/>
          <a:p>
            <a:pPr>
              <a:lnSpc>
                <a:spcPct val="150000"/>
              </a:lnSpc>
            </a:pPr>
            <a:r>
              <a:rPr lang="zh-TW" altLang="zh-TW" sz="4000" dirty="0">
                <a:latin typeface="標楷體" panose="03000509000000000000" pitchFamily="65" charset="-120"/>
                <a:ea typeface="標楷體" panose="03000509000000000000" pitchFamily="65" charset="-120"/>
              </a:rPr>
              <a:t>拿出一張紙，想盡辦法透過</a:t>
            </a:r>
            <a:r>
              <a:rPr lang="zh-TW" altLang="zh-TW" sz="4000" b="1" dirty="0">
                <a:latin typeface="標楷體" panose="03000509000000000000" pitchFamily="65" charset="-120"/>
                <a:ea typeface="標楷體" panose="03000509000000000000" pitchFamily="65" charset="-120"/>
              </a:rPr>
              <a:t>摺紙剪出</a:t>
            </a:r>
            <a:r>
              <a:rPr lang="zh-TW" altLang="zh-TW" sz="4000" dirty="0" smtClean="0">
                <a:latin typeface="標楷體" panose="03000509000000000000" pitchFamily="65" charset="-120"/>
                <a:ea typeface="標楷體" panose="03000509000000000000" pitchFamily="65" charset="-120"/>
              </a:rPr>
              <a:t>一個</a:t>
            </a:r>
            <a:r>
              <a:rPr lang="en-US" altLang="zh-TW" sz="4000" dirty="0" smtClean="0">
                <a:latin typeface="標楷體" panose="03000509000000000000" pitchFamily="65" charset="-120"/>
                <a:ea typeface="標楷體" panose="03000509000000000000" pitchFamily="65" charset="-120"/>
              </a:rPr>
              <a:t/>
            </a:r>
            <a:br>
              <a:rPr lang="en-US" altLang="zh-TW" sz="4000" dirty="0" smtClean="0">
                <a:latin typeface="標楷體" panose="03000509000000000000" pitchFamily="65" charset="-120"/>
                <a:ea typeface="標楷體" panose="03000509000000000000" pitchFamily="65" charset="-120"/>
              </a:rPr>
            </a:br>
            <a:r>
              <a:rPr lang="zh-TW" altLang="zh-TW" sz="4000" dirty="0" smtClean="0">
                <a:latin typeface="標楷體" panose="03000509000000000000" pitchFamily="65" charset="-120"/>
                <a:ea typeface="標楷體" panose="03000509000000000000" pitchFamily="65" charset="-120"/>
              </a:rPr>
              <a:t>最</a:t>
            </a:r>
            <a:r>
              <a:rPr lang="zh-TW" altLang="zh-TW" sz="4000" dirty="0">
                <a:latin typeface="標楷體" panose="03000509000000000000" pitchFamily="65" charset="-120"/>
                <a:ea typeface="標楷體" panose="03000509000000000000" pitchFamily="65" charset="-120"/>
              </a:rPr>
              <a:t>圓的圓。發揮你的創意，寫出你的</a:t>
            </a:r>
            <a:r>
              <a:rPr lang="zh-TW" altLang="zh-TW" sz="4000" dirty="0" smtClean="0">
                <a:latin typeface="標楷體" panose="03000509000000000000" pitchFamily="65" charset="-120"/>
                <a:ea typeface="標楷體" panose="03000509000000000000" pitchFamily="65" charset="-120"/>
              </a:rPr>
              <a:t>策略</a:t>
            </a:r>
            <a:endParaRPr lang="zh-TW" altLang="en-US" sz="40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415013640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0" y="764704"/>
            <a:ext cx="9144000" cy="1944216"/>
          </a:xfrm>
        </p:spPr>
        <p:txBody>
          <a:bodyPr>
            <a:normAutofit/>
          </a:bodyPr>
          <a:lstStyle/>
          <a:p>
            <a:pPr>
              <a:lnSpc>
                <a:spcPct val="150000"/>
              </a:lnSpc>
            </a:pPr>
            <a:r>
              <a:rPr lang="zh-TW" altLang="zh-TW" sz="4000" dirty="0">
                <a:latin typeface="標楷體" panose="03000509000000000000" pitchFamily="65" charset="-120"/>
                <a:ea typeface="標楷體" panose="03000509000000000000" pitchFamily="65" charset="-120"/>
              </a:rPr>
              <a:t>你可以使用甚麼方法</a:t>
            </a:r>
            <a:r>
              <a:rPr lang="zh-TW" altLang="zh-TW" sz="4000" dirty="0" smtClean="0">
                <a:latin typeface="標楷體" panose="03000509000000000000" pitchFamily="65" charset="-120"/>
                <a:ea typeface="標楷體" panose="03000509000000000000" pitchFamily="65" charset="-120"/>
              </a:rPr>
              <a:t>找出</a:t>
            </a:r>
            <a:r>
              <a:rPr lang="en-US" altLang="zh-TW" sz="4000" dirty="0" smtClean="0">
                <a:latin typeface="標楷體" panose="03000509000000000000" pitchFamily="65" charset="-120"/>
                <a:ea typeface="標楷體" panose="03000509000000000000" pitchFamily="65" charset="-120"/>
              </a:rPr>
              <a:t/>
            </a:r>
            <a:br>
              <a:rPr lang="en-US" altLang="zh-TW" sz="4000" dirty="0" smtClean="0">
                <a:latin typeface="標楷體" panose="03000509000000000000" pitchFamily="65" charset="-120"/>
                <a:ea typeface="標楷體" panose="03000509000000000000" pitchFamily="65" charset="-120"/>
              </a:rPr>
            </a:br>
            <a:r>
              <a:rPr lang="zh-TW" altLang="zh-TW" sz="4000" dirty="0" smtClean="0">
                <a:latin typeface="標楷體" panose="03000509000000000000" pitchFamily="65" charset="-120"/>
                <a:ea typeface="標楷體" panose="03000509000000000000" pitchFamily="65" charset="-120"/>
              </a:rPr>
              <a:t>下面</a:t>
            </a:r>
            <a:r>
              <a:rPr lang="zh-TW" altLang="zh-TW" sz="4000" dirty="0">
                <a:latin typeface="標楷體" panose="03000509000000000000" pitchFamily="65" charset="-120"/>
                <a:ea typeface="標楷體" panose="03000509000000000000" pitchFamily="65" charset="-120"/>
              </a:rPr>
              <a:t>這個</a:t>
            </a:r>
            <a:r>
              <a:rPr lang="zh-TW" altLang="zh-TW" sz="4000" u="dbl" dirty="0">
                <a:latin typeface="標楷體" panose="03000509000000000000" pitchFamily="65" charset="-120"/>
                <a:ea typeface="標楷體" panose="03000509000000000000" pitchFamily="65" charset="-120"/>
              </a:rPr>
              <a:t>圓</a:t>
            </a:r>
            <a:r>
              <a:rPr lang="zh-TW" altLang="zh-TW" sz="4000" dirty="0">
                <a:latin typeface="標楷體" panose="03000509000000000000" pitchFamily="65" charset="-120"/>
                <a:ea typeface="標楷體" panose="03000509000000000000" pitchFamily="65" charset="-120"/>
              </a:rPr>
              <a:t>的圓心？</a:t>
            </a:r>
            <a:endParaRPr lang="zh-TW" altLang="en-US" sz="4000" dirty="0">
              <a:latin typeface="標楷體" panose="03000509000000000000" pitchFamily="65" charset="-120"/>
              <a:ea typeface="標楷體" panose="03000509000000000000" pitchFamily="65" charset="-120"/>
            </a:endParaRPr>
          </a:p>
        </p:txBody>
      </p:sp>
      <p:sp>
        <p:nvSpPr>
          <p:cNvPr id="3" name="Oval 2"/>
          <p:cNvSpPr>
            <a:spLocks noChangeAspect="1" noChangeArrowheads="1"/>
          </p:cNvSpPr>
          <p:nvPr/>
        </p:nvSpPr>
        <p:spPr bwMode="auto">
          <a:xfrm>
            <a:off x="3419872" y="3212976"/>
            <a:ext cx="2232248" cy="2232248"/>
          </a:xfrm>
          <a:prstGeom prst="ellipse">
            <a:avLst/>
          </a:prstGeom>
          <a:solidFill>
            <a:srgbClr val="FFFFFF"/>
          </a:solid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408999347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0" y="764704"/>
            <a:ext cx="9144000" cy="1944216"/>
          </a:xfrm>
        </p:spPr>
        <p:txBody>
          <a:bodyPr>
            <a:normAutofit/>
          </a:bodyPr>
          <a:lstStyle/>
          <a:p>
            <a:pPr>
              <a:lnSpc>
                <a:spcPct val="150000"/>
              </a:lnSpc>
            </a:pPr>
            <a:r>
              <a:rPr lang="zh-TW" altLang="zh-TW" sz="4000" dirty="0">
                <a:latin typeface="標楷體" panose="03000509000000000000" pitchFamily="65" charset="-120"/>
                <a:ea typeface="標楷體" panose="03000509000000000000" pitchFamily="65" charset="-120"/>
              </a:rPr>
              <a:t>你可以使用甚麼方法</a:t>
            </a:r>
            <a:r>
              <a:rPr lang="zh-TW" altLang="zh-TW" sz="4000" dirty="0" smtClean="0">
                <a:latin typeface="標楷體" panose="03000509000000000000" pitchFamily="65" charset="-120"/>
                <a:ea typeface="標楷體" panose="03000509000000000000" pitchFamily="65" charset="-120"/>
              </a:rPr>
              <a:t>找出</a:t>
            </a:r>
            <a:r>
              <a:rPr lang="en-US" altLang="zh-TW" sz="4000" dirty="0" smtClean="0">
                <a:latin typeface="標楷體" panose="03000509000000000000" pitchFamily="65" charset="-120"/>
                <a:ea typeface="標楷體" panose="03000509000000000000" pitchFamily="65" charset="-120"/>
              </a:rPr>
              <a:t/>
            </a:r>
            <a:br>
              <a:rPr lang="en-US" altLang="zh-TW" sz="4000" dirty="0" smtClean="0">
                <a:latin typeface="標楷體" panose="03000509000000000000" pitchFamily="65" charset="-120"/>
                <a:ea typeface="標楷體" panose="03000509000000000000" pitchFamily="65" charset="-120"/>
              </a:rPr>
            </a:br>
            <a:r>
              <a:rPr lang="zh-TW" altLang="zh-TW" sz="4000" dirty="0" smtClean="0">
                <a:latin typeface="標楷體" panose="03000509000000000000" pitchFamily="65" charset="-120"/>
                <a:ea typeface="標楷體" panose="03000509000000000000" pitchFamily="65" charset="-120"/>
              </a:rPr>
              <a:t>下面這個</a:t>
            </a:r>
            <a:r>
              <a:rPr lang="zh-TW" altLang="zh-TW" sz="4000" b="1" u="dbl" dirty="0" smtClean="0">
                <a:latin typeface="標楷體" panose="03000509000000000000" pitchFamily="65" charset="-120"/>
                <a:ea typeface="標楷體" panose="03000509000000000000" pitchFamily="65" charset="-120"/>
              </a:rPr>
              <a:t>圓弧</a:t>
            </a:r>
            <a:r>
              <a:rPr lang="zh-TW" altLang="zh-TW" sz="4000" dirty="0">
                <a:latin typeface="標楷體" panose="03000509000000000000" pitchFamily="65" charset="-120"/>
                <a:ea typeface="標楷體" panose="03000509000000000000" pitchFamily="65" charset="-120"/>
              </a:rPr>
              <a:t>的圓心</a:t>
            </a:r>
            <a:r>
              <a:rPr lang="zh-TW" altLang="zh-TW" sz="4000" dirty="0" smtClean="0">
                <a:latin typeface="標楷體" panose="03000509000000000000" pitchFamily="65" charset="-120"/>
                <a:ea typeface="標楷體" panose="03000509000000000000" pitchFamily="65" charset="-120"/>
              </a:rPr>
              <a:t>？</a:t>
            </a:r>
            <a:endParaRPr lang="zh-TW" altLang="en-US" sz="4000" dirty="0">
              <a:latin typeface="標楷體" panose="03000509000000000000" pitchFamily="65" charset="-120"/>
              <a:ea typeface="標楷體" panose="03000509000000000000" pitchFamily="65" charset="-120"/>
            </a:endParaRPr>
          </a:p>
        </p:txBody>
      </p:sp>
      <p:sp>
        <p:nvSpPr>
          <p:cNvPr id="7" name="弧形 6"/>
          <p:cNvSpPr/>
          <p:nvPr/>
        </p:nvSpPr>
        <p:spPr>
          <a:xfrm rot="862670">
            <a:off x="3419872" y="3356992"/>
            <a:ext cx="2520000" cy="2520000"/>
          </a:xfrm>
          <a:prstGeom prst="arc">
            <a:avLst>
              <a:gd name="adj1" fmla="val 12741854"/>
              <a:gd name="adj2" fmla="val 0"/>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zh-TW" altLang="en-US"/>
          </a:p>
        </p:txBody>
      </p:sp>
    </p:spTree>
    <p:extLst>
      <p:ext uri="{BB962C8B-B14F-4D97-AF65-F5344CB8AC3E}">
        <p14:creationId xmlns:p14="http://schemas.microsoft.com/office/powerpoint/2010/main" val="372335184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0" y="764704"/>
            <a:ext cx="9144000" cy="1944216"/>
          </a:xfrm>
        </p:spPr>
        <p:txBody>
          <a:bodyPr>
            <a:normAutofit/>
          </a:bodyPr>
          <a:lstStyle/>
          <a:p>
            <a:pPr>
              <a:lnSpc>
                <a:spcPct val="150000"/>
              </a:lnSpc>
            </a:pPr>
            <a:r>
              <a:rPr lang="zh-TW" altLang="zh-TW" sz="4000" dirty="0">
                <a:latin typeface="標楷體" panose="03000509000000000000" pitchFamily="65" charset="-120"/>
                <a:ea typeface="標楷體" panose="03000509000000000000" pitchFamily="65" charset="-120"/>
              </a:rPr>
              <a:t>你可以使用甚麼</a:t>
            </a:r>
            <a:r>
              <a:rPr lang="zh-TW" altLang="zh-TW" sz="4000" dirty="0" smtClean="0">
                <a:latin typeface="標楷體" panose="03000509000000000000" pitchFamily="65" charset="-120"/>
                <a:ea typeface="標楷體" panose="03000509000000000000" pitchFamily="65" charset="-120"/>
              </a:rPr>
              <a:t>方法</a:t>
            </a:r>
            <a:r>
              <a:rPr lang="zh-TW" altLang="en-US" sz="4000" dirty="0" smtClean="0">
                <a:latin typeface="標楷體" panose="03000509000000000000" pitchFamily="65" charset="-120"/>
                <a:ea typeface="標楷體" panose="03000509000000000000" pitchFamily="65" charset="-120"/>
              </a:rPr>
              <a:t>檢查</a:t>
            </a:r>
            <a:r>
              <a:rPr lang="en-US" altLang="zh-TW" sz="4000" dirty="0" smtClean="0">
                <a:latin typeface="標楷體" panose="03000509000000000000" pitchFamily="65" charset="-120"/>
                <a:ea typeface="標楷體" panose="03000509000000000000" pitchFamily="65" charset="-120"/>
              </a:rPr>
              <a:t/>
            </a:r>
            <a:br>
              <a:rPr lang="en-US" altLang="zh-TW" sz="4000" dirty="0" smtClean="0">
                <a:latin typeface="標楷體" panose="03000509000000000000" pitchFamily="65" charset="-120"/>
                <a:ea typeface="標楷體" panose="03000509000000000000" pitchFamily="65" charset="-120"/>
              </a:rPr>
            </a:br>
            <a:r>
              <a:rPr lang="zh-TW" altLang="zh-TW" sz="4000" dirty="0" smtClean="0">
                <a:latin typeface="標楷體" panose="03000509000000000000" pitchFamily="65" charset="-120"/>
                <a:ea typeface="標楷體" panose="03000509000000000000" pitchFamily="65" charset="-120"/>
              </a:rPr>
              <a:t>下面</a:t>
            </a:r>
            <a:r>
              <a:rPr lang="zh-TW" altLang="zh-TW" sz="4000" dirty="0" smtClean="0">
                <a:latin typeface="標楷體" panose="03000509000000000000" pitchFamily="65" charset="-120"/>
                <a:ea typeface="標楷體" panose="03000509000000000000" pitchFamily="65" charset="-120"/>
              </a:rPr>
              <a:t>這個</a:t>
            </a:r>
            <a:r>
              <a:rPr lang="zh-TW" altLang="en-US" sz="4000" dirty="0" smtClean="0">
                <a:latin typeface="標楷體" panose="03000509000000000000" pitchFamily="65" charset="-120"/>
                <a:ea typeface="標楷體" panose="03000509000000000000" pitchFamily="65" charset="-120"/>
              </a:rPr>
              <a:t>圖形圓不圓</a:t>
            </a:r>
            <a:r>
              <a:rPr lang="zh-TW" altLang="zh-TW" sz="4000" dirty="0" smtClean="0">
                <a:latin typeface="標楷體" panose="03000509000000000000" pitchFamily="65" charset="-120"/>
                <a:ea typeface="標楷體" panose="03000509000000000000" pitchFamily="65" charset="-120"/>
              </a:rPr>
              <a:t>？</a:t>
            </a:r>
            <a:endParaRPr lang="zh-TW" altLang="en-US" sz="4000" dirty="0">
              <a:latin typeface="標楷體" panose="03000509000000000000" pitchFamily="65" charset="-120"/>
              <a:ea typeface="標楷體" panose="03000509000000000000" pitchFamily="65" charset="-120"/>
            </a:endParaRPr>
          </a:p>
        </p:txBody>
      </p:sp>
      <p:sp>
        <p:nvSpPr>
          <p:cNvPr id="3" name="橢圓 2"/>
          <p:cNvSpPr/>
          <p:nvPr/>
        </p:nvSpPr>
        <p:spPr>
          <a:xfrm>
            <a:off x="3131840" y="3068960"/>
            <a:ext cx="2880320" cy="2736304"/>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10888066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219684"/>
            <a:ext cx="9144000" cy="1857388"/>
          </a:xfrm>
        </p:spPr>
        <p:txBody>
          <a:bodyPr/>
          <a:lstStyle/>
          <a:p>
            <a:pPr algn="ctr">
              <a:buNone/>
            </a:pPr>
            <a:r>
              <a:rPr lang="zh-TW" altLang="en-US" sz="5800" dirty="0" smtClean="0">
                <a:latin typeface="標楷體" panose="03000509000000000000" pitchFamily="65" charset="-120"/>
                <a:ea typeface="標楷體" panose="03000509000000000000" pitchFamily="65" charset="-120"/>
              </a:rPr>
              <a:t>反思</a:t>
            </a:r>
            <a:r>
              <a:rPr lang="zh-TW" altLang="en-US" sz="5800" dirty="0">
                <a:latin typeface="標楷體" panose="03000509000000000000" pitchFamily="65" charset="-120"/>
                <a:ea typeface="標楷體" panose="03000509000000000000" pitchFamily="65" charset="-120"/>
              </a:rPr>
              <a:t>中</a:t>
            </a:r>
            <a:r>
              <a:rPr lang="zh-TW" altLang="en-US" sz="5800" dirty="0" smtClean="0">
                <a:latin typeface="標楷體" panose="03000509000000000000" pitchFamily="65" charset="-120"/>
                <a:ea typeface="標楷體" panose="03000509000000000000" pitchFamily="65" charset="-120"/>
              </a:rPr>
              <a:t>的改</a:t>
            </a:r>
            <a:r>
              <a:rPr lang="zh-TW" altLang="en-US" sz="5800" dirty="0">
                <a:latin typeface="標楷體" panose="03000509000000000000" pitchFamily="65" charset="-120"/>
                <a:ea typeface="標楷體" panose="03000509000000000000" pitchFamily="65" charset="-120"/>
              </a:rPr>
              <a:t>變</a:t>
            </a:r>
            <a:endParaRPr lang="en-US" sz="58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6692451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99592" y="260648"/>
            <a:ext cx="6480720" cy="1800200"/>
          </a:xfrm>
        </p:spPr>
        <p:txBody>
          <a:bodyPr>
            <a:normAutofit/>
          </a:bodyPr>
          <a:lstStyle/>
          <a:p>
            <a:pPr algn="l"/>
            <a:r>
              <a:rPr lang="en-US" altLang="zh-TW" sz="4600" dirty="0" smtClean="0">
                <a:latin typeface="標楷體" panose="03000509000000000000" pitchFamily="65" charset="-120"/>
                <a:ea typeface="標楷體" panose="03000509000000000000" pitchFamily="65" charset="-120"/>
              </a:rPr>
              <a:t>(2x+3)(5x+4)</a:t>
            </a:r>
            <a:br>
              <a:rPr lang="en-US" altLang="zh-TW" sz="4600" dirty="0" smtClean="0">
                <a:latin typeface="標楷體" panose="03000509000000000000" pitchFamily="65" charset="-120"/>
                <a:ea typeface="標楷體" panose="03000509000000000000" pitchFamily="65" charset="-120"/>
              </a:rPr>
            </a:br>
            <a:r>
              <a:rPr lang="en-US" altLang="zh-TW" sz="4600" dirty="0">
                <a:latin typeface="標楷體" panose="03000509000000000000" pitchFamily="65" charset="-120"/>
                <a:ea typeface="標楷體" panose="03000509000000000000" pitchFamily="65" charset="-120"/>
              </a:rPr>
              <a:t>=</a:t>
            </a:r>
            <a:r>
              <a:rPr lang="en-US" altLang="zh-TW" sz="4600" dirty="0" smtClean="0">
                <a:latin typeface="標楷體" panose="03000509000000000000" pitchFamily="65" charset="-120"/>
                <a:ea typeface="標楷體" panose="03000509000000000000" pitchFamily="65" charset="-120"/>
              </a:rPr>
              <a:t>10x</a:t>
            </a:r>
            <a:r>
              <a:rPr lang="en-US" altLang="zh-TW" sz="4600" baseline="30000" dirty="0" smtClean="0">
                <a:latin typeface="標楷體" panose="03000509000000000000" pitchFamily="65" charset="-120"/>
                <a:ea typeface="標楷體" panose="03000509000000000000" pitchFamily="65" charset="-120"/>
              </a:rPr>
              <a:t>2 </a:t>
            </a:r>
            <a:r>
              <a:rPr lang="en-US" altLang="zh-TW" sz="4600" dirty="0" smtClean="0">
                <a:latin typeface="標楷體" panose="03000509000000000000" pitchFamily="65" charset="-120"/>
                <a:ea typeface="標楷體" panose="03000509000000000000" pitchFamily="65" charset="-120"/>
              </a:rPr>
              <a:t>+ 8x + 15x + 12</a:t>
            </a:r>
            <a:endParaRPr lang="zh-TW" altLang="en-US" sz="4600" dirty="0">
              <a:latin typeface="標楷體" panose="03000509000000000000" pitchFamily="65" charset="-120"/>
              <a:ea typeface="標楷體" panose="03000509000000000000" pitchFamily="65" charset="-120"/>
            </a:endParaRPr>
          </a:p>
        </p:txBody>
      </p:sp>
      <p:sp>
        <p:nvSpPr>
          <p:cNvPr id="4" name="標題 1"/>
          <p:cNvSpPr txBox="1">
            <a:spLocks/>
          </p:cNvSpPr>
          <p:nvPr/>
        </p:nvSpPr>
        <p:spPr>
          <a:xfrm>
            <a:off x="827584" y="2852936"/>
            <a:ext cx="5832648" cy="273630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TW" sz="4600" dirty="0" smtClean="0">
                <a:latin typeface="標楷體" panose="03000509000000000000" pitchFamily="65" charset="-120"/>
                <a:ea typeface="標楷體" panose="03000509000000000000" pitchFamily="65" charset="-120"/>
              </a:rPr>
              <a:t>(2x+3)(5x+4)</a:t>
            </a:r>
            <a:br>
              <a:rPr lang="en-US" altLang="zh-TW" sz="4600" dirty="0" smtClean="0">
                <a:latin typeface="標楷體" panose="03000509000000000000" pitchFamily="65" charset="-120"/>
                <a:ea typeface="標楷體" panose="03000509000000000000" pitchFamily="65" charset="-120"/>
              </a:rPr>
            </a:br>
            <a:r>
              <a:rPr lang="en-US" altLang="zh-TW" sz="4600" dirty="0" smtClean="0">
                <a:latin typeface="標楷體" panose="03000509000000000000" pitchFamily="65" charset="-120"/>
                <a:ea typeface="標楷體" panose="03000509000000000000" pitchFamily="65" charset="-120"/>
              </a:rPr>
              <a:t>=10x</a:t>
            </a:r>
            <a:r>
              <a:rPr lang="en-US" altLang="zh-TW" sz="4600" baseline="30000" dirty="0" smtClean="0">
                <a:latin typeface="標楷體" panose="03000509000000000000" pitchFamily="65" charset="-120"/>
                <a:ea typeface="標楷體" panose="03000509000000000000" pitchFamily="65" charset="-120"/>
              </a:rPr>
              <a:t>2 </a:t>
            </a:r>
            <a:r>
              <a:rPr lang="en-US" altLang="zh-TW" sz="4600" dirty="0" smtClean="0">
                <a:latin typeface="標楷體" panose="03000509000000000000" pitchFamily="65" charset="-120"/>
                <a:ea typeface="標楷體" panose="03000509000000000000" pitchFamily="65" charset="-120"/>
              </a:rPr>
              <a:t>+ 8x</a:t>
            </a:r>
          </a:p>
          <a:p>
            <a:pPr algn="l"/>
            <a:r>
              <a:rPr lang="en-US" altLang="zh-TW" sz="4600" dirty="0" smtClean="0">
                <a:latin typeface="標楷體" panose="03000509000000000000" pitchFamily="65" charset="-120"/>
                <a:ea typeface="標楷體" panose="03000509000000000000" pitchFamily="65" charset="-120"/>
              </a:rPr>
              <a:t>     + 15x +12 </a:t>
            </a:r>
            <a:endParaRPr lang="zh-TW" altLang="en-US" sz="46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37026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753" y="44624"/>
            <a:ext cx="9144000" cy="3600400"/>
          </a:xfrm>
        </p:spPr>
        <p:txBody>
          <a:bodyPr/>
          <a:lstStyle/>
          <a:p>
            <a:pPr marL="0" indent="0" algn="l">
              <a:buNone/>
            </a:pPr>
            <a:r>
              <a:rPr lang="zh-TW" altLang="en-US" sz="3000" dirty="0">
                <a:effectLst/>
                <a:latin typeface="標楷體" panose="03000509000000000000" pitchFamily="65" charset="-120"/>
                <a:ea typeface="標楷體" panose="03000509000000000000" pitchFamily="65" charset="-120"/>
              </a:rPr>
              <a:t>一個已經教書</a:t>
            </a:r>
            <a:r>
              <a:rPr lang="en-US" altLang="zh-TW" sz="3000" dirty="0">
                <a:effectLst/>
                <a:latin typeface="標楷體" panose="03000509000000000000" pitchFamily="65" charset="-120"/>
                <a:ea typeface="標楷體" panose="03000509000000000000" pitchFamily="65" charset="-120"/>
              </a:rPr>
              <a:t>10</a:t>
            </a:r>
            <a:r>
              <a:rPr lang="zh-TW" altLang="en-US" sz="3000" dirty="0" smtClean="0">
                <a:effectLst/>
                <a:latin typeface="標楷體" panose="03000509000000000000" pitchFamily="65" charset="-120"/>
                <a:ea typeface="標楷體" panose="03000509000000000000" pitchFamily="65" charset="-120"/>
              </a:rPr>
              <a:t>年的</a:t>
            </a:r>
            <a:r>
              <a:rPr lang="zh-TW" altLang="en-US" sz="3000" dirty="0">
                <a:effectLst/>
                <a:latin typeface="標楷體" panose="03000509000000000000" pitchFamily="65" charset="-120"/>
                <a:ea typeface="標楷體" panose="03000509000000000000" pitchFamily="65" charset="-120"/>
              </a:rPr>
              <a:t>數學老師，各類各樣的學生所遭遇的學習困境，有了許多面對的經驗也累積了一些解決的策略。然而當我仔細審查自己的內心，會看到在教學中充滿自信的背後</a:t>
            </a:r>
            <a:r>
              <a:rPr lang="zh-TW" altLang="en-US" sz="3000" dirty="0" smtClean="0">
                <a:effectLst/>
                <a:latin typeface="標楷體" panose="03000509000000000000" pitchFamily="65" charset="-120"/>
                <a:ea typeface="標楷體" panose="03000509000000000000" pitchFamily="65" charset="-120"/>
              </a:rPr>
              <a:t>其實</a:t>
            </a:r>
            <a:r>
              <a:rPr lang="zh-TW" altLang="en-US" sz="3000" dirty="0">
                <a:effectLst/>
                <a:latin typeface="標楷體" panose="03000509000000000000" pitchFamily="65" charset="-120"/>
                <a:ea typeface="標楷體" panose="03000509000000000000" pitchFamily="65" charset="-120"/>
              </a:rPr>
              <a:t>藏著種種的妥協，但往往不忍</a:t>
            </a:r>
            <a:r>
              <a:rPr lang="zh-TW" altLang="en-US" sz="3000" dirty="0" smtClean="0">
                <a:effectLst/>
                <a:latin typeface="標楷體" panose="03000509000000000000" pitchFamily="65" charset="-120"/>
                <a:ea typeface="標楷體" panose="03000509000000000000" pitchFamily="65" charset="-120"/>
              </a:rPr>
              <a:t>直視缺陷，</a:t>
            </a:r>
            <a:r>
              <a:rPr lang="zh-TW" altLang="en-US" sz="3000" dirty="0">
                <a:effectLst/>
                <a:latin typeface="標楷體" panose="03000509000000000000" pitchFamily="65" charset="-120"/>
                <a:ea typeface="標楷體" panose="03000509000000000000" pitchFamily="65" charset="-120"/>
              </a:rPr>
              <a:t>於是用盡力而為的念頭來當成暫時的藉口。久而久之，「自信心」持續增加，「看到問題的洞察力」卻越來越薄弱。</a:t>
            </a:r>
          </a:p>
        </p:txBody>
      </p:sp>
      <p:sp>
        <p:nvSpPr>
          <p:cNvPr id="5" name="標題 1"/>
          <p:cNvSpPr txBox="1">
            <a:spLocks/>
          </p:cNvSpPr>
          <p:nvPr/>
        </p:nvSpPr>
        <p:spPr>
          <a:xfrm>
            <a:off x="-36512" y="3717032"/>
            <a:ext cx="9144000" cy="2592288"/>
          </a:xfrm>
          <a:prstGeom prst="rect">
            <a:avLst/>
          </a:prstGeom>
          <a:effectLst/>
        </p:spPr>
        <p:txBody>
          <a:bodyPr vert="horz" lIns="91440" tIns="45720" rIns="91440" bIns="45720" rtlCol="0" anchor="t" anchorCtr="0">
            <a:noAutofit/>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l">
              <a:buNone/>
            </a:pPr>
            <a:r>
              <a:rPr lang="zh-TW" altLang="en-US" sz="3200" dirty="0">
                <a:effectLst/>
                <a:latin typeface="標楷體" panose="03000509000000000000" pitchFamily="65" charset="-120"/>
                <a:ea typeface="標楷體" panose="03000509000000000000" pitchFamily="65" charset="-120"/>
              </a:rPr>
              <a:t>反覆回顧自己的上課歷程，</a:t>
            </a:r>
            <a:r>
              <a:rPr lang="zh-TW" altLang="en-US" sz="3200" dirty="0">
                <a:latin typeface="標楷體" panose="03000509000000000000" pitchFamily="65" charset="-120"/>
                <a:ea typeface="標楷體" panose="03000509000000000000" pitchFamily="65" charset="-120"/>
              </a:rPr>
              <a:t> </a:t>
            </a:r>
            <a:r>
              <a:rPr lang="zh-TW" altLang="en-US" sz="3200" dirty="0">
                <a:effectLst/>
                <a:latin typeface="標楷體" panose="03000509000000000000" pitchFamily="65" charset="-120"/>
                <a:ea typeface="標楷體" panose="03000509000000000000" pitchFamily="65" charset="-120"/>
              </a:rPr>
              <a:t>是個重新出發的起點。冷靜看待理所當然的、自以為是的教學過程，有時候就能不被「完成任務的流暢感」屏蔽視線，而看見其中確實缺乏意義，需要微調，或全面思索新的可能。</a:t>
            </a:r>
            <a:endParaRPr lang="zh-TW" altLang="en-US" sz="3000" dirty="0">
              <a:effectLst/>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48694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0" y="764704"/>
            <a:ext cx="9144000" cy="1944216"/>
          </a:xfrm>
        </p:spPr>
        <p:txBody>
          <a:bodyPr>
            <a:normAutofit fontScale="90000"/>
          </a:bodyPr>
          <a:lstStyle/>
          <a:p>
            <a:pPr>
              <a:lnSpc>
                <a:spcPct val="150000"/>
              </a:lnSpc>
            </a:pPr>
            <a:r>
              <a:rPr lang="zh-TW" altLang="zh-TW" sz="4000" dirty="0"/>
              <a:t>下面有一個</a:t>
            </a:r>
            <a:r>
              <a:rPr lang="zh-TW" altLang="zh-TW" sz="4000" b="1" dirty="0"/>
              <a:t>點</a:t>
            </a:r>
            <a:r>
              <a:rPr lang="en-US" altLang="zh-TW" sz="4000" dirty="0"/>
              <a:t>A</a:t>
            </a:r>
            <a:r>
              <a:rPr lang="zh-TW" altLang="zh-TW" sz="4000" dirty="0"/>
              <a:t>，請拿個</a:t>
            </a:r>
            <a:r>
              <a:rPr lang="zh-TW" altLang="zh-TW" sz="4000" b="1" dirty="0"/>
              <a:t>圓</a:t>
            </a:r>
            <a:r>
              <a:rPr lang="zh-TW" altLang="zh-TW" sz="4000" dirty="0"/>
              <a:t>來畫畫看</a:t>
            </a:r>
            <a:r>
              <a:rPr lang="zh-TW" altLang="zh-TW" sz="4000" dirty="0" smtClean="0"/>
              <a:t>，</a:t>
            </a:r>
            <a:r>
              <a:rPr lang="en-US" altLang="zh-TW" sz="4000" dirty="0" smtClean="0"/>
              <a:t/>
            </a:r>
            <a:br>
              <a:rPr lang="en-US" altLang="zh-TW" sz="4000" dirty="0" smtClean="0"/>
            </a:br>
            <a:r>
              <a:rPr lang="zh-TW" altLang="zh-TW" sz="4000" dirty="0" smtClean="0"/>
              <a:t>圓</a:t>
            </a:r>
            <a:r>
              <a:rPr lang="zh-TW" altLang="zh-TW" sz="4000" dirty="0"/>
              <a:t>和</a:t>
            </a:r>
            <a:r>
              <a:rPr lang="en-US" altLang="zh-TW" sz="4000" dirty="0"/>
              <a:t>A</a:t>
            </a:r>
            <a:r>
              <a:rPr lang="zh-TW" altLang="zh-TW" sz="4000" dirty="0"/>
              <a:t>點可以有哪些</a:t>
            </a:r>
            <a:r>
              <a:rPr lang="zh-TW" altLang="zh-TW" sz="4000" b="1" dirty="0"/>
              <a:t>不同的擺放關係</a:t>
            </a:r>
            <a:r>
              <a:rPr lang="zh-TW" altLang="zh-TW" sz="4000" dirty="0" smtClean="0"/>
              <a:t>？</a:t>
            </a:r>
            <a:r>
              <a:rPr lang="en-US" altLang="zh-TW" sz="4000" dirty="0" smtClean="0"/>
              <a:t/>
            </a:r>
            <a:br>
              <a:rPr lang="en-US" altLang="zh-TW" sz="4000" dirty="0" smtClean="0"/>
            </a:br>
            <a:r>
              <a:rPr lang="zh-TW" altLang="zh-TW" sz="4000" dirty="0" smtClean="0"/>
              <a:t>發揮</a:t>
            </a:r>
            <a:r>
              <a:rPr lang="zh-TW" altLang="zh-TW" sz="4000" dirty="0"/>
              <a:t>你的創意</a:t>
            </a:r>
            <a:r>
              <a:rPr lang="zh-TW" altLang="zh-TW" sz="4000" b="1" dirty="0"/>
              <a:t>畫出來</a:t>
            </a:r>
            <a:r>
              <a:rPr lang="zh-TW" altLang="zh-TW" sz="4000" dirty="0"/>
              <a:t>！</a:t>
            </a:r>
            <a:endParaRPr lang="zh-TW" altLang="en-US" sz="4000" dirty="0">
              <a:latin typeface="標楷體" panose="03000509000000000000" pitchFamily="65" charset="-120"/>
              <a:ea typeface="標楷體" panose="03000509000000000000" pitchFamily="65" charset="-120"/>
            </a:endParaRPr>
          </a:p>
        </p:txBody>
      </p:sp>
      <p:sp>
        <p:nvSpPr>
          <p:cNvPr id="4" name="Oval 2"/>
          <p:cNvSpPr>
            <a:spLocks noChangeAspect="1" noChangeArrowheads="1"/>
          </p:cNvSpPr>
          <p:nvPr/>
        </p:nvSpPr>
        <p:spPr bwMode="auto">
          <a:xfrm>
            <a:off x="3957389" y="4437112"/>
            <a:ext cx="110555" cy="110555"/>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TW" altLang="en-US" sz="4800"/>
          </a:p>
        </p:txBody>
      </p:sp>
      <p:sp>
        <p:nvSpPr>
          <p:cNvPr id="5" name="Text Box 3"/>
          <p:cNvSpPr txBox="1">
            <a:spLocks noChangeArrowheads="1"/>
          </p:cNvSpPr>
          <p:nvPr/>
        </p:nvSpPr>
        <p:spPr bwMode="auto">
          <a:xfrm>
            <a:off x="4067944" y="4365104"/>
            <a:ext cx="3778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4800" b="0" i="0" u="none" strike="noStrike" cap="none" normalizeH="0" baseline="0" smtClean="0">
                <a:ln>
                  <a:noFill/>
                </a:ln>
                <a:solidFill>
                  <a:schemeClr val="tx1"/>
                </a:solidFill>
                <a:effectLst/>
                <a:latin typeface="Calibri" pitchFamily="34" charset="0"/>
                <a:ea typeface="新細明體" pitchFamily="18" charset="-120"/>
                <a:cs typeface="新細明體" pitchFamily="18" charset="-120"/>
              </a:rPr>
              <a:t>A</a:t>
            </a:r>
            <a:endParaRPr kumimoji="1" lang="zh-TW" altLang="zh-TW" sz="4800" b="0" i="0" u="none" strike="noStrike" cap="none" normalizeH="0" baseline="0" smtClean="0">
              <a:ln>
                <a:noFill/>
              </a:ln>
              <a:solidFill>
                <a:schemeClr val="tx1"/>
              </a:solidFill>
              <a:effectLst/>
              <a:latin typeface="Arial" pitchFamily="34" charset="0"/>
              <a:ea typeface="新細明體" pitchFamily="18" charset="-120"/>
              <a:cs typeface="新細明體" pitchFamily="18" charset="-120"/>
            </a:endParaRPr>
          </a:p>
        </p:txBody>
      </p:sp>
    </p:spTree>
    <p:extLst>
      <p:ext uri="{BB962C8B-B14F-4D97-AF65-F5344CB8AC3E}">
        <p14:creationId xmlns:p14="http://schemas.microsoft.com/office/powerpoint/2010/main" val="194135860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0" y="2060848"/>
            <a:ext cx="9144000" cy="1944216"/>
          </a:xfrm>
        </p:spPr>
        <p:txBody>
          <a:bodyPr>
            <a:normAutofit/>
          </a:bodyPr>
          <a:lstStyle/>
          <a:p>
            <a:pPr>
              <a:lnSpc>
                <a:spcPct val="150000"/>
              </a:lnSpc>
            </a:pPr>
            <a:r>
              <a:rPr lang="zh-TW" altLang="en-US" sz="4000" dirty="0" smtClean="0">
                <a:latin typeface="標楷體" panose="03000509000000000000" pitchFamily="65" charset="-120"/>
                <a:ea typeface="標楷體" panose="03000509000000000000" pitchFamily="65" charset="-120"/>
              </a:rPr>
              <a:t>談中心點的重要</a:t>
            </a:r>
            <a:endParaRPr lang="zh-TW" altLang="en-US" sz="40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15146827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0" y="548680"/>
            <a:ext cx="9144000" cy="2592288"/>
          </a:xfrm>
        </p:spPr>
        <p:txBody>
          <a:bodyPr>
            <a:noAutofit/>
          </a:bodyPr>
          <a:lstStyle/>
          <a:p>
            <a:pPr>
              <a:lnSpc>
                <a:spcPct val="150000"/>
              </a:lnSpc>
            </a:pPr>
            <a:r>
              <a:rPr lang="zh-TW" altLang="en-US" sz="4000" b="1" dirty="0" smtClean="0">
                <a:latin typeface="標楷體" panose="03000509000000000000" pitchFamily="65" charset="-120"/>
                <a:ea typeface="標楷體" panose="03000509000000000000" pitchFamily="65" charset="-120"/>
              </a:rPr>
              <a:t>站在</a:t>
            </a:r>
            <a:r>
              <a:rPr lang="zh-TW" altLang="zh-TW" sz="4000" b="1" dirty="0" smtClean="0">
                <a:latin typeface="標楷體" panose="03000509000000000000" pitchFamily="65" charset="-120"/>
                <a:ea typeface="標楷體" panose="03000509000000000000" pitchFamily="65" charset="-120"/>
              </a:rPr>
              <a:t>圓</a:t>
            </a:r>
            <a:r>
              <a:rPr lang="zh-TW" altLang="en-US" sz="4000" dirty="0" smtClean="0">
                <a:latin typeface="標楷體" panose="03000509000000000000" pitchFamily="65" charset="-120"/>
                <a:ea typeface="標楷體" panose="03000509000000000000" pitchFamily="65" charset="-120"/>
              </a:rPr>
              <a:t>的哪裡離</a:t>
            </a:r>
            <a:r>
              <a:rPr lang="en-US" altLang="zh-TW" sz="4000" dirty="0" smtClean="0">
                <a:latin typeface="標楷體" panose="03000509000000000000" pitchFamily="65" charset="-120"/>
                <a:ea typeface="標楷體" panose="03000509000000000000" pitchFamily="65" charset="-120"/>
              </a:rPr>
              <a:t>A</a:t>
            </a:r>
            <a:r>
              <a:rPr lang="zh-TW" altLang="en-US" sz="4000" dirty="0" smtClean="0">
                <a:latin typeface="標楷體" panose="03000509000000000000" pitchFamily="65" charset="-120"/>
                <a:ea typeface="標楷體" panose="03000509000000000000" pitchFamily="65" charset="-120"/>
              </a:rPr>
              <a:t>最近</a:t>
            </a:r>
            <a:r>
              <a:rPr lang="en-US" altLang="zh-TW" sz="4000" dirty="0">
                <a:latin typeface="標楷體" panose="03000509000000000000" pitchFamily="65" charset="-120"/>
                <a:ea typeface="標楷體" panose="03000509000000000000" pitchFamily="65" charset="-120"/>
              </a:rPr>
              <a:t>?</a:t>
            </a:r>
            <a:r>
              <a:rPr lang="en-US" altLang="zh-TW" sz="4000" dirty="0" smtClean="0">
                <a:latin typeface="標楷體" panose="03000509000000000000" pitchFamily="65" charset="-120"/>
                <a:ea typeface="標楷體" panose="03000509000000000000" pitchFamily="65" charset="-120"/>
              </a:rPr>
              <a:t/>
            </a:r>
            <a:br>
              <a:rPr lang="en-US" altLang="zh-TW" sz="4000" dirty="0" smtClean="0">
                <a:latin typeface="標楷體" panose="03000509000000000000" pitchFamily="65" charset="-120"/>
                <a:ea typeface="標楷體" panose="03000509000000000000" pitchFamily="65" charset="-120"/>
              </a:rPr>
            </a:br>
            <a:r>
              <a:rPr lang="zh-TW" altLang="en-US" sz="4000" b="1" dirty="0">
                <a:latin typeface="標楷體" panose="03000509000000000000" pitchFamily="65" charset="-120"/>
                <a:ea typeface="標楷體" panose="03000509000000000000" pitchFamily="65" charset="-120"/>
              </a:rPr>
              <a:t>站在</a:t>
            </a:r>
            <a:r>
              <a:rPr lang="zh-TW" altLang="zh-TW" sz="4000" b="1" dirty="0">
                <a:latin typeface="標楷體" panose="03000509000000000000" pitchFamily="65" charset="-120"/>
                <a:ea typeface="標楷體" panose="03000509000000000000" pitchFamily="65" charset="-120"/>
              </a:rPr>
              <a:t>圓</a:t>
            </a:r>
            <a:r>
              <a:rPr lang="zh-TW" altLang="en-US" sz="4000" dirty="0">
                <a:latin typeface="標楷體" panose="03000509000000000000" pitchFamily="65" charset="-120"/>
                <a:ea typeface="標楷體" panose="03000509000000000000" pitchFamily="65" charset="-120"/>
              </a:rPr>
              <a:t>的哪裡離</a:t>
            </a:r>
            <a:r>
              <a:rPr lang="en-US" altLang="zh-TW" sz="4000" dirty="0">
                <a:latin typeface="標楷體" panose="03000509000000000000" pitchFamily="65" charset="-120"/>
                <a:ea typeface="標楷體" panose="03000509000000000000" pitchFamily="65" charset="-120"/>
              </a:rPr>
              <a:t>A</a:t>
            </a:r>
            <a:r>
              <a:rPr lang="zh-TW" altLang="en-US" sz="4000" dirty="0" smtClean="0">
                <a:latin typeface="標楷體" panose="03000509000000000000" pitchFamily="65" charset="-120"/>
                <a:ea typeface="標楷體" panose="03000509000000000000" pitchFamily="65" charset="-120"/>
              </a:rPr>
              <a:t>最遠</a:t>
            </a:r>
            <a:r>
              <a:rPr lang="en-US" altLang="zh-TW" sz="4000" dirty="0" smtClean="0">
                <a:latin typeface="標楷體" panose="03000509000000000000" pitchFamily="65" charset="-120"/>
                <a:ea typeface="標楷體" panose="03000509000000000000" pitchFamily="65" charset="-120"/>
              </a:rPr>
              <a:t>?</a:t>
            </a:r>
            <a:endParaRPr lang="zh-TW" altLang="en-US" sz="4000" dirty="0">
              <a:latin typeface="標楷體" panose="03000509000000000000" pitchFamily="65" charset="-120"/>
              <a:ea typeface="標楷體" panose="03000509000000000000" pitchFamily="65" charset="-120"/>
            </a:endParaRPr>
          </a:p>
        </p:txBody>
      </p:sp>
      <p:sp>
        <p:nvSpPr>
          <p:cNvPr id="4" name="Oval 2"/>
          <p:cNvSpPr>
            <a:spLocks noChangeAspect="1" noChangeArrowheads="1"/>
          </p:cNvSpPr>
          <p:nvPr/>
        </p:nvSpPr>
        <p:spPr bwMode="auto">
          <a:xfrm>
            <a:off x="3957389" y="4437112"/>
            <a:ext cx="110555" cy="110555"/>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TW" altLang="en-US" sz="4800"/>
          </a:p>
        </p:txBody>
      </p:sp>
      <p:sp>
        <p:nvSpPr>
          <p:cNvPr id="5" name="Text Box 3"/>
          <p:cNvSpPr txBox="1">
            <a:spLocks noChangeArrowheads="1"/>
          </p:cNvSpPr>
          <p:nvPr/>
        </p:nvSpPr>
        <p:spPr bwMode="auto">
          <a:xfrm>
            <a:off x="4067944" y="4365104"/>
            <a:ext cx="3778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4800" b="0" i="0" u="none" strike="noStrike" cap="none" normalizeH="0" baseline="0" smtClean="0">
                <a:ln>
                  <a:noFill/>
                </a:ln>
                <a:solidFill>
                  <a:schemeClr val="tx1"/>
                </a:solidFill>
                <a:effectLst/>
                <a:latin typeface="Calibri" pitchFamily="34" charset="0"/>
                <a:ea typeface="新細明體" pitchFamily="18" charset="-120"/>
                <a:cs typeface="新細明體" pitchFamily="18" charset="-120"/>
              </a:rPr>
              <a:t>A</a:t>
            </a:r>
            <a:endParaRPr kumimoji="1" lang="zh-TW" altLang="zh-TW" sz="4800" b="0" i="0" u="none" strike="noStrike" cap="none" normalizeH="0" baseline="0" smtClean="0">
              <a:ln>
                <a:noFill/>
              </a:ln>
              <a:solidFill>
                <a:schemeClr val="tx1"/>
              </a:solidFill>
              <a:effectLst/>
              <a:latin typeface="Arial" pitchFamily="34" charset="0"/>
              <a:ea typeface="新細明體" pitchFamily="18" charset="-120"/>
              <a:cs typeface="新細明體" pitchFamily="18" charset="-120"/>
            </a:endParaRPr>
          </a:p>
        </p:txBody>
      </p:sp>
      <p:sp>
        <p:nvSpPr>
          <p:cNvPr id="6" name="Oval 2"/>
          <p:cNvSpPr>
            <a:spLocks noChangeAspect="1" noChangeArrowheads="1"/>
          </p:cNvSpPr>
          <p:nvPr/>
        </p:nvSpPr>
        <p:spPr bwMode="auto">
          <a:xfrm>
            <a:off x="3506958" y="2996952"/>
            <a:ext cx="2232248" cy="2232248"/>
          </a:xfrm>
          <a:prstGeom prst="ellipse">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367786941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0" y="764704"/>
            <a:ext cx="9144000" cy="1944216"/>
          </a:xfrm>
        </p:spPr>
        <p:txBody>
          <a:bodyPr>
            <a:normAutofit/>
          </a:bodyPr>
          <a:lstStyle/>
          <a:p>
            <a:pPr>
              <a:lnSpc>
                <a:spcPct val="150000"/>
              </a:lnSpc>
            </a:pPr>
            <a:r>
              <a:rPr lang="zh-TW" altLang="zh-TW" sz="4000" dirty="0">
                <a:latin typeface="標楷體" panose="03000509000000000000" pitchFamily="65" charset="-120"/>
                <a:ea typeface="標楷體" panose="03000509000000000000" pitchFamily="65" charset="-120"/>
              </a:rPr>
              <a:t>下面有一個</a:t>
            </a:r>
            <a:r>
              <a:rPr lang="zh-TW" altLang="zh-TW" sz="4000" b="1" dirty="0">
                <a:latin typeface="標楷體" panose="03000509000000000000" pitchFamily="65" charset="-120"/>
                <a:ea typeface="標楷體" panose="03000509000000000000" pitchFamily="65" charset="-120"/>
              </a:rPr>
              <a:t>圓</a:t>
            </a:r>
            <a:r>
              <a:rPr lang="zh-TW" altLang="zh-TW" sz="4000" dirty="0">
                <a:latin typeface="標楷體" panose="03000509000000000000" pitchFamily="65" charset="-120"/>
                <a:ea typeface="標楷體" panose="03000509000000000000" pitchFamily="65" charset="-120"/>
              </a:rPr>
              <a:t>，請</a:t>
            </a:r>
            <a:r>
              <a:rPr lang="zh-TW" altLang="zh-TW" sz="4000" dirty="0" smtClean="0">
                <a:latin typeface="標楷體" panose="03000509000000000000" pitchFamily="65" charset="-120"/>
                <a:ea typeface="標楷體" panose="03000509000000000000" pitchFamily="65" charset="-120"/>
              </a:rPr>
              <a:t>拿</a:t>
            </a:r>
            <a:r>
              <a:rPr lang="zh-TW" altLang="en-US" sz="4000" dirty="0" smtClean="0">
                <a:latin typeface="標楷體" panose="03000509000000000000" pitchFamily="65" charset="-120"/>
                <a:ea typeface="標楷體" panose="03000509000000000000" pitchFamily="65" charset="-120"/>
              </a:rPr>
              <a:t>線段</a:t>
            </a:r>
            <a:r>
              <a:rPr lang="zh-TW" altLang="zh-TW" sz="4000" dirty="0" smtClean="0">
                <a:latin typeface="標楷體" panose="03000509000000000000" pitchFamily="65" charset="-120"/>
                <a:ea typeface="標楷體" panose="03000509000000000000" pitchFamily="65" charset="-120"/>
              </a:rPr>
              <a:t>來</a:t>
            </a:r>
            <a:r>
              <a:rPr lang="zh-TW" altLang="zh-TW" sz="4000" dirty="0">
                <a:latin typeface="標楷體" panose="03000509000000000000" pitchFamily="65" charset="-120"/>
                <a:ea typeface="標楷體" panose="03000509000000000000" pitchFamily="65" charset="-120"/>
              </a:rPr>
              <a:t>畫畫看</a:t>
            </a:r>
            <a:r>
              <a:rPr lang="zh-TW" altLang="zh-TW" sz="4000" dirty="0" smtClean="0">
                <a:latin typeface="標楷體" panose="03000509000000000000" pitchFamily="65" charset="-120"/>
                <a:ea typeface="標楷體" panose="03000509000000000000" pitchFamily="65" charset="-120"/>
              </a:rPr>
              <a:t>，</a:t>
            </a:r>
            <a:r>
              <a:rPr lang="en-US" altLang="zh-TW" sz="4000" dirty="0" smtClean="0">
                <a:latin typeface="標楷體" panose="03000509000000000000" pitchFamily="65" charset="-120"/>
                <a:ea typeface="標楷體" panose="03000509000000000000" pitchFamily="65" charset="-120"/>
              </a:rPr>
              <a:t/>
            </a:r>
            <a:br>
              <a:rPr lang="en-US" altLang="zh-TW" sz="4000" dirty="0" smtClean="0">
                <a:latin typeface="標楷體" panose="03000509000000000000" pitchFamily="65" charset="-120"/>
                <a:ea typeface="標楷體" panose="03000509000000000000" pitchFamily="65" charset="-120"/>
              </a:rPr>
            </a:br>
            <a:r>
              <a:rPr lang="zh-TW" altLang="zh-TW" sz="4000" b="1" dirty="0" smtClean="0">
                <a:latin typeface="標楷體" panose="03000509000000000000" pitchFamily="65" charset="-120"/>
                <a:ea typeface="標楷體" panose="03000509000000000000" pitchFamily="65" charset="-120"/>
              </a:rPr>
              <a:t>畫出</a:t>
            </a:r>
            <a:r>
              <a:rPr lang="zh-TW" altLang="en-US" sz="4000" dirty="0">
                <a:latin typeface="標楷體" panose="03000509000000000000" pitchFamily="65" charset="-120"/>
                <a:ea typeface="標楷體" panose="03000509000000000000" pitchFamily="65" charset="-120"/>
              </a:rPr>
              <a:t>線段</a:t>
            </a:r>
            <a:r>
              <a:rPr lang="zh-TW" altLang="zh-TW" sz="4000" dirty="0" smtClean="0">
                <a:latin typeface="標楷體" panose="03000509000000000000" pitchFamily="65" charset="-120"/>
                <a:ea typeface="標楷體" panose="03000509000000000000" pitchFamily="65" charset="-120"/>
              </a:rPr>
              <a:t>和</a:t>
            </a:r>
            <a:r>
              <a:rPr lang="zh-TW" altLang="zh-TW" sz="4000" dirty="0">
                <a:latin typeface="標楷體" panose="03000509000000000000" pitchFamily="65" charset="-120"/>
                <a:ea typeface="標楷體" panose="03000509000000000000" pitchFamily="65" charset="-120"/>
              </a:rPr>
              <a:t>圓</a:t>
            </a:r>
            <a:r>
              <a:rPr lang="zh-TW" altLang="zh-TW" sz="4000" b="1" dirty="0">
                <a:latin typeface="標楷體" panose="03000509000000000000" pitchFamily="65" charset="-120"/>
                <a:ea typeface="標楷體" panose="03000509000000000000" pitchFamily="65" charset="-120"/>
              </a:rPr>
              <a:t>不同的擺放關係</a:t>
            </a:r>
            <a:r>
              <a:rPr lang="zh-TW" altLang="zh-TW" sz="4000" dirty="0">
                <a:latin typeface="標楷體" panose="03000509000000000000" pitchFamily="65" charset="-120"/>
                <a:ea typeface="標楷體" panose="03000509000000000000" pitchFamily="65" charset="-120"/>
              </a:rPr>
              <a:t>。</a:t>
            </a:r>
            <a:endParaRPr lang="zh-TW" altLang="en-US" sz="4000" dirty="0">
              <a:latin typeface="標楷體" panose="03000509000000000000" pitchFamily="65" charset="-120"/>
              <a:ea typeface="標楷體" panose="03000509000000000000" pitchFamily="65" charset="-120"/>
            </a:endParaRPr>
          </a:p>
        </p:txBody>
      </p:sp>
      <p:pic>
        <p:nvPicPr>
          <p:cNvPr id="3" name="圖片 2"/>
          <p:cNvPicPr/>
          <p:nvPr/>
        </p:nvPicPr>
        <p:blipFill>
          <a:blip r:embed="rId2" cstate="print">
            <a:clrChange>
              <a:clrFrom>
                <a:srgbClr val="FFFFFF"/>
              </a:clrFrom>
              <a:clrTo>
                <a:srgbClr val="FFFFFF">
                  <a:alpha val="0"/>
                </a:srgbClr>
              </a:clrTo>
            </a:clrChange>
          </a:blip>
          <a:srcRect/>
          <a:stretch>
            <a:fillRect/>
          </a:stretch>
        </p:blipFill>
        <p:spPr bwMode="auto">
          <a:xfrm>
            <a:off x="3347864" y="3212976"/>
            <a:ext cx="2340000" cy="2340000"/>
          </a:xfrm>
          <a:prstGeom prst="rect">
            <a:avLst/>
          </a:prstGeom>
          <a:noFill/>
          <a:ln w="9525">
            <a:noFill/>
            <a:miter lim="800000"/>
            <a:headEnd/>
            <a:tailEnd/>
          </a:ln>
        </p:spPr>
      </p:pic>
    </p:spTree>
    <p:extLst>
      <p:ext uri="{BB962C8B-B14F-4D97-AF65-F5344CB8AC3E}">
        <p14:creationId xmlns:p14="http://schemas.microsoft.com/office/powerpoint/2010/main" val="428180993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0" y="2060848"/>
            <a:ext cx="9144000" cy="1944216"/>
          </a:xfrm>
        </p:spPr>
        <p:txBody>
          <a:bodyPr>
            <a:normAutofit/>
          </a:bodyPr>
          <a:lstStyle/>
          <a:p>
            <a:pPr>
              <a:lnSpc>
                <a:spcPct val="150000"/>
              </a:lnSpc>
            </a:pPr>
            <a:r>
              <a:rPr lang="zh-TW" altLang="en-US" sz="4000" dirty="0" smtClean="0">
                <a:latin typeface="標楷體" panose="03000509000000000000" pitchFamily="65" charset="-120"/>
                <a:ea typeface="標楷體" panose="03000509000000000000" pitchFamily="65" charset="-120"/>
              </a:rPr>
              <a:t>怎麼談中心點的重要</a:t>
            </a:r>
            <a:endParaRPr lang="zh-TW" altLang="en-US" sz="40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73639177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0" y="2060848"/>
            <a:ext cx="9144000" cy="1944216"/>
          </a:xfrm>
        </p:spPr>
        <p:txBody>
          <a:bodyPr>
            <a:normAutofit/>
          </a:bodyPr>
          <a:lstStyle/>
          <a:p>
            <a:pPr>
              <a:lnSpc>
                <a:spcPct val="150000"/>
              </a:lnSpc>
            </a:pPr>
            <a:r>
              <a:rPr lang="zh-TW" altLang="en-US" sz="4000" dirty="0" smtClean="0">
                <a:latin typeface="標楷體" panose="03000509000000000000" pitchFamily="65" charset="-120"/>
                <a:ea typeface="標楷體" panose="03000509000000000000" pitchFamily="65" charset="-120"/>
              </a:rPr>
              <a:t>感受中心點的重要</a:t>
            </a:r>
            <a:endParaRPr lang="zh-TW" altLang="en-US" sz="40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16824525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0" y="764704"/>
            <a:ext cx="9144000" cy="1944216"/>
          </a:xfrm>
        </p:spPr>
        <p:txBody>
          <a:bodyPr>
            <a:normAutofit/>
          </a:bodyPr>
          <a:lstStyle/>
          <a:p>
            <a:pPr>
              <a:lnSpc>
                <a:spcPct val="150000"/>
              </a:lnSpc>
            </a:pPr>
            <a:r>
              <a:rPr lang="zh-TW" altLang="zh-TW" sz="4000" dirty="0">
                <a:latin typeface="標楷體" panose="03000509000000000000" pitchFamily="65" charset="-120"/>
                <a:ea typeface="標楷體" panose="03000509000000000000" pitchFamily="65" charset="-120"/>
              </a:rPr>
              <a:t>下面有一個</a:t>
            </a:r>
            <a:r>
              <a:rPr lang="zh-TW" altLang="zh-TW" sz="4000" b="1" dirty="0">
                <a:latin typeface="標楷體" panose="03000509000000000000" pitchFamily="65" charset="-120"/>
                <a:ea typeface="標楷體" panose="03000509000000000000" pitchFamily="65" charset="-120"/>
              </a:rPr>
              <a:t>圓</a:t>
            </a:r>
            <a:r>
              <a:rPr lang="zh-TW" altLang="zh-TW" sz="4000" dirty="0">
                <a:latin typeface="標楷體" panose="03000509000000000000" pitchFamily="65" charset="-120"/>
                <a:ea typeface="標楷體" panose="03000509000000000000" pitchFamily="65" charset="-120"/>
              </a:rPr>
              <a:t>，請拿</a:t>
            </a:r>
            <a:r>
              <a:rPr lang="zh-TW" altLang="zh-TW" sz="4000" b="1" dirty="0" smtClean="0">
                <a:latin typeface="標楷體" panose="03000509000000000000" pitchFamily="65" charset="-120"/>
                <a:ea typeface="標楷體" panose="03000509000000000000" pitchFamily="65" charset="-120"/>
              </a:rPr>
              <a:t>直線</a:t>
            </a:r>
            <a:r>
              <a:rPr lang="zh-TW" altLang="zh-TW" sz="4000" dirty="0" smtClean="0">
                <a:latin typeface="標楷體" panose="03000509000000000000" pitchFamily="65" charset="-120"/>
                <a:ea typeface="標楷體" panose="03000509000000000000" pitchFamily="65" charset="-120"/>
              </a:rPr>
              <a:t>來</a:t>
            </a:r>
            <a:r>
              <a:rPr lang="zh-TW" altLang="zh-TW" sz="4000" dirty="0">
                <a:latin typeface="標楷體" panose="03000509000000000000" pitchFamily="65" charset="-120"/>
                <a:ea typeface="標楷體" panose="03000509000000000000" pitchFamily="65" charset="-120"/>
              </a:rPr>
              <a:t>畫畫看</a:t>
            </a:r>
            <a:r>
              <a:rPr lang="zh-TW" altLang="zh-TW" sz="4000" dirty="0" smtClean="0">
                <a:latin typeface="標楷體" panose="03000509000000000000" pitchFamily="65" charset="-120"/>
                <a:ea typeface="標楷體" panose="03000509000000000000" pitchFamily="65" charset="-120"/>
              </a:rPr>
              <a:t>，</a:t>
            </a:r>
            <a:r>
              <a:rPr lang="en-US" altLang="zh-TW" sz="4000" dirty="0" smtClean="0">
                <a:latin typeface="標楷體" panose="03000509000000000000" pitchFamily="65" charset="-120"/>
                <a:ea typeface="標楷體" panose="03000509000000000000" pitchFamily="65" charset="-120"/>
              </a:rPr>
              <a:t/>
            </a:r>
            <a:br>
              <a:rPr lang="en-US" altLang="zh-TW" sz="4000" dirty="0" smtClean="0">
                <a:latin typeface="標楷體" panose="03000509000000000000" pitchFamily="65" charset="-120"/>
                <a:ea typeface="標楷體" panose="03000509000000000000" pitchFamily="65" charset="-120"/>
              </a:rPr>
            </a:br>
            <a:r>
              <a:rPr lang="zh-TW" altLang="zh-TW" sz="4000" b="1" dirty="0" smtClean="0">
                <a:latin typeface="標楷體" panose="03000509000000000000" pitchFamily="65" charset="-120"/>
                <a:ea typeface="標楷體" panose="03000509000000000000" pitchFamily="65" charset="-120"/>
              </a:rPr>
              <a:t>畫</a:t>
            </a:r>
            <a:r>
              <a:rPr lang="zh-TW" altLang="zh-TW" sz="4000" b="1" dirty="0">
                <a:latin typeface="標楷體" panose="03000509000000000000" pitchFamily="65" charset="-120"/>
                <a:ea typeface="標楷體" panose="03000509000000000000" pitchFamily="65" charset="-120"/>
              </a:rPr>
              <a:t>出</a:t>
            </a:r>
            <a:r>
              <a:rPr lang="zh-TW" altLang="zh-TW" sz="4000" dirty="0">
                <a:latin typeface="標楷體" panose="03000509000000000000" pitchFamily="65" charset="-120"/>
                <a:ea typeface="標楷體" panose="03000509000000000000" pitchFamily="65" charset="-120"/>
              </a:rPr>
              <a:t>直線和圓</a:t>
            </a:r>
            <a:r>
              <a:rPr lang="zh-TW" altLang="zh-TW" sz="4000" b="1" dirty="0">
                <a:latin typeface="標楷體" panose="03000509000000000000" pitchFamily="65" charset="-120"/>
                <a:ea typeface="標楷體" panose="03000509000000000000" pitchFamily="65" charset="-120"/>
              </a:rPr>
              <a:t>不同的擺放關係</a:t>
            </a:r>
            <a:r>
              <a:rPr lang="zh-TW" altLang="zh-TW" sz="4000" dirty="0">
                <a:latin typeface="標楷體" panose="03000509000000000000" pitchFamily="65" charset="-120"/>
                <a:ea typeface="標楷體" panose="03000509000000000000" pitchFamily="65" charset="-120"/>
              </a:rPr>
              <a:t>。</a:t>
            </a:r>
            <a:endParaRPr lang="zh-TW" altLang="en-US" sz="4000" dirty="0">
              <a:latin typeface="標楷體" panose="03000509000000000000" pitchFamily="65" charset="-120"/>
              <a:ea typeface="標楷體" panose="03000509000000000000" pitchFamily="65" charset="-120"/>
            </a:endParaRPr>
          </a:p>
        </p:txBody>
      </p:sp>
      <p:pic>
        <p:nvPicPr>
          <p:cNvPr id="3" name="圖片 2"/>
          <p:cNvPicPr/>
          <p:nvPr/>
        </p:nvPicPr>
        <p:blipFill>
          <a:blip r:embed="rId2" cstate="print">
            <a:clrChange>
              <a:clrFrom>
                <a:srgbClr val="FFFFFF"/>
              </a:clrFrom>
              <a:clrTo>
                <a:srgbClr val="FFFFFF">
                  <a:alpha val="0"/>
                </a:srgbClr>
              </a:clrTo>
            </a:clrChange>
          </a:blip>
          <a:srcRect/>
          <a:stretch>
            <a:fillRect/>
          </a:stretch>
        </p:blipFill>
        <p:spPr bwMode="auto">
          <a:xfrm>
            <a:off x="3347864" y="3212976"/>
            <a:ext cx="2340000" cy="2340000"/>
          </a:xfrm>
          <a:prstGeom prst="rect">
            <a:avLst/>
          </a:prstGeom>
          <a:noFill/>
          <a:ln w="9525">
            <a:noFill/>
            <a:miter lim="800000"/>
            <a:headEnd/>
            <a:tailEnd/>
          </a:ln>
        </p:spPr>
      </p:pic>
    </p:spTree>
    <p:extLst>
      <p:ext uri="{BB962C8B-B14F-4D97-AF65-F5344CB8AC3E}">
        <p14:creationId xmlns:p14="http://schemas.microsoft.com/office/powerpoint/2010/main" val="115146827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0" y="764704"/>
            <a:ext cx="9144000" cy="1944216"/>
          </a:xfrm>
        </p:spPr>
        <p:txBody>
          <a:bodyPr>
            <a:normAutofit/>
          </a:bodyPr>
          <a:lstStyle/>
          <a:p>
            <a:pPr>
              <a:lnSpc>
                <a:spcPct val="150000"/>
              </a:lnSpc>
            </a:pPr>
            <a:r>
              <a:rPr lang="zh-TW" altLang="en-US" sz="4000" dirty="0" smtClean="0">
                <a:latin typeface="標楷體" panose="03000509000000000000" pitchFamily="65" charset="-120"/>
                <a:ea typeface="標楷體" panose="03000509000000000000" pitchFamily="65" charset="-120"/>
              </a:rPr>
              <a:t>切線</a:t>
            </a:r>
            <a:endParaRPr lang="zh-TW" altLang="en-US" sz="4000" dirty="0">
              <a:latin typeface="標楷體" panose="03000509000000000000" pitchFamily="65" charset="-120"/>
              <a:ea typeface="標楷體" panose="03000509000000000000" pitchFamily="65" charset="-120"/>
            </a:endParaRPr>
          </a:p>
        </p:txBody>
      </p:sp>
      <p:sp>
        <p:nvSpPr>
          <p:cNvPr id="3" name="Oval 2"/>
          <p:cNvSpPr>
            <a:spLocks noChangeAspect="1" noChangeArrowheads="1"/>
          </p:cNvSpPr>
          <p:nvPr/>
        </p:nvSpPr>
        <p:spPr bwMode="auto">
          <a:xfrm>
            <a:off x="3419872" y="3212976"/>
            <a:ext cx="2232248" cy="2232248"/>
          </a:xfrm>
          <a:prstGeom prst="ellipse">
            <a:avLst/>
          </a:prstGeom>
          <a:solidFill>
            <a:srgbClr val="FFFFFF"/>
          </a:solid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zh-TW" altLang="en-US"/>
          </a:p>
        </p:txBody>
      </p:sp>
      <p:cxnSp>
        <p:nvCxnSpPr>
          <p:cNvPr id="5" name="直線接點 4"/>
          <p:cNvCxnSpPr/>
          <p:nvPr/>
        </p:nvCxnSpPr>
        <p:spPr>
          <a:xfrm>
            <a:off x="3347864" y="2132856"/>
            <a:ext cx="3672408" cy="252028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22845085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0" y="764704"/>
            <a:ext cx="9144000" cy="1944216"/>
          </a:xfrm>
        </p:spPr>
        <p:txBody>
          <a:bodyPr>
            <a:normAutofit/>
          </a:bodyPr>
          <a:lstStyle/>
          <a:p>
            <a:pPr>
              <a:lnSpc>
                <a:spcPct val="150000"/>
              </a:lnSpc>
            </a:pPr>
            <a:r>
              <a:rPr lang="zh-TW" altLang="zh-TW" sz="4000" dirty="0">
                <a:latin typeface="標楷體" panose="03000509000000000000" pitchFamily="65" charset="-120"/>
                <a:ea typeface="標楷體" panose="03000509000000000000" pitchFamily="65" charset="-120"/>
              </a:rPr>
              <a:t>下面有一個</a:t>
            </a:r>
            <a:r>
              <a:rPr lang="zh-TW" altLang="zh-TW" sz="4000" b="1" dirty="0">
                <a:latin typeface="標楷體" panose="03000509000000000000" pitchFamily="65" charset="-120"/>
                <a:ea typeface="標楷體" panose="03000509000000000000" pitchFamily="65" charset="-120"/>
              </a:rPr>
              <a:t>圓</a:t>
            </a:r>
            <a:r>
              <a:rPr lang="zh-TW" altLang="zh-TW" sz="4000" dirty="0">
                <a:latin typeface="標楷體" panose="03000509000000000000" pitchFamily="65" charset="-120"/>
                <a:ea typeface="標楷體" panose="03000509000000000000" pitchFamily="65" charset="-120"/>
              </a:rPr>
              <a:t>，請</a:t>
            </a:r>
            <a:r>
              <a:rPr lang="zh-TW" altLang="zh-TW" sz="4000" dirty="0" smtClean="0">
                <a:latin typeface="標楷體" panose="03000509000000000000" pitchFamily="65" charset="-120"/>
                <a:ea typeface="標楷體" panose="03000509000000000000" pitchFamily="65" charset="-120"/>
              </a:rPr>
              <a:t>拿</a:t>
            </a:r>
            <a:r>
              <a:rPr lang="zh-TW" altLang="en-US" sz="4000" b="1" dirty="0" smtClean="0">
                <a:latin typeface="標楷體" panose="03000509000000000000" pitchFamily="65" charset="-120"/>
                <a:ea typeface="標楷體" panose="03000509000000000000" pitchFamily="65" charset="-120"/>
              </a:rPr>
              <a:t>圓</a:t>
            </a:r>
            <a:r>
              <a:rPr lang="zh-TW" altLang="zh-TW" sz="4000" dirty="0" smtClean="0">
                <a:latin typeface="標楷體" panose="03000509000000000000" pitchFamily="65" charset="-120"/>
                <a:ea typeface="標楷體" panose="03000509000000000000" pitchFamily="65" charset="-120"/>
              </a:rPr>
              <a:t>來</a:t>
            </a:r>
            <a:r>
              <a:rPr lang="zh-TW" altLang="zh-TW" sz="4000" dirty="0">
                <a:latin typeface="標楷體" panose="03000509000000000000" pitchFamily="65" charset="-120"/>
                <a:ea typeface="標楷體" panose="03000509000000000000" pitchFamily="65" charset="-120"/>
              </a:rPr>
              <a:t>畫畫看</a:t>
            </a:r>
            <a:r>
              <a:rPr lang="zh-TW" altLang="zh-TW" sz="4000" dirty="0" smtClean="0">
                <a:latin typeface="標楷體" panose="03000509000000000000" pitchFamily="65" charset="-120"/>
                <a:ea typeface="標楷體" panose="03000509000000000000" pitchFamily="65" charset="-120"/>
              </a:rPr>
              <a:t>，</a:t>
            </a:r>
            <a:r>
              <a:rPr lang="en-US" altLang="zh-TW" sz="4000" dirty="0" smtClean="0">
                <a:latin typeface="標楷體" panose="03000509000000000000" pitchFamily="65" charset="-120"/>
                <a:ea typeface="標楷體" panose="03000509000000000000" pitchFamily="65" charset="-120"/>
              </a:rPr>
              <a:t/>
            </a:r>
            <a:br>
              <a:rPr lang="en-US" altLang="zh-TW" sz="4000" dirty="0" smtClean="0">
                <a:latin typeface="標楷體" panose="03000509000000000000" pitchFamily="65" charset="-120"/>
                <a:ea typeface="標楷體" panose="03000509000000000000" pitchFamily="65" charset="-120"/>
              </a:rPr>
            </a:br>
            <a:r>
              <a:rPr lang="zh-TW" altLang="zh-TW" sz="4000" b="1" dirty="0" smtClean="0">
                <a:latin typeface="標楷體" panose="03000509000000000000" pitchFamily="65" charset="-120"/>
                <a:ea typeface="標楷體" panose="03000509000000000000" pitchFamily="65" charset="-120"/>
              </a:rPr>
              <a:t>畫出</a:t>
            </a:r>
            <a:r>
              <a:rPr lang="zh-TW" altLang="zh-TW" sz="4000" dirty="0">
                <a:latin typeface="標楷體" panose="03000509000000000000" pitchFamily="65" charset="-120"/>
                <a:ea typeface="標楷體" panose="03000509000000000000" pitchFamily="65" charset="-120"/>
              </a:rPr>
              <a:t>圓</a:t>
            </a:r>
            <a:r>
              <a:rPr lang="zh-TW" altLang="zh-TW" sz="4000" dirty="0" smtClean="0">
                <a:latin typeface="標楷體" panose="03000509000000000000" pitchFamily="65" charset="-120"/>
                <a:ea typeface="標楷體" panose="03000509000000000000" pitchFamily="65" charset="-120"/>
              </a:rPr>
              <a:t>和圓</a:t>
            </a:r>
            <a:r>
              <a:rPr lang="zh-TW" altLang="zh-TW" sz="4000" b="1" dirty="0" smtClean="0">
                <a:latin typeface="標楷體" panose="03000509000000000000" pitchFamily="65" charset="-120"/>
                <a:ea typeface="標楷體" panose="03000509000000000000" pitchFamily="65" charset="-120"/>
              </a:rPr>
              <a:t>不同</a:t>
            </a:r>
            <a:r>
              <a:rPr lang="zh-TW" altLang="zh-TW" sz="4000" b="1" dirty="0">
                <a:latin typeface="標楷體" panose="03000509000000000000" pitchFamily="65" charset="-120"/>
                <a:ea typeface="標楷體" panose="03000509000000000000" pitchFamily="65" charset="-120"/>
              </a:rPr>
              <a:t>的擺放關係</a:t>
            </a:r>
            <a:r>
              <a:rPr lang="zh-TW" altLang="zh-TW" sz="4000" dirty="0">
                <a:latin typeface="標楷體" panose="03000509000000000000" pitchFamily="65" charset="-120"/>
                <a:ea typeface="標楷體" panose="03000509000000000000" pitchFamily="65" charset="-120"/>
              </a:rPr>
              <a:t>。</a:t>
            </a:r>
            <a:endParaRPr lang="zh-TW" altLang="en-US" sz="4000" dirty="0">
              <a:latin typeface="標楷體" panose="03000509000000000000" pitchFamily="65" charset="-120"/>
              <a:ea typeface="標楷體" panose="03000509000000000000" pitchFamily="65" charset="-120"/>
            </a:endParaRPr>
          </a:p>
        </p:txBody>
      </p:sp>
      <p:pic>
        <p:nvPicPr>
          <p:cNvPr id="3" name="圖片 2"/>
          <p:cNvPicPr/>
          <p:nvPr/>
        </p:nvPicPr>
        <p:blipFill>
          <a:blip r:embed="rId2" cstate="print">
            <a:clrChange>
              <a:clrFrom>
                <a:srgbClr val="FFFFFF"/>
              </a:clrFrom>
              <a:clrTo>
                <a:srgbClr val="FFFFFF">
                  <a:alpha val="0"/>
                </a:srgbClr>
              </a:clrTo>
            </a:clrChange>
          </a:blip>
          <a:srcRect/>
          <a:stretch>
            <a:fillRect/>
          </a:stretch>
        </p:blipFill>
        <p:spPr bwMode="auto">
          <a:xfrm>
            <a:off x="3347864" y="3212976"/>
            <a:ext cx="2340000" cy="2340000"/>
          </a:xfrm>
          <a:prstGeom prst="rect">
            <a:avLst/>
          </a:prstGeom>
          <a:noFill/>
          <a:ln w="9525">
            <a:noFill/>
            <a:miter lim="800000"/>
            <a:headEnd/>
            <a:tailEnd/>
          </a:ln>
        </p:spPr>
      </p:pic>
    </p:spTree>
    <p:extLst>
      <p:ext uri="{BB962C8B-B14F-4D97-AF65-F5344CB8AC3E}">
        <p14:creationId xmlns:p14="http://schemas.microsoft.com/office/powerpoint/2010/main" val="20129127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syajh\AppData\Local\LINE\Cache\tmp\148297355939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7704" y="764703"/>
            <a:ext cx="5449540" cy="54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776268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2"/>
          <p:cNvSpPr>
            <a:spLocks noChangeAspect="1" noChangeArrowheads="1"/>
          </p:cNvSpPr>
          <p:nvPr/>
        </p:nvSpPr>
        <p:spPr bwMode="auto">
          <a:xfrm>
            <a:off x="2159176" y="1916832"/>
            <a:ext cx="2232248" cy="2232248"/>
          </a:xfrm>
          <a:prstGeom prst="ellipse">
            <a:avLst/>
          </a:prstGeom>
          <a:solidFill>
            <a:srgbClr val="FFFFFF"/>
          </a:solid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zh-TW" altLang="en-US"/>
          </a:p>
        </p:txBody>
      </p:sp>
      <p:cxnSp>
        <p:nvCxnSpPr>
          <p:cNvPr id="3" name="直線接點 2"/>
          <p:cNvCxnSpPr/>
          <p:nvPr/>
        </p:nvCxnSpPr>
        <p:spPr>
          <a:xfrm>
            <a:off x="2186600" y="1509176"/>
            <a:ext cx="4896544" cy="1440160"/>
          </a:xfrm>
          <a:prstGeom prst="line">
            <a:avLst/>
          </a:prstGeom>
        </p:spPr>
        <p:style>
          <a:lnRef idx="2">
            <a:schemeClr val="dk1"/>
          </a:lnRef>
          <a:fillRef idx="0">
            <a:schemeClr val="dk1"/>
          </a:fillRef>
          <a:effectRef idx="1">
            <a:schemeClr val="dk1"/>
          </a:effectRef>
          <a:fontRef idx="minor">
            <a:schemeClr val="tx1"/>
          </a:fontRef>
        </p:style>
      </p:cxnSp>
      <p:sp>
        <p:nvSpPr>
          <p:cNvPr id="5" name="Oval 2"/>
          <p:cNvSpPr>
            <a:spLocks noChangeAspect="1" noChangeArrowheads="1"/>
          </p:cNvSpPr>
          <p:nvPr/>
        </p:nvSpPr>
        <p:spPr bwMode="auto">
          <a:xfrm>
            <a:off x="5076056" y="2637672"/>
            <a:ext cx="1512168" cy="1512168"/>
          </a:xfrm>
          <a:prstGeom prst="ellipse">
            <a:avLst/>
          </a:prstGeom>
          <a:solidFill>
            <a:srgbClr val="FFFFFF"/>
          </a:solid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14509633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http://static1.bigstockphoto.com/thumbs/2/8/4/large2/48252260.jpg"/>
          <p:cNvPicPr>
            <a:picLocks noChangeAspect="1"/>
          </p:cNvPicPr>
          <p:nvPr/>
        </p:nvPicPr>
        <p:blipFill>
          <a:blip r:embed="rId2" cstate="print">
            <a:clrChange>
              <a:clrFrom>
                <a:srgbClr val="CCCCCC"/>
              </a:clrFrom>
              <a:clrTo>
                <a:srgbClr val="CCCCCC">
                  <a:alpha val="0"/>
                </a:srgbClr>
              </a:clrTo>
            </a:clrChange>
          </a:blip>
          <a:srcRect l="2986" t="48592" r="3430" b="8216"/>
          <a:stretch>
            <a:fillRect/>
          </a:stretch>
        </p:blipFill>
        <p:spPr bwMode="auto">
          <a:xfrm>
            <a:off x="2051720" y="1844824"/>
            <a:ext cx="5144121" cy="2479332"/>
          </a:xfrm>
          <a:prstGeom prst="rect">
            <a:avLst/>
          </a:prstGeom>
          <a:noFill/>
          <a:ln w="9525">
            <a:noFill/>
            <a:miter lim="800000"/>
            <a:headEnd/>
            <a:tailEnd/>
          </a:ln>
        </p:spPr>
      </p:pic>
      <p:cxnSp>
        <p:nvCxnSpPr>
          <p:cNvPr id="6" name="直線接點 5"/>
          <p:cNvCxnSpPr/>
          <p:nvPr/>
        </p:nvCxnSpPr>
        <p:spPr>
          <a:xfrm flipV="1">
            <a:off x="3347864" y="3079922"/>
            <a:ext cx="3312368" cy="4568"/>
          </a:xfrm>
          <a:prstGeom prst="line">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8344638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0" y="188640"/>
            <a:ext cx="9144000" cy="1944216"/>
          </a:xfrm>
        </p:spPr>
        <p:txBody>
          <a:bodyPr>
            <a:normAutofit/>
          </a:bodyPr>
          <a:lstStyle/>
          <a:p>
            <a:pPr>
              <a:lnSpc>
                <a:spcPct val="150000"/>
              </a:lnSpc>
            </a:pPr>
            <a:r>
              <a:rPr lang="zh-TW" altLang="zh-TW" sz="4000" b="1" u="dbl" dirty="0" smtClean="0">
                <a:latin typeface="標楷體" panose="03000509000000000000" pitchFamily="65" charset="-120"/>
                <a:ea typeface="標楷體" panose="03000509000000000000" pitchFamily="65" charset="-120"/>
              </a:rPr>
              <a:t>圓弧</a:t>
            </a:r>
            <a:r>
              <a:rPr lang="zh-TW" altLang="zh-TW" sz="4000" dirty="0" smtClean="0">
                <a:latin typeface="標楷體" panose="03000509000000000000" pitchFamily="65" charset="-120"/>
                <a:ea typeface="標楷體" panose="03000509000000000000" pitchFamily="65" charset="-120"/>
              </a:rPr>
              <a:t>的</a:t>
            </a:r>
            <a:r>
              <a:rPr lang="zh-TW" altLang="en-US" sz="4000" dirty="0" smtClean="0">
                <a:latin typeface="標楷體" panose="03000509000000000000" pitchFamily="65" charset="-120"/>
                <a:ea typeface="標楷體" panose="03000509000000000000" pitchFamily="65" charset="-120"/>
              </a:rPr>
              <a:t>大小</a:t>
            </a:r>
            <a:endParaRPr lang="zh-TW" altLang="en-US" sz="4000" dirty="0">
              <a:latin typeface="標楷體" panose="03000509000000000000" pitchFamily="65" charset="-120"/>
              <a:ea typeface="標楷體" panose="03000509000000000000" pitchFamily="65" charset="-120"/>
            </a:endParaRPr>
          </a:p>
        </p:txBody>
      </p:sp>
      <p:graphicFrame>
        <p:nvGraphicFramePr>
          <p:cNvPr id="3" name="物件 2"/>
          <p:cNvGraphicFramePr>
            <a:graphicFrameLocks noChangeAspect="1"/>
          </p:cNvGraphicFramePr>
          <p:nvPr>
            <p:extLst>
              <p:ext uri="{D42A27DB-BD31-4B8C-83A1-F6EECF244321}">
                <p14:modId xmlns:p14="http://schemas.microsoft.com/office/powerpoint/2010/main" val="1438752907"/>
              </p:ext>
            </p:extLst>
          </p:nvPr>
        </p:nvGraphicFramePr>
        <p:xfrm>
          <a:off x="3131840" y="1988840"/>
          <a:ext cx="2952328" cy="2667875"/>
        </p:xfrm>
        <a:graphic>
          <a:graphicData uri="http://schemas.openxmlformats.org/presentationml/2006/ole">
            <mc:AlternateContent xmlns:mc="http://schemas.openxmlformats.org/markup-compatibility/2006">
              <mc:Choice xmlns:v="urn:schemas-microsoft-com:vml" Requires="v">
                <p:oleObj spid="_x0000_s4121" name="Picture" r:id="rId3" imgW="2685960" imgH="2743200" progId="Word.Picture.8">
                  <p:embed/>
                </p:oleObj>
              </mc:Choice>
              <mc:Fallback>
                <p:oleObj name="Picture" r:id="rId3" imgW="2685960" imgH="2743200" progId="Word.Picture.8">
                  <p:embed/>
                  <p:pic>
                    <p:nvPicPr>
                      <p:cNvPr id="0" name="Picture 5"/>
                      <p:cNvPicPr>
                        <a:picLocks noChangeAspect="1" noChangeArrowheads="1"/>
                      </p:cNvPicPr>
                      <p:nvPr/>
                    </p:nvPicPr>
                    <p:blipFill>
                      <a:blip r:embed="rId4">
                        <a:extLst>
                          <a:ext uri="{28A0092B-C50C-407E-A947-70E740481C1C}">
                            <a14:useLocalDpi xmlns:a14="http://schemas.microsoft.com/office/drawing/2010/main" val="0"/>
                          </a:ext>
                        </a:extLst>
                      </a:blip>
                      <a:srcRect b="11732"/>
                      <a:stretch>
                        <a:fillRect/>
                      </a:stretch>
                    </p:blipFill>
                    <p:spPr bwMode="auto">
                      <a:xfrm>
                        <a:off x="3131840" y="1988840"/>
                        <a:ext cx="2952328" cy="2667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弧形 6"/>
          <p:cNvSpPr/>
          <p:nvPr/>
        </p:nvSpPr>
        <p:spPr>
          <a:xfrm>
            <a:off x="3419872" y="2088907"/>
            <a:ext cx="2520000" cy="2520000"/>
          </a:xfrm>
          <a:prstGeom prst="arc">
            <a:avLst>
              <a:gd name="adj1" fmla="val 12409786"/>
              <a:gd name="adj2" fmla="val 0"/>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zh-TW" altLang="en-US"/>
          </a:p>
        </p:txBody>
      </p:sp>
    </p:spTree>
    <p:extLst>
      <p:ext uri="{BB962C8B-B14F-4D97-AF65-F5344CB8AC3E}">
        <p14:creationId xmlns:p14="http://schemas.microsoft.com/office/powerpoint/2010/main" val="3412748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弧形 1"/>
          <p:cNvSpPr/>
          <p:nvPr/>
        </p:nvSpPr>
        <p:spPr>
          <a:xfrm>
            <a:off x="2843808" y="2132856"/>
            <a:ext cx="3600000" cy="3600000"/>
          </a:xfrm>
          <a:prstGeom prst="arc">
            <a:avLst>
              <a:gd name="adj1" fmla="val 18904809"/>
              <a:gd name="adj2" fmla="val 13506652"/>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zh-TW" altLang="en-US"/>
          </a:p>
        </p:txBody>
      </p:sp>
      <p:sp>
        <p:nvSpPr>
          <p:cNvPr id="5" name="流程圖: 接點 4"/>
          <p:cNvSpPr/>
          <p:nvPr/>
        </p:nvSpPr>
        <p:spPr>
          <a:xfrm>
            <a:off x="3491880" y="5229200"/>
            <a:ext cx="72008" cy="72008"/>
          </a:xfrm>
          <a:prstGeom prst="flowChartConnector">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solidFill>
                <a:srgbClr val="FF0000"/>
              </a:solidFill>
            </a:endParaRPr>
          </a:p>
        </p:txBody>
      </p:sp>
    </p:spTree>
    <p:extLst>
      <p:ext uri="{BB962C8B-B14F-4D97-AF65-F5344CB8AC3E}">
        <p14:creationId xmlns:p14="http://schemas.microsoft.com/office/powerpoint/2010/main" val="18552127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0" y="2276872"/>
            <a:ext cx="9144000" cy="1944216"/>
          </a:xfrm>
        </p:spPr>
        <p:txBody>
          <a:bodyPr>
            <a:normAutofit/>
          </a:bodyPr>
          <a:lstStyle/>
          <a:p>
            <a:pPr>
              <a:lnSpc>
                <a:spcPct val="150000"/>
              </a:lnSpc>
            </a:pPr>
            <a:r>
              <a:rPr lang="zh-TW" altLang="zh-TW" sz="4000" b="1" dirty="0"/>
              <a:t>角</a:t>
            </a:r>
            <a:r>
              <a:rPr lang="zh-TW" altLang="zh-TW" sz="4000" b="1" dirty="0" smtClean="0"/>
              <a:t>的</a:t>
            </a:r>
            <a:r>
              <a:rPr lang="zh-TW" altLang="en-US" sz="4000" b="1" dirty="0" smtClean="0"/>
              <a:t>比較</a:t>
            </a:r>
            <a:endParaRPr lang="zh-TW" altLang="en-US" sz="40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56070324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橢圓 3"/>
          <p:cNvSpPr/>
          <p:nvPr/>
        </p:nvSpPr>
        <p:spPr>
          <a:xfrm>
            <a:off x="2627784" y="1268760"/>
            <a:ext cx="2880000" cy="2880000"/>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cxnSp>
        <p:nvCxnSpPr>
          <p:cNvPr id="6" name="直線接點 5"/>
          <p:cNvCxnSpPr/>
          <p:nvPr/>
        </p:nvCxnSpPr>
        <p:spPr>
          <a:xfrm>
            <a:off x="3131840" y="620688"/>
            <a:ext cx="864096" cy="2088072"/>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直線接點 9"/>
          <p:cNvCxnSpPr/>
          <p:nvPr/>
        </p:nvCxnSpPr>
        <p:spPr>
          <a:xfrm flipV="1">
            <a:off x="3995936" y="709880"/>
            <a:ext cx="648072" cy="1998880"/>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直線接點 11"/>
          <p:cNvCxnSpPr/>
          <p:nvPr/>
        </p:nvCxnSpPr>
        <p:spPr>
          <a:xfrm>
            <a:off x="3068016" y="1052736"/>
            <a:ext cx="2368080" cy="2088232"/>
          </a:xfrm>
          <a:prstGeom prst="line">
            <a:avLst/>
          </a:prstGeom>
        </p:spPr>
        <p:style>
          <a:lnRef idx="2">
            <a:schemeClr val="accent2"/>
          </a:lnRef>
          <a:fillRef idx="0">
            <a:schemeClr val="accent2"/>
          </a:fillRef>
          <a:effectRef idx="1">
            <a:schemeClr val="accent2"/>
          </a:effectRef>
          <a:fontRef idx="minor">
            <a:schemeClr val="tx1"/>
          </a:fontRef>
        </p:style>
      </p:cxnSp>
      <p:cxnSp>
        <p:nvCxnSpPr>
          <p:cNvPr id="13" name="直線接點 12"/>
          <p:cNvCxnSpPr/>
          <p:nvPr/>
        </p:nvCxnSpPr>
        <p:spPr>
          <a:xfrm flipH="1" flipV="1">
            <a:off x="4211960" y="836712"/>
            <a:ext cx="1224136" cy="2304256"/>
          </a:xfrm>
          <a:prstGeom prst="line">
            <a:avLst/>
          </a:prstGeom>
        </p:spPr>
        <p:style>
          <a:lnRef idx="2">
            <a:schemeClr val="accent2"/>
          </a:lnRef>
          <a:fillRef idx="0">
            <a:schemeClr val="accent2"/>
          </a:fillRef>
          <a:effectRef idx="1">
            <a:schemeClr val="accent2"/>
          </a:effectRef>
          <a:fontRef idx="minor">
            <a:schemeClr val="tx1"/>
          </a:fontRef>
        </p:style>
      </p:cxnSp>
      <p:cxnSp>
        <p:nvCxnSpPr>
          <p:cNvPr id="24" name="直線接點 23"/>
          <p:cNvCxnSpPr/>
          <p:nvPr/>
        </p:nvCxnSpPr>
        <p:spPr>
          <a:xfrm>
            <a:off x="3419872" y="1052736"/>
            <a:ext cx="576064" cy="4464496"/>
          </a:xfrm>
          <a:prstGeom prst="line">
            <a:avLst/>
          </a:prstGeom>
        </p:spPr>
        <p:style>
          <a:lnRef idx="2">
            <a:schemeClr val="accent3"/>
          </a:lnRef>
          <a:fillRef idx="0">
            <a:schemeClr val="accent3"/>
          </a:fillRef>
          <a:effectRef idx="1">
            <a:schemeClr val="accent3"/>
          </a:effectRef>
          <a:fontRef idx="minor">
            <a:schemeClr val="tx1"/>
          </a:fontRef>
        </p:style>
      </p:cxnSp>
      <p:cxnSp>
        <p:nvCxnSpPr>
          <p:cNvPr id="31" name="直線接點 30"/>
          <p:cNvCxnSpPr/>
          <p:nvPr/>
        </p:nvCxnSpPr>
        <p:spPr>
          <a:xfrm flipH="1">
            <a:off x="3995936" y="332656"/>
            <a:ext cx="576064" cy="5184576"/>
          </a:xfrm>
          <a:prstGeom prst="line">
            <a:avLst/>
          </a:prstGeom>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324385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par>
                                <p:cTn id="24" presetID="10" presetClass="entr" presetSubtype="0" fill="hold" nodeType="with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fade">
                                      <p:cBhvr>
                                        <p:cTn id="26"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橢圓 3"/>
          <p:cNvSpPr/>
          <p:nvPr/>
        </p:nvSpPr>
        <p:spPr>
          <a:xfrm>
            <a:off x="5220072" y="1268760"/>
            <a:ext cx="2880000" cy="2880000"/>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cxnSp>
        <p:nvCxnSpPr>
          <p:cNvPr id="6" name="直線接點 5"/>
          <p:cNvCxnSpPr/>
          <p:nvPr/>
        </p:nvCxnSpPr>
        <p:spPr>
          <a:xfrm>
            <a:off x="5724128" y="620688"/>
            <a:ext cx="864096" cy="2088072"/>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直線接點 9"/>
          <p:cNvCxnSpPr/>
          <p:nvPr/>
        </p:nvCxnSpPr>
        <p:spPr>
          <a:xfrm flipV="1">
            <a:off x="6588224" y="709880"/>
            <a:ext cx="648072" cy="1998880"/>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直線接點 11"/>
          <p:cNvCxnSpPr>
            <a:endCxn id="4" idx="4"/>
          </p:cNvCxnSpPr>
          <p:nvPr/>
        </p:nvCxnSpPr>
        <p:spPr>
          <a:xfrm>
            <a:off x="5868144" y="548680"/>
            <a:ext cx="791928" cy="3600080"/>
          </a:xfrm>
          <a:prstGeom prst="line">
            <a:avLst/>
          </a:prstGeom>
        </p:spPr>
        <p:style>
          <a:lnRef idx="2">
            <a:schemeClr val="accent2"/>
          </a:lnRef>
          <a:fillRef idx="0">
            <a:schemeClr val="accent2"/>
          </a:fillRef>
          <a:effectRef idx="1">
            <a:schemeClr val="accent2"/>
          </a:effectRef>
          <a:fontRef idx="minor">
            <a:schemeClr val="tx1"/>
          </a:fontRef>
        </p:style>
      </p:cxnSp>
      <p:cxnSp>
        <p:nvCxnSpPr>
          <p:cNvPr id="13" name="直線接點 12"/>
          <p:cNvCxnSpPr>
            <a:stCxn id="4" idx="4"/>
          </p:cNvCxnSpPr>
          <p:nvPr/>
        </p:nvCxnSpPr>
        <p:spPr>
          <a:xfrm flipV="1">
            <a:off x="6660072" y="332656"/>
            <a:ext cx="504216" cy="3816104"/>
          </a:xfrm>
          <a:prstGeom prst="line">
            <a:avLst/>
          </a:prstGeom>
        </p:spPr>
        <p:style>
          <a:lnRef idx="2">
            <a:schemeClr val="accent2"/>
          </a:lnRef>
          <a:fillRef idx="0">
            <a:schemeClr val="accent2"/>
          </a:fillRef>
          <a:effectRef idx="1">
            <a:schemeClr val="accent2"/>
          </a:effectRef>
          <a:fontRef idx="minor">
            <a:schemeClr val="tx1"/>
          </a:fontRef>
        </p:style>
      </p:cxnSp>
      <p:cxnSp>
        <p:nvCxnSpPr>
          <p:cNvPr id="24" name="直線接點 23"/>
          <p:cNvCxnSpPr/>
          <p:nvPr/>
        </p:nvCxnSpPr>
        <p:spPr>
          <a:xfrm>
            <a:off x="6012160" y="1052736"/>
            <a:ext cx="576064" cy="4464496"/>
          </a:xfrm>
          <a:prstGeom prst="line">
            <a:avLst/>
          </a:prstGeom>
        </p:spPr>
        <p:style>
          <a:lnRef idx="2">
            <a:schemeClr val="accent3"/>
          </a:lnRef>
          <a:fillRef idx="0">
            <a:schemeClr val="accent3"/>
          </a:fillRef>
          <a:effectRef idx="1">
            <a:schemeClr val="accent3"/>
          </a:effectRef>
          <a:fontRef idx="minor">
            <a:schemeClr val="tx1"/>
          </a:fontRef>
        </p:style>
      </p:cxnSp>
      <p:cxnSp>
        <p:nvCxnSpPr>
          <p:cNvPr id="31" name="直線接點 30"/>
          <p:cNvCxnSpPr/>
          <p:nvPr/>
        </p:nvCxnSpPr>
        <p:spPr>
          <a:xfrm flipH="1">
            <a:off x="6588224" y="116632"/>
            <a:ext cx="576064" cy="5400600"/>
          </a:xfrm>
          <a:prstGeom prst="line">
            <a:avLst/>
          </a:prstGeom>
        </p:spPr>
        <p:style>
          <a:lnRef idx="2">
            <a:schemeClr val="accent3"/>
          </a:lnRef>
          <a:fillRef idx="0">
            <a:schemeClr val="accent3"/>
          </a:fillRef>
          <a:effectRef idx="1">
            <a:schemeClr val="accent3"/>
          </a:effectRef>
          <a:fontRef idx="minor">
            <a:schemeClr val="tx1"/>
          </a:fontRef>
        </p:style>
      </p:cxnSp>
      <p:sp>
        <p:nvSpPr>
          <p:cNvPr id="20" name="橢圓 19"/>
          <p:cNvSpPr/>
          <p:nvPr/>
        </p:nvSpPr>
        <p:spPr>
          <a:xfrm>
            <a:off x="755576" y="1227616"/>
            <a:ext cx="2880000" cy="2880000"/>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cxnSp>
        <p:nvCxnSpPr>
          <p:cNvPr id="21" name="直線接點 20"/>
          <p:cNvCxnSpPr/>
          <p:nvPr/>
        </p:nvCxnSpPr>
        <p:spPr>
          <a:xfrm>
            <a:off x="1259632" y="579544"/>
            <a:ext cx="864096" cy="2088072"/>
          </a:xfrm>
          <a:prstGeom prst="line">
            <a:avLst/>
          </a:prstGeom>
        </p:spPr>
        <p:style>
          <a:lnRef idx="2">
            <a:schemeClr val="accent1"/>
          </a:lnRef>
          <a:fillRef idx="0">
            <a:schemeClr val="accent1"/>
          </a:fillRef>
          <a:effectRef idx="1">
            <a:schemeClr val="accent1"/>
          </a:effectRef>
          <a:fontRef idx="minor">
            <a:schemeClr val="tx1"/>
          </a:fontRef>
        </p:style>
      </p:cxnSp>
      <p:cxnSp>
        <p:nvCxnSpPr>
          <p:cNvPr id="22" name="直線接點 21"/>
          <p:cNvCxnSpPr/>
          <p:nvPr/>
        </p:nvCxnSpPr>
        <p:spPr>
          <a:xfrm flipV="1">
            <a:off x="2123728" y="668736"/>
            <a:ext cx="648072" cy="1998880"/>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直線接點 22"/>
          <p:cNvCxnSpPr/>
          <p:nvPr/>
        </p:nvCxnSpPr>
        <p:spPr>
          <a:xfrm>
            <a:off x="1195808" y="1011592"/>
            <a:ext cx="2368080" cy="2088232"/>
          </a:xfrm>
          <a:prstGeom prst="line">
            <a:avLst/>
          </a:prstGeom>
        </p:spPr>
        <p:style>
          <a:lnRef idx="2">
            <a:schemeClr val="accent2"/>
          </a:lnRef>
          <a:fillRef idx="0">
            <a:schemeClr val="accent2"/>
          </a:fillRef>
          <a:effectRef idx="1">
            <a:schemeClr val="accent2"/>
          </a:effectRef>
          <a:fontRef idx="minor">
            <a:schemeClr val="tx1"/>
          </a:fontRef>
        </p:style>
      </p:cxnSp>
      <p:cxnSp>
        <p:nvCxnSpPr>
          <p:cNvPr id="25" name="直線接點 24"/>
          <p:cNvCxnSpPr/>
          <p:nvPr/>
        </p:nvCxnSpPr>
        <p:spPr>
          <a:xfrm flipH="1" flipV="1">
            <a:off x="2339752" y="795568"/>
            <a:ext cx="1224136" cy="2304256"/>
          </a:xfrm>
          <a:prstGeom prst="line">
            <a:avLst/>
          </a:prstGeom>
        </p:spPr>
        <p:style>
          <a:lnRef idx="2">
            <a:schemeClr val="accent2"/>
          </a:lnRef>
          <a:fillRef idx="0">
            <a:schemeClr val="accent2"/>
          </a:fillRef>
          <a:effectRef idx="1">
            <a:schemeClr val="accent2"/>
          </a:effectRef>
          <a:fontRef idx="minor">
            <a:schemeClr val="tx1"/>
          </a:fontRef>
        </p:style>
      </p:cxnSp>
      <p:cxnSp>
        <p:nvCxnSpPr>
          <p:cNvPr id="26" name="直線接點 25"/>
          <p:cNvCxnSpPr/>
          <p:nvPr/>
        </p:nvCxnSpPr>
        <p:spPr>
          <a:xfrm>
            <a:off x="1547664" y="1011592"/>
            <a:ext cx="576064" cy="4464496"/>
          </a:xfrm>
          <a:prstGeom prst="line">
            <a:avLst/>
          </a:prstGeom>
        </p:spPr>
        <p:style>
          <a:lnRef idx="2">
            <a:schemeClr val="accent3"/>
          </a:lnRef>
          <a:fillRef idx="0">
            <a:schemeClr val="accent3"/>
          </a:fillRef>
          <a:effectRef idx="1">
            <a:schemeClr val="accent3"/>
          </a:effectRef>
          <a:fontRef idx="minor">
            <a:schemeClr val="tx1"/>
          </a:fontRef>
        </p:style>
      </p:cxnSp>
      <p:cxnSp>
        <p:nvCxnSpPr>
          <p:cNvPr id="27" name="直線接點 26"/>
          <p:cNvCxnSpPr/>
          <p:nvPr/>
        </p:nvCxnSpPr>
        <p:spPr>
          <a:xfrm flipH="1">
            <a:off x="2123728" y="291512"/>
            <a:ext cx="576064" cy="5184576"/>
          </a:xfrm>
          <a:prstGeom prst="line">
            <a:avLst/>
          </a:prstGeom>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1376809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par>
                                <p:cTn id="20" presetID="10" presetClass="entr" presetSubtype="0" fill="hold"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par>
                                <p:cTn id="23" presetID="10" presetClass="entr" presetSubtype="0" fill="hold" nodeType="with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0" y="2276872"/>
            <a:ext cx="9144000" cy="1944216"/>
          </a:xfrm>
        </p:spPr>
        <p:txBody>
          <a:bodyPr>
            <a:normAutofit/>
          </a:bodyPr>
          <a:lstStyle/>
          <a:p>
            <a:pPr>
              <a:lnSpc>
                <a:spcPct val="150000"/>
              </a:lnSpc>
            </a:pPr>
            <a:r>
              <a:rPr lang="zh-TW" altLang="zh-TW" sz="4000" b="1" dirty="0"/>
              <a:t>角的擺動</a:t>
            </a:r>
            <a:endParaRPr lang="zh-TW" altLang="en-US" sz="40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45986555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2"/>
          <p:cNvSpPr>
            <a:spLocks noChangeAspect="1" noChangeArrowheads="1"/>
          </p:cNvSpPr>
          <p:nvPr/>
        </p:nvSpPr>
        <p:spPr bwMode="auto">
          <a:xfrm>
            <a:off x="395536" y="2564904"/>
            <a:ext cx="1728192" cy="1728192"/>
          </a:xfrm>
          <a:prstGeom prst="ellipse">
            <a:avLst/>
          </a:prstGeom>
          <a:solidFill>
            <a:srgbClr val="FFFFFF"/>
          </a:solid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5" name="Oval 2"/>
          <p:cNvSpPr>
            <a:spLocks noChangeAspect="1" noChangeArrowheads="1"/>
          </p:cNvSpPr>
          <p:nvPr/>
        </p:nvSpPr>
        <p:spPr bwMode="auto">
          <a:xfrm>
            <a:off x="2483768" y="2600720"/>
            <a:ext cx="1728192" cy="1728192"/>
          </a:xfrm>
          <a:prstGeom prst="ellipse">
            <a:avLst/>
          </a:prstGeom>
          <a:solidFill>
            <a:srgbClr val="FFFFFF"/>
          </a:solid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7" name="Oval 2"/>
          <p:cNvSpPr>
            <a:spLocks noChangeAspect="1" noChangeArrowheads="1"/>
          </p:cNvSpPr>
          <p:nvPr/>
        </p:nvSpPr>
        <p:spPr bwMode="auto">
          <a:xfrm>
            <a:off x="4572000" y="2691392"/>
            <a:ext cx="1728192" cy="1728192"/>
          </a:xfrm>
          <a:prstGeom prst="ellipse">
            <a:avLst/>
          </a:prstGeom>
          <a:solidFill>
            <a:srgbClr val="FFFFFF"/>
          </a:solid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8" name="Oval 2"/>
          <p:cNvSpPr>
            <a:spLocks noChangeAspect="1" noChangeArrowheads="1"/>
          </p:cNvSpPr>
          <p:nvPr/>
        </p:nvSpPr>
        <p:spPr bwMode="auto">
          <a:xfrm>
            <a:off x="6660232" y="2727208"/>
            <a:ext cx="1728192" cy="1728192"/>
          </a:xfrm>
          <a:prstGeom prst="ellipse">
            <a:avLst/>
          </a:prstGeom>
          <a:solidFill>
            <a:srgbClr val="FFFFFF"/>
          </a:solid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zh-TW" altLang="en-US"/>
          </a:p>
        </p:txBody>
      </p:sp>
      <p:grpSp>
        <p:nvGrpSpPr>
          <p:cNvPr id="16" name="群組 15"/>
          <p:cNvGrpSpPr/>
          <p:nvPr/>
        </p:nvGrpSpPr>
        <p:grpSpPr>
          <a:xfrm>
            <a:off x="539552" y="1628800"/>
            <a:ext cx="1080120" cy="1512168"/>
            <a:chOff x="539552" y="1844824"/>
            <a:chExt cx="1080120" cy="1512168"/>
          </a:xfrm>
        </p:grpSpPr>
        <p:cxnSp>
          <p:nvCxnSpPr>
            <p:cNvPr id="10" name="直線接點 9"/>
            <p:cNvCxnSpPr/>
            <p:nvPr/>
          </p:nvCxnSpPr>
          <p:spPr>
            <a:xfrm>
              <a:off x="539552" y="1916832"/>
              <a:ext cx="698376" cy="1440160"/>
            </a:xfrm>
            <a:prstGeom prst="line">
              <a:avLst/>
            </a:prstGeom>
          </p:spPr>
          <p:style>
            <a:lnRef idx="2">
              <a:schemeClr val="accent2"/>
            </a:lnRef>
            <a:fillRef idx="0">
              <a:schemeClr val="accent2"/>
            </a:fillRef>
            <a:effectRef idx="1">
              <a:schemeClr val="accent2"/>
            </a:effectRef>
            <a:fontRef idx="minor">
              <a:schemeClr val="tx1"/>
            </a:fontRef>
          </p:style>
        </p:cxnSp>
        <p:cxnSp>
          <p:nvCxnSpPr>
            <p:cNvPr id="13" name="直線接點 12"/>
            <p:cNvCxnSpPr/>
            <p:nvPr/>
          </p:nvCxnSpPr>
          <p:spPr>
            <a:xfrm flipH="1">
              <a:off x="1237928" y="1844824"/>
              <a:ext cx="381744" cy="1512168"/>
            </a:xfrm>
            <a:prstGeom prst="line">
              <a:avLst/>
            </a:prstGeom>
          </p:spPr>
          <p:style>
            <a:lnRef idx="2">
              <a:schemeClr val="accent2"/>
            </a:lnRef>
            <a:fillRef idx="0">
              <a:schemeClr val="accent2"/>
            </a:fillRef>
            <a:effectRef idx="1">
              <a:schemeClr val="accent2"/>
            </a:effectRef>
            <a:fontRef idx="minor">
              <a:schemeClr val="tx1"/>
            </a:fontRef>
          </p:style>
        </p:cxnSp>
      </p:grpSp>
      <p:grpSp>
        <p:nvGrpSpPr>
          <p:cNvPr id="18" name="群組 17"/>
          <p:cNvGrpSpPr/>
          <p:nvPr/>
        </p:nvGrpSpPr>
        <p:grpSpPr>
          <a:xfrm>
            <a:off x="2627784" y="1988840"/>
            <a:ext cx="1080120" cy="1512168"/>
            <a:chOff x="539552" y="1844824"/>
            <a:chExt cx="1080120" cy="1512168"/>
          </a:xfrm>
        </p:grpSpPr>
        <p:cxnSp>
          <p:nvCxnSpPr>
            <p:cNvPr id="19" name="直線接點 18"/>
            <p:cNvCxnSpPr/>
            <p:nvPr/>
          </p:nvCxnSpPr>
          <p:spPr>
            <a:xfrm>
              <a:off x="539552" y="1916832"/>
              <a:ext cx="698376" cy="1440160"/>
            </a:xfrm>
            <a:prstGeom prst="line">
              <a:avLst/>
            </a:prstGeom>
          </p:spPr>
          <p:style>
            <a:lnRef idx="2">
              <a:schemeClr val="accent2"/>
            </a:lnRef>
            <a:fillRef idx="0">
              <a:schemeClr val="accent2"/>
            </a:fillRef>
            <a:effectRef idx="1">
              <a:schemeClr val="accent2"/>
            </a:effectRef>
            <a:fontRef idx="minor">
              <a:schemeClr val="tx1"/>
            </a:fontRef>
          </p:style>
        </p:cxnSp>
        <p:cxnSp>
          <p:nvCxnSpPr>
            <p:cNvPr id="20" name="直線接點 19"/>
            <p:cNvCxnSpPr/>
            <p:nvPr/>
          </p:nvCxnSpPr>
          <p:spPr>
            <a:xfrm flipH="1">
              <a:off x="1237928" y="1844824"/>
              <a:ext cx="381744" cy="1512168"/>
            </a:xfrm>
            <a:prstGeom prst="line">
              <a:avLst/>
            </a:prstGeom>
          </p:spPr>
          <p:style>
            <a:lnRef idx="2">
              <a:schemeClr val="accent2"/>
            </a:lnRef>
            <a:fillRef idx="0">
              <a:schemeClr val="accent2"/>
            </a:fillRef>
            <a:effectRef idx="1">
              <a:schemeClr val="accent2"/>
            </a:effectRef>
            <a:fontRef idx="minor">
              <a:schemeClr val="tx1"/>
            </a:fontRef>
          </p:style>
        </p:cxnSp>
      </p:grpSp>
      <p:grpSp>
        <p:nvGrpSpPr>
          <p:cNvPr id="21" name="群組 20"/>
          <p:cNvGrpSpPr/>
          <p:nvPr/>
        </p:nvGrpSpPr>
        <p:grpSpPr>
          <a:xfrm>
            <a:off x="4499992" y="1988840"/>
            <a:ext cx="1584176" cy="2420652"/>
            <a:chOff x="251520" y="936340"/>
            <a:chExt cx="1584176" cy="2420652"/>
          </a:xfrm>
        </p:grpSpPr>
        <p:cxnSp>
          <p:nvCxnSpPr>
            <p:cNvPr id="22" name="直線接點 21"/>
            <p:cNvCxnSpPr/>
            <p:nvPr/>
          </p:nvCxnSpPr>
          <p:spPr>
            <a:xfrm>
              <a:off x="251520" y="1368388"/>
              <a:ext cx="986408" cy="1988604"/>
            </a:xfrm>
            <a:prstGeom prst="line">
              <a:avLst/>
            </a:prstGeom>
          </p:spPr>
          <p:style>
            <a:lnRef idx="2">
              <a:schemeClr val="accent2"/>
            </a:lnRef>
            <a:fillRef idx="0">
              <a:schemeClr val="accent2"/>
            </a:fillRef>
            <a:effectRef idx="1">
              <a:schemeClr val="accent2"/>
            </a:effectRef>
            <a:fontRef idx="minor">
              <a:schemeClr val="tx1"/>
            </a:fontRef>
          </p:style>
        </p:cxnSp>
        <p:cxnSp>
          <p:nvCxnSpPr>
            <p:cNvPr id="23" name="直線接點 22"/>
            <p:cNvCxnSpPr/>
            <p:nvPr/>
          </p:nvCxnSpPr>
          <p:spPr>
            <a:xfrm flipH="1">
              <a:off x="1237928" y="936340"/>
              <a:ext cx="597768" cy="2420652"/>
            </a:xfrm>
            <a:prstGeom prst="line">
              <a:avLst/>
            </a:prstGeom>
          </p:spPr>
          <p:style>
            <a:lnRef idx="2">
              <a:schemeClr val="accent2"/>
            </a:lnRef>
            <a:fillRef idx="0">
              <a:schemeClr val="accent2"/>
            </a:fillRef>
            <a:effectRef idx="1">
              <a:schemeClr val="accent2"/>
            </a:effectRef>
            <a:fontRef idx="minor">
              <a:schemeClr val="tx1"/>
            </a:fontRef>
          </p:style>
        </p:cxnSp>
      </p:grpSp>
      <p:grpSp>
        <p:nvGrpSpPr>
          <p:cNvPr id="27" name="群組 26"/>
          <p:cNvGrpSpPr/>
          <p:nvPr/>
        </p:nvGrpSpPr>
        <p:grpSpPr>
          <a:xfrm>
            <a:off x="6660232" y="2420888"/>
            <a:ext cx="1584176" cy="2420652"/>
            <a:chOff x="251520" y="936340"/>
            <a:chExt cx="1584176" cy="2420652"/>
          </a:xfrm>
        </p:grpSpPr>
        <p:cxnSp>
          <p:nvCxnSpPr>
            <p:cNvPr id="28" name="直線接點 27"/>
            <p:cNvCxnSpPr/>
            <p:nvPr/>
          </p:nvCxnSpPr>
          <p:spPr>
            <a:xfrm>
              <a:off x="251520" y="1368388"/>
              <a:ext cx="986408" cy="1988604"/>
            </a:xfrm>
            <a:prstGeom prst="line">
              <a:avLst/>
            </a:prstGeom>
          </p:spPr>
          <p:style>
            <a:lnRef idx="2">
              <a:schemeClr val="accent2"/>
            </a:lnRef>
            <a:fillRef idx="0">
              <a:schemeClr val="accent2"/>
            </a:fillRef>
            <a:effectRef idx="1">
              <a:schemeClr val="accent2"/>
            </a:effectRef>
            <a:fontRef idx="minor">
              <a:schemeClr val="tx1"/>
            </a:fontRef>
          </p:style>
        </p:cxnSp>
        <p:cxnSp>
          <p:nvCxnSpPr>
            <p:cNvPr id="29" name="直線接點 28"/>
            <p:cNvCxnSpPr/>
            <p:nvPr/>
          </p:nvCxnSpPr>
          <p:spPr>
            <a:xfrm flipH="1">
              <a:off x="1237928" y="936340"/>
              <a:ext cx="597768" cy="2420652"/>
            </a:xfrm>
            <a:prstGeom prst="line">
              <a:avLst/>
            </a:prstGeom>
          </p:spPr>
          <p:style>
            <a:lnRef idx="2">
              <a:schemeClr val="accent2"/>
            </a:lnRef>
            <a:fillRef idx="0">
              <a:schemeClr val="accent2"/>
            </a:fillRef>
            <a:effectRef idx="1">
              <a:schemeClr val="accent2"/>
            </a:effectRef>
            <a:fontRef idx="minor">
              <a:schemeClr val="tx1"/>
            </a:fontRef>
          </p:style>
        </p:cxnSp>
      </p:grpSp>
    </p:spTree>
    <p:extLst>
      <p:ext uri="{BB962C8B-B14F-4D97-AF65-F5344CB8AC3E}">
        <p14:creationId xmlns:p14="http://schemas.microsoft.com/office/powerpoint/2010/main" val="217172958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0" y="2276872"/>
            <a:ext cx="9144000" cy="1944216"/>
          </a:xfrm>
        </p:spPr>
        <p:txBody>
          <a:bodyPr>
            <a:normAutofit/>
          </a:bodyPr>
          <a:lstStyle/>
          <a:p>
            <a:pPr>
              <a:lnSpc>
                <a:spcPct val="150000"/>
              </a:lnSpc>
            </a:pPr>
            <a:r>
              <a:rPr lang="zh-TW" altLang="en-US" sz="4000" dirty="0" smtClean="0">
                <a:latin typeface="標楷體" panose="03000509000000000000" pitchFamily="65" charset="-120"/>
                <a:ea typeface="標楷體" panose="03000509000000000000" pitchFamily="65" charset="-120"/>
              </a:rPr>
              <a:t>意圖</a:t>
            </a:r>
            <a:endParaRPr lang="zh-TW" altLang="en-US" sz="40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2619227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syajh\AppData\Local\LINE\Cache\tmp\148297373411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13598" y="836712"/>
            <a:ext cx="5250690" cy="54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881816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03648" y="2852936"/>
            <a:ext cx="6512511" cy="1143000"/>
          </a:xfrm>
        </p:spPr>
        <p:txBody>
          <a:bodyPr/>
          <a:lstStyle/>
          <a:p>
            <a:pPr marL="0" indent="0" algn="ctr">
              <a:buNone/>
            </a:pPr>
            <a:r>
              <a:rPr lang="zh-TW" altLang="en-US" sz="4400" dirty="0" smtClean="0">
                <a:latin typeface="標楷體" panose="03000509000000000000" pitchFamily="65" charset="-120"/>
                <a:ea typeface="標楷體" panose="03000509000000000000" pitchFamily="65" charset="-120"/>
              </a:rPr>
              <a:t>圓冪性質</a:t>
            </a:r>
            <a:endParaRPr lang="zh-TW" altLang="en-US" sz="44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58082752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橢圓 11"/>
          <p:cNvSpPr/>
          <p:nvPr/>
        </p:nvSpPr>
        <p:spPr>
          <a:xfrm>
            <a:off x="2555776" y="908720"/>
            <a:ext cx="3888000" cy="3888432"/>
          </a:xfrm>
          <a:prstGeom prst="ellipse">
            <a:avLst/>
          </a:prstGeom>
          <a:ln w="76200"/>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cxnSp>
        <p:nvCxnSpPr>
          <p:cNvPr id="13" name="直線接點 12"/>
          <p:cNvCxnSpPr/>
          <p:nvPr/>
        </p:nvCxnSpPr>
        <p:spPr>
          <a:xfrm>
            <a:off x="2843808" y="1844824"/>
            <a:ext cx="3599968" cy="1224136"/>
          </a:xfrm>
          <a:prstGeom prst="line">
            <a:avLst/>
          </a:prstGeom>
          <a:ln w="38100"/>
        </p:spPr>
        <p:style>
          <a:lnRef idx="1">
            <a:schemeClr val="dk1"/>
          </a:lnRef>
          <a:fillRef idx="0">
            <a:schemeClr val="dk1"/>
          </a:fillRef>
          <a:effectRef idx="0">
            <a:schemeClr val="dk1"/>
          </a:effectRef>
          <a:fontRef idx="minor">
            <a:schemeClr val="tx1"/>
          </a:fontRef>
        </p:style>
      </p:cxnSp>
      <p:cxnSp>
        <p:nvCxnSpPr>
          <p:cNvPr id="14" name="直線接點 13"/>
          <p:cNvCxnSpPr/>
          <p:nvPr/>
        </p:nvCxnSpPr>
        <p:spPr>
          <a:xfrm flipV="1">
            <a:off x="2650754" y="1988840"/>
            <a:ext cx="3577430" cy="1540794"/>
          </a:xfrm>
          <a:prstGeom prst="line">
            <a:avLst/>
          </a:prstGeom>
          <a:ln w="381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323178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03648" y="2636912"/>
            <a:ext cx="6512511" cy="1143000"/>
          </a:xfrm>
        </p:spPr>
        <p:txBody>
          <a:bodyPr/>
          <a:lstStyle/>
          <a:p>
            <a:pPr marL="0" indent="0" algn="ctr">
              <a:buNone/>
            </a:pPr>
            <a:r>
              <a:rPr lang="zh-TW" altLang="en-US" sz="4400" dirty="0" smtClean="0">
                <a:latin typeface="標楷體" panose="03000509000000000000" pitchFamily="65" charset="-120"/>
                <a:ea typeface="標楷體" panose="03000509000000000000" pitchFamily="65" charset="-120"/>
              </a:rPr>
              <a:t>重新設計</a:t>
            </a:r>
            <a:endParaRPr lang="zh-TW" altLang="en-US" sz="44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41987761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23528" y="476672"/>
            <a:ext cx="8299786" cy="1143000"/>
          </a:xfrm>
        </p:spPr>
        <p:txBody>
          <a:bodyPr/>
          <a:lstStyle/>
          <a:p>
            <a:pPr marL="0" indent="0" algn="l">
              <a:buNone/>
            </a:pPr>
            <a:r>
              <a:rPr lang="zh-TW" altLang="en-US" sz="4400" dirty="0" smtClean="0">
                <a:latin typeface="標楷體" panose="03000509000000000000" pitchFamily="65" charset="-120"/>
                <a:ea typeface="標楷體" panose="03000509000000000000" pitchFamily="65" charset="-120"/>
              </a:rPr>
              <a:t>有一天，考尺規作圖題</a:t>
            </a:r>
            <a:r>
              <a:rPr lang="en-US" altLang="zh-TW" sz="4400" dirty="0" smtClean="0">
                <a:latin typeface="標楷體" panose="03000509000000000000" pitchFamily="65" charset="-120"/>
                <a:ea typeface="標楷體" panose="03000509000000000000" pitchFamily="65" charset="-120"/>
              </a:rPr>
              <a:t>……</a:t>
            </a:r>
            <a:endParaRPr lang="zh-TW" altLang="en-US" sz="4400" dirty="0">
              <a:latin typeface="標楷體" panose="03000509000000000000" pitchFamily="65" charset="-120"/>
              <a:ea typeface="標楷體" panose="03000509000000000000" pitchFamily="65" charset="-120"/>
            </a:endParaRPr>
          </a:p>
        </p:txBody>
      </p:sp>
      <p:sp>
        <p:nvSpPr>
          <p:cNvPr id="6" name="橢圓 5"/>
          <p:cNvSpPr/>
          <p:nvPr/>
        </p:nvSpPr>
        <p:spPr>
          <a:xfrm>
            <a:off x="2339752" y="1916832"/>
            <a:ext cx="3888000" cy="3888432"/>
          </a:xfrm>
          <a:prstGeom prst="ellipse">
            <a:avLst/>
          </a:prstGeom>
          <a:ln w="76200"/>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cxnSp>
        <p:nvCxnSpPr>
          <p:cNvPr id="7" name="直線接點 6"/>
          <p:cNvCxnSpPr/>
          <p:nvPr/>
        </p:nvCxnSpPr>
        <p:spPr>
          <a:xfrm>
            <a:off x="2627784" y="2852936"/>
            <a:ext cx="3599968" cy="1224136"/>
          </a:xfrm>
          <a:prstGeom prst="line">
            <a:avLst/>
          </a:prstGeom>
          <a:ln w="38100"/>
        </p:spPr>
        <p:style>
          <a:lnRef idx="1">
            <a:schemeClr val="dk1"/>
          </a:lnRef>
          <a:fillRef idx="0">
            <a:schemeClr val="dk1"/>
          </a:fillRef>
          <a:effectRef idx="0">
            <a:schemeClr val="dk1"/>
          </a:effectRef>
          <a:fontRef idx="minor">
            <a:schemeClr val="tx1"/>
          </a:fontRef>
        </p:style>
      </p:cxnSp>
      <p:cxnSp>
        <p:nvCxnSpPr>
          <p:cNvPr id="8" name="直線接點 7"/>
          <p:cNvCxnSpPr/>
          <p:nvPr/>
        </p:nvCxnSpPr>
        <p:spPr>
          <a:xfrm flipV="1">
            <a:off x="2434730" y="2996952"/>
            <a:ext cx="3577430" cy="1540794"/>
          </a:xfrm>
          <a:prstGeom prst="line">
            <a:avLst/>
          </a:prstGeom>
          <a:ln w="381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776580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23528" y="476672"/>
            <a:ext cx="8299786" cy="1143000"/>
          </a:xfrm>
        </p:spPr>
        <p:txBody>
          <a:bodyPr/>
          <a:lstStyle/>
          <a:p>
            <a:pPr marL="0" indent="0" algn="l">
              <a:buNone/>
            </a:pPr>
            <a:r>
              <a:rPr lang="zh-TW" altLang="en-US" sz="4400" dirty="0" smtClean="0">
                <a:latin typeface="標楷體" panose="03000509000000000000" pitchFamily="65" charset="-120"/>
                <a:ea typeface="標楷體" panose="03000509000000000000" pitchFamily="65" charset="-120"/>
              </a:rPr>
              <a:t>有一天，考尺規作圖題</a:t>
            </a:r>
            <a:r>
              <a:rPr lang="en-US" altLang="zh-TW" sz="4400" dirty="0" smtClean="0">
                <a:latin typeface="標楷體" panose="03000509000000000000" pitchFamily="65" charset="-120"/>
                <a:ea typeface="標楷體" panose="03000509000000000000" pitchFamily="65" charset="-120"/>
              </a:rPr>
              <a:t>……</a:t>
            </a:r>
            <a:endParaRPr lang="zh-TW" altLang="en-US" sz="4400" dirty="0">
              <a:latin typeface="標楷體" panose="03000509000000000000" pitchFamily="65" charset="-120"/>
              <a:ea typeface="標楷體" panose="03000509000000000000" pitchFamily="65" charset="-120"/>
            </a:endParaRPr>
          </a:p>
        </p:txBody>
      </p:sp>
      <p:sp>
        <p:nvSpPr>
          <p:cNvPr id="6" name="橢圓 5"/>
          <p:cNvSpPr/>
          <p:nvPr/>
        </p:nvSpPr>
        <p:spPr>
          <a:xfrm>
            <a:off x="296957" y="1916832"/>
            <a:ext cx="4176464" cy="3888432"/>
          </a:xfrm>
          <a:prstGeom prst="ellipse">
            <a:avLst/>
          </a:prstGeom>
          <a:ln w="76200"/>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cxnSp>
        <p:nvCxnSpPr>
          <p:cNvPr id="7" name="直線接點 6"/>
          <p:cNvCxnSpPr/>
          <p:nvPr/>
        </p:nvCxnSpPr>
        <p:spPr>
          <a:xfrm>
            <a:off x="1638538" y="2008356"/>
            <a:ext cx="7253942" cy="1132612"/>
          </a:xfrm>
          <a:prstGeom prst="line">
            <a:avLst/>
          </a:prstGeom>
          <a:ln w="38100"/>
        </p:spPr>
        <p:style>
          <a:lnRef idx="1">
            <a:schemeClr val="dk1"/>
          </a:lnRef>
          <a:fillRef idx="0">
            <a:schemeClr val="dk1"/>
          </a:fillRef>
          <a:effectRef idx="0">
            <a:schemeClr val="dk1"/>
          </a:effectRef>
          <a:fontRef idx="minor">
            <a:schemeClr val="tx1"/>
          </a:fontRef>
        </p:style>
      </p:cxnSp>
      <p:cxnSp>
        <p:nvCxnSpPr>
          <p:cNvPr id="8" name="直線接點 7"/>
          <p:cNvCxnSpPr/>
          <p:nvPr/>
        </p:nvCxnSpPr>
        <p:spPr>
          <a:xfrm flipV="1">
            <a:off x="1187624" y="3140968"/>
            <a:ext cx="7704856" cy="2304256"/>
          </a:xfrm>
          <a:prstGeom prst="line">
            <a:avLst/>
          </a:prstGeom>
          <a:ln w="381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6097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23528" y="476672"/>
            <a:ext cx="8299786" cy="1143000"/>
          </a:xfrm>
        </p:spPr>
        <p:txBody>
          <a:bodyPr/>
          <a:lstStyle/>
          <a:p>
            <a:pPr marL="0" indent="0" algn="l">
              <a:buNone/>
            </a:pPr>
            <a:r>
              <a:rPr lang="zh-TW" altLang="en-US" sz="4400" dirty="0" smtClean="0">
                <a:latin typeface="標楷體" panose="03000509000000000000" pitchFamily="65" charset="-120"/>
                <a:ea typeface="標楷體" panose="03000509000000000000" pitchFamily="65" charset="-120"/>
              </a:rPr>
              <a:t>有一天，考尺規作圖題</a:t>
            </a:r>
            <a:r>
              <a:rPr lang="en-US" altLang="zh-TW" sz="4400" dirty="0" smtClean="0">
                <a:latin typeface="標楷體" panose="03000509000000000000" pitchFamily="65" charset="-120"/>
                <a:ea typeface="標楷體" panose="03000509000000000000" pitchFamily="65" charset="-120"/>
              </a:rPr>
              <a:t>……</a:t>
            </a:r>
            <a:endParaRPr lang="zh-TW" altLang="en-US" sz="4400" dirty="0">
              <a:latin typeface="標楷體" panose="03000509000000000000" pitchFamily="65" charset="-120"/>
              <a:ea typeface="標楷體" panose="03000509000000000000" pitchFamily="65" charset="-120"/>
            </a:endParaRPr>
          </a:p>
        </p:txBody>
      </p:sp>
      <p:sp>
        <p:nvSpPr>
          <p:cNvPr id="6" name="橢圓 5"/>
          <p:cNvSpPr/>
          <p:nvPr/>
        </p:nvSpPr>
        <p:spPr>
          <a:xfrm>
            <a:off x="1737263" y="1700808"/>
            <a:ext cx="3600000" cy="3600000"/>
          </a:xfrm>
          <a:prstGeom prst="ellipse">
            <a:avLst/>
          </a:prstGeom>
          <a:noFill/>
          <a:ln w="76200"/>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cxnSp>
        <p:nvCxnSpPr>
          <p:cNvPr id="7" name="直線接點 6"/>
          <p:cNvCxnSpPr/>
          <p:nvPr/>
        </p:nvCxnSpPr>
        <p:spPr>
          <a:xfrm>
            <a:off x="2123728" y="4581128"/>
            <a:ext cx="3879427"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8" name="直線接點 7"/>
          <p:cNvCxnSpPr/>
          <p:nvPr/>
        </p:nvCxnSpPr>
        <p:spPr>
          <a:xfrm>
            <a:off x="3095836" y="1730998"/>
            <a:ext cx="3456384" cy="1152129"/>
          </a:xfrm>
          <a:prstGeom prst="line">
            <a:avLst/>
          </a:prstGeom>
          <a:ln w="38100"/>
        </p:spPr>
        <p:style>
          <a:lnRef idx="1">
            <a:schemeClr val="dk1"/>
          </a:lnRef>
          <a:fillRef idx="0">
            <a:schemeClr val="dk1"/>
          </a:fillRef>
          <a:effectRef idx="0">
            <a:schemeClr val="dk1"/>
          </a:effectRef>
          <a:fontRef idx="minor">
            <a:schemeClr val="tx1"/>
          </a:fontRef>
        </p:style>
      </p:cxnSp>
      <p:sp>
        <p:nvSpPr>
          <p:cNvPr id="9" name="橢圓 8"/>
          <p:cNvSpPr/>
          <p:nvPr/>
        </p:nvSpPr>
        <p:spPr>
          <a:xfrm>
            <a:off x="4212240" y="2200472"/>
            <a:ext cx="2520000" cy="2520000"/>
          </a:xfrm>
          <a:prstGeom prst="ellipse">
            <a:avLst/>
          </a:prstGeom>
          <a:noFill/>
          <a:ln w="76200"/>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2788637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03648" y="2852936"/>
            <a:ext cx="6512511" cy="1143000"/>
          </a:xfrm>
        </p:spPr>
        <p:txBody>
          <a:bodyPr/>
          <a:lstStyle/>
          <a:p>
            <a:pPr marL="0" indent="0" algn="ctr">
              <a:buNone/>
            </a:pPr>
            <a:r>
              <a:rPr lang="zh-TW" altLang="en-US" sz="4400" dirty="0" smtClean="0">
                <a:latin typeface="標楷體" panose="03000509000000000000" pitchFamily="65" charset="-120"/>
                <a:ea typeface="標楷體" panose="03000509000000000000" pitchFamily="65" charset="-120"/>
              </a:rPr>
              <a:t>方程式</a:t>
            </a:r>
            <a:endParaRPr lang="zh-TW" altLang="en-US" sz="44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425566199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55576" y="2420888"/>
            <a:ext cx="7920880" cy="1143000"/>
          </a:xfrm>
        </p:spPr>
        <p:txBody>
          <a:bodyPr>
            <a:normAutofit fontScale="90000"/>
          </a:bodyPr>
          <a:lstStyle/>
          <a:p>
            <a:pPr marL="0" indent="0" algn="ctr">
              <a:buNone/>
            </a:pPr>
            <a:r>
              <a:rPr lang="zh-TW" altLang="en-US" sz="4400" dirty="0" smtClean="0">
                <a:latin typeface="標楷體" panose="03000509000000000000" pitchFamily="65" charset="-120"/>
                <a:ea typeface="標楷體" panose="03000509000000000000" pitchFamily="65" charset="-120"/>
              </a:rPr>
              <a:t>想知道一個不知道的數</a:t>
            </a:r>
            <a:r>
              <a:rPr lang="zh-TW" altLang="en-US" dirty="0" smtClean="0">
                <a:latin typeface="標楷體" panose="03000509000000000000" pitchFamily="65" charset="-120"/>
                <a:ea typeface="標楷體" panose="03000509000000000000" pitchFamily="65" charset="-120"/>
              </a:rPr>
              <a:t>，</a:t>
            </a:r>
            <a:r>
              <a:rPr lang="en-US" altLang="zh-TW" dirty="0" smtClean="0">
                <a:latin typeface="標楷體" panose="03000509000000000000" pitchFamily="65" charset="-120"/>
                <a:ea typeface="標楷體" panose="03000509000000000000" pitchFamily="65" charset="-120"/>
              </a:rPr>
              <a:t/>
            </a:r>
            <a:br>
              <a:rPr lang="en-US" altLang="zh-TW" dirty="0" smtClean="0">
                <a:latin typeface="標楷體" panose="03000509000000000000" pitchFamily="65" charset="-120"/>
                <a:ea typeface="標楷體" panose="03000509000000000000" pitchFamily="65" charset="-120"/>
              </a:rPr>
            </a:br>
            <a:r>
              <a:rPr lang="zh-TW" altLang="en-US" dirty="0" smtClean="0">
                <a:latin typeface="標楷體" panose="03000509000000000000" pitchFamily="65" charset="-120"/>
                <a:ea typeface="標楷體" panose="03000509000000000000" pitchFamily="65" charset="-120"/>
              </a:rPr>
              <a:t>我們會想去和已經知道的數拉關係</a:t>
            </a:r>
            <a:endParaRPr lang="zh-TW" altLang="en-US" sz="44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77545348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55576" y="2420888"/>
            <a:ext cx="7920880" cy="1143000"/>
          </a:xfrm>
        </p:spPr>
        <p:txBody>
          <a:bodyPr>
            <a:normAutofit fontScale="90000"/>
          </a:bodyPr>
          <a:lstStyle/>
          <a:p>
            <a:pPr marL="0" indent="0" algn="ctr">
              <a:lnSpc>
                <a:spcPct val="150000"/>
              </a:lnSpc>
              <a:buNone/>
            </a:pPr>
            <a:r>
              <a:rPr lang="zh-TW" altLang="en-US" sz="4400" dirty="0" smtClean="0">
                <a:latin typeface="標楷體" panose="03000509000000000000" pitchFamily="65" charset="-120"/>
                <a:ea typeface="標楷體" panose="03000509000000000000" pitchFamily="65" charset="-120"/>
              </a:rPr>
              <a:t>方程式：</a:t>
            </a:r>
            <a:r>
              <a:rPr lang="en-US" altLang="zh-TW" sz="4400" dirty="0" smtClean="0">
                <a:latin typeface="標楷體" panose="03000509000000000000" pitchFamily="65" charset="-120"/>
                <a:ea typeface="標楷體" panose="03000509000000000000" pitchFamily="65" charset="-120"/>
              </a:rPr>
              <a:t/>
            </a:r>
            <a:br>
              <a:rPr lang="en-US" altLang="zh-TW" sz="4400" dirty="0" smtClean="0">
                <a:latin typeface="標楷體" panose="03000509000000000000" pitchFamily="65" charset="-120"/>
                <a:ea typeface="標楷體" panose="03000509000000000000" pitchFamily="65" charset="-120"/>
              </a:rPr>
            </a:br>
            <a:r>
              <a:rPr lang="zh-TW" altLang="en-US" sz="4400" dirty="0" smtClean="0">
                <a:latin typeface="標楷體" panose="03000509000000000000" pitchFamily="65" charset="-120"/>
                <a:ea typeface="標楷體" panose="03000509000000000000" pitchFamily="65" charset="-120"/>
              </a:rPr>
              <a:t>扯上關係的算式</a:t>
            </a:r>
            <a:endParaRPr lang="zh-TW" altLang="en-US" sz="44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38887202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55576" y="2420888"/>
            <a:ext cx="7920880" cy="1143000"/>
          </a:xfrm>
        </p:spPr>
        <p:txBody>
          <a:bodyPr>
            <a:normAutofit fontScale="90000"/>
          </a:bodyPr>
          <a:lstStyle/>
          <a:p>
            <a:pPr marL="0" indent="0" algn="ctr">
              <a:lnSpc>
                <a:spcPct val="150000"/>
              </a:lnSpc>
              <a:buNone/>
            </a:pPr>
            <a:r>
              <a:rPr lang="zh-TW" altLang="en-US" sz="4400" dirty="0" smtClean="0">
                <a:latin typeface="標楷體" panose="03000509000000000000" pitchFamily="65" charset="-120"/>
                <a:ea typeface="標楷體" panose="03000509000000000000" pitchFamily="65" charset="-120"/>
              </a:rPr>
              <a:t>解方程式：</a:t>
            </a:r>
            <a:r>
              <a:rPr lang="en-US" altLang="zh-TW" sz="4400" dirty="0" smtClean="0">
                <a:latin typeface="標楷體" panose="03000509000000000000" pitchFamily="65" charset="-120"/>
                <a:ea typeface="標楷體" panose="03000509000000000000" pitchFamily="65" charset="-120"/>
              </a:rPr>
              <a:t/>
            </a:r>
            <a:br>
              <a:rPr lang="en-US" altLang="zh-TW" sz="4400" dirty="0" smtClean="0">
                <a:latin typeface="標楷體" panose="03000509000000000000" pitchFamily="65" charset="-120"/>
                <a:ea typeface="標楷體" panose="03000509000000000000" pitchFamily="65" charset="-120"/>
              </a:rPr>
            </a:br>
            <a:r>
              <a:rPr lang="zh-TW" altLang="en-US" sz="4400" dirty="0" smtClean="0">
                <a:latin typeface="標楷體" panose="03000509000000000000" pitchFamily="65" charset="-120"/>
                <a:ea typeface="標楷體" panose="03000509000000000000" pitchFamily="65" charset="-120"/>
              </a:rPr>
              <a:t>把未知數還原為原本的樣子</a:t>
            </a:r>
            <a:endParaRPr lang="zh-TW" altLang="en-US" sz="44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0675454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syajh\AppData\Local\LINE\Cache\tmp\148297368561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79712" y="836712"/>
            <a:ext cx="5249301" cy="54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28811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539552" y="620688"/>
            <a:ext cx="8172400" cy="5400600"/>
          </a:xfrm>
        </p:spPr>
        <p:txBody>
          <a:bodyPr>
            <a:noAutofit/>
          </a:bodyPr>
          <a:lstStyle/>
          <a:p>
            <a:pPr algn="l">
              <a:lnSpc>
                <a:spcPct val="150000"/>
              </a:lnSpc>
            </a:pPr>
            <a:r>
              <a:rPr lang="zh-TW" altLang="zh-TW" sz="2400" dirty="0"/>
              <a:t>數學素養的養成始於每堂課教學前的反思、教學中的師生對話，教學後的檢討中，不斷地精進、淬鍊著，過程中最重要的是，每次的教學都是概念發展的過程，都是不斷地澄清與豐厚數學核心概念的飽滿度，而不是使用概念發展的結果進行大量的解題操作，如此一來，每次的課堂學習對於學生而言，都將會是數學能力的晉升，而不僅是解題的熟練，對於老師更將是一次一次的提升數學知識的素養與擴張數學涵養的厚實度，更有能力讓學生享受樸實數學的滋味與樂趣</a:t>
            </a:r>
            <a:r>
              <a:rPr lang="zh-TW" altLang="zh-TW" sz="2400" dirty="0" smtClean="0"/>
              <a:t>。</a:t>
            </a:r>
            <a:r>
              <a:rPr lang="en-US" altLang="zh-TW" sz="2400" dirty="0" smtClean="0"/>
              <a:t/>
            </a:r>
            <a:br>
              <a:rPr lang="en-US" altLang="zh-TW" sz="2400" dirty="0" smtClean="0"/>
            </a:br>
            <a:r>
              <a:rPr lang="zh-TW" altLang="en-US" sz="2400" dirty="0" smtClean="0"/>
              <a:t>                                                                                                      </a:t>
            </a:r>
            <a:r>
              <a:rPr lang="en-US" altLang="zh-TW" sz="2400" dirty="0" smtClean="0">
                <a:latin typeface="Adobe 繁黑體 Std B" pitchFamily="34" charset="-120"/>
                <a:ea typeface="Adobe 繁黑體 Std B" pitchFamily="34" charset="-120"/>
              </a:rPr>
              <a:t>----</a:t>
            </a:r>
            <a:r>
              <a:rPr lang="en-US" altLang="zh-TW" sz="2400" dirty="0">
                <a:latin typeface="Adobe 繁黑體 Std B" pitchFamily="34" charset="-120"/>
                <a:ea typeface="Adobe 繁黑體 Std B" pitchFamily="34" charset="-120"/>
              </a:rPr>
              <a:t>CA</a:t>
            </a:r>
            <a:endParaRPr lang="zh-TW" altLang="en-US" sz="2400" dirty="0">
              <a:latin typeface="Adobe 繁黑體 Std B" pitchFamily="34" charset="-120"/>
              <a:ea typeface="Adobe 繁黑體 Std B" pitchFamily="34" charset="-120"/>
            </a:endParaRPr>
          </a:p>
        </p:txBody>
      </p:sp>
    </p:spTree>
    <p:extLst>
      <p:ext uri="{BB962C8B-B14F-4D97-AF65-F5344CB8AC3E}">
        <p14:creationId xmlns:p14="http://schemas.microsoft.com/office/powerpoint/2010/main" val="27116289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syajh\AppData\Local\LINE\Cache\tmp\148297378011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7704" y="836712"/>
            <a:ext cx="5310637" cy="54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083509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1114</TotalTime>
  <Words>1019</Words>
  <Application>Microsoft Office PowerPoint</Application>
  <PresentationFormat>如螢幕大小 (4:3)</PresentationFormat>
  <Paragraphs>104</Paragraphs>
  <Slides>80</Slides>
  <Notes>7</Notes>
  <HiddenSlides>0</HiddenSlides>
  <MMClips>0</MMClips>
  <ScaleCrop>false</ScaleCrop>
  <HeadingPairs>
    <vt:vector size="6" baseType="variant">
      <vt:variant>
        <vt:lpstr>佈景主題</vt:lpstr>
      </vt:variant>
      <vt:variant>
        <vt:i4>1</vt:i4>
      </vt:variant>
      <vt:variant>
        <vt:lpstr>內嵌 OLE 伺服程式</vt:lpstr>
      </vt:variant>
      <vt:variant>
        <vt:i4>1</vt:i4>
      </vt:variant>
      <vt:variant>
        <vt:lpstr>投影片標題</vt:lpstr>
      </vt:variant>
      <vt:variant>
        <vt:i4>80</vt:i4>
      </vt:variant>
    </vt:vector>
  </HeadingPairs>
  <TitlesOfParts>
    <vt:vector size="82" baseType="lpstr">
      <vt:lpstr>Office 佈景主題</vt:lpstr>
      <vt:lpstr>Microsoft Word Picture</vt:lpstr>
      <vt:lpstr>在生根計畫中的學習與成長</vt:lpstr>
      <vt:lpstr>PowerPoint 簡報</vt:lpstr>
      <vt:lpstr>PowerPoint 簡報</vt:lpstr>
      <vt:lpstr>多項式的乘除</vt:lpstr>
      <vt:lpstr>(2x+3)(5x+4) =10x2 + 8x + 15x + 12</vt:lpstr>
      <vt:lpstr>PowerPoint 簡報</vt:lpstr>
      <vt:lpstr>PowerPoint 簡報</vt:lpstr>
      <vt:lpstr>PowerPoint 簡報</vt:lpstr>
      <vt:lpstr>PowerPoint 簡報</vt:lpstr>
      <vt:lpstr>PowerPoint 簡報</vt:lpstr>
      <vt:lpstr>PowerPoint 簡報</vt:lpstr>
      <vt:lpstr>PowerPoint 簡報</vt:lpstr>
      <vt:lpstr>學習單上的”錯誤”</vt:lpstr>
      <vt:lpstr>老師的語言</vt:lpstr>
      <vt:lpstr>因式分解</vt:lpstr>
      <vt:lpstr>因式分解</vt:lpstr>
      <vt:lpstr>因式分解</vt:lpstr>
      <vt:lpstr>因式分解</vt:lpstr>
      <vt:lpstr>因式分解</vt:lpstr>
      <vt:lpstr>因式分解</vt:lpstr>
      <vt:lpstr>因式分解</vt:lpstr>
      <vt:lpstr>解一元二次方程式</vt:lpstr>
      <vt:lpstr>解一元二次方程式</vt:lpstr>
      <vt:lpstr>解一元二次方程式</vt:lpstr>
      <vt:lpstr>解一元二次方程式</vt:lpstr>
      <vt:lpstr>解一元二次方程式</vt:lpstr>
      <vt:lpstr>解一元二次方程式</vt:lpstr>
      <vt:lpstr>解一元二次方程式</vt:lpstr>
      <vt:lpstr>上完學習單，問問自己…</vt:lpstr>
      <vt:lpstr>PowerPoint 簡報</vt:lpstr>
      <vt:lpstr>PowerPoint 簡報</vt:lpstr>
      <vt:lpstr>PowerPoint 簡報</vt:lpstr>
      <vt:lpstr>渾厚的數學素養是教學成功的要件                                                                     ----CA</vt:lpstr>
      <vt:lpstr>數學的趣味就在於 老師能帶領學生看到知識的本質與內涵                                                                                   ----CA</vt:lpstr>
      <vt:lpstr>圓</vt:lpstr>
      <vt:lpstr>你會如何描述圓</vt:lpstr>
      <vt:lpstr>你覺得這樣的教學起頭如何</vt:lpstr>
      <vt:lpstr>你如何描述圓 ----請猜猜CA怎麼說</vt:lpstr>
      <vt:lpstr>感受圓</vt:lpstr>
      <vt:lpstr>你會如何描述圓</vt:lpstr>
      <vt:lpstr>再一次</vt:lpstr>
      <vt:lpstr>圓嗎?</vt:lpstr>
      <vt:lpstr>PowerPoint 簡報</vt:lpstr>
      <vt:lpstr>請不用任何工具， 想盡辦法畫出一個最圓的圓</vt:lpstr>
      <vt:lpstr>拿出一張紙，想盡辦法透過摺紙剪出一個 最圓的圓。發揮你的創意，寫出你的策略</vt:lpstr>
      <vt:lpstr>你可以使用甚麼方法找出 下面這個圓的圓心？</vt:lpstr>
      <vt:lpstr>你可以使用甚麼方法找出 下面這個圓弧的圓心？</vt:lpstr>
      <vt:lpstr>你可以使用甚麼方法檢查 下面這個圖形圓不圓？</vt:lpstr>
      <vt:lpstr>反思中的改變</vt:lpstr>
      <vt:lpstr>一個已經教書10年的數學老師，各類各樣的學生所遭遇的學習困境，有了許多面對的經驗也累積了一些解決的策略。然而當我仔細審查自己的內心，會看到在教學中充滿自信的背後其實藏著種種的妥協，但往往不忍直視缺陷，於是用盡力而為的念頭來當成暫時的藉口。久而久之，「自信心」持續增加，「看到問題的洞察力」卻越來越薄弱。</vt:lpstr>
      <vt:lpstr>下面有一個點A，請拿個圓來畫畫看， 圓和A點可以有哪些不同的擺放關係？ 發揮你的創意畫出來！</vt:lpstr>
      <vt:lpstr>談中心點的重要</vt:lpstr>
      <vt:lpstr>站在圓的哪裡離A最近? 站在圓的哪裡離A最遠?</vt:lpstr>
      <vt:lpstr>下面有一個圓，請拿線段來畫畫看， 畫出線段和圓不同的擺放關係。</vt:lpstr>
      <vt:lpstr>怎麼談中心點的重要</vt:lpstr>
      <vt:lpstr>感受中心點的重要</vt:lpstr>
      <vt:lpstr>下面有一個圓，請拿直線來畫畫看， 畫出直線和圓不同的擺放關係。</vt:lpstr>
      <vt:lpstr>切線</vt:lpstr>
      <vt:lpstr>下面有一個圓，請拿圓來畫畫看， 畫出圓和圓不同的擺放關係。</vt:lpstr>
      <vt:lpstr>PowerPoint 簡報</vt:lpstr>
      <vt:lpstr>PowerPoint 簡報</vt:lpstr>
      <vt:lpstr>圓弧的大小</vt:lpstr>
      <vt:lpstr>PowerPoint 簡報</vt:lpstr>
      <vt:lpstr>角的比較</vt:lpstr>
      <vt:lpstr>PowerPoint 簡報</vt:lpstr>
      <vt:lpstr>PowerPoint 簡報</vt:lpstr>
      <vt:lpstr>角的擺動</vt:lpstr>
      <vt:lpstr>PowerPoint 簡報</vt:lpstr>
      <vt:lpstr>意圖</vt:lpstr>
      <vt:lpstr>圓冪性質</vt:lpstr>
      <vt:lpstr>PowerPoint 簡報</vt:lpstr>
      <vt:lpstr>重新設計</vt:lpstr>
      <vt:lpstr>有一天，考尺規作圖題……</vt:lpstr>
      <vt:lpstr>有一天，考尺規作圖題……</vt:lpstr>
      <vt:lpstr>有一天，考尺規作圖題……</vt:lpstr>
      <vt:lpstr>方程式</vt:lpstr>
      <vt:lpstr>想知道一個不知道的數， 我們會想去和已經知道的數拉關係</vt:lpstr>
      <vt:lpstr>方程式： 扯上關係的算式</vt:lpstr>
      <vt:lpstr>解方程式： 把未知數還原為原本的樣子</vt:lpstr>
      <vt:lpstr>數學素養的養成始於每堂課教學前的反思、教學中的師生對話，教學後的檢討中，不斷地精進、淬鍊著，過程中最重要的是，每次的教學都是概念發展的過程，都是不斷地澄清與豐厚數學核心概念的飽滿度，而不是使用概念發展的結果進行大量的解題操作，如此一來，每次的課堂學習對於學生而言，都將會是數學能力的晉升，而不僅是解題的熟練，對於老師更將是一次一次的提升數學知識的素養與擴張數學涵養的厚實度，更有能力讓學生享受樸實數學的滋味與樂趣。                                                                                                       ----CA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中央研究院</dc:title>
  <dc:creator>User</dc:creator>
  <cp:lastModifiedBy>User</cp:lastModifiedBy>
  <cp:revision>63</cp:revision>
  <dcterms:created xsi:type="dcterms:W3CDTF">2017-10-06T00:58:00Z</dcterms:created>
  <dcterms:modified xsi:type="dcterms:W3CDTF">2017-11-01T04:23:52Z</dcterms:modified>
</cp:coreProperties>
</file>