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60" r:id="rId3"/>
    <p:sldId id="259" r:id="rId4"/>
    <p:sldId id="258" r:id="rId5"/>
    <p:sldId id="261" r:id="rId6"/>
    <p:sldId id="262" r:id="rId7"/>
    <p:sldId id="263" r:id="rId8"/>
    <p:sldId id="264" r:id="rId9"/>
    <p:sldId id="268" r:id="rId10"/>
    <p:sldId id="265" r:id="rId11"/>
    <p:sldId id="269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89286" autoAdjust="0"/>
  </p:normalViewPr>
  <p:slideViewPr>
    <p:cSldViewPr>
      <p:cViewPr varScale="1">
        <p:scale>
          <a:sx n="65" d="100"/>
          <a:sy n="65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4EC34-9590-4C7A-9169-ECCDE3C42A52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913B0-83E0-4B88-AB87-E413B3FA3F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86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913B0-83E0-4B88-AB87-E413B3FA3FE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93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BCEAE4-0913-46B9-AC9C-8D7C4202D604}" type="datetimeFigureOut">
              <a:rPr lang="zh-TW" altLang="en-US" smtClean="0"/>
              <a:t>2018/7/27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3F81845-73B0-45C1-9710-B6F7613B9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+mj-ea"/>
                <a:ea typeface="+mj-ea"/>
              </a:rPr>
              <a:t>共備主持人：楊智強</a:t>
            </a:r>
            <a:endParaRPr lang="zh-TW" altLang="en-US" sz="280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相似形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56769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保角映射</a:t>
            </a:r>
            <a:r>
              <a:rPr lang="en-US" altLang="zh-TW" sz="2000" dirty="0" smtClean="0"/>
              <a:t>(conformal mapping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處理圖形時，用到的映射必須保持映射前後圖形角度不變。</a:t>
            </a:r>
            <a:endParaRPr lang="zh-TW" altLang="en-US" sz="36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438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保角</a:t>
            </a:r>
            <a:r>
              <a:rPr lang="zh-TW" altLang="en-US" dirty="0" smtClean="0"/>
              <a:t>幾何優點 </a:t>
            </a:r>
            <a:r>
              <a:rPr lang="en-US" altLang="zh-TW" sz="1800" dirty="0" smtClean="0"/>
              <a:t>1/4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單值化</a:t>
            </a:r>
            <a:endParaRPr lang="en-US" altLang="zh-TW" sz="3600" b="1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任何複雜圖形可以保角變形到標準的曲面來處理，包含單位球面、歐式平面及雙曲面。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95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保角幾何優點 </a:t>
            </a:r>
            <a:r>
              <a:rPr lang="en-US" altLang="zh-TW" sz="1800" dirty="0" smtClean="0"/>
              <a:t>2/4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降低維度</a:t>
            </a:r>
            <a:endParaRPr lang="en-US" altLang="zh-TW" sz="3600" b="1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利用單值化理論，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/>
            </a:r>
            <a:b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</a:b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將三維→二維。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786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保角幾何優點 </a:t>
            </a:r>
            <a:r>
              <a:rPr lang="en-US" altLang="zh-TW" sz="1800" dirty="0" smtClean="0"/>
              <a:t>3/4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資訊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保留</a:t>
            </a:r>
            <a:endParaRPr lang="en-US" altLang="zh-TW" sz="3600" b="1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保角變形映射過程</a:t>
            </a:r>
            <a:r>
              <a:rPr lang="zh-TW" altLang="en-US" sz="3600" dirty="0" smtClean="0">
                <a:latin typeface="新細明體"/>
                <a:ea typeface="新細明體"/>
              </a:rPr>
              <a:t>，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保留了所有幾何資訊</a:t>
            </a:r>
            <a:r>
              <a:rPr lang="zh-TW" altLang="en-US" sz="3600" dirty="0" smtClean="0">
                <a:latin typeface="新細明體"/>
                <a:ea typeface="新細明體"/>
              </a:rPr>
              <a:t>。</a:t>
            </a:r>
            <a:endParaRPr lang="en-US" altLang="zh-TW" sz="3600" dirty="0" smtClean="0">
              <a:latin typeface="新細明體"/>
              <a:ea typeface="新細明體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     3D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→ </a:t>
            </a:r>
            <a:r>
              <a:rPr lang="en-US" altLang="zh-TW" sz="3600" dirty="0" err="1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2D</a:t>
            </a: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→ 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3D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61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保角幾何優點 </a:t>
            </a:r>
            <a:r>
              <a:rPr lang="en-US" altLang="zh-TW" sz="1800" dirty="0" smtClean="0"/>
              <a:t>4/4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普適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性</a:t>
            </a:r>
            <a:endParaRPr lang="en-US" altLang="zh-TW" sz="3600" b="1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所有圖片都可用保角幾何方法處理。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 rot="21343354">
            <a:off x="4572000" y="5814412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2000" dirty="0" smtClean="0"/>
              <a:t>資料來源</a:t>
            </a:r>
            <a:r>
              <a:rPr lang="zh-TW" altLang="en-US" sz="2000" dirty="0" smtClean="0">
                <a:latin typeface="新細明體"/>
                <a:ea typeface="新細明體"/>
              </a:rPr>
              <a:t>：</a:t>
            </a:r>
            <a:r>
              <a:rPr lang="en-US" altLang="zh-TW" sz="2000" dirty="0" smtClean="0">
                <a:latin typeface="新細明體"/>
                <a:ea typeface="新細明體"/>
              </a:rPr>
              <a:t>3D</a:t>
            </a:r>
            <a:r>
              <a:rPr lang="zh-TW" altLang="en-US" sz="2000" dirty="0" smtClean="0">
                <a:latin typeface="新細明體"/>
                <a:ea typeface="新細明體"/>
              </a:rPr>
              <a:t>臉部形變的殺手級特效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5995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Ⅲ_</a:t>
            </a:r>
            <a:r>
              <a:rPr lang="zh-TW" altLang="en-US" dirty="0" smtClean="0">
                <a:latin typeface="+mn-ea"/>
                <a:ea typeface="+mn-ea"/>
              </a:rPr>
              <a:t>在平面上的圖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從三角形出發吧</a:t>
            </a:r>
            <a:endParaRPr lang="en-US" altLang="zh-TW" sz="3600" b="1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從三角形出發，如何能維持著平面的狀態？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7236296" y="476672"/>
            <a:ext cx="1584176" cy="1440160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000" dirty="0" smtClean="0"/>
              <a:t>透過扣條動手操作便知道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3009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4860032" y="1556792"/>
            <a:ext cx="3562604" cy="3312368"/>
            <a:chOff x="0" y="0"/>
            <a:chExt cx="1507253" cy="1223731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507253" cy="99478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文字方塊 2"/>
            <p:cNvSpPr txBox="1">
              <a:spLocks noChangeArrowheads="1"/>
            </p:cNvSpPr>
            <p:nvPr/>
          </p:nvSpPr>
          <p:spPr bwMode="auto">
            <a:xfrm>
              <a:off x="632879" y="894167"/>
              <a:ext cx="652779" cy="329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zh-TW" sz="1200" kern="100">
                  <a:effectLst/>
                  <a:latin typeface="Calibri"/>
                  <a:ea typeface="標楷體"/>
                  <a:cs typeface="Times New Roman"/>
                </a:rPr>
                <a:t>圖</a:t>
              </a:r>
              <a:r>
                <a:rPr lang="en-US" sz="1200" kern="100">
                  <a:effectLst/>
                  <a:latin typeface="Calibri"/>
                  <a:ea typeface="標楷體"/>
                  <a:cs typeface="Times New Roman"/>
                </a:rPr>
                <a:t>(2)</a:t>
              </a:r>
              <a:endParaRPr lang="zh-TW" sz="1200" kern="100">
                <a:effectLst/>
                <a:latin typeface="Calibri"/>
                <a:ea typeface="新細明體"/>
                <a:cs typeface="Times New Roman"/>
              </a:endParaRPr>
            </a:p>
          </p:txBody>
        </p:sp>
      </p:grp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那</a:t>
            </a: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buNone/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兩側長度 是增加相同長度</a:t>
            </a: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buNone/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       是倍數的增長？</a:t>
            </a: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buNone/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第三邊呢</a:t>
            </a: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84992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小結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32015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由三角形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出發</a:t>
            </a:r>
            <a:r>
              <a:rPr lang="zh-TW" altLang="en-US" sz="3600" dirty="0" smtClean="0">
                <a:latin typeface="新細明體"/>
                <a:ea typeface="新細明體"/>
              </a:rPr>
              <a:t>，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維持平面的狀態</a:t>
            </a: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en-US" altLang="zh-TW" sz="3600" dirty="0">
                <a:latin typeface="細明體" panose="02020509000000000000" pitchFamily="49" charset="-120"/>
                <a:ea typeface="細明體" panose="02020509000000000000" pitchFamily="49" charset="-120"/>
              </a:rPr>
              <a:t>"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似乎</a:t>
            </a:r>
            <a:r>
              <a:rPr lang="en-US" altLang="zh-TW" sz="3600" dirty="0">
                <a:latin typeface="細明體" panose="02020509000000000000" pitchFamily="49" charset="-120"/>
                <a:ea typeface="細明體" panose="02020509000000000000" pitchFamily="49" charset="-120"/>
              </a:rPr>
              <a:t>"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兩側是倍數的增長</a:t>
            </a: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而第三邊也是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756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Ⅳ_</a:t>
            </a:r>
            <a:r>
              <a:rPr lang="zh-TW" altLang="en-US" dirty="0" smtClean="0">
                <a:latin typeface="+mn-ea"/>
                <a:ea typeface="+mn-ea"/>
              </a:rPr>
              <a:t>讓猜想更具體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1977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將剛剛的</a:t>
            </a:r>
            <a:r>
              <a:rPr lang="en-US" altLang="zh-TW" sz="36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"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似乎</a:t>
            </a:r>
            <a:r>
              <a:rPr lang="en-US" altLang="zh-TW" sz="3600" dirty="0">
                <a:latin typeface="細明體" panose="02020509000000000000" pitchFamily="49" charset="-120"/>
                <a:ea typeface="細明體" panose="02020509000000000000" pitchFamily="49" charset="-120"/>
              </a:rPr>
              <a:t>"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更具體的關鍵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…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zh-TW" altLang="en-US" sz="36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平行線截比例線段</a:t>
            </a:r>
            <a:endParaRPr lang="zh-TW" altLang="en-US" sz="3600" b="1" dirty="0">
              <a:solidFill>
                <a:srgbClr val="FF0000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814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Ⅴ_</a:t>
            </a:r>
            <a:r>
              <a:rPr lang="zh-TW" altLang="en-US" dirty="0" smtClean="0">
                <a:latin typeface="+mn-ea"/>
                <a:ea typeface="+mn-ea"/>
              </a:rPr>
              <a:t>問題</a:t>
            </a:r>
            <a:endParaRPr lang="zh-TW" altLang="en-US" dirty="0">
              <a:latin typeface="+mn-ea"/>
              <a:ea typeface="+mn-ea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755" y="1772816"/>
            <a:ext cx="5074982" cy="2624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做以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A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點為其中一頂點且與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△ABC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相似的三角形 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191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Ⅰ_</a:t>
            </a:r>
            <a:r>
              <a:rPr lang="zh-TW" altLang="en-US" dirty="0" smtClean="0">
                <a:latin typeface="+mn-ea"/>
                <a:ea typeface="+mn-ea"/>
              </a:rPr>
              <a:t>什麼</a:t>
            </a:r>
            <a:r>
              <a:rPr lang="zh-TW" altLang="en-US" dirty="0">
                <a:latin typeface="+mn-ea"/>
                <a:ea typeface="+mn-ea"/>
              </a:rPr>
              <a:t>是相似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1977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buNone/>
            </a:pP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將下一頁的圖 畫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(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複製</a:t>
            </a:r>
            <a:r>
              <a:rPr lang="en-US" altLang="zh-TW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)</a:t>
            </a:r>
            <a:r>
              <a:rPr lang="zh-TW" altLang="en-US" sz="36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下來！</a:t>
            </a:r>
            <a:endParaRPr lang="zh-TW" altLang="en-US" sz="36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056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Ⅵ_</a:t>
            </a:r>
            <a:r>
              <a:rPr lang="zh-TW" altLang="en-US" dirty="0" smtClean="0">
                <a:latin typeface="+mn-ea"/>
                <a:ea typeface="+mn-ea"/>
              </a:rPr>
              <a:t>目前與相似</a:t>
            </a:r>
            <a:r>
              <a:rPr lang="zh-TW" altLang="en-US" sz="40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△</a:t>
            </a:r>
            <a:r>
              <a:rPr lang="zh-TW" altLang="en-US" dirty="0" smtClean="0">
                <a:latin typeface="+mn-ea"/>
                <a:ea typeface="+mn-ea"/>
              </a:rPr>
              <a:t>有關</a:t>
            </a:r>
            <a:r>
              <a:rPr lang="en-US" altLang="zh-TW" sz="1800" dirty="0" smtClean="0">
                <a:latin typeface="+mn-ea"/>
                <a:ea typeface="+mn-ea"/>
              </a:rPr>
              <a:t>1/2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681256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車用安全顯示系統</a:t>
            </a:r>
            <a:endParaRPr lang="en-US" altLang="zh-TW" sz="32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57" y="1244306"/>
            <a:ext cx="7484973" cy="3912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59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8" y="731838"/>
            <a:ext cx="7258521" cy="4569370"/>
          </a:xfrm>
        </p:spPr>
      </p:pic>
    </p:spTree>
    <p:extLst>
      <p:ext uri="{BB962C8B-B14F-4D97-AF65-F5344CB8AC3E}">
        <p14:creationId xmlns:p14="http://schemas.microsoft.com/office/powerpoint/2010/main" val="179313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ea"/>
              </a:rPr>
              <a:t>Ⅵ_</a:t>
            </a:r>
            <a:r>
              <a:rPr lang="zh-TW" altLang="en-US" dirty="0">
                <a:latin typeface="+mn-ea"/>
              </a:rPr>
              <a:t>目前與相似</a:t>
            </a:r>
            <a:r>
              <a:rPr lang="zh-TW" altLang="en-US" sz="4000" dirty="0">
                <a:latin typeface="細明體" panose="02020509000000000000" pitchFamily="49" charset="-120"/>
                <a:ea typeface="細明體" panose="02020509000000000000" pitchFamily="49" charset="-120"/>
              </a:rPr>
              <a:t>△</a:t>
            </a:r>
            <a:r>
              <a:rPr lang="zh-TW" altLang="en-US" dirty="0" smtClean="0">
                <a:latin typeface="+mn-ea"/>
              </a:rPr>
              <a:t>有關</a:t>
            </a:r>
            <a:r>
              <a:rPr lang="en-US" altLang="zh-TW" sz="1800" dirty="0" smtClean="0">
                <a:latin typeface="+mn-ea"/>
              </a:rPr>
              <a:t>2/2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813376" cy="9692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sz="3600" b="1" dirty="0" smtClean="0"/>
              <a:t>3D</a:t>
            </a:r>
            <a:r>
              <a:rPr lang="zh-TW" altLang="en-US" sz="3600" b="1" dirty="0" smtClean="0"/>
              <a:t>人臉辨識</a:t>
            </a:r>
            <a:r>
              <a:rPr lang="en-US" altLang="zh-TW" b="1" dirty="0" smtClean="0"/>
              <a:t>…</a:t>
            </a:r>
            <a:r>
              <a:rPr lang="zh-TW" altLang="en-US" sz="2400" dirty="0" smtClean="0"/>
              <a:t>深度確認有效防止照片蒙混</a:t>
            </a:r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60405"/>
            <a:ext cx="4392488" cy="448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5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就這樣囉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919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524" y="404300"/>
            <a:ext cx="4916488" cy="497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61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04664"/>
            <a:ext cx="4964112" cy="496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413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89800"/>
                </a:solidFill>
              </a:rPr>
              <a:t>小結</a:t>
            </a:r>
            <a:endParaRPr lang="zh-TW" altLang="en-US" dirty="0">
              <a:solidFill>
                <a:srgbClr val="C898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15616" y="620688"/>
            <a:ext cx="7173416" cy="3705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將圖複製</a:t>
            </a:r>
            <a:r>
              <a:rPr lang="zh-TW" altLang="en-US" sz="3600" b="1" dirty="0" smtClean="0">
                <a:latin typeface="新細明體"/>
                <a:ea typeface="新細明體"/>
              </a:rPr>
              <a:t>，</a:t>
            </a:r>
            <a:r>
              <a:rPr lang="zh-TW" altLang="en-US" sz="3600" b="1" dirty="0" smtClean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大小雖然改變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，只要</a:t>
            </a:r>
            <a:r>
              <a:rPr lang="zh-TW" altLang="en-US" sz="3600" b="1" dirty="0" smtClean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形狀不變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，那就是相似度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100%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，也就是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“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相似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”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，不然只能說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…</a:t>
            </a:r>
            <a:b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</a:b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好像。</a:t>
            </a:r>
            <a:endParaRPr lang="en-US" altLang="zh-TW" sz="36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805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21214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角度</a:t>
            </a:r>
            <a:r>
              <a:rPr lang="en-US" altLang="zh-TW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(</a:t>
            </a: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相對應的</a:t>
            </a:r>
            <a:r>
              <a:rPr lang="en-US" altLang="zh-TW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)</a:t>
            </a: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一旦不同，相似度就不會</a:t>
            </a:r>
            <a:r>
              <a:rPr lang="en-US" altLang="zh-TW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100%</a:t>
            </a: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了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。</a:t>
            </a:r>
            <a:endParaRPr lang="zh-TW" altLang="en-US" sz="36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256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Ⅱ_</a:t>
            </a:r>
            <a:r>
              <a:rPr lang="zh-TW" altLang="en-US" dirty="0" smtClean="0">
                <a:latin typeface="+mn-ea"/>
                <a:ea typeface="+mn-ea"/>
              </a:rPr>
              <a:t>相似在球面上嗎</a:t>
            </a:r>
            <a:r>
              <a:rPr lang="en-US" altLang="zh-TW" dirty="0" smtClean="0">
                <a:latin typeface="+mn-ea"/>
                <a:ea typeface="+mn-ea"/>
              </a:rPr>
              <a:t>?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381328" cy="21934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我們都在紙上畫圖，</a:t>
            </a:r>
            <a:r>
              <a:rPr lang="zh-TW" altLang="en-US" sz="3600" b="1" dirty="0" smtClean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相似</a:t>
            </a:r>
            <a:endParaRPr lang="en-US" altLang="zh-TW" sz="3600" b="1" dirty="0">
              <a:solidFill>
                <a:srgbClr val="FF0000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 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理所當然的存在，但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…?</a:t>
            </a:r>
            <a:endParaRPr lang="zh-TW" altLang="en-US" sz="36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7236296" y="476672"/>
            <a:ext cx="1584176" cy="1440160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000" dirty="0" smtClean="0"/>
              <a:t>透過紙張動手操作便知道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2044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525344" cy="26974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利用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“</a:t>
            </a:r>
            <a:r>
              <a:rPr lang="zh-TW" altLang="en-US" sz="3600" b="1" dirty="0" smtClean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平行</a:t>
            </a:r>
            <a:r>
              <a:rPr lang="zh-TW" altLang="en-US" sz="3600" b="1" dirty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及</a:t>
            </a:r>
            <a:r>
              <a:rPr lang="zh-TW" altLang="en-US" sz="3600" b="1" dirty="0" smtClean="0">
                <a:solidFill>
                  <a:srgbClr val="FF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角度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”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思維思考，</a:t>
            </a:r>
            <a: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/>
            </a:r>
            <a:br>
              <a:rPr lang="en-US" altLang="zh-TW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</a:b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相似只存在於平面上，不存在球面及馬鞍面上</a:t>
            </a:r>
            <a:endParaRPr lang="zh-TW" altLang="en-US" sz="36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151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可大可小的問題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有必要為解釋</a:t>
            </a:r>
            <a:r>
              <a:rPr lang="en-US" altLang="zh-TW" sz="3600" b="1" dirty="0" smtClean="0">
                <a:latin typeface="新細明體"/>
                <a:ea typeface="新細明體"/>
              </a:rPr>
              <a:t>"</a:t>
            </a:r>
            <a:r>
              <a:rPr lang="zh-TW" altLang="en-US" sz="36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相似只存在於平面上</a:t>
            </a:r>
            <a:r>
              <a:rPr lang="en-US" altLang="zh-TW" sz="3600" b="1" dirty="0" smtClean="0">
                <a:latin typeface="新細明體"/>
                <a:ea typeface="新細明體"/>
              </a:rPr>
              <a:t>"</a:t>
            </a:r>
            <a:r>
              <a:rPr lang="zh-TW" altLang="en-US" sz="3600" b="1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而犧牲一節課嗎？</a:t>
            </a:r>
            <a:endParaRPr lang="zh-TW" altLang="en-US" sz="36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497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氣流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氣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氣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199</TotalTime>
  <Words>410</Words>
  <Application>Microsoft Office PowerPoint</Application>
  <PresentationFormat>如螢幕大小 (4:3)</PresentationFormat>
  <Paragraphs>56</Paragraphs>
  <Slides>23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氣流</vt:lpstr>
      <vt:lpstr>相似形</vt:lpstr>
      <vt:lpstr>Ⅰ_什麼是相似</vt:lpstr>
      <vt:lpstr>PowerPoint 簡報</vt:lpstr>
      <vt:lpstr>PowerPoint 簡報</vt:lpstr>
      <vt:lpstr>小結</vt:lpstr>
      <vt:lpstr>PowerPoint 簡報</vt:lpstr>
      <vt:lpstr>Ⅱ_相似在球面上嗎?</vt:lpstr>
      <vt:lpstr>小結</vt:lpstr>
      <vt:lpstr>可大可小的問題</vt:lpstr>
      <vt:lpstr>保角映射(conformal mapping</vt:lpstr>
      <vt:lpstr>保角幾何優點 1/4</vt:lpstr>
      <vt:lpstr>保角幾何優點 2/4</vt:lpstr>
      <vt:lpstr>保角幾何優點 3/4</vt:lpstr>
      <vt:lpstr>保角幾何優點 4/4</vt:lpstr>
      <vt:lpstr>Ⅲ_在平面上的圖</vt:lpstr>
      <vt:lpstr>PowerPoint 簡報</vt:lpstr>
      <vt:lpstr>小結</vt:lpstr>
      <vt:lpstr>Ⅳ_讓猜想更具體</vt:lpstr>
      <vt:lpstr>Ⅴ_問題</vt:lpstr>
      <vt:lpstr>Ⅵ_目前與相似△有關1/2</vt:lpstr>
      <vt:lpstr>PowerPoint 簡報</vt:lpstr>
      <vt:lpstr>Ⅵ_目前與相似△有關2/2</vt:lpstr>
      <vt:lpstr>就這樣囉~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相似形</dc:title>
  <dc:creator>stroller stroller</dc:creator>
  <cp:lastModifiedBy>stroller stroller</cp:lastModifiedBy>
  <cp:revision>35</cp:revision>
  <dcterms:created xsi:type="dcterms:W3CDTF">2018-07-26T14:18:55Z</dcterms:created>
  <dcterms:modified xsi:type="dcterms:W3CDTF">2018-07-27T02:19:55Z</dcterms:modified>
</cp:coreProperties>
</file>