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73" r:id="rId4"/>
    <p:sldId id="274" r:id="rId5"/>
    <p:sldId id="270" r:id="rId6"/>
    <p:sldId id="272" r:id="rId7"/>
    <p:sldId id="278" r:id="rId8"/>
    <p:sldId id="281" r:id="rId9"/>
    <p:sldId id="282" r:id="rId10"/>
    <p:sldId id="283" r:id="rId11"/>
    <p:sldId id="284" r:id="rId12"/>
    <p:sldId id="285" r:id="rId13"/>
    <p:sldId id="286" r:id="rId14"/>
    <p:sldId id="264" r:id="rId15"/>
    <p:sldId id="265" r:id="rId16"/>
    <p:sldId id="266" r:id="rId17"/>
    <p:sldId id="267" r:id="rId18"/>
    <p:sldId id="268" r:id="rId19"/>
    <p:sldId id="275" r:id="rId20"/>
    <p:sldId id="276" r:id="rId21"/>
    <p:sldId id="304" r:id="rId22"/>
    <p:sldId id="260" r:id="rId23"/>
    <p:sldId id="259" r:id="rId24"/>
    <p:sldId id="261" r:id="rId25"/>
    <p:sldId id="280" r:id="rId26"/>
    <p:sldId id="289" r:id="rId27"/>
    <p:sldId id="291" r:id="rId28"/>
    <p:sldId id="292" r:id="rId29"/>
    <p:sldId id="293" r:id="rId30"/>
    <p:sldId id="300" r:id="rId31"/>
    <p:sldId id="299" r:id="rId32"/>
    <p:sldId id="301" r:id="rId33"/>
    <p:sldId id="302" r:id="rId34"/>
    <p:sldId id="303" r:id="rId35"/>
    <p:sldId id="296" r:id="rId36"/>
    <p:sldId id="297" r:id="rId37"/>
    <p:sldId id="298" r:id="rId38"/>
    <p:sldId id="294" r:id="rId39"/>
    <p:sldId id="295" r:id="rId40"/>
    <p:sldId id="279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214E1F-6644-4ABB-B4FB-ACD128E7513A}" type="datetimeFigureOut">
              <a:rPr lang="zh-TW" altLang="en-US" smtClean="0"/>
              <a:t>2018/7/17</a:t>
            </a:fld>
            <a:endParaRPr lang="zh-TW" alt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71BD807-BDC2-40AD-B013-F51287FF4262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IVPYIWhtQQ" TargetMode="External"/><Relationship Id="rId2" Type="http://schemas.openxmlformats.org/officeDocument/2006/relationships/hyperlink" Target="https://www.youtube.com/watch?v=o8hSrT5PP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1&amp;v=y8lPgjWmgu4" TargetMode="External"/><Relationship Id="rId5" Type="http://schemas.openxmlformats.org/officeDocument/2006/relationships/hyperlink" Target="https://www.youtube.com/watch?time_continue=667&amp;v=GlehBLAFVT8" TargetMode="External"/><Relationship Id="rId4" Type="http://schemas.openxmlformats.org/officeDocument/2006/relationships/hyperlink" Target="https://www.youtube.com/watch?v=1k7tm36fI0c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共備</a:t>
            </a:r>
            <a:r>
              <a:rPr lang="zh-TW" altLang="en-US" dirty="0" smtClean="0"/>
              <a:t>主題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因數與倍數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ym typeface="Wingdings" pitchFamily="2" charset="2"/>
              </a:rPr>
              <a:t>分享者：　新手教師</a:t>
            </a:r>
            <a:r>
              <a:rPr lang="zh-TW" altLang="en-US" dirty="0">
                <a:sym typeface="Wingdings" pitchFamily="2" charset="2"/>
              </a:rPr>
              <a:t>　</a:t>
            </a:r>
            <a:r>
              <a:rPr lang="zh-TW" altLang="en-US" dirty="0" smtClean="0"/>
              <a:t>鍾明君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因數與倍數、公因數與公倍數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dirty="0" smtClean="0">
                <a:solidFill>
                  <a:schemeClr val="accent6">
                    <a:lumMod val="50000"/>
                  </a:schemeClr>
                </a:solidFill>
              </a:rPr>
              <a:t>質數與合數、因數分解與短除法</a:t>
            </a:r>
            <a:endParaRPr lang="en-US" altLang="zh-TW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26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(B9_</a:t>
            </a:r>
            <a:r>
              <a:rPr lang="zh-TW" altLang="en-US" dirty="0" smtClean="0"/>
              <a:t>因數倍數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2" y="2124075"/>
            <a:ext cx="6124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1" y="3562351"/>
            <a:ext cx="6124575" cy="81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696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因數與乘法</a:t>
            </a:r>
            <a:r>
              <a:rPr lang="zh-TW" altLang="en-US" dirty="0"/>
              <a:t>、</a:t>
            </a:r>
            <a:r>
              <a:rPr lang="zh-TW" altLang="en-US" dirty="0" smtClean="0"/>
              <a:t>除法</a:t>
            </a:r>
            <a:r>
              <a:rPr lang="zh-TW" altLang="en-US" dirty="0"/>
              <a:t>的關係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005013"/>
            <a:ext cx="60864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74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定義</a:t>
            </a:r>
            <a:r>
              <a:rPr lang="zh-TW" altLang="en-US" dirty="0" smtClean="0"/>
              <a:t>因數、因數的成對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8" y="2066925"/>
            <a:ext cx="583882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6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公因數與最大公因數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公倍數與</a:t>
            </a:r>
            <a:r>
              <a:rPr lang="zh-TW" altLang="en-US" dirty="0" smtClean="0"/>
              <a:t>最小公倍數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五年級的課本內容安排（以公因數與最大公因數單元為例，公倍數與最小公倍數編排雷同）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分別列舉找兩個數的因數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觀察找出兩數共同的因數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宣告：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共同的因數稱為公因數，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最小的是</a:t>
            </a:r>
            <a:r>
              <a:rPr lang="en-US" altLang="zh-TW" dirty="0" smtClean="0"/>
              <a:t>1</a:t>
            </a:r>
            <a:r>
              <a:rPr lang="zh-TW" altLang="en-US" dirty="0" smtClean="0"/>
              <a:t>，最大的稱為最大公因數。</a:t>
            </a:r>
            <a:endParaRPr lang="en-US" altLang="zh-TW" dirty="0" smtClean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 smtClean="0"/>
              <a:t>練習：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純數字計算練習題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應用題型練習題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6263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/>
              <a:t>導</a:t>
            </a:r>
            <a:r>
              <a:rPr lang="zh-TW" altLang="en-US" dirty="0" smtClean="0"/>
              <a:t>入質數合數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04" y="2114548"/>
            <a:ext cx="5796056" cy="132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05" y="3516818"/>
            <a:ext cx="5796055" cy="43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05" y="4039117"/>
            <a:ext cx="5796056" cy="97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430" y="5137098"/>
            <a:ext cx="5756828" cy="614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6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 smtClean="0"/>
              <a:t>判斷質數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2109788"/>
            <a:ext cx="2676525" cy="1426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4252912"/>
            <a:ext cx="3460690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593" y="2109788"/>
            <a:ext cx="3410761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5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 smtClean="0"/>
              <a:t>質因數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導入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(1)</a:t>
            </a:r>
            <a:r>
              <a:rPr lang="zh-TW" altLang="en-US" dirty="0" smtClean="0"/>
              <a:t>找出</a:t>
            </a:r>
            <a:r>
              <a:rPr lang="en-US" altLang="zh-TW" dirty="0" smtClean="0"/>
              <a:t>36</a:t>
            </a:r>
            <a:r>
              <a:rPr lang="zh-TW" altLang="en-US" dirty="0" smtClean="0"/>
              <a:t>的所有因數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(2)</a:t>
            </a:r>
            <a:r>
              <a:rPr lang="zh-TW" altLang="en-US" dirty="0" smtClean="0"/>
              <a:t>判斷因數中是質數的數</a:t>
            </a:r>
            <a:endParaRPr lang="en-US" altLang="zh-TW" dirty="0"/>
          </a:p>
          <a:p>
            <a:endParaRPr lang="en-US" altLang="zh-TW" dirty="0" smtClean="0"/>
          </a:p>
          <a:p>
            <a:r>
              <a:rPr lang="zh-TW" altLang="en-US" dirty="0" smtClean="0"/>
              <a:t>宣告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符合</a:t>
            </a:r>
            <a:r>
              <a:rPr lang="en-US" altLang="zh-TW" dirty="0" smtClean="0"/>
              <a:t>(1)</a:t>
            </a:r>
            <a:r>
              <a:rPr lang="zh-TW" altLang="en-US" dirty="0" smtClean="0"/>
              <a:t>、</a:t>
            </a:r>
            <a:r>
              <a:rPr lang="en-US" altLang="zh-TW" dirty="0" smtClean="0"/>
              <a:t>(2)</a:t>
            </a:r>
            <a:r>
              <a:rPr lang="zh-TW" altLang="en-US" dirty="0" smtClean="0"/>
              <a:t>的即為</a:t>
            </a:r>
            <a:r>
              <a:rPr lang="en-US" altLang="zh-TW" dirty="0" smtClean="0"/>
              <a:t>36</a:t>
            </a:r>
            <a:r>
              <a:rPr lang="zh-TW" altLang="en-US" dirty="0" smtClean="0"/>
              <a:t>的質因數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96" y="5107639"/>
            <a:ext cx="7119936" cy="769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340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>(B11_</a:t>
            </a:r>
            <a:r>
              <a:rPr lang="zh-TW" altLang="en-US" dirty="0" smtClean="0"/>
              <a:t>質因數分解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48548"/>
          </a:xfrm>
        </p:spPr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en-US" altLang="zh-TW" dirty="0" smtClean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" y="2273954"/>
            <a:ext cx="7017543" cy="18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78" y="5021447"/>
            <a:ext cx="7372351" cy="7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870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課本怎麼說</a:t>
            </a:r>
            <a:r>
              <a:rPr lang="en-US" altLang="zh-TW" dirty="0"/>
              <a:t>(B11_</a:t>
            </a:r>
            <a:r>
              <a:rPr lang="zh-TW" altLang="en-US" dirty="0"/>
              <a:t>質因數分解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(1)</a:t>
            </a:r>
            <a:r>
              <a:rPr lang="zh-TW" altLang="en-US" dirty="0"/>
              <a:t>整數相乘的表示方式 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(2)</a:t>
            </a:r>
            <a:r>
              <a:rPr lang="zh-TW" altLang="en-US" dirty="0"/>
              <a:t>利用樹狀圖找出質數相乘的表示方式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(3)</a:t>
            </a:r>
            <a:r>
              <a:rPr lang="zh-TW" altLang="en-US" dirty="0" smtClean="0"/>
              <a:t>宣告</a:t>
            </a: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3900488"/>
            <a:ext cx="5895975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521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課本怎麼說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(B11_</a:t>
            </a:r>
            <a:r>
              <a:rPr lang="zh-TW" altLang="en-US" dirty="0" smtClean="0"/>
              <a:t>最大公因數與最小公倍數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五年級：列舉，找共同的數</a:t>
            </a:r>
            <a:endParaRPr lang="en-US" altLang="zh-TW" dirty="0" smtClean="0"/>
          </a:p>
          <a:p>
            <a:r>
              <a:rPr lang="zh-TW" altLang="en-US" dirty="0"/>
              <a:t>六年級：質因數分解</a:t>
            </a:r>
            <a:r>
              <a:rPr lang="zh-TW" altLang="en-US" dirty="0" smtClean="0"/>
              <a:t>，再宣告</a:t>
            </a:r>
            <a:endParaRPr lang="zh-TW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27" y="4462463"/>
            <a:ext cx="6791164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15" y="3338520"/>
            <a:ext cx="757721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20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開始之前</a:t>
            </a:r>
            <a:r>
              <a:rPr lang="en-US" altLang="zh-TW" dirty="0" smtClean="0"/>
              <a:t>-</a:t>
            </a:r>
            <a:r>
              <a:rPr lang="zh-TW" altLang="en-US" dirty="0" smtClean="0"/>
              <a:t>什麼是數？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什麼時候會用到數？</a:t>
            </a:r>
            <a:endParaRPr lang="en-US" altLang="zh-TW" dirty="0" smtClean="0"/>
          </a:p>
          <a:p>
            <a:r>
              <a:rPr lang="zh-TW" altLang="en-US" dirty="0" smtClean="0"/>
              <a:t>數的效果？</a:t>
            </a:r>
            <a:endParaRPr lang="en-US" altLang="zh-TW" dirty="0" smtClean="0"/>
          </a:p>
          <a:p>
            <a:r>
              <a:rPr lang="zh-TW" altLang="en-US" dirty="0"/>
              <a:t>數的</a:t>
            </a:r>
            <a:r>
              <a:rPr lang="zh-TW" altLang="en-US" dirty="0" smtClean="0"/>
              <a:t>對象？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是什麼？</a:t>
            </a:r>
            <a:endParaRPr lang="en-US" altLang="zh-TW" dirty="0" smtClean="0"/>
          </a:p>
          <a:p>
            <a:r>
              <a:rPr lang="zh-TW" altLang="en-US" dirty="0" smtClean="0"/>
              <a:t>除了</a:t>
            </a:r>
            <a:r>
              <a:rPr lang="en-US" altLang="zh-TW" dirty="0" smtClean="0"/>
              <a:t>1</a:t>
            </a:r>
            <a:r>
              <a:rPr lang="zh-TW" altLang="en-US" dirty="0" smtClean="0"/>
              <a:t>之外的自然數？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數</a:t>
            </a:r>
            <a:r>
              <a:rPr lang="zh-TW" altLang="en-US" dirty="0"/>
              <a:t>數</a:t>
            </a:r>
            <a:r>
              <a:rPr lang="zh-TW" altLang="en-US" dirty="0" smtClean="0"/>
              <a:t>活動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 smtClean="0"/>
              <a:t>從唱數到一一對應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序數 與 基數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95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學</a:t>
            </a:r>
            <a:r>
              <a:rPr lang="zh-TW" altLang="en-US" dirty="0" smtClean="0"/>
              <a:t>數學？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學數學對你而言是什麼？</a:t>
            </a:r>
            <a:endParaRPr lang="en-US" altLang="zh-TW" dirty="0" smtClean="0"/>
          </a:p>
          <a:p>
            <a:r>
              <a:rPr lang="zh-TW" altLang="en-US" dirty="0"/>
              <a:t>學數學有用嗎</a:t>
            </a:r>
            <a:r>
              <a:rPr lang="zh-TW" altLang="en-US" dirty="0" smtClean="0"/>
              <a:t>？用在哪裡？</a:t>
            </a:r>
            <a:endParaRPr lang="en-US" altLang="zh-TW" dirty="0" smtClean="0"/>
          </a:p>
          <a:p>
            <a:r>
              <a:rPr lang="zh-TW" altLang="en-US" dirty="0"/>
              <a:t>為什麼要</a:t>
            </a:r>
            <a:r>
              <a:rPr lang="zh-TW" altLang="en-US" dirty="0" smtClean="0"/>
              <a:t>探討、學習那些數學？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90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準備</a:t>
            </a: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【</a:t>
            </a:r>
            <a:r>
              <a:rPr lang="zh-TW" altLang="en-US" dirty="0" smtClean="0"/>
              <a:t>因數與倍數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有哪些概念？</a:t>
            </a:r>
            <a:endParaRPr lang="en-US" altLang="zh-TW" dirty="0" smtClean="0"/>
          </a:p>
          <a:p>
            <a:r>
              <a:rPr lang="en-US" altLang="zh-TW" dirty="0"/>
              <a:t>【</a:t>
            </a:r>
            <a:r>
              <a:rPr lang="zh-TW" altLang="en-US" dirty="0" smtClean="0"/>
              <a:t>因數與倍數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的學習順序？</a:t>
            </a:r>
            <a:endParaRPr lang="en-US" altLang="zh-TW" dirty="0" smtClean="0"/>
          </a:p>
          <a:p>
            <a:r>
              <a:rPr lang="en-US" altLang="zh-TW" dirty="0"/>
              <a:t>【</a:t>
            </a:r>
            <a:r>
              <a:rPr lang="zh-TW" altLang="en-US" dirty="0" smtClean="0"/>
              <a:t>因數與倍數</a:t>
            </a:r>
            <a:r>
              <a:rPr lang="en-US" altLang="zh-TW" dirty="0" smtClean="0"/>
              <a:t>】</a:t>
            </a:r>
            <a:r>
              <a:rPr lang="zh-TW" altLang="en-US" dirty="0" smtClean="0"/>
              <a:t>可以用在哪？</a:t>
            </a:r>
            <a:endParaRPr lang="en-US" altLang="zh-TW" dirty="0" smtClean="0"/>
          </a:p>
          <a:p>
            <a:r>
              <a:rPr lang="zh-TW" altLang="en-US" dirty="0" smtClean="0"/>
              <a:t>用什麼方式教、怎麼導入呢？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05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數</a:t>
            </a:r>
            <a:r>
              <a:rPr lang="zh-TW" altLang="en-US" dirty="0"/>
              <a:t>與倍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數</a:t>
            </a:r>
            <a:r>
              <a:rPr lang="zh-TW" altLang="en-US" dirty="0">
                <a:sym typeface="Wingdings" pitchFamily="2" charset="2"/>
              </a:rPr>
              <a:t>的功能是</a:t>
            </a:r>
            <a:r>
              <a:rPr lang="zh-TW" altLang="en-US" dirty="0" smtClean="0"/>
              <a:t>倍</a:t>
            </a:r>
            <a:r>
              <a:rPr lang="en-US" altLang="zh-TW" dirty="0" smtClean="0">
                <a:sym typeface="Wingdings" pitchFamily="2" charset="2"/>
              </a:rPr>
              <a:t/>
            </a:r>
            <a:br>
              <a:rPr lang="en-US" altLang="zh-TW" dirty="0" smtClean="0">
                <a:sym typeface="Wingdings" pitchFamily="2" charset="2"/>
              </a:rPr>
            </a:br>
            <a:r>
              <a:rPr lang="zh-TW" altLang="en-US" dirty="0" smtClean="0">
                <a:sym typeface="Wingdings" pitchFamily="2" charset="2"/>
              </a:rPr>
              <a:t>「</a:t>
            </a:r>
            <a:r>
              <a:rPr lang="zh-TW" altLang="en-US" dirty="0" smtClean="0"/>
              <a:t>倍</a:t>
            </a:r>
            <a:r>
              <a:rPr lang="zh-TW" altLang="en-US" dirty="0"/>
              <a:t>」</a:t>
            </a:r>
            <a:r>
              <a:rPr lang="zh-TW" altLang="en-US" dirty="0" smtClean="0"/>
              <a:t>一定</a:t>
            </a:r>
            <a:r>
              <a:rPr lang="zh-TW" altLang="en-US" dirty="0"/>
              <a:t>變大</a:t>
            </a:r>
            <a:r>
              <a:rPr lang="zh-TW" altLang="en-US" dirty="0" smtClean="0"/>
              <a:t>嗎？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「倍」的結果一定完整嗎？</a:t>
            </a:r>
            <a:endParaRPr lang="en-US" altLang="zh-TW" dirty="0" smtClean="0"/>
          </a:p>
          <a:p>
            <a:r>
              <a:rPr lang="zh-TW" altLang="en-US" dirty="0" smtClean="0"/>
              <a:t>那因數與倍數單元中的「倍數」呢？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倍數用在哪？什麼時候要使用</a:t>
            </a:r>
            <a:r>
              <a:rPr lang="zh-TW" altLang="en-US" dirty="0" smtClean="0"/>
              <a:t>倍數？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874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「除」用在哪裡？</a:t>
            </a:r>
            <a:endParaRPr lang="en-US" altLang="zh-TW" dirty="0" smtClean="0"/>
          </a:p>
          <a:p>
            <a:r>
              <a:rPr lang="zh-TW" altLang="en-US" dirty="0" smtClean="0"/>
              <a:t>「除盡」</a:t>
            </a:r>
            <a:r>
              <a:rPr lang="en-US" altLang="zh-TW" dirty="0" smtClean="0"/>
              <a:t>V.S.</a:t>
            </a:r>
            <a:r>
              <a:rPr lang="zh-TW" altLang="en-US" dirty="0" smtClean="0"/>
              <a:t>「整除」</a:t>
            </a:r>
            <a:endParaRPr lang="en-US" altLang="zh-TW" dirty="0" smtClean="0"/>
          </a:p>
          <a:p>
            <a:r>
              <a:rPr lang="zh-TW" altLang="en-US" dirty="0"/>
              <a:t>整除的</a:t>
            </a:r>
            <a:r>
              <a:rPr lang="zh-TW" altLang="en-US" dirty="0" smtClean="0"/>
              <a:t>概念：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用「它」去量，剛剛好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672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質數與合數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定義：一個大於</a:t>
            </a:r>
            <a:r>
              <a:rPr lang="en-US" altLang="zh-TW" dirty="0" smtClean="0"/>
              <a:t>1</a:t>
            </a:r>
            <a:r>
              <a:rPr lang="zh-TW" altLang="en-US" dirty="0" smtClean="0"/>
              <a:t>的整數，除了</a:t>
            </a:r>
            <a:r>
              <a:rPr lang="en-US" altLang="zh-TW" dirty="0" smtClean="0"/>
              <a:t>1</a:t>
            </a:r>
            <a:r>
              <a:rPr lang="zh-TW" altLang="en-US" dirty="0" smtClean="0"/>
              <a:t>和自己本身，沒有其他的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</a:t>
            </a:r>
            <a:r>
              <a:rPr lang="en-US" altLang="zh-TW" dirty="0" smtClean="0"/>
              <a:t>)</a:t>
            </a:r>
            <a:r>
              <a:rPr lang="zh-TW" altLang="en-US" dirty="0" smtClean="0"/>
              <a:t>因數，稱為質數。否則稱為「合數」。</a:t>
            </a:r>
            <a:endParaRPr lang="en-US" altLang="zh-TW" dirty="0" smtClean="0"/>
          </a:p>
          <a:p>
            <a:r>
              <a:rPr lang="zh-TW" altLang="en-US" dirty="0"/>
              <a:t>合數為什麼</a:t>
            </a:r>
            <a:r>
              <a:rPr lang="zh-TW" altLang="en-US" dirty="0" smtClean="0"/>
              <a:t>叫「合」數，「合」了什麼？</a:t>
            </a:r>
            <a:endParaRPr lang="en-US" altLang="zh-TW" dirty="0" smtClean="0"/>
          </a:p>
          <a:p>
            <a:r>
              <a:rPr lang="zh-TW" altLang="en-US" dirty="0" smtClean="0"/>
              <a:t>為什麼不談論「</a:t>
            </a:r>
            <a:r>
              <a:rPr lang="en-US" altLang="zh-TW" dirty="0" smtClean="0"/>
              <a:t>1</a:t>
            </a:r>
            <a:r>
              <a:rPr lang="zh-TW" altLang="en-US" dirty="0" smtClean="0"/>
              <a:t>」是質數還是合數？</a:t>
            </a:r>
            <a:endParaRPr lang="en-US" altLang="zh-TW" dirty="0" smtClean="0"/>
          </a:p>
          <a:p>
            <a:r>
              <a:rPr lang="zh-TW" altLang="en-US" dirty="0"/>
              <a:t>區分質數與合數的目的是什麼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r>
              <a:rPr lang="zh-TW" altLang="en-US" dirty="0"/>
              <a:t>因數分解的目的又是什麼？怎麼分？</a:t>
            </a:r>
          </a:p>
        </p:txBody>
      </p:sp>
    </p:spTree>
    <p:extLst>
      <p:ext uri="{BB962C8B-B14F-4D97-AF65-F5344CB8AC3E}">
        <p14:creationId xmlns:p14="http://schemas.microsoft.com/office/powerpoint/2010/main" val="97491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02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2850356" y="2810067"/>
            <a:ext cx="728663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圖片 1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33845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48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圖片 1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018" y="246932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3469702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195" y="345337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圖片 1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2" y="349216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圖片 1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45337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圖片 1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355" y="3516670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7" y="46958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7" y="46958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" name="直線接點 22"/>
          <p:cNvCxnSpPr/>
          <p:nvPr/>
        </p:nvCxnSpPr>
        <p:spPr>
          <a:xfrm>
            <a:off x="3214688" y="2338456"/>
            <a:ext cx="0" cy="367658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8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36171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1651317" y="2810067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圖片 1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3495992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圖片 1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29" y="3479668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圖片 1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1" y="472218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圖片 1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1" y="472218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向右箭號 21"/>
          <p:cNvSpPr/>
          <p:nvPr/>
        </p:nvSpPr>
        <p:spPr>
          <a:xfrm>
            <a:off x="3820794" y="2800928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04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1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直線接點 3"/>
          <p:cNvCxnSpPr/>
          <p:nvPr/>
        </p:nvCxnSpPr>
        <p:spPr>
          <a:xfrm>
            <a:off x="4002959" y="2364746"/>
            <a:ext cx="0" cy="3636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3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36171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1651317" y="2810067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向右箭號 21"/>
          <p:cNvSpPr/>
          <p:nvPr/>
        </p:nvSpPr>
        <p:spPr>
          <a:xfrm>
            <a:off x="3820794" y="2800928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04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6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3446275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1" y="3429951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3" y="4672466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" name="直線接點 3"/>
          <p:cNvCxnSpPr/>
          <p:nvPr/>
        </p:nvCxnSpPr>
        <p:spPr>
          <a:xfrm>
            <a:off x="4002959" y="2364746"/>
            <a:ext cx="0" cy="363600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3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「合」在哪裡（</a:t>
            </a:r>
            <a:r>
              <a:rPr lang="en-US" altLang="zh-TW" dirty="0" smtClean="0"/>
              <a:t>12</a:t>
            </a:r>
            <a:r>
              <a:rPr lang="zh-TW" altLang="en-US" dirty="0" smtClean="0"/>
              <a:t>的效果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52" y="2336171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向右箭號 7"/>
          <p:cNvSpPr/>
          <p:nvPr/>
        </p:nvSpPr>
        <p:spPr>
          <a:xfrm>
            <a:off x="1651317" y="2810067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2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圖片 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322" y="236474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圖片 2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772" y="7053330"/>
            <a:ext cx="697865" cy="9432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向右箭號 21"/>
          <p:cNvSpPr/>
          <p:nvPr/>
        </p:nvSpPr>
        <p:spPr>
          <a:xfrm>
            <a:off x="3820794" y="2800928"/>
            <a:ext cx="364331" cy="2617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4" name="圖片 2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1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圖片 2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297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圖片 2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76" y="393528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圖片 2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883" y="3918962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圖片 2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04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圖片 2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904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圖片 29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6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圖片 30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704" y="231502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圖片 31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83" y="393528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圖片 3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58" y="3935286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圖片 3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1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圖片 34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1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圖片 22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4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圖片 35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51" y="5015869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圖片 3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851" y="5032193"/>
            <a:ext cx="697865" cy="94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圖片 3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558" y="5015869"/>
            <a:ext cx="697865" cy="943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" name="直線接點 4"/>
          <p:cNvCxnSpPr/>
          <p:nvPr/>
        </p:nvCxnSpPr>
        <p:spPr>
          <a:xfrm>
            <a:off x="953452" y="3529013"/>
            <a:ext cx="7190423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向下箭號 10"/>
          <p:cNvSpPr/>
          <p:nvPr/>
        </p:nvSpPr>
        <p:spPr>
          <a:xfrm>
            <a:off x="5715792" y="3334038"/>
            <a:ext cx="190978" cy="3899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918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哪一種方法好？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哪一種實際操作的步驟最簡便？</a:t>
            </a:r>
            <a:endParaRPr lang="en-US" altLang="zh-TW" dirty="0" smtClean="0"/>
          </a:p>
          <a:p>
            <a:r>
              <a:rPr lang="zh-TW" altLang="en-US" dirty="0" smtClean="0"/>
              <a:t>所有的數字都</a:t>
            </a:r>
            <a:r>
              <a:rPr lang="zh-TW" altLang="en-US" dirty="0"/>
              <a:t>能變得簡便</a:t>
            </a:r>
            <a:r>
              <a:rPr lang="zh-TW" altLang="en-US" dirty="0" smtClean="0"/>
              <a:t>嗎？</a:t>
            </a:r>
            <a:endParaRPr lang="en-US" altLang="zh-TW" dirty="0" smtClean="0"/>
          </a:p>
          <a:p>
            <a:r>
              <a:rPr lang="en-US" altLang="zh-TW" dirty="0" smtClean="0"/>
              <a:t>1</a:t>
            </a:r>
            <a:r>
              <a:rPr lang="zh-TW" altLang="en-US" dirty="0" smtClean="0"/>
              <a:t>為什麼被排除在質數、合數之外？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910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有多少？</a:t>
            </a:r>
            <a:endParaRPr lang="zh-TW" altLang="en-US" dirty="0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69" y="4245094"/>
            <a:ext cx="1972469" cy="1304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æ³¢æ¯é æ´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7" y="247173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ãæ³¢å£«é æ´¾ èèãçåçæå°çµæ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49" y="2114553"/>
            <a:ext cx="2834078" cy="188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5730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一堂數學課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在</a:t>
            </a:r>
            <a:r>
              <a:rPr lang="zh-TW" altLang="en-US" dirty="0" smtClean="0"/>
              <a:t>談的是什麼？</a:t>
            </a:r>
            <a:endParaRPr lang="en-US" altLang="zh-TW" dirty="0" smtClean="0"/>
          </a:p>
          <a:p>
            <a:r>
              <a:rPr lang="zh-TW" altLang="en-US" dirty="0"/>
              <a:t>還可以怎麼來談？</a:t>
            </a:r>
          </a:p>
        </p:txBody>
      </p:sp>
    </p:spTree>
    <p:extLst>
      <p:ext uri="{BB962C8B-B14F-4D97-AF65-F5344CB8AC3E}">
        <p14:creationId xmlns:p14="http://schemas.microsoft.com/office/powerpoint/2010/main" val="11183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從數的作用說起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757363"/>
            <a:ext cx="9072532" cy="510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8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數：倍</a:t>
            </a:r>
            <a:r>
              <a:rPr lang="zh-TW" altLang="en-US" dirty="0"/>
              <a:t>的</a:t>
            </a:r>
            <a:r>
              <a:rPr lang="zh-TW" altLang="en-US" dirty="0" smtClean="0"/>
              <a:t>作用</a:t>
            </a:r>
            <a:r>
              <a:rPr lang="en-US" altLang="zh-TW" dirty="0" smtClean="0"/>
              <a:t>(</a:t>
            </a:r>
            <a:r>
              <a:rPr lang="zh-TW" altLang="en-US" dirty="0" smtClean="0"/>
              <a:t>對象、過程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0637"/>
            <a:ext cx="9144000" cy="510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74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「用」在等值分數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5167"/>
            <a:ext cx="9144000" cy="514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78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因數分解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4525"/>
            <a:ext cx="9094178" cy="455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7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因數與倍數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操作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" y="2071687"/>
            <a:ext cx="8344036" cy="4529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因數與倍數</a:t>
            </a:r>
            <a:r>
              <a:rPr lang="en-US" altLang="zh-TW" dirty="0" smtClean="0"/>
              <a:t>(</a:t>
            </a:r>
            <a:r>
              <a:rPr lang="zh-TW" altLang="en-US" dirty="0" smtClean="0"/>
              <a:t>正式介紹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976214"/>
            <a:ext cx="7686676" cy="431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38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(</a:t>
            </a:r>
            <a:r>
              <a:rPr lang="zh-TW" altLang="en-US" dirty="0" smtClean="0"/>
              <a:t>最小</a:t>
            </a:r>
            <a:r>
              <a:rPr lang="en-US" altLang="zh-TW" dirty="0" smtClean="0"/>
              <a:t>)</a:t>
            </a:r>
            <a:r>
              <a:rPr lang="zh-TW" altLang="en-US" dirty="0" smtClean="0"/>
              <a:t>公倍數與短除法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870265"/>
            <a:ext cx="8843963" cy="498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0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延伸：短除法</a:t>
            </a:r>
            <a:r>
              <a:rPr lang="en-US" altLang="zh-TW" dirty="0" smtClean="0"/>
              <a:t>(3</a:t>
            </a:r>
            <a:r>
              <a:rPr lang="zh-TW" altLang="en-US" dirty="0" smtClean="0"/>
              <a:t>數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4353"/>
            <a:ext cx="9183155" cy="534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5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參考影片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zh-TW" altLang="zh-TW" dirty="0"/>
          </a:p>
          <a:p>
            <a:r>
              <a:rPr lang="en-US" altLang="zh-TW" u="sng" dirty="0" err="1">
                <a:hlinkClick r:id="rId2"/>
              </a:rPr>
              <a:t>數學新世界</a:t>
            </a:r>
            <a:r>
              <a:rPr lang="en-US" altLang="zh-TW" u="sng" dirty="0">
                <a:hlinkClick r:id="rId2"/>
              </a:rPr>
              <a:t>--</a:t>
            </a:r>
            <a:r>
              <a:rPr lang="en-US" altLang="zh-TW" u="sng" dirty="0" err="1">
                <a:hlinkClick r:id="rId2"/>
              </a:rPr>
              <a:t>CA談數學</a:t>
            </a:r>
            <a:r>
              <a:rPr lang="en-US" altLang="zh-TW" u="sng" dirty="0">
                <a:hlinkClick r:id="rId2"/>
              </a:rPr>
              <a:t>--20171221 </a:t>
            </a:r>
            <a:r>
              <a:rPr lang="en-US" altLang="zh-TW" u="sng" dirty="0" err="1">
                <a:hlinkClick r:id="rId2"/>
              </a:rPr>
              <a:t>國立臺北教育大學</a:t>
            </a:r>
            <a:r>
              <a:rPr lang="en-US" altLang="zh-TW" u="sng" dirty="0">
                <a:hlinkClick r:id="rId2"/>
              </a:rPr>
              <a:t> </a:t>
            </a:r>
            <a:r>
              <a:rPr lang="en-US" altLang="zh-TW" u="sng" dirty="0" err="1">
                <a:hlinkClick r:id="rId2"/>
              </a:rPr>
              <a:t>因數倍數、質數</a:t>
            </a:r>
            <a:r>
              <a:rPr lang="en-US" altLang="zh-TW" u="sng" dirty="0">
                <a:hlinkClick r:id="rId2"/>
              </a:rPr>
              <a:t> part2</a:t>
            </a:r>
            <a:endParaRPr lang="zh-TW" altLang="zh-TW" dirty="0"/>
          </a:p>
          <a:p>
            <a:r>
              <a:rPr lang="en-US" altLang="zh-TW" u="sng" dirty="0" err="1">
                <a:hlinkClick r:id="rId3"/>
              </a:rPr>
              <a:t>數學新世界</a:t>
            </a:r>
            <a:r>
              <a:rPr lang="en-US" altLang="zh-TW" u="sng" dirty="0">
                <a:hlinkClick r:id="rId3"/>
              </a:rPr>
              <a:t>--</a:t>
            </a:r>
            <a:r>
              <a:rPr lang="en-US" altLang="zh-TW" u="sng" dirty="0" err="1">
                <a:hlinkClick r:id="rId3"/>
              </a:rPr>
              <a:t>CA談數學</a:t>
            </a:r>
            <a:r>
              <a:rPr lang="en-US" altLang="zh-TW" u="sng" dirty="0">
                <a:hlinkClick r:id="rId3"/>
              </a:rPr>
              <a:t>--20161103 </a:t>
            </a:r>
            <a:r>
              <a:rPr lang="en-US" altLang="zh-TW" u="sng" dirty="0" err="1">
                <a:hlinkClick r:id="rId3"/>
              </a:rPr>
              <a:t>文光國中</a:t>
            </a:r>
            <a:r>
              <a:rPr lang="en-US" altLang="zh-TW" u="sng" dirty="0">
                <a:hlinkClick r:id="rId3"/>
              </a:rPr>
              <a:t> </a:t>
            </a:r>
            <a:r>
              <a:rPr lang="en-US" altLang="zh-TW" u="sng" dirty="0" err="1">
                <a:hlinkClick r:id="rId3"/>
              </a:rPr>
              <a:t>七年級</a:t>
            </a:r>
            <a:r>
              <a:rPr lang="en-US" altLang="zh-TW" u="sng" dirty="0">
                <a:hlinkClick r:id="rId3"/>
              </a:rPr>
              <a:t> </a:t>
            </a:r>
            <a:r>
              <a:rPr lang="en-US" altLang="zh-TW" u="sng" dirty="0" err="1">
                <a:hlinkClick r:id="rId3"/>
              </a:rPr>
              <a:t>最大公因數與最小公倍數</a:t>
            </a:r>
            <a:endParaRPr lang="zh-TW" altLang="zh-TW" dirty="0"/>
          </a:p>
          <a:p>
            <a:r>
              <a:rPr lang="en-US" altLang="zh-TW" u="sng" dirty="0" err="1">
                <a:hlinkClick r:id="rId4"/>
              </a:rPr>
              <a:t>數學新世界</a:t>
            </a:r>
            <a:r>
              <a:rPr lang="en-US" altLang="zh-TW" u="sng" dirty="0">
                <a:hlinkClick r:id="rId4"/>
              </a:rPr>
              <a:t> </a:t>
            </a:r>
            <a:r>
              <a:rPr lang="en-US" altLang="zh-TW" u="sng" dirty="0" err="1">
                <a:hlinkClick r:id="rId4"/>
              </a:rPr>
              <a:t>CA談數學</a:t>
            </a:r>
            <a:r>
              <a:rPr lang="en-US" altLang="zh-TW" u="sng" dirty="0">
                <a:hlinkClick r:id="rId4"/>
              </a:rPr>
              <a:t> 20170914 </a:t>
            </a:r>
            <a:r>
              <a:rPr lang="en-US" altLang="zh-TW" u="sng" dirty="0" err="1">
                <a:hlinkClick r:id="rId4"/>
              </a:rPr>
              <a:t>彰化縣豐崙國小</a:t>
            </a:r>
            <a:r>
              <a:rPr lang="en-US" altLang="zh-TW" u="sng" dirty="0">
                <a:hlinkClick r:id="rId4"/>
              </a:rPr>
              <a:t>(</a:t>
            </a:r>
            <a:r>
              <a:rPr lang="en-US" altLang="zh-TW" u="sng" dirty="0" err="1">
                <a:hlinkClick r:id="rId4"/>
              </a:rPr>
              <a:t>小五-因數與倍數</a:t>
            </a:r>
            <a:r>
              <a:rPr lang="en-US" altLang="zh-TW" u="sng" dirty="0" smtClean="0">
                <a:hlinkClick r:id="rId4"/>
              </a:rPr>
              <a:t>)</a:t>
            </a:r>
            <a:endParaRPr lang="en-US" altLang="zh-TW" u="sng" dirty="0" smtClean="0"/>
          </a:p>
          <a:p>
            <a:r>
              <a:rPr lang="zh-TW" altLang="en-US" dirty="0">
                <a:hlinkClick r:id="rId5"/>
              </a:rPr>
              <a:t>數學新世界</a:t>
            </a:r>
            <a:r>
              <a:rPr lang="en-US" altLang="zh-TW" dirty="0">
                <a:hlinkClick r:id="rId5"/>
              </a:rPr>
              <a:t>--CA</a:t>
            </a:r>
            <a:r>
              <a:rPr lang="zh-TW" altLang="en-US" dirty="0">
                <a:hlinkClick r:id="rId5"/>
              </a:rPr>
              <a:t>談數學</a:t>
            </a:r>
            <a:r>
              <a:rPr lang="en-US" altLang="zh-TW" dirty="0">
                <a:hlinkClick r:id="rId5"/>
              </a:rPr>
              <a:t>--20160909 </a:t>
            </a:r>
            <a:r>
              <a:rPr lang="zh-TW" altLang="en-US" dirty="0">
                <a:hlinkClick r:id="rId5"/>
              </a:rPr>
              <a:t>僑孝國小 六年級 數</a:t>
            </a:r>
            <a:r>
              <a:rPr lang="en-US" altLang="zh-TW" dirty="0">
                <a:hlinkClick r:id="rId5"/>
              </a:rPr>
              <a:t>-</a:t>
            </a:r>
            <a:r>
              <a:rPr lang="zh-TW" altLang="en-US" dirty="0">
                <a:hlinkClick r:id="rId5"/>
              </a:rPr>
              <a:t>數的作用 </a:t>
            </a:r>
            <a:r>
              <a:rPr lang="en-US" altLang="zh-TW" dirty="0" smtClean="0">
                <a:hlinkClick r:id="rId5"/>
              </a:rPr>
              <a:t>part1</a:t>
            </a:r>
            <a:endParaRPr lang="en-US" altLang="zh-TW" dirty="0" smtClean="0">
              <a:hlinkClick r:id="rId6"/>
            </a:endParaRPr>
          </a:p>
          <a:p>
            <a:r>
              <a:rPr lang="zh-TW" altLang="en-US" dirty="0" smtClean="0">
                <a:hlinkClick r:id="rId6"/>
              </a:rPr>
              <a:t>數學</a:t>
            </a:r>
            <a:r>
              <a:rPr lang="zh-TW" altLang="en-US" dirty="0">
                <a:hlinkClick r:id="rId6"/>
              </a:rPr>
              <a:t>新世界</a:t>
            </a:r>
            <a:r>
              <a:rPr lang="en-US" altLang="zh-TW" dirty="0">
                <a:hlinkClick r:id="rId6"/>
              </a:rPr>
              <a:t>--CA</a:t>
            </a:r>
            <a:r>
              <a:rPr lang="zh-TW" altLang="en-US" dirty="0">
                <a:hlinkClick r:id="rId6"/>
              </a:rPr>
              <a:t>談數學</a:t>
            </a:r>
            <a:r>
              <a:rPr lang="en-US" altLang="zh-TW" dirty="0">
                <a:hlinkClick r:id="rId6"/>
              </a:rPr>
              <a:t>--20160909 </a:t>
            </a:r>
            <a:r>
              <a:rPr lang="zh-TW" altLang="en-US" dirty="0">
                <a:hlinkClick r:id="rId6"/>
              </a:rPr>
              <a:t>僑孝國小 六年級 質因數分解 </a:t>
            </a:r>
            <a:r>
              <a:rPr lang="en-US" altLang="zh-TW" dirty="0">
                <a:hlinkClick r:id="rId6"/>
              </a:rPr>
              <a:t>part2</a:t>
            </a:r>
            <a:endParaRPr lang="en-US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0712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你怎麼看？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AutoShape 2" descr="ãæ³¢å£«é æ´¾ èè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8929" y1="80309" x2="91071" y2="74903"/>
                        <a14:foregroundMark x1="39643" y1="94208" x2="53571" y2="97683"/>
                        <a14:foregroundMark x1="7500" y1="72587" x2="16071" y2="86100"/>
                        <a14:foregroundMark x1="22143" y1="90734" x2="43571" y2="99228"/>
                        <a14:foregroundMark x1="3214" y1="53668" x2="5357" y2="62934"/>
                        <a14:foregroundMark x1="78929" y1="11197" x2="88571" y2="20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824160"/>
            <a:ext cx="26670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91" b="97521" l="3401" r="945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3369662"/>
            <a:ext cx="1671637" cy="1375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62210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3868" cy="6858000"/>
          </a:xfrm>
        </p:spPr>
      </p:pic>
    </p:spTree>
    <p:extLst>
      <p:ext uri="{BB962C8B-B14F-4D97-AF65-F5344CB8AC3E}">
        <p14:creationId xmlns:p14="http://schemas.microsoft.com/office/powerpoint/2010/main" val="25694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是多少？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zh-TW" altLang="en-US" sz="4000" dirty="0" smtClean="0"/>
              <a:t>○○○○○○</a:t>
            </a:r>
            <a:endParaRPr lang="en-US" altLang="zh-TW" sz="4000" dirty="0" smtClean="0"/>
          </a:p>
          <a:p>
            <a:pPr marL="68580" indent="0" algn="ctr">
              <a:buNone/>
            </a:pPr>
            <a:r>
              <a:rPr lang="zh-TW" altLang="en-US" sz="6600" dirty="0" smtClean="0"/>
              <a:t>≡≡≡≡≡≡</a:t>
            </a:r>
            <a:endParaRPr lang="en-US" altLang="zh-TW" sz="6600" dirty="0"/>
          </a:p>
          <a:p>
            <a:pPr marL="68580" indent="0" algn="ctr">
              <a:buNone/>
            </a:pPr>
            <a:r>
              <a:rPr lang="en-US" altLang="zh-TW" sz="6600" dirty="0"/>
              <a:t>−−−−−−</a:t>
            </a:r>
          </a:p>
          <a:p>
            <a:pPr marL="68580" indent="0" algn="ctr">
              <a:buNone/>
            </a:pP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1855450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數的</a:t>
            </a:r>
            <a:r>
              <a:rPr lang="zh-TW" altLang="en-US" dirty="0" smtClean="0"/>
              <a:t>效果</a:t>
            </a:r>
            <a:endParaRPr lang="zh-TW" altLang="en-US" dirty="0"/>
          </a:p>
        </p:txBody>
      </p:sp>
      <p:pic>
        <p:nvPicPr>
          <p:cNvPr id="4" name="圖片 3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向右箭號 5"/>
          <p:cNvSpPr/>
          <p:nvPr/>
        </p:nvSpPr>
        <p:spPr>
          <a:xfrm>
            <a:off x="2957513" y="2707005"/>
            <a:ext cx="1343025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352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72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ãæ´¾å¤§æãçåçæå°çµæ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33" y="2111375"/>
            <a:ext cx="881380" cy="11912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心形 13"/>
          <p:cNvSpPr/>
          <p:nvPr/>
        </p:nvSpPr>
        <p:spPr>
          <a:xfrm>
            <a:off x="1928813" y="3729038"/>
            <a:ext cx="881380" cy="8001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心形 14"/>
          <p:cNvSpPr/>
          <p:nvPr/>
        </p:nvSpPr>
        <p:spPr>
          <a:xfrm>
            <a:off x="4598352" y="3729038"/>
            <a:ext cx="881380" cy="8001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2986088" y="4002723"/>
            <a:ext cx="1343025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向右箭號 18"/>
          <p:cNvSpPr/>
          <p:nvPr/>
        </p:nvSpPr>
        <p:spPr>
          <a:xfrm>
            <a:off x="3100388" y="5479256"/>
            <a:ext cx="1343025" cy="2527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800725" y="3717925"/>
            <a:ext cx="457200" cy="81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/>
          <p:cNvSpPr/>
          <p:nvPr/>
        </p:nvSpPr>
        <p:spPr>
          <a:xfrm>
            <a:off x="2149158" y="4986338"/>
            <a:ext cx="440690" cy="9858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矩形 33"/>
          <p:cNvSpPr/>
          <p:nvPr/>
        </p:nvSpPr>
        <p:spPr>
          <a:xfrm>
            <a:off x="4818697" y="5112702"/>
            <a:ext cx="440690" cy="985837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/>
          <p:cNvSpPr/>
          <p:nvPr/>
        </p:nvSpPr>
        <p:spPr>
          <a:xfrm>
            <a:off x="4818697" y="5605620"/>
            <a:ext cx="440690" cy="4929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4076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談談因數與</a:t>
            </a:r>
            <a:r>
              <a:rPr lang="zh-TW" altLang="en-US" dirty="0" smtClean="0"/>
              <a:t>倍數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看看課本怎麼說？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課程地位</a:t>
            </a:r>
            <a:r>
              <a:rPr lang="zh-TW" altLang="en-US" dirty="0" smtClean="0"/>
              <a:t>圖</a:t>
            </a:r>
            <a:r>
              <a:rPr lang="en-US" altLang="zh-TW" dirty="0" smtClean="0"/>
              <a:t>(</a:t>
            </a:r>
            <a:r>
              <a:rPr lang="zh-TW" altLang="en-US" dirty="0" smtClean="0"/>
              <a:t>相關的課程單元</a:t>
            </a:r>
            <a:r>
              <a:rPr lang="en-US" altLang="zh-TW" dirty="0" smtClean="0"/>
              <a:t>)</a:t>
            </a:r>
          </a:p>
          <a:p>
            <a:r>
              <a:rPr lang="zh-TW" altLang="en-US" dirty="0"/>
              <a:t>課本怎麼</a:t>
            </a:r>
            <a:r>
              <a:rPr lang="zh-TW" altLang="en-US" dirty="0" smtClean="0"/>
              <a:t>教</a:t>
            </a:r>
            <a:r>
              <a:rPr lang="en-US" altLang="zh-TW" dirty="0" smtClean="0"/>
              <a:t>(</a:t>
            </a:r>
            <a:r>
              <a:rPr lang="zh-TW" altLang="en-US" dirty="0" smtClean="0"/>
              <a:t>概念的導入方法</a:t>
            </a:r>
            <a:r>
              <a:rPr lang="en-US" altLang="zh-TW" dirty="0" smtClean="0"/>
              <a:t>)</a:t>
            </a:r>
          </a:p>
          <a:p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48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B9_Ch.2</a:t>
            </a:r>
            <a:r>
              <a:rPr lang="zh-TW" altLang="en-US" dirty="0" smtClean="0"/>
              <a:t>、</a:t>
            </a:r>
            <a:r>
              <a:rPr lang="en-US" altLang="zh-TW" dirty="0" smtClean="0"/>
              <a:t>B11_Ch.1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155179" y="1673540"/>
            <a:ext cx="6945836" cy="25555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179" y="4229099"/>
            <a:ext cx="6945836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73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相關概念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前：乘法、除法、整除</a:t>
            </a:r>
            <a:endParaRPr lang="en-US" altLang="zh-TW" dirty="0"/>
          </a:p>
          <a:p>
            <a:r>
              <a:rPr lang="zh-TW" altLang="en-US" dirty="0" smtClean="0"/>
              <a:t>後：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G5_U04 </a:t>
            </a:r>
            <a:r>
              <a:rPr lang="zh-TW" altLang="en-US" dirty="0" smtClean="0"/>
              <a:t> 擴分、約分和通分</a:t>
            </a:r>
            <a:r>
              <a:rPr lang="en-US" altLang="zh-TW" dirty="0" smtClean="0"/>
              <a:t>(</a:t>
            </a:r>
            <a:r>
              <a:rPr lang="zh-TW" altLang="en-US" dirty="0" smtClean="0"/>
              <a:t>等值分數</a:t>
            </a:r>
            <a:r>
              <a:rPr lang="en-US" altLang="zh-TW" dirty="0" smtClean="0"/>
              <a:t>)</a:t>
            </a:r>
            <a:r>
              <a:rPr lang="zh-TW" altLang="en-US" dirty="0" smtClean="0"/>
              <a:t>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G5_U06</a:t>
            </a:r>
            <a:r>
              <a:rPr lang="zh-TW" altLang="en-US" dirty="0" smtClean="0"/>
              <a:t>  異</a:t>
            </a:r>
            <a:r>
              <a:rPr lang="zh-TW" altLang="en-US" dirty="0"/>
              <a:t>分母分數的</a:t>
            </a:r>
            <a:r>
              <a:rPr lang="zh-TW" altLang="en-US" dirty="0" smtClean="0"/>
              <a:t>加減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G5_D01</a:t>
            </a:r>
            <a:r>
              <a:rPr lang="zh-TW" altLang="en-US" dirty="0" smtClean="0"/>
              <a:t> 分數的乘法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G6_U02</a:t>
            </a:r>
            <a:r>
              <a:rPr lang="zh-TW" altLang="en-US" dirty="0" smtClean="0"/>
              <a:t> 分數的除法</a:t>
            </a:r>
            <a:r>
              <a:rPr lang="en-US" altLang="zh-TW" dirty="0" smtClean="0"/>
              <a:t>(</a:t>
            </a:r>
            <a:r>
              <a:rPr lang="zh-TW" altLang="en-US" dirty="0" smtClean="0"/>
              <a:t>含最簡分數</a:t>
            </a:r>
            <a:r>
              <a:rPr lang="en-US" altLang="zh-TW" dirty="0" smtClean="0"/>
              <a:t>)</a:t>
            </a:r>
            <a:br>
              <a:rPr lang="en-US" altLang="zh-TW" dirty="0" smtClean="0"/>
            </a:br>
            <a:r>
              <a:rPr lang="en-US" altLang="zh-TW" dirty="0"/>
              <a:t>G6_U0</a:t>
            </a:r>
            <a:r>
              <a:rPr lang="en-US" altLang="zh-TW" dirty="0" smtClean="0"/>
              <a:t>4</a:t>
            </a:r>
            <a:r>
              <a:rPr lang="zh-TW" altLang="en-US" dirty="0" smtClean="0"/>
              <a:t> 比、比值、正比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53353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1101</TotalTime>
  <Words>616</Words>
  <Application>Microsoft Office PowerPoint</Application>
  <PresentationFormat>如螢幕大小 (4:3)</PresentationFormat>
  <Paragraphs>98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流線</vt:lpstr>
      <vt:lpstr>共備主題 因數與倍數</vt:lpstr>
      <vt:lpstr>開始之前-什麼是數？</vt:lpstr>
      <vt:lpstr>有多少？</vt:lpstr>
      <vt:lpstr>你怎麼看？</vt:lpstr>
      <vt:lpstr>是多少？</vt:lpstr>
      <vt:lpstr>數的效果</vt:lpstr>
      <vt:lpstr>談談因數與倍數 看看課本怎麼說？</vt:lpstr>
      <vt:lpstr>B9_Ch.2、B11_Ch.1</vt:lpstr>
      <vt:lpstr>相關概念</vt:lpstr>
      <vt:lpstr>課本怎麼說(B9_因數倍數)</vt:lpstr>
      <vt:lpstr>因數與乘法、除法的關係</vt:lpstr>
      <vt:lpstr>定義因數、因數的成對</vt:lpstr>
      <vt:lpstr>公因數與最大公因數 公倍數與最小公倍數</vt:lpstr>
      <vt:lpstr>課本怎麼說(B11_導入質數合數)</vt:lpstr>
      <vt:lpstr>課本怎麼說(B11_判斷質數)</vt:lpstr>
      <vt:lpstr>課本怎麼說(B11_質因數)</vt:lpstr>
      <vt:lpstr>課本怎麼說(B11_質因數分解)</vt:lpstr>
      <vt:lpstr>課本怎麼說(B11_質因數分解)</vt:lpstr>
      <vt:lpstr>課本怎麼說 (B11_最大公因數與最小公倍數)</vt:lpstr>
      <vt:lpstr>學數學？</vt:lpstr>
      <vt:lpstr>準備</vt:lpstr>
      <vt:lpstr>數與倍</vt:lpstr>
      <vt:lpstr>因數</vt:lpstr>
      <vt:lpstr>質數與合數</vt:lpstr>
      <vt:lpstr>「合」在哪裡（12的效果)</vt:lpstr>
      <vt:lpstr>「合」在哪裡（12的效果)</vt:lpstr>
      <vt:lpstr>「合」在哪裡（12的效果)</vt:lpstr>
      <vt:lpstr>「合」在哪裡（12的效果)</vt:lpstr>
      <vt:lpstr>哪一種方法好？</vt:lpstr>
      <vt:lpstr>一堂數學課</vt:lpstr>
      <vt:lpstr>從數的作用說起</vt:lpstr>
      <vt:lpstr>數：倍的作用(對象、過程)</vt:lpstr>
      <vt:lpstr>「用」在等值分數 </vt:lpstr>
      <vt:lpstr>因數分解</vt:lpstr>
      <vt:lpstr>因數與倍數(操作)</vt:lpstr>
      <vt:lpstr>因數與倍數(正式介紹)</vt:lpstr>
      <vt:lpstr>(最小)公倍數與短除法</vt:lpstr>
      <vt:lpstr>延伸：短除法(3數) </vt:lpstr>
      <vt:lpstr>參考影片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共備主題：因數與倍數</dc:title>
  <dc:creator>emachines</dc:creator>
  <cp:lastModifiedBy>emachines</cp:lastModifiedBy>
  <cp:revision>47</cp:revision>
  <dcterms:created xsi:type="dcterms:W3CDTF">2018-07-13T14:28:59Z</dcterms:created>
  <dcterms:modified xsi:type="dcterms:W3CDTF">2018-07-17T05:46:03Z</dcterms:modified>
</cp:coreProperties>
</file>