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0" r:id="rId3"/>
    <p:sldId id="288" r:id="rId4"/>
    <p:sldId id="302" r:id="rId5"/>
    <p:sldId id="28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93" r:id="rId21"/>
    <p:sldId id="275" r:id="rId22"/>
    <p:sldId id="276" r:id="rId23"/>
    <p:sldId id="277" r:id="rId24"/>
    <p:sldId id="278" r:id="rId25"/>
    <p:sldId id="282" r:id="rId26"/>
    <p:sldId id="283" r:id="rId27"/>
    <p:sldId id="285" r:id="rId28"/>
    <p:sldId id="294" r:id="rId29"/>
    <p:sldId id="295" r:id="rId30"/>
    <p:sldId id="296" r:id="rId31"/>
    <p:sldId id="297" r:id="rId32"/>
    <p:sldId id="298" r:id="rId33"/>
    <p:sldId id="299" r:id="rId34"/>
    <p:sldId id="286" r:id="rId35"/>
    <p:sldId id="287" r:id="rId36"/>
    <p:sldId id="300" r:id="rId37"/>
    <p:sldId id="303" r:id="rId38"/>
    <p:sldId id="306" r:id="rId39"/>
    <p:sldId id="312" r:id="rId40"/>
    <p:sldId id="307" r:id="rId41"/>
    <p:sldId id="313" r:id="rId42"/>
    <p:sldId id="308" r:id="rId43"/>
    <p:sldId id="292" r:id="rId44"/>
    <p:sldId id="309" r:id="rId45"/>
    <p:sldId id="310" r:id="rId46"/>
    <p:sldId id="314" r:id="rId47"/>
    <p:sldId id="291" r:id="rId48"/>
    <p:sldId id="315" r:id="rId49"/>
    <p:sldId id="304" r:id="rId50"/>
    <p:sldId id="305" r:id="rId51"/>
    <p:sldId id="311" r:id="rId52"/>
  </p:sldIdLst>
  <p:sldSz cx="9144000" cy="6858000" type="screen4x3"/>
  <p:notesSz cx="6858000" cy="9144000"/>
  <p:embeddedFontLst>
    <p:embeddedFont>
      <p:font typeface="標楷體" pitchFamily="65" charset="-120"/>
      <p:regular r:id="rId53"/>
    </p:embeddedFont>
    <p:embeddedFont>
      <p:font typeface="超研澤中鋼筆行楷" pitchFamily="49" charset="-120"/>
      <p:regular r:id="rId54"/>
    </p:embeddedFont>
    <p:embeddedFont>
      <p:font typeface="Verdana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  <p:embeddedFont>
      <p:font typeface="微軟正黑體" pitchFamily="34" charset="-120"/>
      <p:regular r:id="rId60"/>
      <p:bold r:id="rId6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CCFFCC"/>
    <a:srgbClr val="FFFFCC"/>
    <a:srgbClr val="FFCCCC"/>
    <a:srgbClr val="FF66FF"/>
    <a:srgbClr val="FF99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737" autoAdjust="0"/>
  </p:normalViewPr>
  <p:slideViewPr>
    <p:cSldViewPr>
      <p:cViewPr>
        <p:scale>
          <a:sx n="75" d="100"/>
          <a:sy n="75" d="100"/>
        </p:scale>
        <p:origin x="-12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10709-09CB-40F5-A2B3-506981F5399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96FD025-6013-4C6D-B461-12354254770D}">
      <dgm:prSet phldrT="[文字]" custT="1"/>
      <dgm:spPr/>
      <dgm:t>
        <a:bodyPr/>
        <a:lstStyle/>
        <a:p>
          <a:r>
            <a:rPr lang="zh-TW" altLang="en-US" sz="2800" dirty="0" smtClean="0"/>
            <a:t>數到</a:t>
          </a:r>
          <a:r>
            <a:rPr lang="en-US" altLang="zh-TW" sz="2800" dirty="0" smtClean="0"/>
            <a:t>10</a:t>
          </a:r>
          <a:r>
            <a:rPr lang="zh-TW" altLang="en-US" sz="2800" dirty="0" smtClean="0"/>
            <a:t>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數到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zh-TW" altLang="en-US" sz="2800" dirty="0" smtClean="0"/>
            <a:t>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數到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zh-TW" altLang="en-US" sz="2800" dirty="0" smtClean="0"/>
            <a:t>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認識錢幣</a:t>
          </a:r>
          <a:endParaRPr lang="zh-TW" altLang="en-US" sz="28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55201-B3F3-4621-9F80-84D30C8B1CD0}" type="parTrans" cxnId="{A3FC74D9-B0A0-4A7B-BF0C-62D35AC22A25}">
      <dgm:prSet/>
      <dgm:spPr/>
      <dgm:t>
        <a:bodyPr/>
        <a:lstStyle/>
        <a:p>
          <a:endParaRPr lang="zh-TW" altLang="en-US"/>
        </a:p>
      </dgm:t>
    </dgm:pt>
    <dgm:pt modelId="{72A566E2-5E0B-483B-B249-9925C0D4CB75}" type="sibTrans" cxnId="{A3FC74D9-B0A0-4A7B-BF0C-62D35AC22A25}">
      <dgm:prSet/>
      <dgm:spPr/>
      <dgm:t>
        <a:bodyPr/>
        <a:lstStyle/>
        <a:p>
          <a:endParaRPr lang="zh-TW" altLang="en-US"/>
        </a:p>
      </dgm:t>
    </dgm:pt>
    <dgm:pt modelId="{4519EF72-DFC5-49C4-925A-02FAA5BEC93F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TW" sz="2800" dirty="0" smtClean="0"/>
            <a:t>200</a:t>
          </a:r>
          <a:r>
            <a:rPr lang="zh-TW" altLang="en-US" sz="2800" dirty="0" smtClean="0"/>
            <a:t>以內的數、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幾的幾倍</a:t>
          </a:r>
          <a:r>
            <a:rPr lang="zh-TW" altLang="en-US" sz="2800" dirty="0" smtClean="0"/>
            <a:t>、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的乘法、</a:t>
          </a:r>
          <a:r>
            <a:rPr lang="en-US" altLang="zh-TW" sz="2800" dirty="0" smtClean="0"/>
            <a:t>1000</a:t>
          </a:r>
          <a:r>
            <a:rPr lang="zh-TW" altLang="en-US" sz="2800" dirty="0" smtClean="0"/>
            <a:t>以內的數            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的乘法、分分看</a:t>
          </a:r>
          <a:endParaRPr lang="zh-TW" altLang="en-US" sz="28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2540B6-F905-40FF-B144-FC3703BB61B5}" type="parTrans" cxnId="{B718A656-450C-4CDA-B7F7-4518A26CD861}">
      <dgm:prSet/>
      <dgm:spPr/>
      <dgm:t>
        <a:bodyPr/>
        <a:lstStyle/>
        <a:p>
          <a:endParaRPr lang="zh-TW" altLang="en-US"/>
        </a:p>
      </dgm:t>
    </dgm:pt>
    <dgm:pt modelId="{5546201A-8332-45FE-B575-4830E3C26710}" type="sibTrans" cxnId="{B718A656-450C-4CDA-B7F7-4518A26CD861}">
      <dgm:prSet/>
      <dgm:spPr/>
      <dgm:t>
        <a:bodyPr/>
        <a:lstStyle/>
        <a:p>
          <a:endParaRPr lang="zh-TW" altLang="en-US"/>
        </a:p>
      </dgm:t>
    </dgm:pt>
    <dgm:pt modelId="{B67F57A1-3140-4867-A8AE-179D84F642DC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TW" sz="2800" dirty="0" smtClean="0"/>
            <a:t>10000</a:t>
          </a:r>
          <a:r>
            <a:rPr lang="zh-TW" altLang="en-US" sz="2800" dirty="0" smtClean="0"/>
            <a:t>以內的數、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</a:t>
          </a:r>
          <a:r>
            <a:rPr lang="zh-TW" altLang="en-US" sz="2800" dirty="0" smtClean="0"/>
            <a:t>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除法</a:t>
          </a:r>
          <a:r>
            <a:rPr lang="zh-TW" altLang="en-US" sz="2800" dirty="0" smtClean="0"/>
            <a:t>、分數                            </a:t>
          </a:r>
          <a:endParaRPr lang="en-US" altLang="zh-TW" sz="2800" dirty="0" smtClean="0"/>
        </a:p>
        <a:p>
          <a:pPr>
            <a:lnSpc>
              <a:spcPts val="2000"/>
            </a:lnSpc>
          </a:pP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除法</a:t>
          </a:r>
          <a:r>
            <a:rPr lang="zh-TW" altLang="en-US" sz="2800" dirty="0" smtClean="0"/>
            <a:t>、分數、</a:t>
          </a: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乘法與除法</a:t>
          </a:r>
          <a:endParaRPr lang="zh-TW" altLang="en-US" sz="28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8D7E6-373D-44A3-9F3D-E8DF33CFDC99}" type="parTrans" cxnId="{96ECDB53-79EB-4A80-8506-08090AA70023}">
      <dgm:prSet/>
      <dgm:spPr/>
      <dgm:t>
        <a:bodyPr/>
        <a:lstStyle/>
        <a:p>
          <a:endParaRPr lang="zh-TW" altLang="en-US"/>
        </a:p>
      </dgm:t>
    </dgm:pt>
    <dgm:pt modelId="{8E2E57BF-BA0F-4CB7-9F3B-A0DC4F383E5B}" type="sibTrans" cxnId="{96ECDB53-79EB-4A80-8506-08090AA70023}">
      <dgm:prSet/>
      <dgm:spPr/>
      <dgm:t>
        <a:bodyPr/>
        <a:lstStyle/>
        <a:p>
          <a:endParaRPr lang="zh-TW" altLang="en-US"/>
        </a:p>
      </dgm:t>
    </dgm:pt>
    <dgm:pt modelId="{5840314D-BB39-4144-9AE1-8CD727E19826}" type="pres">
      <dgm:prSet presAssocID="{B1210709-09CB-40F5-A2B3-506981F53994}" presName="linearFlow" presStyleCnt="0">
        <dgm:presLayoutVars>
          <dgm:dir/>
          <dgm:resizeHandles val="exact"/>
        </dgm:presLayoutVars>
      </dgm:prSet>
      <dgm:spPr/>
    </dgm:pt>
    <dgm:pt modelId="{C392C482-67B2-474B-863F-8113C30BF38D}" type="pres">
      <dgm:prSet presAssocID="{296FD025-6013-4C6D-B461-12354254770D}" presName="composite" presStyleCnt="0"/>
      <dgm:spPr/>
    </dgm:pt>
    <dgm:pt modelId="{BE0C3B5B-B860-4BFF-8653-EB74764D61CF}" type="pres">
      <dgm:prSet presAssocID="{296FD025-6013-4C6D-B461-12354254770D}" presName="imgShp" presStyleLbl="fgImgPlace1" presStyleIdx="0" presStyleCnt="3" custScaleX="105382" custScaleY="111855" custLinFactNeighborX="-70784" custLinFactNeighborY="-5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2E88EBE6-79FF-4073-99D2-C1E9441B0A75}" type="pres">
      <dgm:prSet presAssocID="{296FD025-6013-4C6D-B461-12354254770D}" presName="txShp" presStyleLbl="node1" presStyleIdx="0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4FEB0-E789-4EC8-976C-F9280988AA60}" type="pres">
      <dgm:prSet presAssocID="{72A566E2-5E0B-483B-B249-9925C0D4CB75}" presName="spacing" presStyleCnt="0"/>
      <dgm:spPr/>
    </dgm:pt>
    <dgm:pt modelId="{B4C73EEA-359F-4382-81D0-7B5776E16788}" type="pres">
      <dgm:prSet presAssocID="{4519EF72-DFC5-49C4-925A-02FAA5BEC93F}" presName="composite" presStyleCnt="0"/>
      <dgm:spPr/>
    </dgm:pt>
    <dgm:pt modelId="{09BB5EB3-1415-45BF-B562-109B0BB62610}" type="pres">
      <dgm:prSet presAssocID="{4519EF72-DFC5-49C4-925A-02FAA5BEC93F}" presName="imgShp" presStyleLbl="fgImgPlace1" presStyleIdx="1" presStyleCnt="3" custScaleX="105382" custScaleY="111855" custLinFactNeighborX="-70784" custLinFactNeighborY="-11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2A35D76-AA4D-4433-B2A8-CCDB67832EC6}" type="pres">
      <dgm:prSet presAssocID="{4519EF72-DFC5-49C4-925A-02FAA5BEC93F}" presName="txShp" presStyleLbl="node1" presStyleIdx="1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B1D8F9-BEA0-49EE-9768-E89FF240F9EC}" type="pres">
      <dgm:prSet presAssocID="{5546201A-8332-45FE-B575-4830E3C26710}" presName="spacing" presStyleCnt="0"/>
      <dgm:spPr/>
    </dgm:pt>
    <dgm:pt modelId="{548CF8CE-6E6B-4FCD-94B7-EA2081F92F48}" type="pres">
      <dgm:prSet presAssocID="{B67F57A1-3140-4867-A8AE-179D84F642DC}" presName="composite" presStyleCnt="0"/>
      <dgm:spPr/>
    </dgm:pt>
    <dgm:pt modelId="{37F1F0C1-C8A3-4FC2-8265-19A005207B5C}" type="pres">
      <dgm:prSet presAssocID="{B67F57A1-3140-4867-A8AE-179D84F642DC}" presName="imgShp" presStyleLbl="fgImgPlace1" presStyleIdx="2" presStyleCnt="3" custScaleX="105382" custScaleY="111855" custLinFactNeighborX="-70784" custLinFactNeighborY="-1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38C481C-EA1B-4EDD-BB42-FCC954BEE527}" type="pres">
      <dgm:prSet presAssocID="{B67F57A1-3140-4867-A8AE-179D84F642DC}" presName="txShp" presStyleLbl="node1" presStyleIdx="2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41DD98-8423-4B24-AF0A-972EF0542D3F}" type="presOf" srcId="{296FD025-6013-4C6D-B461-12354254770D}" destId="{2E88EBE6-79FF-4073-99D2-C1E9441B0A75}" srcOrd="0" destOrd="0" presId="urn:microsoft.com/office/officeart/2005/8/layout/vList3"/>
    <dgm:cxn modelId="{09D49965-D5D0-4D8F-B00B-3781A9F2D84C}" type="presOf" srcId="{4519EF72-DFC5-49C4-925A-02FAA5BEC93F}" destId="{92A35D76-AA4D-4433-B2A8-CCDB67832EC6}" srcOrd="0" destOrd="0" presId="urn:microsoft.com/office/officeart/2005/8/layout/vList3"/>
    <dgm:cxn modelId="{961BFCC5-5465-4E80-95DF-FFA727596B58}" type="presOf" srcId="{B67F57A1-3140-4867-A8AE-179D84F642DC}" destId="{738C481C-EA1B-4EDD-BB42-FCC954BEE527}" srcOrd="0" destOrd="0" presId="urn:microsoft.com/office/officeart/2005/8/layout/vList3"/>
    <dgm:cxn modelId="{9893504D-03C6-4D54-804D-91869CBD0BD4}" type="presOf" srcId="{B1210709-09CB-40F5-A2B3-506981F53994}" destId="{5840314D-BB39-4144-9AE1-8CD727E19826}" srcOrd="0" destOrd="0" presId="urn:microsoft.com/office/officeart/2005/8/layout/vList3"/>
    <dgm:cxn modelId="{B718A656-450C-4CDA-B7F7-4518A26CD861}" srcId="{B1210709-09CB-40F5-A2B3-506981F53994}" destId="{4519EF72-DFC5-49C4-925A-02FAA5BEC93F}" srcOrd="1" destOrd="0" parTransId="{E52540B6-F905-40FF-B144-FC3703BB61B5}" sibTransId="{5546201A-8332-45FE-B575-4830E3C26710}"/>
    <dgm:cxn modelId="{A3FC74D9-B0A0-4A7B-BF0C-62D35AC22A25}" srcId="{B1210709-09CB-40F5-A2B3-506981F53994}" destId="{296FD025-6013-4C6D-B461-12354254770D}" srcOrd="0" destOrd="0" parTransId="{18E55201-B3F3-4621-9F80-84D30C8B1CD0}" sibTransId="{72A566E2-5E0B-483B-B249-9925C0D4CB75}"/>
    <dgm:cxn modelId="{96ECDB53-79EB-4A80-8506-08090AA70023}" srcId="{B1210709-09CB-40F5-A2B3-506981F53994}" destId="{B67F57A1-3140-4867-A8AE-179D84F642DC}" srcOrd="2" destOrd="0" parTransId="{5A08D7E6-373D-44A3-9F3D-E8DF33CFDC99}" sibTransId="{8E2E57BF-BA0F-4CB7-9F3B-A0DC4F383E5B}"/>
    <dgm:cxn modelId="{DA983D87-20AE-4868-8AF9-6D010B4F7B76}" type="presParOf" srcId="{5840314D-BB39-4144-9AE1-8CD727E19826}" destId="{C392C482-67B2-474B-863F-8113C30BF38D}" srcOrd="0" destOrd="0" presId="urn:microsoft.com/office/officeart/2005/8/layout/vList3"/>
    <dgm:cxn modelId="{0271EA1D-BB29-45EC-9110-FEE2D9038CD9}" type="presParOf" srcId="{C392C482-67B2-474B-863F-8113C30BF38D}" destId="{BE0C3B5B-B860-4BFF-8653-EB74764D61CF}" srcOrd="0" destOrd="0" presId="urn:microsoft.com/office/officeart/2005/8/layout/vList3"/>
    <dgm:cxn modelId="{6D1E0389-7AEA-43AD-992C-0C2D7274F827}" type="presParOf" srcId="{C392C482-67B2-474B-863F-8113C30BF38D}" destId="{2E88EBE6-79FF-4073-99D2-C1E9441B0A75}" srcOrd="1" destOrd="0" presId="urn:microsoft.com/office/officeart/2005/8/layout/vList3"/>
    <dgm:cxn modelId="{FAB1A1FF-FF83-42CF-98E1-83F8809C6B18}" type="presParOf" srcId="{5840314D-BB39-4144-9AE1-8CD727E19826}" destId="{3054FEB0-E789-4EC8-976C-F9280988AA60}" srcOrd="1" destOrd="0" presId="urn:microsoft.com/office/officeart/2005/8/layout/vList3"/>
    <dgm:cxn modelId="{B03E95D9-276A-4498-B2B5-464C2EDE98EF}" type="presParOf" srcId="{5840314D-BB39-4144-9AE1-8CD727E19826}" destId="{B4C73EEA-359F-4382-81D0-7B5776E16788}" srcOrd="2" destOrd="0" presId="urn:microsoft.com/office/officeart/2005/8/layout/vList3"/>
    <dgm:cxn modelId="{9F0B6D6C-5295-483D-8D50-E30EC5030C13}" type="presParOf" srcId="{B4C73EEA-359F-4382-81D0-7B5776E16788}" destId="{09BB5EB3-1415-45BF-B562-109B0BB62610}" srcOrd="0" destOrd="0" presId="urn:microsoft.com/office/officeart/2005/8/layout/vList3"/>
    <dgm:cxn modelId="{45ADE9DD-2E2B-444D-8CA1-3FADA4903902}" type="presParOf" srcId="{B4C73EEA-359F-4382-81D0-7B5776E16788}" destId="{92A35D76-AA4D-4433-B2A8-CCDB67832EC6}" srcOrd="1" destOrd="0" presId="urn:microsoft.com/office/officeart/2005/8/layout/vList3"/>
    <dgm:cxn modelId="{CB237727-258C-4838-9836-1B09C9D4014D}" type="presParOf" srcId="{5840314D-BB39-4144-9AE1-8CD727E19826}" destId="{00B1D8F9-BEA0-49EE-9768-E89FF240F9EC}" srcOrd="3" destOrd="0" presId="urn:microsoft.com/office/officeart/2005/8/layout/vList3"/>
    <dgm:cxn modelId="{C9216C01-5423-4B9C-B036-D15F1AA90C26}" type="presParOf" srcId="{5840314D-BB39-4144-9AE1-8CD727E19826}" destId="{548CF8CE-6E6B-4FCD-94B7-EA2081F92F48}" srcOrd="4" destOrd="0" presId="urn:microsoft.com/office/officeart/2005/8/layout/vList3"/>
    <dgm:cxn modelId="{2AEEF6C3-A143-47E2-9A65-F2898DFF9867}" type="presParOf" srcId="{548CF8CE-6E6B-4FCD-94B7-EA2081F92F48}" destId="{37F1F0C1-C8A3-4FC2-8265-19A005207B5C}" srcOrd="0" destOrd="0" presId="urn:microsoft.com/office/officeart/2005/8/layout/vList3"/>
    <dgm:cxn modelId="{CF2FBE6F-26A6-4260-93F9-94B2A696DDB7}" type="presParOf" srcId="{548CF8CE-6E6B-4FCD-94B7-EA2081F92F48}" destId="{738C481C-EA1B-4EDD-BB42-FCC954BEE5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10709-09CB-40F5-A2B3-506981F5399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A3A93EA7-0F72-45F3-9431-848AEB26C8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TW" sz="2800" dirty="0" smtClean="0"/>
            <a:t>1</a:t>
          </a:r>
          <a:r>
            <a:rPr lang="zh-TW" altLang="en-US" sz="2800" dirty="0" smtClean="0"/>
            <a:t>億以內的數、整數的乘法、整數的除法  分數、億以上的數、分數</a:t>
          </a:r>
          <a:endParaRPr lang="zh-TW" altLang="en-US" sz="2800" dirty="0"/>
        </a:p>
      </dgm:t>
    </dgm:pt>
    <dgm:pt modelId="{E85C6778-9992-4408-893A-12277CC1B3D6}" type="parTrans" cxnId="{0BBA160F-99C8-4F17-9F31-847B66557407}">
      <dgm:prSet/>
      <dgm:spPr/>
      <dgm:t>
        <a:bodyPr/>
        <a:lstStyle/>
        <a:p>
          <a:endParaRPr lang="zh-TW" altLang="en-US"/>
        </a:p>
      </dgm:t>
    </dgm:pt>
    <dgm:pt modelId="{4E38826B-7DA0-4E59-8C35-66465D97CE55}" type="sibTrans" cxnId="{0BBA160F-99C8-4F17-9F31-847B66557407}">
      <dgm:prSet/>
      <dgm:spPr/>
      <dgm:t>
        <a:bodyPr/>
        <a:lstStyle/>
        <a:p>
          <a:endParaRPr lang="zh-TW" altLang="en-US"/>
        </a:p>
      </dgm:t>
    </dgm:pt>
    <dgm:pt modelId="{FD7E4D80-CE08-481D-96BE-280B7FAD7C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乘法和除法、因數與倍數                      擴分約分和通分、異分母分數的加減</a:t>
          </a:r>
          <a:endParaRPr lang="zh-TW" altLang="en-US" sz="28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0F7EF-0FFB-4507-A51A-B15ACFFA5705}" type="parTrans" cxnId="{84E8B895-FB14-4F18-B360-A3DD0C8A40C0}">
      <dgm:prSet/>
      <dgm:spPr/>
      <dgm:t>
        <a:bodyPr/>
        <a:lstStyle/>
        <a:p>
          <a:endParaRPr lang="zh-TW" altLang="en-US"/>
        </a:p>
      </dgm:t>
    </dgm:pt>
    <dgm:pt modelId="{A1A2463D-16FF-4F0F-9240-BB7651491DA0}" type="sibTrans" cxnId="{84E8B895-FB14-4F18-B360-A3DD0C8A40C0}">
      <dgm:prSet/>
      <dgm:spPr/>
      <dgm:t>
        <a:bodyPr/>
        <a:lstStyle/>
        <a:p>
          <a:endParaRPr lang="zh-TW" altLang="en-US"/>
        </a:p>
      </dgm:t>
    </dgm:pt>
    <dgm:pt modelId="{B4F9715C-5FCE-42BA-8E42-B9FD0596A2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最大公因數與最小公倍數</a:t>
          </a:r>
          <a:endParaRPr lang="zh-TW" altLang="en-US" sz="28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F00AE8-0B6E-4151-907F-F0CCF0C2382C}" type="parTrans" cxnId="{B36F2B1C-73BC-44BA-BA4C-740D314E16A9}">
      <dgm:prSet/>
      <dgm:spPr/>
      <dgm:t>
        <a:bodyPr/>
        <a:lstStyle/>
        <a:p>
          <a:endParaRPr lang="zh-TW" altLang="en-US"/>
        </a:p>
      </dgm:t>
    </dgm:pt>
    <dgm:pt modelId="{76BFFCFD-19F8-4F53-9B3D-7A904D56705D}" type="sibTrans" cxnId="{B36F2B1C-73BC-44BA-BA4C-740D314E16A9}">
      <dgm:prSet/>
      <dgm:spPr/>
      <dgm:t>
        <a:bodyPr/>
        <a:lstStyle/>
        <a:p>
          <a:endParaRPr lang="zh-TW" altLang="en-US"/>
        </a:p>
      </dgm:t>
    </dgm:pt>
    <dgm:pt modelId="{5840314D-BB39-4144-9AE1-8CD727E19826}" type="pres">
      <dgm:prSet presAssocID="{B1210709-09CB-40F5-A2B3-506981F53994}" presName="linearFlow" presStyleCnt="0">
        <dgm:presLayoutVars>
          <dgm:dir/>
          <dgm:resizeHandles val="exact"/>
        </dgm:presLayoutVars>
      </dgm:prSet>
      <dgm:spPr/>
    </dgm:pt>
    <dgm:pt modelId="{22836985-1746-4EA6-9C7D-2898EA51C016}" type="pres">
      <dgm:prSet presAssocID="{A3A93EA7-0F72-45F3-9431-848AEB26C8D3}" presName="composite" presStyleCnt="0"/>
      <dgm:spPr/>
    </dgm:pt>
    <dgm:pt modelId="{E3FF21A0-A51E-4B4B-A9C3-75DAD4F5DFD5}" type="pres">
      <dgm:prSet presAssocID="{A3A93EA7-0F72-45F3-9431-848AEB26C8D3}" presName="imgShp" presStyleLbl="fgImgPlace1" presStyleIdx="0" presStyleCnt="3" custScaleX="111041" custScaleY="111855" custLinFactX="-79080" custLinFactNeighborX="-100000" custLinFactNeighborY="-11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B36696C-58F7-49EA-A14E-C740732B1C30}" type="pres">
      <dgm:prSet presAssocID="{A3A93EA7-0F72-45F3-9431-848AEB26C8D3}" presName="txShp" presStyleLbl="node1" presStyleIdx="0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E463A9-DA01-4A45-8915-54967F9EE465}" type="pres">
      <dgm:prSet presAssocID="{4E38826B-7DA0-4E59-8C35-66465D97CE55}" presName="spacing" presStyleCnt="0"/>
      <dgm:spPr/>
    </dgm:pt>
    <dgm:pt modelId="{87D7FF56-9EF1-483F-8ED5-5EDA8DB46D5E}" type="pres">
      <dgm:prSet presAssocID="{FD7E4D80-CE08-481D-96BE-280B7FAD7CE7}" presName="composite" presStyleCnt="0"/>
      <dgm:spPr/>
    </dgm:pt>
    <dgm:pt modelId="{96EF8665-3D9D-466B-992E-5E9FC260E266}" type="pres">
      <dgm:prSet presAssocID="{FD7E4D80-CE08-481D-96BE-280B7FAD7CE7}" presName="imgShp" presStyleLbl="fgImgPlace1" presStyleIdx="1" presStyleCnt="3" custScaleX="111041" custScaleY="111855" custLinFactX="-79080" custLinFactNeighborX="-100000" custLinFactNeighborY="-11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91CAF8A-FE84-4C82-BFF7-077ECE6800E2}" type="pres">
      <dgm:prSet presAssocID="{FD7E4D80-CE08-481D-96BE-280B7FAD7CE7}" presName="txShp" presStyleLbl="node1" presStyleIdx="1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B6660B-2038-412A-9ACF-27C9B3153819}" type="pres">
      <dgm:prSet presAssocID="{A1A2463D-16FF-4F0F-9240-BB7651491DA0}" presName="spacing" presStyleCnt="0"/>
      <dgm:spPr/>
    </dgm:pt>
    <dgm:pt modelId="{02EC58C6-0FA7-4CD7-A053-2FCD7939BCD2}" type="pres">
      <dgm:prSet presAssocID="{B4F9715C-5FCE-42BA-8E42-B9FD0596A26D}" presName="composite" presStyleCnt="0"/>
      <dgm:spPr/>
    </dgm:pt>
    <dgm:pt modelId="{3B394831-8E14-4844-995B-4F48C9CB00DE}" type="pres">
      <dgm:prSet presAssocID="{B4F9715C-5FCE-42BA-8E42-B9FD0596A26D}" presName="imgShp" presStyleLbl="fgImgPlace1" presStyleIdx="2" presStyleCnt="3" custScaleX="111041" custScaleY="111855" custLinFactX="-79080" custLinFactNeighborX="-100000" custLinFactNeighborY="-1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667FB9-5AE2-46D5-B08C-5EA2C7B48AA5}" type="pres">
      <dgm:prSet presAssocID="{B4F9715C-5FCE-42BA-8E42-B9FD0596A26D}" presName="txShp" presStyleLbl="node1" presStyleIdx="2" presStyleCnt="3" custScaleX="142598" custScaleY="149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02B7DE-BBD5-4274-A859-068978E6DABB}" type="presOf" srcId="{A3A93EA7-0F72-45F3-9431-848AEB26C8D3}" destId="{8B36696C-58F7-49EA-A14E-C740732B1C30}" srcOrd="0" destOrd="0" presId="urn:microsoft.com/office/officeart/2005/8/layout/vList3"/>
    <dgm:cxn modelId="{E19590DC-BFA4-4843-8A6B-D27250C2C587}" type="presOf" srcId="{FD7E4D80-CE08-481D-96BE-280B7FAD7CE7}" destId="{091CAF8A-FE84-4C82-BFF7-077ECE6800E2}" srcOrd="0" destOrd="0" presId="urn:microsoft.com/office/officeart/2005/8/layout/vList3"/>
    <dgm:cxn modelId="{25E4A24B-62C3-4177-B8C1-3FBFE52AEDC2}" type="presOf" srcId="{B4F9715C-5FCE-42BA-8E42-B9FD0596A26D}" destId="{35667FB9-5AE2-46D5-B08C-5EA2C7B48AA5}" srcOrd="0" destOrd="0" presId="urn:microsoft.com/office/officeart/2005/8/layout/vList3"/>
    <dgm:cxn modelId="{0BBA160F-99C8-4F17-9F31-847B66557407}" srcId="{B1210709-09CB-40F5-A2B3-506981F53994}" destId="{A3A93EA7-0F72-45F3-9431-848AEB26C8D3}" srcOrd="0" destOrd="0" parTransId="{E85C6778-9992-4408-893A-12277CC1B3D6}" sibTransId="{4E38826B-7DA0-4E59-8C35-66465D97CE55}"/>
    <dgm:cxn modelId="{B36F2B1C-73BC-44BA-BA4C-740D314E16A9}" srcId="{B1210709-09CB-40F5-A2B3-506981F53994}" destId="{B4F9715C-5FCE-42BA-8E42-B9FD0596A26D}" srcOrd="2" destOrd="0" parTransId="{4DF00AE8-0B6E-4151-907F-F0CCF0C2382C}" sibTransId="{76BFFCFD-19F8-4F53-9B3D-7A904D56705D}"/>
    <dgm:cxn modelId="{84E8B895-FB14-4F18-B360-A3DD0C8A40C0}" srcId="{B1210709-09CB-40F5-A2B3-506981F53994}" destId="{FD7E4D80-CE08-481D-96BE-280B7FAD7CE7}" srcOrd="1" destOrd="0" parTransId="{DE70F7EF-0FFB-4507-A51A-B15ACFFA5705}" sibTransId="{A1A2463D-16FF-4F0F-9240-BB7651491DA0}"/>
    <dgm:cxn modelId="{569AB2FF-AF9A-4E80-897F-BFE812200D0F}" type="presOf" srcId="{B1210709-09CB-40F5-A2B3-506981F53994}" destId="{5840314D-BB39-4144-9AE1-8CD727E19826}" srcOrd="0" destOrd="0" presId="urn:microsoft.com/office/officeart/2005/8/layout/vList3"/>
    <dgm:cxn modelId="{AD71A548-B65F-418B-9E39-6748BC66F862}" type="presParOf" srcId="{5840314D-BB39-4144-9AE1-8CD727E19826}" destId="{22836985-1746-4EA6-9C7D-2898EA51C016}" srcOrd="0" destOrd="0" presId="urn:microsoft.com/office/officeart/2005/8/layout/vList3"/>
    <dgm:cxn modelId="{BD063024-482E-41F4-81A9-1EE70451C479}" type="presParOf" srcId="{22836985-1746-4EA6-9C7D-2898EA51C016}" destId="{E3FF21A0-A51E-4B4B-A9C3-75DAD4F5DFD5}" srcOrd="0" destOrd="0" presId="urn:microsoft.com/office/officeart/2005/8/layout/vList3"/>
    <dgm:cxn modelId="{F92EF5A2-E9C3-4A50-94D4-70EF5B953648}" type="presParOf" srcId="{22836985-1746-4EA6-9C7D-2898EA51C016}" destId="{8B36696C-58F7-49EA-A14E-C740732B1C30}" srcOrd="1" destOrd="0" presId="urn:microsoft.com/office/officeart/2005/8/layout/vList3"/>
    <dgm:cxn modelId="{9EB891F8-CA1E-4927-8A5A-B4A30E7D90A4}" type="presParOf" srcId="{5840314D-BB39-4144-9AE1-8CD727E19826}" destId="{B6E463A9-DA01-4A45-8915-54967F9EE465}" srcOrd="1" destOrd="0" presId="urn:microsoft.com/office/officeart/2005/8/layout/vList3"/>
    <dgm:cxn modelId="{1D725E27-3DC1-4779-A80C-F02AE32E8F9F}" type="presParOf" srcId="{5840314D-BB39-4144-9AE1-8CD727E19826}" destId="{87D7FF56-9EF1-483F-8ED5-5EDA8DB46D5E}" srcOrd="2" destOrd="0" presId="urn:microsoft.com/office/officeart/2005/8/layout/vList3"/>
    <dgm:cxn modelId="{4E073210-C131-4DDD-8AC9-113A3B98B31B}" type="presParOf" srcId="{87D7FF56-9EF1-483F-8ED5-5EDA8DB46D5E}" destId="{96EF8665-3D9D-466B-992E-5E9FC260E266}" srcOrd="0" destOrd="0" presId="urn:microsoft.com/office/officeart/2005/8/layout/vList3"/>
    <dgm:cxn modelId="{9FFDDF29-0C79-4559-8C9D-41B44D97432B}" type="presParOf" srcId="{87D7FF56-9EF1-483F-8ED5-5EDA8DB46D5E}" destId="{091CAF8A-FE84-4C82-BFF7-077ECE6800E2}" srcOrd="1" destOrd="0" presId="urn:microsoft.com/office/officeart/2005/8/layout/vList3"/>
    <dgm:cxn modelId="{29C4BA7F-098F-4B81-B6C7-B0B310E2F403}" type="presParOf" srcId="{5840314D-BB39-4144-9AE1-8CD727E19826}" destId="{9CB6660B-2038-412A-9ACF-27C9B3153819}" srcOrd="3" destOrd="0" presId="urn:microsoft.com/office/officeart/2005/8/layout/vList3"/>
    <dgm:cxn modelId="{8AAE1F9A-8F40-42CC-B6CF-0AAB5DABCF89}" type="presParOf" srcId="{5840314D-BB39-4144-9AE1-8CD727E19826}" destId="{02EC58C6-0FA7-4CD7-A053-2FCD7939BCD2}" srcOrd="4" destOrd="0" presId="urn:microsoft.com/office/officeart/2005/8/layout/vList3"/>
    <dgm:cxn modelId="{D5572A80-B541-41E4-A2BD-7AEA6EE731AD}" type="presParOf" srcId="{02EC58C6-0FA7-4CD7-A053-2FCD7939BCD2}" destId="{3B394831-8E14-4844-995B-4F48C9CB00DE}" srcOrd="0" destOrd="0" presId="urn:microsoft.com/office/officeart/2005/8/layout/vList3"/>
    <dgm:cxn modelId="{E366F586-CE8D-4616-A87F-E46C35E783FA}" type="presParOf" srcId="{02EC58C6-0FA7-4CD7-A053-2FCD7939BCD2}" destId="{35667FB9-5AE2-46D5-B08C-5EA2C7B48A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8EBE6-79FF-4073-99D2-C1E9441B0A75}">
      <dsp:nvSpPr>
        <dsp:cNvPr id="0" name=""/>
        <dsp:cNvSpPr/>
      </dsp:nvSpPr>
      <dsp:spPr>
        <a:xfrm rot="10800000">
          <a:off x="216020" y="3326"/>
          <a:ext cx="7920886" cy="17769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數到</a:t>
          </a:r>
          <a:r>
            <a:rPr lang="en-US" altLang="zh-TW" sz="2800" kern="1200" dirty="0" smtClean="0"/>
            <a:t>10</a:t>
          </a:r>
          <a:r>
            <a:rPr lang="zh-TW" altLang="en-US" sz="2800" kern="1200" dirty="0" smtClean="0"/>
            <a:t>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數到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zh-TW" altLang="en-US" sz="2800" kern="1200" dirty="0" smtClean="0"/>
            <a:t>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數到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zh-TW" altLang="en-US" sz="2800" kern="1200" dirty="0" smtClean="0"/>
            <a:t>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認識錢幣</a:t>
          </a:r>
          <a:endParaRPr lang="zh-TW" altLang="en-US" sz="28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0246" y="3326"/>
        <a:ext cx="7476660" cy="1776905"/>
      </dsp:txXfrm>
    </dsp:sp>
    <dsp:sp modelId="{BE0C3B5B-B860-4BFF-8653-EB74764D61CF}">
      <dsp:nvSpPr>
        <dsp:cNvPr id="0" name=""/>
        <dsp:cNvSpPr/>
      </dsp:nvSpPr>
      <dsp:spPr>
        <a:xfrm>
          <a:off x="0" y="219005"/>
          <a:ext cx="1255557" cy="13326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5D76-AA4D-4433-B2A8-CCDB67832EC6}">
      <dsp:nvSpPr>
        <dsp:cNvPr id="0" name=""/>
        <dsp:cNvSpPr/>
      </dsp:nvSpPr>
      <dsp:spPr>
        <a:xfrm rot="10800000">
          <a:off x="216020" y="2135883"/>
          <a:ext cx="7920886" cy="17769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200</a:t>
          </a:r>
          <a:r>
            <a:rPr lang="zh-TW" altLang="en-US" sz="2800" kern="1200" dirty="0" smtClean="0"/>
            <a:t>以內的數、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幾的幾倍</a:t>
          </a:r>
          <a:r>
            <a:rPr lang="zh-TW" altLang="en-US" sz="2800" kern="1200" dirty="0" smtClean="0"/>
            <a:t>、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的乘法、</a:t>
          </a:r>
          <a:r>
            <a:rPr lang="en-US" altLang="zh-TW" sz="2800" kern="1200" dirty="0" smtClean="0"/>
            <a:t>1000</a:t>
          </a:r>
          <a:r>
            <a:rPr lang="zh-TW" altLang="en-US" sz="2800" kern="1200" dirty="0" smtClean="0"/>
            <a:t>以內的數            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zh-TW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的乘法、分分看</a:t>
          </a:r>
          <a:endParaRPr lang="zh-TW" altLang="en-US" sz="28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0246" y="2135883"/>
        <a:ext cx="7476660" cy="1776905"/>
      </dsp:txXfrm>
    </dsp:sp>
    <dsp:sp modelId="{09BB5EB3-1415-45BF-B562-109B0BB62610}">
      <dsp:nvSpPr>
        <dsp:cNvPr id="0" name=""/>
        <dsp:cNvSpPr/>
      </dsp:nvSpPr>
      <dsp:spPr>
        <a:xfrm>
          <a:off x="0" y="2343723"/>
          <a:ext cx="1255557" cy="13326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C481C-EA1B-4EDD-BB42-FCC954BEE527}">
      <dsp:nvSpPr>
        <dsp:cNvPr id="0" name=""/>
        <dsp:cNvSpPr/>
      </dsp:nvSpPr>
      <dsp:spPr>
        <a:xfrm rot="10800000">
          <a:off x="216020" y="4268440"/>
          <a:ext cx="7920886" cy="17769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10000</a:t>
          </a:r>
          <a:r>
            <a:rPr lang="zh-TW" altLang="en-US" sz="2800" kern="1200" dirty="0" smtClean="0"/>
            <a:t>以內的數、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</a:t>
          </a:r>
          <a:r>
            <a:rPr lang="zh-TW" altLang="en-US" sz="2800" kern="1200" dirty="0" smtClean="0"/>
            <a:t>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除法</a:t>
          </a:r>
          <a:r>
            <a:rPr lang="zh-TW" altLang="en-US" sz="2800" kern="1200" dirty="0" smtClean="0"/>
            <a:t>、分數                            </a:t>
          </a:r>
          <a:endParaRPr lang="en-US" altLang="zh-TW" sz="2800" kern="1200" dirty="0" smtClean="0"/>
        </a:p>
        <a:p>
          <a:pPr lvl="0" algn="ctr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除法</a:t>
          </a:r>
          <a:r>
            <a:rPr lang="zh-TW" altLang="en-US" sz="2800" kern="1200" dirty="0" smtClean="0"/>
            <a:t>、分數、</a:t>
          </a: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乘法與除法</a:t>
          </a:r>
          <a:endParaRPr lang="zh-TW" altLang="en-US" sz="28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0246" y="4268440"/>
        <a:ext cx="7476660" cy="1776905"/>
      </dsp:txXfrm>
    </dsp:sp>
    <dsp:sp modelId="{37F1F0C1-C8A3-4FC2-8265-19A005207B5C}">
      <dsp:nvSpPr>
        <dsp:cNvPr id="0" name=""/>
        <dsp:cNvSpPr/>
      </dsp:nvSpPr>
      <dsp:spPr>
        <a:xfrm>
          <a:off x="0" y="4476280"/>
          <a:ext cx="1255557" cy="13326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6696C-58F7-49EA-A14E-C740732B1C30}">
      <dsp:nvSpPr>
        <dsp:cNvPr id="0" name=""/>
        <dsp:cNvSpPr/>
      </dsp:nvSpPr>
      <dsp:spPr>
        <a:xfrm rot="10800000">
          <a:off x="216020" y="3326"/>
          <a:ext cx="7920886" cy="17769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1</a:t>
          </a:r>
          <a:r>
            <a:rPr lang="zh-TW" altLang="en-US" sz="2800" kern="1200" dirty="0" smtClean="0"/>
            <a:t>億以內的數、整數的乘法、整數的除法  分數、億以上的數、分數</a:t>
          </a:r>
          <a:endParaRPr lang="zh-TW" altLang="en-US" sz="2800" kern="1200" dirty="0"/>
        </a:p>
      </dsp:txBody>
      <dsp:txXfrm rot="10800000">
        <a:off x="660246" y="3326"/>
        <a:ext cx="7476660" cy="1776905"/>
      </dsp:txXfrm>
    </dsp:sp>
    <dsp:sp modelId="{E3FF21A0-A51E-4B4B-A9C3-75DAD4F5DFD5}">
      <dsp:nvSpPr>
        <dsp:cNvPr id="0" name=""/>
        <dsp:cNvSpPr/>
      </dsp:nvSpPr>
      <dsp:spPr>
        <a:xfrm>
          <a:off x="0" y="211166"/>
          <a:ext cx="1322980" cy="13326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CAF8A-FE84-4C82-BFF7-077ECE6800E2}">
      <dsp:nvSpPr>
        <dsp:cNvPr id="0" name=""/>
        <dsp:cNvSpPr/>
      </dsp:nvSpPr>
      <dsp:spPr>
        <a:xfrm rot="10800000">
          <a:off x="216020" y="2135883"/>
          <a:ext cx="7920886" cy="17769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乘法和除法、因數與倍數                      擴分約分和通分、異分母分數的加減</a:t>
          </a:r>
          <a:endParaRPr lang="zh-TW" altLang="en-US" sz="28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0246" y="2135883"/>
        <a:ext cx="7476660" cy="1776905"/>
      </dsp:txXfrm>
    </dsp:sp>
    <dsp:sp modelId="{96EF8665-3D9D-466B-992E-5E9FC260E266}">
      <dsp:nvSpPr>
        <dsp:cNvPr id="0" name=""/>
        <dsp:cNvSpPr/>
      </dsp:nvSpPr>
      <dsp:spPr>
        <a:xfrm>
          <a:off x="0" y="2343723"/>
          <a:ext cx="1322980" cy="13326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67FB9-5AE2-46D5-B08C-5EA2C7B48AA5}">
      <dsp:nvSpPr>
        <dsp:cNvPr id="0" name=""/>
        <dsp:cNvSpPr/>
      </dsp:nvSpPr>
      <dsp:spPr>
        <a:xfrm rot="10800000">
          <a:off x="216020" y="4268440"/>
          <a:ext cx="7920886" cy="17769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8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最大公因數與最小公倍數</a:t>
          </a:r>
          <a:endParaRPr lang="zh-TW" altLang="en-US" sz="28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60246" y="4268440"/>
        <a:ext cx="7476660" cy="1776905"/>
      </dsp:txXfrm>
    </dsp:sp>
    <dsp:sp modelId="{3B394831-8E14-4844-995B-4F48C9CB00DE}">
      <dsp:nvSpPr>
        <dsp:cNvPr id="0" name=""/>
        <dsp:cNvSpPr/>
      </dsp:nvSpPr>
      <dsp:spPr>
        <a:xfrm>
          <a:off x="0" y="4476280"/>
          <a:ext cx="1322980" cy="13326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6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5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圓角化單一角落矩形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CBD6B7-D8E7-4974-AD42-61D465424D34}" type="datetimeFigureOut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2018/7/29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4E14E9-4107-48CB-97DC-72D678167B3B}" type="slidenum">
              <a:rPr lang="zh-TW" altLang="en-US" smtClean="0">
                <a:solidFill>
                  <a:srgbClr val="CAF278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因數</a:t>
            </a:r>
            <a:r>
              <a:rPr lang="zh-TW" altLang="en-US" sz="7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與</a:t>
            </a:r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倍數</a:t>
            </a:r>
            <a:endParaRPr lang="zh-TW" altLang="en-US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白晨如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1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541264"/>
            <a:ext cx="7920000" cy="577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271341"/>
            <a:ext cx="7920000" cy="43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846031"/>
            <a:ext cx="7920000" cy="31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692696"/>
            <a:ext cx="7920000" cy="227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2460" y="4510861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幾個一數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的數數，感覺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倍增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6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78421"/>
            <a:ext cx="59245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3164649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一下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認識錢幣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14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932786"/>
            <a:ext cx="7920000" cy="49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221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3164649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/>
              <a:t>二上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幾的幾倍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14863" y="4510861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連加幾次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來理解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99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47726"/>
            <a:ext cx="7639050" cy="51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 bwMode="auto">
          <a:xfrm>
            <a:off x="766765" y="1268760"/>
            <a:ext cx="7610475" cy="476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526137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/>
              <a:t>二上</a:t>
            </a:r>
            <a:r>
              <a:rPr lang="en-US" altLang="zh-TW" sz="3600" dirty="0" smtClean="0"/>
              <a:t>-2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5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8</a:t>
            </a:r>
            <a:r>
              <a:rPr lang="zh-TW" altLang="en-US" sz="3600" dirty="0" smtClean="0"/>
              <a:t>的乘法</a:t>
            </a:r>
            <a:endParaRPr lang="zh-TW" altLang="en-US" sz="3600" dirty="0"/>
          </a:p>
        </p:txBody>
      </p:sp>
      <p:sp>
        <p:nvSpPr>
          <p:cNvPr id="2" name="橢圓 1"/>
          <p:cNvSpPr/>
          <p:nvPr/>
        </p:nvSpPr>
        <p:spPr>
          <a:xfrm>
            <a:off x="971600" y="3284984"/>
            <a:ext cx="3456386" cy="144016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71445" y="5745450"/>
            <a:ext cx="640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4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5=10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，乘法算式的出現！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6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1887730"/>
            <a:ext cx="8229600" cy="308254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我們在什麼情況下</a:t>
            </a:r>
            <a: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偷偷地用了</a:t>
            </a:r>
            <a: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因數</a:t>
            </a: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或倍數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？</a:t>
            </a:r>
            <a:endParaRPr lang="zh-TW" altLang="en-US" sz="660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/>
              <a:t>2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66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2434692"/>
            <a:ext cx="8229600" cy="1988616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概念發展是</a:t>
            </a:r>
            <a: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先有因數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還是倍數？</a:t>
            </a:r>
            <a:endParaRPr lang="zh-TW" altLang="en-US" sz="660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 smtClean="0"/>
              <a:t>1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08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3118" y="101530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分組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82160" y="7023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排隊</a:t>
            </a:r>
            <a:endParaRPr lang="zh-TW" altLang="en-US" sz="4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43551" y="2427109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分東西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268859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收班費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735845" y="53165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座位</a:t>
            </a:r>
            <a:r>
              <a:rPr lang="zh-TW" altLang="en-US" sz="48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安排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33034" y="407707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裝箱</a:t>
            </a:r>
            <a:endParaRPr lang="zh-TW" altLang="en-US" sz="4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8" y="4871482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收作業</a:t>
            </a:r>
            <a:endParaRPr lang="zh-TW" altLang="en-US" sz="50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8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366613"/>
            <a:ext cx="7920000" cy="496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383630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二下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分分看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分裝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42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562768"/>
            <a:ext cx="7920000" cy="573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899592" y="2348880"/>
            <a:ext cx="2016224" cy="2805329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86861" y="5745450"/>
            <a:ext cx="6170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用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倍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來推想可數幾次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除法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)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499992" y="2492896"/>
            <a:ext cx="2018111" cy="27546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4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564912"/>
            <a:ext cx="6480000" cy="572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2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/>
        </p:blipFill>
        <p:spPr bwMode="auto">
          <a:xfrm>
            <a:off x="612000" y="1260875"/>
            <a:ext cx="7920000" cy="461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383630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二下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分分看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平分</a:t>
            </a:r>
            <a:endParaRPr lang="zh-TW" altLang="en-US" sz="3600" dirty="0"/>
          </a:p>
        </p:txBody>
      </p:sp>
      <p:sp>
        <p:nvSpPr>
          <p:cNvPr id="2" name="橢圓 1"/>
          <p:cNvSpPr/>
          <p:nvPr/>
        </p:nvSpPr>
        <p:spPr>
          <a:xfrm>
            <a:off x="755576" y="2636912"/>
            <a:ext cx="3816424" cy="136815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45421" y="5745450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想一想，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它的道理</a:t>
            </a:r>
            <a:r>
              <a:rPr lang="zh-TW" alt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是什麼呢？</a:t>
            </a:r>
            <a:endParaRPr lang="zh-TW" altLang="en-US" sz="4000" b="1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076056" y="4149080"/>
            <a:ext cx="2880320" cy="100811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268760"/>
            <a:ext cx="5400000" cy="5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748794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三上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除法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除法算式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整除之包含除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2" name="橢圓 1"/>
          <p:cNvSpPr/>
          <p:nvPr/>
        </p:nvSpPr>
        <p:spPr>
          <a:xfrm>
            <a:off x="2339752" y="3789040"/>
            <a:ext cx="4320480" cy="20162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8760"/>
            <a:ext cx="5400000" cy="516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748794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三上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除法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除法算式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整除之等分除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2" name="橢圓 1"/>
          <p:cNvSpPr/>
          <p:nvPr/>
        </p:nvSpPr>
        <p:spPr>
          <a:xfrm>
            <a:off x="2267744" y="4941168"/>
            <a:ext cx="5112568" cy="165618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5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702530"/>
            <a:ext cx="7920000" cy="545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6780" y="3848666"/>
            <a:ext cx="706272" cy="238835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66824" y="3848666"/>
            <a:ext cx="706272" cy="23883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347105" y="3835018"/>
            <a:ext cx="706272" cy="23883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06914" y="3835018"/>
            <a:ext cx="706272" cy="2388359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959" y="3835019"/>
            <a:ext cx="706272" cy="238835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67475" y="3835018"/>
            <a:ext cx="706272" cy="238835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37520" y="3821373"/>
            <a:ext cx="706272" cy="23883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28301" y="1774200"/>
            <a:ext cx="6806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個裝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</a:t>
            </a:r>
            <a:endParaRPr lang="en-US" altLang="zh-TW" sz="4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可以裝幾盒？</a:t>
            </a:r>
            <a:endParaRPr lang="zh-TW" altLang="en-US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分裝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511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6780" y="3848666"/>
            <a:ext cx="706272" cy="238835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66824" y="3848666"/>
            <a:ext cx="706272" cy="23883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347105" y="3835018"/>
            <a:ext cx="706272" cy="23883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06914" y="3835018"/>
            <a:ext cx="706272" cy="2388359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959" y="3835019"/>
            <a:ext cx="706272" cy="238835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67475" y="3835018"/>
            <a:ext cx="706272" cy="238835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37520" y="3821373"/>
            <a:ext cx="706272" cy="23883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28301" y="1815144"/>
            <a:ext cx="6806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塊蛋糕，平分給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sz="4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每人可以拿幾個？</a:t>
            </a:r>
            <a:endParaRPr lang="zh-TW" altLang="en-US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平分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1195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6" y="558930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</a:rPr>
              <a:t>當你有第</a:t>
            </a:r>
            <a:r>
              <a:rPr lang="en-US" altLang="zh-TW" sz="3600" dirty="0" smtClean="0">
                <a:solidFill>
                  <a:srgbClr val="0070C0"/>
                </a:solidFill>
              </a:rPr>
              <a:t>1</a:t>
            </a:r>
            <a:r>
              <a:rPr lang="zh-TW" altLang="en-US" sz="3600" dirty="0" smtClean="0">
                <a:solidFill>
                  <a:srgbClr val="0070C0"/>
                </a:solidFill>
              </a:rPr>
              <a:t>個小孩時</a:t>
            </a:r>
            <a:r>
              <a:rPr lang="en-US" altLang="zh-TW" sz="3600" dirty="0" smtClean="0">
                <a:solidFill>
                  <a:srgbClr val="0070C0"/>
                </a:solidFill>
              </a:rPr>
              <a:t>…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0122" y="3574758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</a:rPr>
              <a:t>當你有了</a:t>
            </a:r>
            <a:r>
              <a:rPr lang="en-US" altLang="zh-TW" sz="3600" dirty="0" smtClean="0">
                <a:solidFill>
                  <a:srgbClr val="002060"/>
                </a:solidFill>
              </a:rPr>
              <a:t>2</a:t>
            </a:r>
            <a:r>
              <a:rPr lang="zh-TW" altLang="en-US" sz="3600" dirty="0" smtClean="0">
                <a:solidFill>
                  <a:srgbClr val="002060"/>
                </a:solidFill>
              </a:rPr>
              <a:t>個小孩時</a:t>
            </a:r>
            <a:r>
              <a:rPr lang="en-US" altLang="zh-TW" sz="3600" dirty="0" smtClean="0">
                <a:solidFill>
                  <a:srgbClr val="002060"/>
                </a:solidFill>
              </a:rPr>
              <a:t>…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ãç¬æ¨æ¢¯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1268760"/>
            <a:ext cx="3600000" cy="22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ãåäº«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2" name="Picture 10" descr="å«çå°æååå­©å­äºç©å·ï¼æè¿æ ·åâ¦â¦ä½ æä»ï¼åæ¯çå­©å­é½ä¼åå¾å¾æå¿â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149080"/>
            <a:ext cx="2880000" cy="23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ãåäº«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49600"/>
            <a:ext cx="2880000" cy="19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6780" y="3848666"/>
            <a:ext cx="706272" cy="238835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66824" y="3848666"/>
            <a:ext cx="706272" cy="23883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347105" y="3835018"/>
            <a:ext cx="706272" cy="23883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06914" y="3835018"/>
            <a:ext cx="706272" cy="2388359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959" y="3835019"/>
            <a:ext cx="706272" cy="238835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67475" y="3835018"/>
            <a:ext cx="706272" cy="238835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37520" y="3821373"/>
            <a:ext cx="706272" cy="23883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28301" y="1815144"/>
            <a:ext cx="6806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個數</a:t>
            </a:r>
            <a:endParaRPr lang="en-US" altLang="zh-TW" sz="4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可以數幾次？</a:t>
            </a:r>
            <a:endParaRPr lang="zh-TW" altLang="en-US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分裝和平分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2443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6780" y="3848666"/>
            <a:ext cx="706272" cy="238835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66824" y="3848666"/>
            <a:ext cx="706272" cy="23883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347105" y="3835018"/>
            <a:ext cx="706272" cy="23883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06914" y="3835018"/>
            <a:ext cx="706272" cy="2388359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959" y="3835019"/>
            <a:ext cx="706272" cy="238835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67475" y="3835018"/>
            <a:ext cx="706272" cy="238835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37520" y="3821373"/>
            <a:ext cx="706272" cy="23883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28301" y="1815144"/>
            <a:ext cx="6806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塊蛋糕，平分給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sz="4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每人可以拿幾個？</a:t>
            </a:r>
            <a:endParaRPr lang="zh-TW" altLang="en-US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平分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951912" y="5036026"/>
            <a:ext cx="7216262" cy="6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8194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614142" y="5186148"/>
            <a:ext cx="2973506" cy="1207827"/>
            <a:chOff x="2129040" y="3821372"/>
            <a:chExt cx="7929349" cy="2415652"/>
          </a:xfrm>
        </p:grpSpPr>
        <p:sp>
          <p:nvSpPr>
            <p:cNvPr id="2" name="矩形 1"/>
            <p:cNvSpPr/>
            <p:nvPr/>
          </p:nvSpPr>
          <p:spPr>
            <a:xfrm>
              <a:off x="2129040" y="3848666"/>
              <a:ext cx="941696" cy="238835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289099" y="3848666"/>
              <a:ext cx="941696" cy="23883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462806" y="3835018"/>
              <a:ext cx="941696" cy="23883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609218" y="3835018"/>
              <a:ext cx="941696" cy="2388358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769278" y="3835019"/>
              <a:ext cx="941696" cy="238835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956633" y="3835018"/>
              <a:ext cx="941696" cy="2388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116693" y="3821372"/>
              <a:ext cx="941696" cy="23883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17316" y="1466781"/>
            <a:ext cx="3285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個數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可以數幾次？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7÷2=3…1</a:t>
            </a:r>
            <a:endParaRPr lang="zh-TW" altLang="en-US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除法和分數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1580" y="5213445"/>
            <a:ext cx="353136" cy="119417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46603" y="5213445"/>
            <a:ext cx="353136" cy="119417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586742" y="5206621"/>
            <a:ext cx="353136" cy="119417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016647" y="5206621"/>
            <a:ext cx="353136" cy="1194179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451669" y="5206621"/>
            <a:ext cx="353136" cy="119417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896928" y="5206621"/>
            <a:ext cx="353136" cy="119417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331950" y="5199797"/>
            <a:ext cx="353136" cy="119417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5414735" y="5786651"/>
            <a:ext cx="3510000" cy="23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716506" y="5076970"/>
            <a:ext cx="562970" cy="14193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1607023" y="5076971"/>
            <a:ext cx="562970" cy="14193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466832" y="5090621"/>
            <a:ext cx="562970" cy="14193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58037"/>
              </p:ext>
            </p:extLst>
          </p:nvPr>
        </p:nvGraphicFramePr>
        <p:xfrm>
          <a:off x="4669669" y="2324591"/>
          <a:ext cx="302810" cy="81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669" y="2324591"/>
                        <a:ext cx="302810" cy="81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接點 27"/>
          <p:cNvCxnSpPr/>
          <p:nvPr/>
        </p:nvCxnSpPr>
        <p:spPr>
          <a:xfrm>
            <a:off x="1729854" y="3671247"/>
            <a:ext cx="818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手繪多邊形 28"/>
          <p:cNvSpPr/>
          <p:nvPr/>
        </p:nvSpPr>
        <p:spPr>
          <a:xfrm>
            <a:off x="1525138" y="3657599"/>
            <a:ext cx="271250" cy="559559"/>
          </a:xfrm>
          <a:custGeom>
            <a:avLst/>
            <a:gdLst>
              <a:gd name="connsiteX0" fmla="*/ 204716 w 279779"/>
              <a:gd name="connsiteY0" fmla="*/ 0 h 395785"/>
              <a:gd name="connsiteX1" fmla="*/ 245660 w 279779"/>
              <a:gd name="connsiteY1" fmla="*/ 300251 h 395785"/>
              <a:gd name="connsiteX2" fmla="*/ 0 w 279779"/>
              <a:gd name="connsiteY2" fmla="*/ 395785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79" h="395785">
                <a:moveTo>
                  <a:pt x="204716" y="0"/>
                </a:moveTo>
                <a:cubicBezTo>
                  <a:pt x="242247" y="117143"/>
                  <a:pt x="279779" y="234287"/>
                  <a:pt x="245660" y="300251"/>
                </a:cubicBezTo>
                <a:cubicBezTo>
                  <a:pt x="211541" y="366215"/>
                  <a:pt x="105770" y="381000"/>
                  <a:pt x="0" y="3957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381835" y="3562067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934570" y="3603011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7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955041" y="3070749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924334" y="4012443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5" name="直線接點 34"/>
          <p:cNvCxnSpPr/>
          <p:nvPr/>
        </p:nvCxnSpPr>
        <p:spPr>
          <a:xfrm>
            <a:off x="1688910" y="4571999"/>
            <a:ext cx="818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1924334" y="4476469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7" name="直線接點 36"/>
          <p:cNvCxnSpPr/>
          <p:nvPr/>
        </p:nvCxnSpPr>
        <p:spPr>
          <a:xfrm>
            <a:off x="4258104" y="3985145"/>
            <a:ext cx="818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手繪多邊形 37"/>
          <p:cNvSpPr/>
          <p:nvPr/>
        </p:nvSpPr>
        <p:spPr>
          <a:xfrm>
            <a:off x="4053388" y="3971498"/>
            <a:ext cx="271250" cy="559559"/>
          </a:xfrm>
          <a:custGeom>
            <a:avLst/>
            <a:gdLst>
              <a:gd name="connsiteX0" fmla="*/ 204716 w 279779"/>
              <a:gd name="connsiteY0" fmla="*/ 0 h 395785"/>
              <a:gd name="connsiteX1" fmla="*/ 245660 w 279779"/>
              <a:gd name="connsiteY1" fmla="*/ 300251 h 395785"/>
              <a:gd name="connsiteX2" fmla="*/ 0 w 279779"/>
              <a:gd name="connsiteY2" fmla="*/ 395785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79" h="395785">
                <a:moveTo>
                  <a:pt x="204716" y="0"/>
                </a:moveTo>
                <a:cubicBezTo>
                  <a:pt x="242247" y="117143"/>
                  <a:pt x="279779" y="234287"/>
                  <a:pt x="245660" y="300251"/>
                </a:cubicBezTo>
                <a:cubicBezTo>
                  <a:pt x="211541" y="366215"/>
                  <a:pt x="105770" y="381000"/>
                  <a:pt x="0" y="3957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3869141" y="3875966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442348" y="3916909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7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452583" y="3384647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442348" y="4326342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4217160" y="4885897"/>
            <a:ext cx="818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462820" y="4790367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5" name="物件 44"/>
          <p:cNvGraphicFramePr>
            <a:graphicFrameLocks noChangeAspect="1"/>
          </p:cNvGraphicFramePr>
          <p:nvPr/>
        </p:nvGraphicFramePr>
        <p:xfrm>
          <a:off x="4712746" y="3196060"/>
          <a:ext cx="302810" cy="81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746" y="3196060"/>
                        <a:ext cx="302810" cy="81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4462820" y="5186150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7" name="直線接點 46"/>
          <p:cNvCxnSpPr/>
          <p:nvPr/>
        </p:nvCxnSpPr>
        <p:spPr>
          <a:xfrm>
            <a:off x="4247868" y="5745707"/>
            <a:ext cx="818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4462820" y="5677469"/>
            <a:ext cx="35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0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64898" y="2492896"/>
            <a:ext cx="1814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7÷2=3</a:t>
            </a:r>
            <a:endParaRPr lang="zh-TW" altLang="en-US" sz="28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5414736" y="1466781"/>
            <a:ext cx="338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塊蛋糕，平分給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每人可以拿多少？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1" name="物件 50"/>
          <p:cNvGraphicFramePr>
            <a:graphicFrameLocks noChangeAspect="1"/>
          </p:cNvGraphicFramePr>
          <p:nvPr/>
        </p:nvGraphicFramePr>
        <p:xfrm>
          <a:off x="5752910" y="2650774"/>
          <a:ext cx="2809952" cy="107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910" y="2650774"/>
                        <a:ext cx="2809952" cy="1075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文字方塊 51"/>
          <p:cNvSpPr txBox="1"/>
          <p:nvPr/>
        </p:nvSpPr>
        <p:spPr>
          <a:xfrm>
            <a:off x="5537583" y="3930546"/>
            <a:ext cx="3285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個數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數幾次就有幾個！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5762770" y="5895844"/>
            <a:ext cx="644857" cy="4503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6643051" y="5895843"/>
            <a:ext cx="644857" cy="4503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7523332" y="5895843"/>
            <a:ext cx="644857" cy="4503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7598796" y="6453336"/>
            <a:ext cx="15568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取自 陳梅仙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1219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07830" y="423077"/>
            <a:ext cx="680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03060" y="2254218"/>
          <a:ext cx="1799959" cy="173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060" y="2254218"/>
                        <a:ext cx="1799959" cy="1730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88748" y="5063311"/>
            <a:ext cx="756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基準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來看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有多大，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的幾倍？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回到數字是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倍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的本質來看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10354" y="1156055"/>
          <a:ext cx="1966913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596880" imgH="850680" progId="Equation.DSMT4">
                  <p:embed/>
                </p:oleObj>
              </mc:Choice>
              <mc:Fallback>
                <p:oleObj name="Equation" r:id="rId5" imgW="5968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354" y="1156055"/>
                        <a:ext cx="1966913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5309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248071"/>
            <a:ext cx="5400000" cy="5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6606296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三下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乘法與除法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乘與除的關係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34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548680"/>
            <a:ext cx="5400000" cy="554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2123728" y="4941168"/>
            <a:ext cx="4824536" cy="12961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511954" y="57332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整除概念</a:t>
            </a:r>
          </a:p>
        </p:txBody>
      </p:sp>
    </p:spTree>
    <p:extLst>
      <p:ext uri="{BB962C8B-B14F-4D97-AF65-F5344CB8AC3E}">
        <p14:creationId xmlns:p14="http://schemas.microsoft.com/office/powerpoint/2010/main" val="8342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1923734"/>
            <a:ext cx="8229600" cy="301053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數學的哪些計算</a:t>
            </a:r>
            <a: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會較為頻繁的使用</a:t>
            </a:r>
            <a: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因數和倍數？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 smtClean="0"/>
              <a:t>3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528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02729430"/>
              </p:ext>
            </p:extLst>
          </p:nvPr>
        </p:nvGraphicFramePr>
        <p:xfrm>
          <a:off x="467544" y="40466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4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3626314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五上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因數與倍數</a:t>
            </a:r>
            <a:endParaRPr lang="zh-TW" altLang="en-US" sz="3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502891" y="1484784"/>
            <a:ext cx="61382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 smtClean="0"/>
              <a:t>整除</a:t>
            </a:r>
            <a:endParaRPr lang="en-US" altLang="zh-TW" sz="4400" b="1" dirty="0" smtClean="0"/>
          </a:p>
          <a:p>
            <a:pPr algn="ctr"/>
            <a:r>
              <a:rPr lang="zh-TW" altLang="en-US" sz="4400" b="1" dirty="0" smtClean="0"/>
              <a:t>因數</a:t>
            </a:r>
            <a:endParaRPr lang="en-US" altLang="zh-TW" sz="4400" b="1" dirty="0"/>
          </a:p>
          <a:p>
            <a:pPr algn="ctr"/>
            <a:r>
              <a:rPr lang="zh-TW" altLang="en-US" sz="4400" b="1" dirty="0" smtClean="0"/>
              <a:t>公因數和最大公因數</a:t>
            </a:r>
            <a:endParaRPr lang="en-US" altLang="zh-TW" sz="4400" b="1" dirty="0" smtClean="0"/>
          </a:p>
          <a:p>
            <a:pPr algn="ctr"/>
            <a:r>
              <a:rPr lang="zh-TW" altLang="en-US" sz="4400" b="1" dirty="0" smtClean="0"/>
              <a:t>倍數</a:t>
            </a:r>
            <a:endParaRPr lang="en-US" altLang="zh-TW" sz="4400" b="1" dirty="0"/>
          </a:p>
          <a:p>
            <a:pPr algn="ctr"/>
            <a:r>
              <a:rPr lang="en-US" altLang="zh-TW" sz="4400" b="1" dirty="0" smtClean="0"/>
              <a:t>2</a:t>
            </a:r>
            <a:r>
              <a:rPr lang="zh-TW" altLang="en-US" sz="4400" b="1" dirty="0" smtClean="0"/>
              <a:t>、</a:t>
            </a:r>
            <a:r>
              <a:rPr lang="en-US" altLang="zh-TW" sz="4400" b="1" dirty="0" smtClean="0"/>
              <a:t>3</a:t>
            </a:r>
            <a:r>
              <a:rPr lang="zh-TW" altLang="en-US" sz="4400" b="1" dirty="0" smtClean="0"/>
              <a:t>、</a:t>
            </a:r>
            <a:r>
              <a:rPr lang="en-US" altLang="zh-TW" sz="4400" b="1" dirty="0" smtClean="0"/>
              <a:t>5</a:t>
            </a:r>
            <a:r>
              <a:rPr lang="zh-TW" altLang="en-US" sz="4400" b="1" dirty="0" smtClean="0"/>
              <a:t>、</a:t>
            </a:r>
            <a:r>
              <a:rPr lang="en-US" altLang="zh-TW" sz="4400" b="1" dirty="0" smtClean="0"/>
              <a:t>10</a:t>
            </a:r>
            <a:r>
              <a:rPr lang="zh-TW" altLang="en-US" sz="4400" b="1" dirty="0" smtClean="0"/>
              <a:t>倍數判別</a:t>
            </a:r>
            <a:endParaRPr lang="en-US" altLang="zh-TW" sz="4400" b="1" dirty="0" smtClean="0"/>
          </a:p>
          <a:p>
            <a:pPr algn="ctr"/>
            <a:r>
              <a:rPr lang="zh-TW" altLang="en-US" sz="4400" b="1" dirty="0" smtClean="0"/>
              <a:t>公倍數和最小公倍數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7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501130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五上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擴分、約分和通分</a:t>
            </a:r>
            <a:endParaRPr lang="zh-TW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340768"/>
            <a:ext cx="5400000" cy="49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52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2779" r="7550" b="13160"/>
          <a:stretch/>
        </p:blipFill>
        <p:spPr bwMode="auto">
          <a:xfrm>
            <a:off x="1624819" y="980728"/>
            <a:ext cx="5894363" cy="36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27824" y="4941168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請問有幾個衣架？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請問有幾個衣夾？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1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501130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五上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擴分、約分和通分</a:t>
            </a:r>
            <a:endParaRPr lang="zh-TW" altLang="en-US" sz="3600" dirty="0"/>
          </a:p>
        </p:txBody>
      </p:sp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552575"/>
            <a:ext cx="66103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93765"/>
            <a:ext cx="69723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501130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五上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擴分、約分和通分</a:t>
            </a:r>
            <a:endParaRPr lang="zh-TW" altLang="en-US" sz="3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786621" y="2136339"/>
            <a:ext cx="55707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60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、可以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算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6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501130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五上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異分母分數的加減</a:t>
            </a:r>
            <a:endParaRPr lang="zh-TW" alt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/>
          <a:stretch/>
        </p:blipFill>
        <p:spPr bwMode="auto">
          <a:xfrm>
            <a:off x="784302" y="1736693"/>
            <a:ext cx="7575397" cy="338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1851726"/>
            <a:ext cx="8229600" cy="315454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直接將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數相乘就是公倍數，短除法的主要功用是什麼呢？</a:t>
            </a:r>
            <a:endParaRPr lang="zh-TW" altLang="en-US" sz="660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 smtClean="0"/>
              <a:t>5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73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/>
          <p:cNvSpPr txBox="1"/>
          <p:nvPr/>
        </p:nvSpPr>
        <p:spPr>
          <a:xfrm>
            <a:off x="3325505" y="548680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短除法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153765" y="2408197"/>
            <a:ext cx="4836471" cy="2821003"/>
            <a:chOff x="430307" y="2651123"/>
            <a:chExt cx="4836471" cy="2821003"/>
          </a:xfrm>
        </p:grpSpPr>
        <p:sp>
          <p:nvSpPr>
            <p:cNvPr id="34" name="標題 3"/>
            <p:cNvSpPr txBox="1">
              <a:spLocks/>
            </p:cNvSpPr>
            <p:nvPr/>
          </p:nvSpPr>
          <p:spPr>
            <a:xfrm>
              <a:off x="4361335" y="3228685"/>
              <a:ext cx="887511" cy="5582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3×5</a:t>
              </a:r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標題 3"/>
            <p:cNvSpPr txBox="1">
              <a:spLocks/>
            </p:cNvSpPr>
            <p:nvPr/>
          </p:nvSpPr>
          <p:spPr>
            <a:xfrm>
              <a:off x="4379263" y="3784383"/>
              <a:ext cx="887511" cy="5582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標題 3"/>
            <p:cNvSpPr txBox="1">
              <a:spLocks/>
            </p:cNvSpPr>
            <p:nvPr/>
          </p:nvSpPr>
          <p:spPr>
            <a:xfrm>
              <a:off x="4379263" y="4340081"/>
              <a:ext cx="887511" cy="5582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標題 3"/>
            <p:cNvSpPr txBox="1">
              <a:spLocks/>
            </p:cNvSpPr>
            <p:nvPr/>
          </p:nvSpPr>
          <p:spPr>
            <a:xfrm>
              <a:off x="4379267" y="4913886"/>
              <a:ext cx="887511" cy="5582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430307" y="2651123"/>
              <a:ext cx="4706478" cy="2812325"/>
              <a:chOff x="430307" y="2651123"/>
              <a:chExt cx="4706478" cy="2812325"/>
            </a:xfrm>
          </p:grpSpPr>
          <p:sp>
            <p:nvSpPr>
              <p:cNvPr id="40" name="標題 3"/>
              <p:cNvSpPr txBox="1">
                <a:spLocks/>
              </p:cNvSpPr>
              <p:nvPr/>
            </p:nvSpPr>
            <p:spPr>
              <a:xfrm>
                <a:off x="1837775" y="2651123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標題 3"/>
              <p:cNvSpPr txBox="1">
                <a:spLocks/>
              </p:cNvSpPr>
              <p:nvPr/>
            </p:nvSpPr>
            <p:spPr>
              <a:xfrm>
                <a:off x="2492198" y="2651123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標題 3"/>
              <p:cNvSpPr txBox="1">
                <a:spLocks/>
              </p:cNvSpPr>
              <p:nvPr/>
            </p:nvSpPr>
            <p:spPr>
              <a:xfrm>
                <a:off x="3155586" y="2651123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18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標題 3"/>
              <p:cNvSpPr txBox="1">
                <a:spLocks/>
              </p:cNvSpPr>
              <p:nvPr/>
            </p:nvSpPr>
            <p:spPr>
              <a:xfrm>
                <a:off x="3810009" y="2656445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標題 3"/>
              <p:cNvSpPr txBox="1">
                <a:spLocks/>
              </p:cNvSpPr>
              <p:nvPr/>
            </p:nvSpPr>
            <p:spPr>
              <a:xfrm>
                <a:off x="4473397" y="2656445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標題 3"/>
              <p:cNvSpPr txBox="1">
                <a:spLocks/>
              </p:cNvSpPr>
              <p:nvPr/>
            </p:nvSpPr>
            <p:spPr>
              <a:xfrm>
                <a:off x="1703304" y="3208789"/>
                <a:ext cx="932330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3×4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標題 3"/>
              <p:cNvSpPr txBox="1">
                <a:spLocks/>
              </p:cNvSpPr>
              <p:nvPr/>
            </p:nvSpPr>
            <p:spPr>
              <a:xfrm>
                <a:off x="2492199" y="3214685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標題 3"/>
              <p:cNvSpPr txBox="1">
                <a:spLocks/>
              </p:cNvSpPr>
              <p:nvPr/>
            </p:nvSpPr>
            <p:spPr>
              <a:xfrm>
                <a:off x="3043529" y="3217755"/>
                <a:ext cx="887502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3×6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標題 3"/>
              <p:cNvSpPr txBox="1">
                <a:spLocks/>
              </p:cNvSpPr>
              <p:nvPr/>
            </p:nvSpPr>
            <p:spPr>
              <a:xfrm>
                <a:off x="3810010" y="3220007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標題 3"/>
              <p:cNvSpPr txBox="1">
                <a:spLocks/>
              </p:cNvSpPr>
              <p:nvPr/>
            </p:nvSpPr>
            <p:spPr>
              <a:xfrm>
                <a:off x="1721232" y="3764487"/>
                <a:ext cx="932330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標題 3"/>
              <p:cNvSpPr txBox="1">
                <a:spLocks/>
              </p:cNvSpPr>
              <p:nvPr/>
            </p:nvSpPr>
            <p:spPr>
              <a:xfrm>
                <a:off x="2510127" y="3770383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標題 3"/>
              <p:cNvSpPr txBox="1">
                <a:spLocks/>
              </p:cNvSpPr>
              <p:nvPr/>
            </p:nvSpPr>
            <p:spPr>
              <a:xfrm>
                <a:off x="3061457" y="3773453"/>
                <a:ext cx="887502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標題 3"/>
              <p:cNvSpPr txBox="1">
                <a:spLocks/>
              </p:cNvSpPr>
              <p:nvPr/>
            </p:nvSpPr>
            <p:spPr>
              <a:xfrm>
                <a:off x="3827938" y="3775705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標題 3"/>
              <p:cNvSpPr txBox="1">
                <a:spLocks/>
              </p:cNvSpPr>
              <p:nvPr/>
            </p:nvSpPr>
            <p:spPr>
              <a:xfrm>
                <a:off x="430307" y="3830311"/>
                <a:ext cx="403412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標題 3"/>
              <p:cNvSpPr txBox="1">
                <a:spLocks/>
              </p:cNvSpPr>
              <p:nvPr/>
            </p:nvSpPr>
            <p:spPr>
              <a:xfrm>
                <a:off x="1264027" y="3765061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標題 3"/>
              <p:cNvSpPr txBox="1">
                <a:spLocks/>
              </p:cNvSpPr>
              <p:nvPr/>
            </p:nvSpPr>
            <p:spPr>
              <a:xfrm>
                <a:off x="1721232" y="4320185"/>
                <a:ext cx="932330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2×2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標題 3"/>
              <p:cNvSpPr txBox="1">
                <a:spLocks/>
              </p:cNvSpPr>
              <p:nvPr/>
            </p:nvSpPr>
            <p:spPr>
              <a:xfrm>
                <a:off x="2510127" y="4326081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標題 3"/>
              <p:cNvSpPr txBox="1">
                <a:spLocks/>
              </p:cNvSpPr>
              <p:nvPr/>
            </p:nvSpPr>
            <p:spPr>
              <a:xfrm>
                <a:off x="3061457" y="4329151"/>
                <a:ext cx="887502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2×3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標題 3"/>
              <p:cNvSpPr txBox="1">
                <a:spLocks/>
              </p:cNvSpPr>
              <p:nvPr/>
            </p:nvSpPr>
            <p:spPr>
              <a:xfrm>
                <a:off x="3827938" y="4331403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標題 3"/>
              <p:cNvSpPr txBox="1">
                <a:spLocks/>
              </p:cNvSpPr>
              <p:nvPr/>
            </p:nvSpPr>
            <p:spPr>
              <a:xfrm>
                <a:off x="430307" y="4403939"/>
                <a:ext cx="403412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標題 3"/>
              <p:cNvSpPr txBox="1">
                <a:spLocks/>
              </p:cNvSpPr>
              <p:nvPr/>
            </p:nvSpPr>
            <p:spPr>
              <a:xfrm>
                <a:off x="1264027" y="4320759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標題 3"/>
              <p:cNvSpPr txBox="1">
                <a:spLocks/>
              </p:cNvSpPr>
              <p:nvPr/>
            </p:nvSpPr>
            <p:spPr>
              <a:xfrm>
                <a:off x="1721236" y="4893990"/>
                <a:ext cx="932330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標題 3"/>
              <p:cNvSpPr txBox="1">
                <a:spLocks/>
              </p:cNvSpPr>
              <p:nvPr/>
            </p:nvSpPr>
            <p:spPr>
              <a:xfrm>
                <a:off x="2510131" y="4899886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標題 3"/>
              <p:cNvSpPr txBox="1">
                <a:spLocks/>
              </p:cNvSpPr>
              <p:nvPr/>
            </p:nvSpPr>
            <p:spPr>
              <a:xfrm>
                <a:off x="3061461" y="4902956"/>
                <a:ext cx="887502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標題 3"/>
              <p:cNvSpPr txBox="1">
                <a:spLocks/>
              </p:cNvSpPr>
              <p:nvPr/>
            </p:nvSpPr>
            <p:spPr>
              <a:xfrm>
                <a:off x="3827942" y="4905208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標題 3"/>
              <p:cNvSpPr txBox="1">
                <a:spLocks/>
              </p:cNvSpPr>
              <p:nvPr/>
            </p:nvSpPr>
            <p:spPr>
              <a:xfrm>
                <a:off x="430311" y="4959814"/>
                <a:ext cx="403412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標題 3"/>
              <p:cNvSpPr txBox="1">
                <a:spLocks/>
              </p:cNvSpPr>
              <p:nvPr/>
            </p:nvSpPr>
            <p:spPr>
              <a:xfrm>
                <a:off x="1264031" y="4894564"/>
                <a:ext cx="663388" cy="558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×</a:t>
                </a:r>
                <a:endParaRPr lang="zh-TW" alt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標題 3"/>
              <p:cNvSpPr txBox="1">
                <a:spLocks/>
              </p:cNvSpPr>
              <p:nvPr/>
            </p:nvSpPr>
            <p:spPr>
              <a:xfrm>
                <a:off x="900956" y="4959814"/>
                <a:ext cx="403412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文字方塊 38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951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/>
          <p:cNvSpPr txBox="1"/>
          <p:nvPr/>
        </p:nvSpPr>
        <p:spPr>
          <a:xfrm>
            <a:off x="3325505" y="548680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短除法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8" name="表格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45499"/>
              </p:ext>
            </p:extLst>
          </p:nvPr>
        </p:nvGraphicFramePr>
        <p:xfrm>
          <a:off x="1547664" y="2732896"/>
          <a:ext cx="2604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62">
                  <a:extLst>
                    <a:ext uri="{9D8B030D-6E8A-4147-A177-3AD203B41FA5}">
                      <a16:colId xmlns:a16="http://schemas.microsoft.com/office/drawing/2014/main" xmlns="" val="1266220499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1011701221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3513611225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2259250997"/>
                    </a:ext>
                  </a:extLst>
                </a:gridCol>
              </a:tblGrid>
              <a:tr h="568444">
                <a:tc>
                  <a:txBody>
                    <a:bodyPr/>
                    <a:lstStyle/>
                    <a:p>
                      <a:pPr algn="ctr"/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2369423"/>
                  </a:ext>
                </a:extLst>
              </a:tr>
              <a:tr h="568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7589414"/>
                  </a:ext>
                </a:extLst>
              </a:tr>
              <a:tr h="568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9861571"/>
                  </a:ext>
                </a:extLst>
              </a:tr>
            </a:tbl>
          </a:graphicData>
        </a:graphic>
      </p:graphicFrame>
      <p:sp>
        <p:nvSpPr>
          <p:cNvPr id="69" name="向右箭號 68"/>
          <p:cNvSpPr/>
          <p:nvPr/>
        </p:nvSpPr>
        <p:spPr>
          <a:xfrm>
            <a:off x="4243798" y="3439770"/>
            <a:ext cx="591667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/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49880"/>
              </p:ext>
            </p:extLst>
          </p:nvPr>
        </p:nvGraphicFramePr>
        <p:xfrm>
          <a:off x="4826498" y="2732896"/>
          <a:ext cx="2604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62">
                  <a:extLst>
                    <a:ext uri="{9D8B030D-6E8A-4147-A177-3AD203B41FA5}">
                      <a16:colId xmlns:a16="http://schemas.microsoft.com/office/drawing/2014/main" xmlns="" val="1266220499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1011701221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3513611225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xmlns="" val="2259250997"/>
                    </a:ext>
                  </a:extLst>
                </a:gridCol>
              </a:tblGrid>
              <a:tr h="568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2369423"/>
                  </a:ext>
                </a:extLst>
              </a:tr>
              <a:tr h="568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7589414"/>
                  </a:ext>
                </a:extLst>
              </a:tr>
              <a:tr h="5684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986157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037333" y="6334780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75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4696" y="404664"/>
            <a:ext cx="6396303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/>
              <a:t>六</a:t>
            </a:r>
            <a:r>
              <a:rPr lang="zh-TW" altLang="en-US" sz="3600" dirty="0" smtClean="0"/>
              <a:t>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最大公因數與最小公倍數</a:t>
            </a:r>
            <a:endParaRPr lang="zh-TW" altLang="en-US" sz="3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40511" y="2028617"/>
            <a:ext cx="52629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 smtClean="0"/>
              <a:t>質數和合數</a:t>
            </a:r>
            <a:endParaRPr lang="en-US" altLang="zh-TW" sz="4400" b="1" dirty="0"/>
          </a:p>
          <a:p>
            <a:pPr algn="ctr"/>
            <a:r>
              <a:rPr lang="zh-TW" altLang="en-US" sz="4400" b="1" dirty="0" smtClean="0"/>
              <a:t>質因數和質因數分解</a:t>
            </a:r>
            <a:endParaRPr lang="en-US" altLang="zh-TW" sz="4400" b="1" dirty="0"/>
          </a:p>
          <a:p>
            <a:pPr algn="ctr"/>
            <a:r>
              <a:rPr lang="zh-TW" altLang="en-US" sz="4400" b="1" dirty="0" smtClean="0"/>
              <a:t>最大公因數</a:t>
            </a:r>
            <a:endParaRPr lang="en-US" altLang="zh-TW" sz="4400" b="1" dirty="0" smtClean="0"/>
          </a:p>
          <a:p>
            <a:pPr algn="ctr"/>
            <a:r>
              <a:rPr lang="zh-TW" altLang="en-US" sz="4400" b="1" dirty="0" smtClean="0"/>
              <a:t>最小公倍數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81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1866277"/>
            <a:ext cx="8229600" cy="3125446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為什麼 </a:t>
            </a:r>
            <a: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1</a:t>
            </a:r>
            <a:br>
              <a:rPr lang="en-US" altLang="zh-TW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不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算是質數，</a:t>
            </a:r>
            <a: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也</a:t>
            </a: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不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算是合數</a:t>
            </a:r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呢？</a:t>
            </a:r>
            <a:endParaRPr lang="en-US" altLang="zh-TW" sz="660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 smtClean="0"/>
              <a:t>4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503548" y="61653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質數：在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大於</a:t>
            </a:r>
            <a:r>
              <a:rPr lang="en-US" altLang="zh-TW" dirty="0">
                <a:latin typeface="Times New Roman" panose="02020603050405020304" pitchFamily="18" charset="0"/>
              </a:rPr>
              <a:t>1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的自然數中，除了</a:t>
            </a:r>
            <a:r>
              <a:rPr lang="en-US" altLang="zh-TW" dirty="0">
                <a:latin typeface="Times New Roman" panose="02020603050405020304" pitchFamily="18" charset="0"/>
              </a:rPr>
              <a:t>1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和該數自身外，無法被其它自然數整除的數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37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2287599"/>
            <a:ext cx="8229600" cy="2282803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在數學計算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中</a:t>
            </a:r>
            <a: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/>
            </a:r>
            <a:br>
              <a:rPr lang="en-US" altLang="zh-TW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</a:b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質數</a:t>
            </a:r>
            <a:r>
              <a:rPr lang="zh-TW" altLang="en-US" sz="66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的角色是什麼？</a:t>
            </a:r>
            <a:endParaRPr lang="en-US" altLang="zh-TW" sz="660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448986"/>
            <a:ext cx="25170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反思提問 </a:t>
            </a:r>
            <a:r>
              <a:rPr lang="en-US" altLang="zh-TW" sz="3600" b="1" dirty="0" smtClean="0"/>
              <a:t>5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503548" y="61653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質數：在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大於</a:t>
            </a:r>
            <a:r>
              <a:rPr lang="en-US" altLang="zh-TW" dirty="0">
                <a:latin typeface="Times New Roman" panose="02020603050405020304" pitchFamily="18" charset="0"/>
              </a:rPr>
              <a:t>1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的自然數中，除了</a:t>
            </a:r>
            <a:r>
              <a:rPr lang="en-US" altLang="zh-TW" dirty="0">
                <a:latin typeface="Times New Roman" panose="02020603050405020304" pitchFamily="18" charset="0"/>
              </a:rPr>
              <a:t>1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和該數自身外，無法被其它自然數整除的數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72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5"/>
          <p:cNvSpPr txBox="1">
            <a:spLocks/>
          </p:cNvSpPr>
          <p:nvPr/>
        </p:nvSpPr>
        <p:spPr>
          <a:xfrm>
            <a:off x="1331640" y="2524035"/>
            <a:ext cx="6480720" cy="18099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zh-TW" altLang="en-US" sz="6000" dirty="0" smtClean="0">
                <a:solidFill>
                  <a:schemeClr val="bg1"/>
                </a:solidFill>
              </a:rPr>
              <a:t>核心概念發展脈絡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57242523"/>
              </p:ext>
            </p:extLst>
          </p:nvPr>
        </p:nvGraphicFramePr>
        <p:xfrm>
          <a:off x="467544" y="40466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618593" y="404664"/>
            <a:ext cx="1223963" cy="55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400" b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想點數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1963271" y="472445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2507875" y="437799"/>
            <a:ext cx="981635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倍數</a:t>
            </a:r>
            <a:endParaRPr lang="zh-TW" altLang="en-US" sz="2400" dirty="0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632012" y="4530182"/>
            <a:ext cx="1223682" cy="558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想簡化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1963271" y="4564828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5647765" y="4166270"/>
            <a:ext cx="981635" cy="558240"/>
          </a:xfrm>
          <a:prstGeom prst="rect">
            <a:avLst/>
          </a:prstGeom>
          <a:solidFill>
            <a:srgbClr val="EA58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分</a:t>
            </a:r>
            <a:r>
              <a:rPr lang="zh-TW" altLang="en-US" sz="2400" dirty="0"/>
              <a:t>解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6773954" y="4574061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7328648" y="4536720"/>
            <a:ext cx="1223682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短除法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3617259" y="504664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3" name="標題 3"/>
          <p:cNvSpPr txBox="1">
            <a:spLocks/>
          </p:cNvSpPr>
          <p:nvPr/>
        </p:nvSpPr>
        <p:spPr>
          <a:xfrm>
            <a:off x="4188760" y="434160"/>
            <a:ext cx="1633814" cy="558240"/>
          </a:xfrm>
          <a:prstGeom prst="rect">
            <a:avLst/>
          </a:prstGeom>
          <a:solidFill>
            <a:srgbClr val="EA58E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數字是倍</a:t>
            </a:r>
            <a:endParaRPr lang="zh-TW" altLang="en-US" sz="2400" dirty="0"/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2823881" y="3759218"/>
            <a:ext cx="1546411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分數約分</a:t>
            </a:r>
            <a:endParaRPr lang="zh-TW" altLang="en-US" sz="2400" dirty="0"/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2817158" y="4530183"/>
            <a:ext cx="1882590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公倍數簡化</a:t>
            </a:r>
            <a:endParaRPr lang="zh-TW" altLang="en-US" sz="2400" dirty="0"/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2817159" y="5301148"/>
            <a:ext cx="1546411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解方程式</a:t>
            </a:r>
            <a:endParaRPr lang="zh-TW" altLang="en-US" sz="2400" dirty="0"/>
          </a:p>
        </p:txBody>
      </p:sp>
      <p:sp>
        <p:nvSpPr>
          <p:cNvPr id="19" name="向右箭號 18"/>
          <p:cNvSpPr/>
          <p:nvPr/>
        </p:nvSpPr>
        <p:spPr>
          <a:xfrm>
            <a:off x="5103162" y="4561456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" name="左大括弧 1"/>
          <p:cNvSpPr/>
          <p:nvPr/>
        </p:nvSpPr>
        <p:spPr>
          <a:xfrm>
            <a:off x="2561665" y="3835048"/>
            <a:ext cx="141194" cy="19615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0" name="左大括弧 19"/>
          <p:cNvSpPr/>
          <p:nvPr/>
        </p:nvSpPr>
        <p:spPr>
          <a:xfrm flipH="1">
            <a:off x="4803961" y="3826083"/>
            <a:ext cx="141194" cy="19615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3" name="標題 3"/>
          <p:cNvSpPr txBox="1">
            <a:spLocks/>
          </p:cNvSpPr>
          <p:nvPr/>
        </p:nvSpPr>
        <p:spPr>
          <a:xfrm>
            <a:off x="5647765" y="4893419"/>
            <a:ext cx="981635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因數</a:t>
            </a:r>
            <a:endParaRPr lang="zh-TW" altLang="en-US" sz="2400" dirty="0"/>
          </a:p>
        </p:txBody>
      </p:sp>
      <p:sp>
        <p:nvSpPr>
          <p:cNvPr id="24" name="標題 3"/>
          <p:cNvSpPr txBox="1">
            <a:spLocks/>
          </p:cNvSpPr>
          <p:nvPr/>
        </p:nvSpPr>
        <p:spPr>
          <a:xfrm>
            <a:off x="7449671" y="5863498"/>
            <a:ext cx="981635" cy="558240"/>
          </a:xfrm>
          <a:prstGeom prst="rect">
            <a:avLst/>
          </a:prstGeom>
          <a:solidFill>
            <a:srgbClr val="EA58E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質數</a:t>
            </a:r>
            <a:endParaRPr lang="zh-TW" altLang="en-US" sz="2400" dirty="0"/>
          </a:p>
        </p:txBody>
      </p:sp>
      <p:sp>
        <p:nvSpPr>
          <p:cNvPr id="25" name="向右箭號 24"/>
          <p:cNvSpPr/>
          <p:nvPr/>
        </p:nvSpPr>
        <p:spPr>
          <a:xfrm rot="5400000">
            <a:off x="7644655" y="5310099"/>
            <a:ext cx="591667" cy="3634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4" name="標題 3"/>
          <p:cNvSpPr txBox="1">
            <a:spLocks/>
          </p:cNvSpPr>
          <p:nvPr/>
        </p:nvSpPr>
        <p:spPr>
          <a:xfrm>
            <a:off x="632011" y="2089224"/>
            <a:ext cx="1230407" cy="558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想平分</a:t>
            </a:r>
            <a:endParaRPr lang="zh-TW" altLang="en-US" sz="2400" dirty="0"/>
          </a:p>
        </p:txBody>
      </p:sp>
      <p:sp>
        <p:nvSpPr>
          <p:cNvPr id="85" name="向右箭號 84"/>
          <p:cNvSpPr/>
          <p:nvPr/>
        </p:nvSpPr>
        <p:spPr>
          <a:xfrm>
            <a:off x="1963271" y="2126028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6" name="標題 3"/>
          <p:cNvSpPr txBox="1">
            <a:spLocks/>
          </p:cNvSpPr>
          <p:nvPr/>
        </p:nvSpPr>
        <p:spPr>
          <a:xfrm>
            <a:off x="2507877" y="1775460"/>
            <a:ext cx="1546411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不能整分</a:t>
            </a:r>
            <a:endParaRPr lang="zh-TW" altLang="en-US" sz="2400" dirty="0"/>
          </a:p>
        </p:txBody>
      </p:sp>
      <p:sp>
        <p:nvSpPr>
          <p:cNvPr id="87" name="標題 3"/>
          <p:cNvSpPr txBox="1">
            <a:spLocks/>
          </p:cNvSpPr>
          <p:nvPr/>
        </p:nvSpPr>
        <p:spPr>
          <a:xfrm>
            <a:off x="2507876" y="2455563"/>
            <a:ext cx="1546411" cy="558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可以整分</a:t>
            </a:r>
            <a:endParaRPr lang="zh-TW" altLang="en-US" sz="2400" dirty="0"/>
          </a:p>
        </p:txBody>
      </p:sp>
      <p:sp>
        <p:nvSpPr>
          <p:cNvPr id="88" name="向右箭號 87"/>
          <p:cNvSpPr/>
          <p:nvPr/>
        </p:nvSpPr>
        <p:spPr>
          <a:xfrm>
            <a:off x="4155143" y="1812264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9" name="標題 3"/>
          <p:cNvSpPr txBox="1">
            <a:spLocks/>
          </p:cNvSpPr>
          <p:nvPr/>
        </p:nvSpPr>
        <p:spPr>
          <a:xfrm>
            <a:off x="4699745" y="1768037"/>
            <a:ext cx="981635" cy="558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分數</a:t>
            </a:r>
            <a:endParaRPr lang="zh-TW" altLang="en-US" sz="2400" dirty="0"/>
          </a:p>
        </p:txBody>
      </p:sp>
      <p:sp>
        <p:nvSpPr>
          <p:cNvPr id="90" name="向右箭號 89"/>
          <p:cNvSpPr/>
          <p:nvPr/>
        </p:nvSpPr>
        <p:spPr>
          <a:xfrm>
            <a:off x="4155142" y="2511510"/>
            <a:ext cx="4437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91" name="標題 3"/>
          <p:cNvSpPr txBox="1">
            <a:spLocks/>
          </p:cNvSpPr>
          <p:nvPr/>
        </p:nvSpPr>
        <p:spPr>
          <a:xfrm>
            <a:off x="4699744" y="2467283"/>
            <a:ext cx="981635" cy="558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因數</a:t>
            </a:r>
            <a:endParaRPr lang="zh-TW" altLang="en-US" sz="2400" dirty="0"/>
          </a:p>
        </p:txBody>
      </p:sp>
      <p:sp>
        <p:nvSpPr>
          <p:cNvPr id="92" name="標題 3"/>
          <p:cNvSpPr txBox="1">
            <a:spLocks/>
          </p:cNvSpPr>
          <p:nvPr/>
        </p:nvSpPr>
        <p:spPr>
          <a:xfrm>
            <a:off x="5822573" y="1768037"/>
            <a:ext cx="981635" cy="558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餘數</a:t>
            </a:r>
            <a:endParaRPr lang="zh-TW" altLang="en-US" sz="2400" dirty="0"/>
          </a:p>
        </p:txBody>
      </p:sp>
      <p:sp>
        <p:nvSpPr>
          <p:cNvPr id="93" name="標題 3"/>
          <p:cNvSpPr txBox="1">
            <a:spLocks/>
          </p:cNvSpPr>
          <p:nvPr/>
        </p:nvSpPr>
        <p:spPr>
          <a:xfrm>
            <a:off x="5822573" y="2455685"/>
            <a:ext cx="981635" cy="558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/>
              <a:t>倍數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0" y="6339098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取自 陳梅仙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4937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謝謝指教</a:t>
            </a:r>
            <a:endParaRPr lang="zh-TW" altLang="en-US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5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0" y="1485900"/>
            <a:ext cx="6410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94696" y="404664"/>
            <a:ext cx="282801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一上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數到</a:t>
            </a:r>
            <a:r>
              <a:rPr lang="en-US" altLang="zh-TW" sz="3600" dirty="0" smtClean="0"/>
              <a:t>30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34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43013"/>
            <a:ext cx="63912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268760"/>
            <a:ext cx="61150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4696" y="404664"/>
            <a:ext cx="312136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/>
              <a:t>一下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數到</a:t>
            </a:r>
            <a:r>
              <a:rPr lang="en-US" altLang="zh-TW" sz="3600" dirty="0" smtClean="0"/>
              <a:t>100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39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908720"/>
            <a:ext cx="7920000" cy="45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747</Words>
  <Application>Microsoft Office PowerPoint</Application>
  <PresentationFormat>如螢幕大小 (4:3)</PresentationFormat>
  <Paragraphs>190</Paragraphs>
  <Slides>51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Arial</vt:lpstr>
      <vt:lpstr>新細明體</vt:lpstr>
      <vt:lpstr>標楷體</vt:lpstr>
      <vt:lpstr>Symbol</vt:lpstr>
      <vt:lpstr>超研澤中鋼筆行楷</vt:lpstr>
      <vt:lpstr>Verdana</vt:lpstr>
      <vt:lpstr>Wingdings 2</vt:lpstr>
      <vt:lpstr>Times New Roman</vt:lpstr>
      <vt:lpstr>微軟正黑體</vt:lpstr>
      <vt:lpstr>觀點</vt:lpstr>
      <vt:lpstr>Equation</vt:lpstr>
      <vt:lpstr>因數與倍數</vt:lpstr>
      <vt:lpstr>概念發展是 先有因數還是倍數？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我們在什麼情況下 偷偷地用了 因數或倍數？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數學的哪些計算 會較為頻繁的使用 因數和倍數？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直接將數相乘就是公倍數，短除法的主要功用是什麼呢？</vt:lpstr>
      <vt:lpstr>PowerPoint 簡報</vt:lpstr>
      <vt:lpstr>PowerPoint 簡報</vt:lpstr>
      <vt:lpstr>PowerPoint 簡報</vt:lpstr>
      <vt:lpstr>為什麼 1 不算是質數， 也不算是合數呢？</vt:lpstr>
      <vt:lpstr>在數學計算中 質數的角色是什麼？</vt:lpstr>
      <vt:lpstr>PowerPoint 簡報</vt:lpstr>
      <vt:lpstr>想點數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因數與倍數</dc:title>
  <dc:creator>user</dc:creator>
  <cp:lastModifiedBy>user</cp:lastModifiedBy>
  <cp:revision>63</cp:revision>
  <dcterms:created xsi:type="dcterms:W3CDTF">2018-07-28T02:15:29Z</dcterms:created>
  <dcterms:modified xsi:type="dcterms:W3CDTF">2018-07-29T07:09:08Z</dcterms:modified>
</cp:coreProperties>
</file>