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84" r:id="rId1"/>
  </p:sldMasterIdLst>
  <p:sldIdLst>
    <p:sldId id="256" r:id="rId2"/>
    <p:sldId id="280" r:id="rId3"/>
    <p:sldId id="281" r:id="rId4"/>
    <p:sldId id="286" r:id="rId5"/>
    <p:sldId id="287" r:id="rId6"/>
    <p:sldId id="288" r:id="rId7"/>
    <p:sldId id="289" r:id="rId8"/>
    <p:sldId id="284" r:id="rId9"/>
    <p:sldId id="267" r:id="rId10"/>
    <p:sldId id="273" r:id="rId11"/>
    <p:sldId id="274" r:id="rId12"/>
    <p:sldId id="275" r:id="rId13"/>
    <p:sldId id="276" r:id="rId14"/>
    <p:sldId id="277" r:id="rId15"/>
    <p:sldId id="279" r:id="rId1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5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圓角矩形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圓角矩形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標題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0" name="副標題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19" name="日期版面配置區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751C3F-6219-4648-B710-579DD5C15841}" type="datetimeFigureOut">
              <a:rPr lang="zh-TW" altLang="en-US" smtClean="0"/>
              <a:pPr/>
              <a:t>2018/7/27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11" name="投影片編號版面配置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30963A-6807-4FE9-B328-08EDFC826D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751C3F-6219-4648-B710-579DD5C15841}" type="datetimeFigureOut">
              <a:rPr lang="zh-TW" altLang="en-US" smtClean="0"/>
              <a:pPr/>
              <a:t>2018/7/27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30963A-6807-4FE9-B328-08EDFC826D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751C3F-6219-4648-B710-579DD5C15841}" type="datetimeFigureOut">
              <a:rPr lang="zh-TW" altLang="en-US" smtClean="0"/>
              <a:pPr/>
              <a:t>2018/7/27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30963A-6807-4FE9-B328-08EDFC826D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751C3F-6219-4648-B710-579DD5C15841}" type="datetimeFigureOut">
              <a:rPr lang="zh-TW" altLang="en-US" smtClean="0"/>
              <a:pPr/>
              <a:t>2018/7/27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30963A-6807-4FE9-B328-08EDFC826D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圓角矩形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圓角矩形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751C3F-6219-4648-B710-579DD5C15841}" type="datetimeFigureOut">
              <a:rPr lang="zh-TW" altLang="en-US" smtClean="0"/>
              <a:pPr/>
              <a:t>2018/7/27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30963A-6807-4FE9-B328-08EDFC826D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751C3F-6219-4648-B710-579DD5C15841}" type="datetimeFigureOut">
              <a:rPr lang="zh-TW" altLang="en-US" smtClean="0"/>
              <a:pPr/>
              <a:t>2018/7/27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30963A-6807-4FE9-B328-08EDFC826D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751C3F-6219-4648-B710-579DD5C15841}" type="datetimeFigureOut">
              <a:rPr lang="zh-TW" altLang="en-US" smtClean="0"/>
              <a:pPr/>
              <a:t>2018/7/27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30963A-6807-4FE9-B328-08EDFC826D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751C3F-6219-4648-B710-579DD5C15841}" type="datetimeFigureOut">
              <a:rPr lang="zh-TW" altLang="en-US" smtClean="0"/>
              <a:pPr/>
              <a:t>2018/7/27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30963A-6807-4FE9-B328-08EDFC826D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矩形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751C3F-6219-4648-B710-579DD5C15841}" type="datetimeFigureOut">
              <a:rPr lang="zh-TW" altLang="en-US" smtClean="0"/>
              <a:pPr/>
              <a:t>2018/7/27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30963A-6807-4FE9-B328-08EDFC826D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751C3F-6219-4648-B710-579DD5C15841}" type="datetimeFigureOut">
              <a:rPr lang="zh-TW" altLang="en-US" smtClean="0"/>
              <a:pPr/>
              <a:t>2018/7/27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30963A-6807-4FE9-B328-08EDFC826D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圓角矩形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圓角化單一角落矩形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751C3F-6219-4648-B710-579DD5C15841}" type="datetimeFigureOut">
              <a:rPr lang="zh-TW" altLang="en-US" smtClean="0"/>
              <a:pPr/>
              <a:t>2018/7/27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30963A-6807-4FE9-B328-08EDFC826D3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5000">
              <a:schemeClr val="bg2">
                <a:shade val="68000"/>
                <a:satMod val="155000"/>
              </a:schemeClr>
            </a:gs>
            <a:gs pos="100000">
              <a:schemeClr val="bg2">
                <a:tint val="70000"/>
                <a:satMod val="175000"/>
              </a:schemeClr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矩形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圓角矩形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標題版面配置區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1751C3F-6219-4648-B710-579DD5C15841}" type="datetimeFigureOut">
              <a:rPr lang="zh-TW" altLang="en-US" smtClean="0"/>
              <a:pPr/>
              <a:t>2018/7/27</a:t>
            </a:fld>
            <a:endParaRPr lang="zh-TW" altLang="en-US"/>
          </a:p>
        </p:txBody>
      </p:sp>
      <p:sp>
        <p:nvSpPr>
          <p:cNvPr id="18" name="頁尾版面配置區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130963A-6807-4FE9-B328-08EDFC826D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285" r:id="rId1"/>
    <p:sldLayoutId id="2147484286" r:id="rId2"/>
    <p:sldLayoutId id="2147484287" r:id="rId3"/>
    <p:sldLayoutId id="2147484288" r:id="rId4"/>
    <p:sldLayoutId id="2147484289" r:id="rId5"/>
    <p:sldLayoutId id="2147484290" r:id="rId6"/>
    <p:sldLayoutId id="2147484291" r:id="rId7"/>
    <p:sldLayoutId id="2147484292" r:id="rId8"/>
    <p:sldLayoutId id="2147484293" r:id="rId9"/>
    <p:sldLayoutId id="2147484294" r:id="rId10"/>
    <p:sldLayoutId id="21474842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464778"/>
          </a:xfrm>
        </p:spPr>
        <p:txBody>
          <a:bodyPr>
            <a:normAutofit fontScale="90000"/>
          </a:bodyPr>
          <a:lstStyle/>
          <a:p>
            <a:pPr algn="l"/>
            <a:r>
              <a:rPr lang="zh-TW" altLang="en-US" sz="6600" dirty="0" smtClean="0">
                <a:latin typeface="標楷體" pitchFamily="65" charset="-120"/>
                <a:ea typeface="標楷體" pitchFamily="65" charset="-120"/>
              </a:rPr>
              <a:t>整數</a:t>
            </a:r>
            <a:r>
              <a:rPr lang="zh-TW" altLang="en-US" sz="6600" dirty="0" smtClean="0">
                <a:latin typeface="標楷體" pitchFamily="65" charset="-120"/>
                <a:ea typeface="標楷體" pitchFamily="65" charset="-120"/>
              </a:rPr>
              <a:t>與</a:t>
            </a:r>
            <a:r>
              <a:rPr lang="en-US" altLang="zh-TW" sz="66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6600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6600" dirty="0" smtClean="0">
                <a:latin typeface="標楷體" pitchFamily="65" charset="-120"/>
                <a:ea typeface="標楷體" pitchFamily="65" charset="-120"/>
              </a:rPr>
              <a:t>小數</a:t>
            </a:r>
            <a:r>
              <a:rPr lang="zh-TW" altLang="en-US" sz="6600" dirty="0" smtClean="0">
                <a:latin typeface="標楷體" pitchFamily="65" charset="-120"/>
                <a:ea typeface="標楷體" pitchFamily="65" charset="-120"/>
              </a:rPr>
              <a:t>的四則運算</a:t>
            </a:r>
            <a:endParaRPr lang="zh-TW" altLang="en-US" sz="66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39552" y="3933056"/>
            <a:ext cx="7955224" cy="1728192"/>
          </a:xfrm>
        </p:spPr>
        <p:txBody>
          <a:bodyPr>
            <a:noAutofit/>
          </a:bodyPr>
          <a:lstStyle/>
          <a:p>
            <a:pPr algn="l">
              <a:buFont typeface="Arial" pitchFamily="34" charset="0"/>
              <a:buChar char="•"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想法出處：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CA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和 屏東縣琉球國中 陳梅仙老師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algn="l">
              <a:buFont typeface="Arial" pitchFamily="34" charset="0"/>
              <a:buChar char="•"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教材來源：數學新世界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學習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單教材</a:t>
            </a:r>
          </a:p>
          <a:p>
            <a:pPr algn="l">
              <a:buFont typeface="Arial" pitchFamily="34" charset="0"/>
              <a:buChar char="•"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共備引導者：臺東縣桃源國中 曾秀華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183880" cy="1656184"/>
          </a:xfrm>
        </p:spPr>
        <p:txBody>
          <a:bodyPr>
            <a:noAutofit/>
          </a:bodyPr>
          <a:lstStyle/>
          <a:p>
            <a:pPr algn="l"/>
            <a:r>
              <a:rPr lang="en-US" altLang="zh-TW" sz="32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16.</a:t>
            </a:r>
            <a:r>
              <a:rPr lang="zh-TW" altLang="zh-TW" sz="32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下面有兩種乘法運算，</a:t>
            </a:r>
            <a:r>
              <a:rPr lang="en-US" altLang="zh-TW" sz="32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(1)</a:t>
            </a:r>
            <a:r>
              <a:rPr lang="zh-TW" altLang="zh-TW" sz="32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請比較差異</a:t>
            </a:r>
            <a:r>
              <a:rPr lang="en-US" altLang="zh-TW" sz="32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 </a:t>
            </a:r>
            <a:br>
              <a:rPr lang="en-US" altLang="zh-TW" sz="32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</a:br>
            <a:r>
              <a:rPr lang="zh-TW" altLang="en-US" sz="32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 </a:t>
            </a:r>
            <a:r>
              <a:rPr lang="zh-TW" altLang="en-US" sz="32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  </a:t>
            </a:r>
            <a:r>
              <a:rPr lang="en-US" altLang="zh-TW" sz="32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(2)</a:t>
            </a:r>
            <a:r>
              <a:rPr lang="zh-TW" altLang="zh-TW" sz="32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請使用下面兩種版本計算</a:t>
            </a:r>
            <a:r>
              <a:rPr lang="en-US" altLang="zh-TW" sz="32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34</a:t>
            </a:r>
            <a:r>
              <a:rPr lang="zh-TW" altLang="zh-TW" sz="32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×</a:t>
            </a:r>
            <a:r>
              <a:rPr lang="en-US" altLang="zh-TW" sz="32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27</a:t>
            </a:r>
            <a:r>
              <a:rPr lang="zh-TW" altLang="zh-TW" sz="32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。</a:t>
            </a:r>
            <a:br>
              <a:rPr lang="zh-TW" altLang="zh-TW" sz="32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</a:br>
            <a:r>
              <a:rPr lang="zh-TW" altLang="en-US" sz="32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      </a:t>
            </a:r>
            <a:r>
              <a:rPr lang="zh-TW" altLang="zh-TW" sz="32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康</a:t>
            </a:r>
            <a:r>
              <a:rPr lang="zh-TW" altLang="en-US" sz="32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●</a:t>
            </a:r>
            <a:r>
              <a:rPr lang="zh-TW" altLang="zh-TW" sz="32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版</a:t>
            </a:r>
            <a:r>
              <a:rPr lang="zh-TW" altLang="en-US" sz="32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              </a:t>
            </a:r>
            <a:r>
              <a:rPr lang="en-US" altLang="zh-TW" sz="32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CA</a:t>
            </a:r>
            <a:r>
              <a:rPr lang="zh-TW" altLang="zh-TW" sz="32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版</a:t>
            </a:r>
            <a:endParaRPr lang="zh-TW" altLang="zh-TW" sz="3200" b="0" dirty="0"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  <a:cs typeface="+mn-cs"/>
            </a:endParaRPr>
          </a:p>
        </p:txBody>
      </p:sp>
      <p:pic>
        <p:nvPicPr>
          <p:cNvPr id="4" name="圖片 3"/>
          <p:cNvPicPr/>
          <p:nvPr/>
        </p:nvPicPr>
        <p:blipFill rotWithShape="1">
          <a:blip r:embed="rId2" cstate="print"/>
          <a:srcRect l="17487" t="21746" r="53286" b="39511"/>
          <a:stretch/>
        </p:blipFill>
        <p:spPr bwMode="auto">
          <a:xfrm>
            <a:off x="611560" y="2276872"/>
            <a:ext cx="3663307" cy="35332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  <p:pic>
        <p:nvPicPr>
          <p:cNvPr id="5" name="圖片 4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276872"/>
            <a:ext cx="3644272" cy="3603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20771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83880" cy="1656184"/>
          </a:xfrm>
        </p:spPr>
        <p:txBody>
          <a:bodyPr>
            <a:noAutofit/>
          </a:bodyPr>
          <a:lstStyle/>
          <a:p>
            <a:pPr algn="l"/>
            <a:r>
              <a:rPr lang="en-US" altLang="zh-TW" sz="32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17.</a:t>
            </a:r>
            <a:r>
              <a:rPr lang="zh-TW" altLang="zh-TW" sz="32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下面有兩種除法運算的紀錄方式，請比較差異。</a:t>
            </a:r>
            <a:br>
              <a:rPr lang="zh-TW" altLang="zh-TW" sz="32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</a:br>
            <a:r>
              <a:rPr lang="zh-TW" altLang="en-US" sz="32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      </a:t>
            </a:r>
            <a:r>
              <a:rPr lang="zh-TW" altLang="zh-TW" sz="32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康</a:t>
            </a:r>
            <a:r>
              <a:rPr lang="zh-TW" altLang="en-US" sz="32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●</a:t>
            </a:r>
            <a:r>
              <a:rPr lang="zh-TW" altLang="zh-TW" sz="32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版</a:t>
            </a:r>
            <a:r>
              <a:rPr lang="zh-TW" altLang="en-US" sz="32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             </a:t>
            </a:r>
            <a:r>
              <a:rPr lang="en-US" altLang="zh-TW" sz="32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CA</a:t>
            </a:r>
            <a:r>
              <a:rPr lang="zh-TW" altLang="zh-TW" sz="32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版</a:t>
            </a:r>
            <a:endParaRPr lang="zh-TW" altLang="zh-TW" sz="3200" b="0" dirty="0"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  <a:cs typeface="+mn-cs"/>
            </a:endParaRPr>
          </a:p>
        </p:txBody>
      </p:sp>
      <p:pic>
        <p:nvPicPr>
          <p:cNvPr id="4" name="圖片 3"/>
          <p:cNvPicPr/>
          <p:nvPr/>
        </p:nvPicPr>
        <p:blipFill rotWithShape="1">
          <a:blip r:embed="rId2" cstate="print"/>
          <a:srcRect l="53843" t="38191" r="22022" b="51033"/>
          <a:stretch/>
        </p:blipFill>
        <p:spPr bwMode="auto">
          <a:xfrm>
            <a:off x="683568" y="2132856"/>
            <a:ext cx="3672408" cy="36724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  <p:pic>
        <p:nvPicPr>
          <p:cNvPr id="5" name="圖片 4"/>
          <p:cNvPicPr/>
          <p:nvPr/>
        </p:nvPicPr>
        <p:blipFill rotWithShape="1">
          <a:blip r:embed="rId3" cstate="print"/>
          <a:srcRect l="31640" t="33345" r="29313" b="21953"/>
          <a:stretch/>
        </p:blipFill>
        <p:spPr bwMode="auto">
          <a:xfrm>
            <a:off x="4572000" y="2204864"/>
            <a:ext cx="3744416" cy="341177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</p:spTree>
    <p:extLst>
      <p:ext uri="{BB962C8B-B14F-4D97-AF65-F5344CB8AC3E}">
        <p14:creationId xmlns="" xmlns:p14="http://schemas.microsoft.com/office/powerpoint/2010/main" val="320771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183880" cy="1051560"/>
          </a:xfrm>
        </p:spPr>
        <p:txBody>
          <a:bodyPr>
            <a:normAutofit fontScale="90000"/>
          </a:bodyPr>
          <a:lstStyle/>
          <a:p>
            <a:pPr algn="l"/>
            <a:r>
              <a:rPr lang="zh-TW" altLang="zh-TW" sz="5400" b="0" dirty="0" smtClean="0">
                <a:effectLst/>
              </a:rPr>
              <a:t/>
            </a:r>
            <a:br>
              <a:rPr lang="zh-TW" altLang="zh-TW" sz="5400" b="0" dirty="0" smtClean="0">
                <a:effectLst/>
              </a:rPr>
            </a:br>
            <a:r>
              <a:rPr lang="en-US" altLang="zh-TW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18.</a:t>
            </a:r>
            <a:r>
              <a:rPr lang="zh-TW" altLang="zh-TW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下面的除法運算在想什麼？對齊格式選擇的理由為何？ </a:t>
            </a:r>
            <a:endParaRPr lang="zh-TW" altLang="zh-TW" b="0" dirty="0"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  <a:cs typeface="+mn-cs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16542" t="25962" r="15882" b="15961"/>
          <a:stretch>
            <a:fillRect/>
          </a:stretch>
        </p:blipFill>
        <p:spPr bwMode="auto">
          <a:xfrm>
            <a:off x="971600" y="1700808"/>
            <a:ext cx="7137110" cy="4598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20771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323528" y="332656"/>
            <a:ext cx="8183880" cy="1051560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16759" t="26731" r="19450" b="23269"/>
          <a:stretch>
            <a:fillRect/>
          </a:stretch>
        </p:blipFill>
        <p:spPr bwMode="auto">
          <a:xfrm>
            <a:off x="683568" y="764704"/>
            <a:ext cx="7728397" cy="4540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20771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11785" t="31538" r="24512" b="31731"/>
          <a:stretch>
            <a:fillRect/>
          </a:stretch>
        </p:blipFill>
        <p:spPr bwMode="auto">
          <a:xfrm>
            <a:off x="611560" y="1196752"/>
            <a:ext cx="7829953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20771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683568" y="1916832"/>
            <a:ext cx="7772400" cy="2232248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標楷體" pitchFamily="65" charset="-120"/>
                <a:ea typeface="標楷體" pitchFamily="65" charset="-120"/>
                <a:cs typeface="+mj-cs"/>
              </a:rPr>
              <a:t>謝謝各位老師</a:t>
            </a:r>
            <a:r>
              <a:rPr kumimoji="0" lang="en-US" altLang="zh-TW" sz="6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標楷體" pitchFamily="65" charset="-120"/>
                <a:ea typeface="標楷體" pitchFamily="65" charset="-120"/>
                <a:cs typeface="+mj-cs"/>
              </a:rPr>
              <a:t/>
            </a:r>
            <a:br>
              <a:rPr kumimoji="0" lang="en-US" altLang="zh-TW" sz="6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標楷體" pitchFamily="65" charset="-120"/>
                <a:ea typeface="標楷體" pitchFamily="65" charset="-120"/>
                <a:cs typeface="+mj-cs"/>
              </a:rPr>
            </a:br>
            <a:r>
              <a:rPr kumimoji="0" lang="zh-TW" altLang="en-US" sz="6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標楷體" pitchFamily="65" charset="-120"/>
                <a:ea typeface="標楷體" pitchFamily="65" charset="-120"/>
                <a:cs typeface="+mj-cs"/>
              </a:rPr>
              <a:t>與我共備</a:t>
            </a:r>
            <a:endParaRPr kumimoji="0" lang="zh-TW" altLang="en-US" sz="6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tint val="88000"/>
                  <a:satMod val="150000"/>
                </a:schemeClr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標楷體" pitchFamily="65" charset="-120"/>
              <a:ea typeface="標楷體" pitchFamily="65" charset="-120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464778"/>
          </a:xfrm>
        </p:spPr>
        <p:txBody>
          <a:bodyPr>
            <a:normAutofit/>
          </a:bodyPr>
          <a:lstStyle/>
          <a:p>
            <a:pPr algn="l"/>
            <a:r>
              <a:rPr lang="zh-TW" altLang="en-US" sz="6600" dirty="0" smtClean="0">
                <a:latin typeface="標楷體" pitchFamily="65" charset="-120"/>
                <a:ea typeface="標楷體" pitchFamily="65" charset="-120"/>
              </a:rPr>
              <a:t>反思問題</a:t>
            </a:r>
            <a:endParaRPr lang="zh-TW" altLang="en-US" sz="66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副標題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683568" y="1916832"/>
            <a:ext cx="7772400" cy="2232248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altLang="zh-TW" sz="4000" dirty="0" smtClean="0">
                <a:latin typeface="標楷體" pitchFamily="65" charset="-120"/>
                <a:ea typeface="標楷體" pitchFamily="65" charset="-120"/>
              </a:rPr>
              <a:t>1.	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為什麼會需要用到「</a:t>
            </a:r>
            <a:r>
              <a:rPr lang="en-US" altLang="zh-TW" sz="4000" dirty="0" smtClean="0">
                <a:latin typeface="標楷體" pitchFamily="65" charset="-120"/>
                <a:ea typeface="標楷體" pitchFamily="65" charset="-120"/>
              </a:rPr>
              <a:t>0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」這個數字？為什麼任何數乘以「</a:t>
            </a:r>
            <a:r>
              <a:rPr lang="en-US" altLang="zh-TW" sz="4000" dirty="0" smtClean="0">
                <a:latin typeface="標楷體" pitchFamily="65" charset="-120"/>
                <a:ea typeface="標楷體" pitchFamily="65" charset="-120"/>
              </a:rPr>
              <a:t>0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」就等於「</a:t>
            </a:r>
            <a:r>
              <a:rPr lang="en-US" altLang="zh-TW" sz="4000" dirty="0" smtClean="0">
                <a:latin typeface="標楷體" pitchFamily="65" charset="-120"/>
                <a:ea typeface="標楷體" pitchFamily="65" charset="-120"/>
              </a:rPr>
              <a:t>0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」？</a:t>
            </a:r>
            <a:endParaRPr kumimoji="0" lang="zh-TW" altLang="en-US" sz="4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tint val="88000"/>
                  <a:satMod val="150000"/>
                </a:schemeClr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標楷體" pitchFamily="65" charset="-120"/>
              <a:ea typeface="標楷體" pitchFamily="65" charset="-120"/>
              <a:cs typeface="+mj-cs"/>
            </a:endParaRPr>
          </a:p>
        </p:txBody>
      </p:sp>
      <p:sp>
        <p:nvSpPr>
          <p:cNvPr id="6" name="文字版面配置區 2"/>
          <p:cNvSpPr txBox="1">
            <a:spLocks/>
          </p:cNvSpPr>
          <p:nvPr/>
        </p:nvSpPr>
        <p:spPr>
          <a:xfrm>
            <a:off x="539552" y="4581128"/>
            <a:ext cx="8183880" cy="420624"/>
          </a:xfrm>
          <a:prstGeom prst="rect">
            <a:avLst/>
          </a:prstGeom>
        </p:spPr>
        <p:txBody>
          <a:bodyPr vert="horz" lIns="182880" tIns="91440">
            <a:noAutofit/>
          </a:bodyPr>
          <a:lstStyle/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zh-TW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數的作用？</a:t>
            </a:r>
            <a:endParaRPr kumimoji="0" lang="zh-TW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2204864"/>
            <a:ext cx="7920880" cy="1584176"/>
          </a:xfrm>
        </p:spPr>
        <p:txBody>
          <a:bodyPr>
            <a:noAutofit/>
          </a:bodyPr>
          <a:lstStyle/>
          <a:p>
            <a:pPr algn="l"/>
            <a:r>
              <a:rPr lang="en-US" altLang="zh-TW" sz="40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2.	</a:t>
            </a:r>
            <a:r>
              <a:rPr lang="zh-TW" altLang="zh-TW" sz="40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從</a:t>
            </a:r>
            <a:r>
              <a:rPr lang="en-US" altLang="zh-TW" sz="40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1</a:t>
            </a:r>
            <a:r>
              <a:rPr lang="zh-TW" altLang="zh-TW" sz="40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數到</a:t>
            </a:r>
            <a:r>
              <a:rPr lang="en-US" altLang="zh-TW" sz="40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10</a:t>
            </a:r>
            <a:r>
              <a:rPr lang="zh-TW" altLang="zh-TW" sz="40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是「排序」</a:t>
            </a:r>
            <a:r>
              <a:rPr lang="zh-TW" altLang="zh-TW" sz="40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、</a:t>
            </a:r>
            <a:r>
              <a:rPr lang="en-US" altLang="zh-TW" sz="40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/>
            </a:r>
            <a:br>
              <a:rPr lang="en-US" altLang="zh-TW" sz="40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</a:br>
            <a:r>
              <a:rPr lang="zh-TW" altLang="en-US" sz="40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 </a:t>
            </a:r>
            <a:r>
              <a:rPr lang="zh-TW" altLang="en-US" sz="40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  </a:t>
            </a:r>
            <a:r>
              <a:rPr lang="zh-TW" altLang="zh-TW" sz="40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「</a:t>
            </a:r>
            <a:r>
              <a:rPr lang="zh-TW" altLang="zh-TW" sz="40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加</a:t>
            </a:r>
            <a:r>
              <a:rPr lang="en-US" altLang="zh-TW" sz="40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1</a:t>
            </a:r>
            <a:r>
              <a:rPr lang="zh-TW" altLang="zh-TW" sz="40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」、還是？</a:t>
            </a:r>
            <a:endParaRPr lang="zh-TW" altLang="en-US" sz="4000" b="0" dirty="0"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20897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916832"/>
            <a:ext cx="8183880" cy="2232248"/>
          </a:xfrm>
        </p:spPr>
        <p:txBody>
          <a:bodyPr>
            <a:noAutofit/>
          </a:bodyPr>
          <a:lstStyle/>
          <a:p>
            <a:r>
              <a:rPr lang="en-US" altLang="zh-TW" sz="40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3.</a:t>
            </a:r>
            <a:r>
              <a:rPr lang="zh-TW" altLang="zh-TW" sz="40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四則運算當中的「</a:t>
            </a:r>
            <a:r>
              <a:rPr lang="en-US" altLang="zh-TW" sz="40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+</a:t>
            </a:r>
            <a:r>
              <a:rPr lang="zh-TW" altLang="zh-TW" sz="40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」、「－」、「</a:t>
            </a:r>
            <a:r>
              <a:rPr lang="en-US" altLang="zh-TW" sz="40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×</a:t>
            </a:r>
            <a:r>
              <a:rPr lang="zh-TW" altLang="zh-TW" sz="40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」、「</a:t>
            </a:r>
            <a:r>
              <a:rPr lang="en-US" altLang="zh-TW" sz="40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÷</a:t>
            </a:r>
            <a:r>
              <a:rPr lang="zh-TW" altLang="zh-TW" sz="40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」符號分別所代表的意義是什麼呢？</a:t>
            </a:r>
            <a:endParaRPr lang="zh-TW" altLang="zh-TW" sz="4000" b="0" dirty="0"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85937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484784"/>
            <a:ext cx="8183880" cy="3184214"/>
          </a:xfrm>
        </p:spPr>
        <p:txBody>
          <a:bodyPr>
            <a:noAutofit/>
          </a:bodyPr>
          <a:lstStyle/>
          <a:p>
            <a:pPr algn="l"/>
            <a:r>
              <a:rPr lang="en-US" altLang="zh-TW" sz="40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4.</a:t>
            </a:r>
            <a:r>
              <a:rPr lang="zh-TW" altLang="zh-TW" sz="40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「</a:t>
            </a:r>
            <a:r>
              <a:rPr lang="en-US" altLang="zh-TW" sz="40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6+9=15</a:t>
            </a:r>
            <a:r>
              <a:rPr lang="zh-TW" altLang="zh-TW" sz="40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」的計算想法哪一種比較自然？哪一種可以和「</a:t>
            </a:r>
            <a:r>
              <a:rPr lang="en-US" altLang="zh-TW" sz="40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15-9=6</a:t>
            </a:r>
            <a:r>
              <a:rPr lang="zh-TW" altLang="zh-TW" sz="40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」教法比較一致呢？怎麼讓學生可以接著數數，而不是重頭數數？</a:t>
            </a:r>
            <a:endParaRPr lang="zh-TW" altLang="zh-TW" sz="4000" b="0" dirty="0"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0771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1340768"/>
            <a:ext cx="8183880" cy="1051560"/>
          </a:xfrm>
        </p:spPr>
        <p:txBody>
          <a:bodyPr>
            <a:noAutofit/>
          </a:bodyPr>
          <a:lstStyle/>
          <a:p>
            <a:pPr algn="l"/>
            <a:r>
              <a:rPr lang="en-US" altLang="zh-TW" sz="40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5.</a:t>
            </a:r>
            <a:r>
              <a:rPr lang="zh-TW" altLang="zh-TW" sz="40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買</a:t>
            </a:r>
            <a:r>
              <a:rPr lang="en-US" altLang="zh-TW" sz="40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1</a:t>
            </a:r>
            <a:r>
              <a:rPr lang="zh-TW" altLang="zh-TW" sz="40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台玩具貨車</a:t>
            </a:r>
            <a:r>
              <a:rPr lang="en-US" altLang="zh-TW" sz="40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194</a:t>
            </a:r>
            <a:r>
              <a:rPr lang="zh-TW" altLang="zh-TW" sz="40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元，你會怎麼付錢呢？</a:t>
            </a:r>
            <a:endParaRPr lang="zh-TW" altLang="zh-TW" sz="4000" b="0" dirty="0"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  <a:cs typeface="+mn-cs"/>
            </a:endParaRPr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539552" y="2636912"/>
            <a:ext cx="7425152" cy="13292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defTabSz="914400" fontAlgn="auto">
              <a:lnSpc>
                <a:spcPct val="89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TW" sz="4000" dirty="0" smtClean="0">
                <a:latin typeface="標楷體" pitchFamily="65" charset="-120"/>
                <a:ea typeface="標楷體" pitchFamily="65" charset="-120"/>
              </a:rPr>
              <a:t>6.</a:t>
            </a:r>
            <a:r>
              <a:rPr lang="zh-TW" altLang="zh-TW" sz="4000" dirty="0" smtClean="0">
                <a:latin typeface="標楷體" pitchFamily="65" charset="-120"/>
                <a:ea typeface="標楷體" pitchFamily="65" charset="-120"/>
              </a:rPr>
              <a:t>為什麼</a:t>
            </a:r>
            <a:r>
              <a:rPr lang="en-US" altLang="zh-TW" sz="4000" dirty="0" smtClean="0">
                <a:latin typeface="標楷體" pitchFamily="65" charset="-120"/>
                <a:ea typeface="標楷體" pitchFamily="65" charset="-120"/>
              </a:rPr>
              <a:t>186</a:t>
            </a:r>
            <a:r>
              <a:rPr lang="zh-TW" altLang="zh-TW" sz="4000" dirty="0" smtClean="0">
                <a:latin typeface="標楷體" pitchFamily="65" charset="-120"/>
                <a:ea typeface="標楷體" pitchFamily="65" charset="-120"/>
              </a:rPr>
              <a:t>比</a:t>
            </a:r>
            <a:r>
              <a:rPr lang="en-US" altLang="zh-TW" sz="4000" dirty="0" smtClean="0">
                <a:latin typeface="標楷體" pitchFamily="65" charset="-120"/>
                <a:ea typeface="標楷體" pitchFamily="65" charset="-120"/>
              </a:rPr>
              <a:t>168</a:t>
            </a:r>
            <a:r>
              <a:rPr lang="zh-TW" altLang="zh-TW" sz="4000" dirty="0" smtClean="0">
                <a:latin typeface="標楷體" pitchFamily="65" charset="-120"/>
                <a:ea typeface="標楷體" pitchFamily="65" charset="-120"/>
              </a:rPr>
              <a:t>還要大呢？</a:t>
            </a:r>
            <a:endParaRPr lang="zh-TW" altLang="zh-TW" sz="40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07710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683568" y="1916832"/>
            <a:ext cx="7772400" cy="2232248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altLang="zh-TW" sz="4000" dirty="0" smtClean="0">
                <a:latin typeface="標楷體" pitchFamily="65" charset="-120"/>
                <a:ea typeface="標楷體" pitchFamily="65" charset="-120"/>
              </a:rPr>
              <a:t>7.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早餐店每天結束營業時會怎麼數錢呢？會從大額的開始還是從小額的呢？那</a:t>
            </a:r>
            <a:r>
              <a:rPr lang="en-US" altLang="zh-TW" sz="4000" dirty="0" smtClean="0">
                <a:latin typeface="標楷體" pitchFamily="65" charset="-120"/>
                <a:ea typeface="標楷體" pitchFamily="65" charset="-120"/>
              </a:rPr>
              <a:t>35+12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應該從哪裡開始算？位值高、位值低、還是？</a:t>
            </a:r>
            <a:endParaRPr kumimoji="0" lang="zh-TW" altLang="en-US" sz="4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tint val="88000"/>
                  <a:satMod val="150000"/>
                </a:schemeClr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標楷體" pitchFamily="65" charset="-120"/>
              <a:ea typeface="標楷體" pitchFamily="65" charset="-120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7425152" cy="1455908"/>
          </a:xfrm>
        </p:spPr>
        <p:txBody>
          <a:bodyPr>
            <a:normAutofit/>
          </a:bodyPr>
          <a:lstStyle/>
          <a:p>
            <a:pPr algn="l"/>
            <a:r>
              <a:rPr lang="en-US" altLang="zh-TW" sz="4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rPr>
              <a:t>8.</a:t>
            </a:r>
            <a:r>
              <a:rPr lang="zh-TW" altLang="zh-TW" sz="4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rPr>
              <a:t>哪一種講法比較好？或是怎麼講更自然？</a:t>
            </a:r>
            <a:endParaRPr lang="zh-TW" altLang="zh-TW" sz="4000" dirty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 l="14284" t="24471" r="16086" b="12260"/>
          <a:stretch>
            <a:fillRect/>
          </a:stretch>
        </p:blipFill>
        <p:spPr bwMode="auto">
          <a:xfrm>
            <a:off x="2563836" y="2106177"/>
            <a:ext cx="5680571" cy="386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20771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觀點">
  <a:themeElements>
    <a:clrScheme name="模組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觀點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527</TotalTime>
  <Words>220</Words>
  <Application>Microsoft Office PowerPoint</Application>
  <PresentationFormat>如螢幕大小 (4:3)</PresentationFormat>
  <Paragraphs>18</Paragraphs>
  <Slides>15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16" baseType="lpstr">
      <vt:lpstr>觀點</vt:lpstr>
      <vt:lpstr>整數與 小數的四則運算</vt:lpstr>
      <vt:lpstr>反思問題</vt:lpstr>
      <vt:lpstr>投影片 3</vt:lpstr>
      <vt:lpstr>2. 從1數到10是「排序」、    「加1」、還是？</vt:lpstr>
      <vt:lpstr>3.四則運算當中的「+」、「－」、「×」、「÷」符號分別所代表的意義是什麼呢？</vt:lpstr>
      <vt:lpstr>4.「6+9=15」的計算想法哪一種比較自然？哪一種可以和「15-9=6」教法比較一致呢？怎麼讓學生可以接著數數，而不是重頭數數？</vt:lpstr>
      <vt:lpstr>5.買1台玩具貨車194元，你會怎麼付錢呢？</vt:lpstr>
      <vt:lpstr>投影片 8</vt:lpstr>
      <vt:lpstr>8.哪一種講法比較好？或是怎麼講更自然？</vt:lpstr>
      <vt:lpstr>16.下面有兩種乘法運算，(1)請比較差異     (2)請使用下面兩種版本計算34×27。       康●版              CA版</vt:lpstr>
      <vt:lpstr>17.下面有兩種除法運算的紀錄方式，請比較差異。       康●版             CA版</vt:lpstr>
      <vt:lpstr> 18.下面的除法運算在想什麼？對齊格式選擇的理由為何？ </vt:lpstr>
      <vt:lpstr>投影片 13</vt:lpstr>
      <vt:lpstr>投影片 14</vt:lpstr>
      <vt:lpstr>投影片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Windows User</dc:creator>
  <cp:lastModifiedBy>Windows User</cp:lastModifiedBy>
  <cp:revision>124</cp:revision>
  <dcterms:created xsi:type="dcterms:W3CDTF">2018-07-27T07:35:13Z</dcterms:created>
  <dcterms:modified xsi:type="dcterms:W3CDTF">2018-07-27T16:26:47Z</dcterms:modified>
</cp:coreProperties>
</file>