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257" r:id="rId3"/>
    <p:sldId id="258" r:id="rId4"/>
    <p:sldId id="287" r:id="rId5"/>
    <p:sldId id="288" r:id="rId6"/>
    <p:sldId id="291" r:id="rId7"/>
    <p:sldId id="316" r:id="rId8"/>
    <p:sldId id="311" r:id="rId9"/>
    <p:sldId id="298" r:id="rId10"/>
    <p:sldId id="302" r:id="rId11"/>
    <p:sldId id="309" r:id="rId12"/>
    <p:sldId id="308" r:id="rId13"/>
    <p:sldId id="304" r:id="rId14"/>
    <p:sldId id="312" r:id="rId15"/>
    <p:sldId id="318" r:id="rId16"/>
    <p:sldId id="277" r:id="rId17"/>
    <p:sldId id="320" r:id="rId18"/>
    <p:sldId id="294" r:id="rId19"/>
    <p:sldId id="321" r:id="rId20"/>
    <p:sldId id="329" r:id="rId21"/>
    <p:sldId id="332" r:id="rId22"/>
    <p:sldId id="319" r:id="rId23"/>
    <p:sldId id="295" r:id="rId24"/>
    <p:sldId id="347" r:id="rId25"/>
    <p:sldId id="328" r:id="rId26"/>
    <p:sldId id="286" r:id="rId27"/>
    <p:sldId id="333" r:id="rId28"/>
    <p:sldId id="322" r:id="rId29"/>
    <p:sldId id="326" r:id="rId30"/>
    <p:sldId id="343" r:id="rId31"/>
    <p:sldId id="344" r:id="rId32"/>
    <p:sldId id="345" r:id="rId33"/>
    <p:sldId id="313" r:id="rId34"/>
    <p:sldId id="330" r:id="rId35"/>
    <p:sldId id="336" r:id="rId36"/>
    <p:sldId id="334" r:id="rId37"/>
    <p:sldId id="348" r:id="rId38"/>
    <p:sldId id="331" r:id="rId39"/>
    <p:sldId id="349" r:id="rId40"/>
    <p:sldId id="338" r:id="rId41"/>
    <p:sldId id="339" r:id="rId42"/>
    <p:sldId id="315" r:id="rId43"/>
    <p:sldId id="342" r:id="rId44"/>
    <p:sldId id="341" r:id="rId45"/>
    <p:sldId id="280" r:id="rId46"/>
    <p:sldId id="281" r:id="rId47"/>
    <p:sldId id="282" r:id="rId48"/>
    <p:sldId id="324" r:id="rId49"/>
    <p:sldId id="340" r:id="rId50"/>
    <p:sldId id="335" r:id="rId51"/>
    <p:sldId id="337" r:id="rId5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5A11"/>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4" autoAdjust="0"/>
    <p:restoredTop sz="94660"/>
  </p:normalViewPr>
  <p:slideViewPr>
    <p:cSldViewPr snapToGrid="0" showGuides="1">
      <p:cViewPr>
        <p:scale>
          <a:sx n="57" d="100"/>
          <a:sy n="57" d="100"/>
        </p:scale>
        <p:origin x="-392" y="240"/>
      </p:cViewPr>
      <p:guideLst>
        <p:guide orient="horz" pos="2160"/>
        <p:guide pos="3840"/>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F4FBA2-A05F-4761-8172-B7F94A74C4CE}" type="datetimeFigureOut">
              <a:rPr lang="zh-CN" altLang="en-US" smtClean="0"/>
              <a:t>2018/7/27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282D2-39B5-48B4-99D3-D0FC52AA0B7B}" type="slidenum">
              <a:rPr lang="zh-CN" altLang="en-US" smtClean="0"/>
              <a:t>‹#›</a:t>
            </a:fld>
            <a:endParaRPr lang="zh-CN" altLang="en-US"/>
          </a:p>
        </p:txBody>
      </p:sp>
    </p:spTree>
    <p:extLst>
      <p:ext uri="{BB962C8B-B14F-4D97-AF65-F5344CB8AC3E}">
        <p14:creationId xmlns:p14="http://schemas.microsoft.com/office/powerpoint/2010/main" val="1850752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530AB0A-45A6-4513-BFD4-173701D9F98F}" type="slidenum">
              <a:rPr lang="zh-CN" altLang="en-US" smtClean="0"/>
              <a:t>4</a:t>
            </a:fld>
            <a:endParaRPr lang="zh-CN" altLang="en-US"/>
          </a:p>
        </p:txBody>
      </p:sp>
    </p:spTree>
    <p:extLst>
      <p:ext uri="{BB962C8B-B14F-4D97-AF65-F5344CB8AC3E}">
        <p14:creationId xmlns:p14="http://schemas.microsoft.com/office/powerpoint/2010/main" val="249826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530AB0A-45A6-4513-BFD4-173701D9F98F}" type="slidenum">
              <a:rPr lang="zh-CN" altLang="en-US" smtClean="0"/>
              <a:t>6</a:t>
            </a:fld>
            <a:endParaRPr lang="zh-CN" altLang="en-US"/>
          </a:p>
        </p:txBody>
      </p:sp>
    </p:spTree>
    <p:extLst>
      <p:ext uri="{BB962C8B-B14F-4D97-AF65-F5344CB8AC3E}">
        <p14:creationId xmlns:p14="http://schemas.microsoft.com/office/powerpoint/2010/main" val="1661027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69A6F43A-B774-498D-A23E-BDBFB3D69FFE}" type="datetimeFigureOut">
              <a:rPr lang="zh-CN" altLang="en-US" smtClean="0"/>
              <a:t>2018/7/27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CD6D2-73C2-4BF6-97E8-6BA6180B192C}" type="slidenum">
              <a:rPr lang="zh-CN" altLang="en-US" smtClean="0"/>
              <a:t>‹#›</a:t>
            </a:fld>
            <a:endParaRPr lang="zh-CN" altLang="en-US"/>
          </a:p>
        </p:txBody>
      </p:sp>
    </p:spTree>
    <p:extLst>
      <p:ext uri="{BB962C8B-B14F-4D97-AF65-F5344CB8AC3E}">
        <p14:creationId xmlns:p14="http://schemas.microsoft.com/office/powerpoint/2010/main" val="3107847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9A6F43A-B774-498D-A23E-BDBFB3D69FFE}" type="datetimeFigureOut">
              <a:rPr lang="zh-CN" altLang="en-US" smtClean="0"/>
              <a:t>2018/7/27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CD6D2-73C2-4BF6-97E8-6BA6180B192C}" type="slidenum">
              <a:rPr lang="zh-CN" altLang="en-US" smtClean="0"/>
              <a:t>‹#›</a:t>
            </a:fld>
            <a:endParaRPr lang="zh-CN" altLang="en-US"/>
          </a:p>
        </p:txBody>
      </p:sp>
    </p:spTree>
    <p:extLst>
      <p:ext uri="{BB962C8B-B14F-4D97-AF65-F5344CB8AC3E}">
        <p14:creationId xmlns:p14="http://schemas.microsoft.com/office/powerpoint/2010/main" val="2623320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9A6F43A-B774-498D-A23E-BDBFB3D69FFE}" type="datetimeFigureOut">
              <a:rPr lang="zh-CN" altLang="en-US" smtClean="0"/>
              <a:t>2018/7/27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CD6D2-73C2-4BF6-97E8-6BA6180B192C}" type="slidenum">
              <a:rPr lang="zh-CN" altLang="en-US" smtClean="0"/>
              <a:t>‹#›</a:t>
            </a:fld>
            <a:endParaRPr lang="zh-CN" altLang="en-US"/>
          </a:p>
        </p:txBody>
      </p:sp>
    </p:spTree>
    <p:extLst>
      <p:ext uri="{BB962C8B-B14F-4D97-AF65-F5344CB8AC3E}">
        <p14:creationId xmlns:p14="http://schemas.microsoft.com/office/powerpoint/2010/main" val="4067102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9A6F43A-B774-498D-A23E-BDBFB3D69FFE}" type="datetimeFigureOut">
              <a:rPr lang="zh-CN" altLang="en-US" smtClean="0"/>
              <a:t>2018/7/27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CD6D2-73C2-4BF6-97E8-6BA6180B192C}" type="slidenum">
              <a:rPr lang="zh-CN" altLang="en-US" smtClean="0"/>
              <a:t>‹#›</a:t>
            </a:fld>
            <a:endParaRPr lang="zh-CN" altLang="en-US"/>
          </a:p>
        </p:txBody>
      </p:sp>
    </p:spTree>
    <p:extLst>
      <p:ext uri="{BB962C8B-B14F-4D97-AF65-F5344CB8AC3E}">
        <p14:creationId xmlns:p14="http://schemas.microsoft.com/office/powerpoint/2010/main" val="1640712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69A6F43A-B774-498D-A23E-BDBFB3D69FFE}" type="datetimeFigureOut">
              <a:rPr lang="zh-CN" altLang="en-US" smtClean="0"/>
              <a:t>2018/7/27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CD6D2-73C2-4BF6-97E8-6BA6180B192C}" type="slidenum">
              <a:rPr lang="zh-CN" altLang="en-US" smtClean="0"/>
              <a:t>‹#›</a:t>
            </a:fld>
            <a:endParaRPr lang="zh-CN" altLang="en-US"/>
          </a:p>
        </p:txBody>
      </p:sp>
    </p:spTree>
    <p:extLst>
      <p:ext uri="{BB962C8B-B14F-4D97-AF65-F5344CB8AC3E}">
        <p14:creationId xmlns:p14="http://schemas.microsoft.com/office/powerpoint/2010/main" val="3681123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69A6F43A-B774-498D-A23E-BDBFB3D69FFE}" type="datetimeFigureOut">
              <a:rPr lang="zh-CN" altLang="en-US" smtClean="0"/>
              <a:t>2018/7/27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CD6D2-73C2-4BF6-97E8-6BA6180B192C}" type="slidenum">
              <a:rPr lang="zh-CN" altLang="en-US" smtClean="0"/>
              <a:t>‹#›</a:t>
            </a:fld>
            <a:endParaRPr lang="zh-CN" altLang="en-US"/>
          </a:p>
        </p:txBody>
      </p:sp>
    </p:spTree>
    <p:extLst>
      <p:ext uri="{BB962C8B-B14F-4D97-AF65-F5344CB8AC3E}">
        <p14:creationId xmlns:p14="http://schemas.microsoft.com/office/powerpoint/2010/main" val="4068740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69A6F43A-B774-498D-A23E-BDBFB3D69FFE}" type="datetimeFigureOut">
              <a:rPr lang="zh-CN" altLang="en-US" smtClean="0"/>
              <a:t>2018/7/27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58CD6D2-73C2-4BF6-97E8-6BA6180B192C}" type="slidenum">
              <a:rPr lang="zh-CN" altLang="en-US" smtClean="0"/>
              <a:t>‹#›</a:t>
            </a:fld>
            <a:endParaRPr lang="zh-CN" altLang="en-US"/>
          </a:p>
        </p:txBody>
      </p:sp>
    </p:spTree>
    <p:extLst>
      <p:ext uri="{BB962C8B-B14F-4D97-AF65-F5344CB8AC3E}">
        <p14:creationId xmlns:p14="http://schemas.microsoft.com/office/powerpoint/2010/main" val="506621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9A6F43A-B774-498D-A23E-BDBFB3D69FFE}" type="datetimeFigureOut">
              <a:rPr lang="zh-CN" altLang="en-US" smtClean="0"/>
              <a:t>2018/7/27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58CD6D2-73C2-4BF6-97E8-6BA6180B192C}" type="slidenum">
              <a:rPr lang="zh-CN" altLang="en-US" smtClean="0"/>
              <a:t>‹#›</a:t>
            </a:fld>
            <a:endParaRPr lang="zh-CN" altLang="en-US"/>
          </a:p>
        </p:txBody>
      </p:sp>
    </p:spTree>
    <p:extLst>
      <p:ext uri="{BB962C8B-B14F-4D97-AF65-F5344CB8AC3E}">
        <p14:creationId xmlns:p14="http://schemas.microsoft.com/office/powerpoint/2010/main" val="540245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9A6F43A-B774-498D-A23E-BDBFB3D69FFE}" type="datetimeFigureOut">
              <a:rPr lang="zh-CN" altLang="en-US" smtClean="0"/>
              <a:t>2018/7/27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58CD6D2-73C2-4BF6-97E8-6BA6180B192C}" type="slidenum">
              <a:rPr lang="zh-CN" altLang="en-US" smtClean="0"/>
              <a:t>‹#›</a:t>
            </a:fld>
            <a:endParaRPr lang="zh-CN" altLang="en-US"/>
          </a:p>
        </p:txBody>
      </p:sp>
    </p:spTree>
    <p:extLst>
      <p:ext uri="{BB962C8B-B14F-4D97-AF65-F5344CB8AC3E}">
        <p14:creationId xmlns:p14="http://schemas.microsoft.com/office/powerpoint/2010/main" val="496042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69A6F43A-B774-498D-A23E-BDBFB3D69FFE}" type="datetimeFigureOut">
              <a:rPr lang="zh-CN" altLang="en-US" smtClean="0"/>
              <a:t>2018/7/27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CD6D2-73C2-4BF6-97E8-6BA6180B192C}" type="slidenum">
              <a:rPr lang="zh-CN" altLang="en-US" smtClean="0"/>
              <a:t>‹#›</a:t>
            </a:fld>
            <a:endParaRPr lang="zh-CN" altLang="en-US"/>
          </a:p>
        </p:txBody>
      </p:sp>
    </p:spTree>
    <p:extLst>
      <p:ext uri="{BB962C8B-B14F-4D97-AF65-F5344CB8AC3E}">
        <p14:creationId xmlns:p14="http://schemas.microsoft.com/office/powerpoint/2010/main" val="492051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69A6F43A-B774-498D-A23E-BDBFB3D69FFE}" type="datetimeFigureOut">
              <a:rPr lang="zh-CN" altLang="en-US" smtClean="0"/>
              <a:t>2018/7/27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CD6D2-73C2-4BF6-97E8-6BA6180B192C}" type="slidenum">
              <a:rPr lang="zh-CN" altLang="en-US" smtClean="0"/>
              <a:t>‹#›</a:t>
            </a:fld>
            <a:endParaRPr lang="zh-CN" altLang="en-US"/>
          </a:p>
        </p:txBody>
      </p:sp>
    </p:spTree>
    <p:extLst>
      <p:ext uri="{BB962C8B-B14F-4D97-AF65-F5344CB8AC3E}">
        <p14:creationId xmlns:p14="http://schemas.microsoft.com/office/powerpoint/2010/main" val="255469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A6F43A-B774-498D-A23E-BDBFB3D69FFE}" type="datetimeFigureOut">
              <a:rPr lang="zh-CN" altLang="en-US" smtClean="0"/>
              <a:t>2018/7/27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CD6D2-73C2-4BF6-97E8-6BA6180B192C}" type="slidenum">
              <a:rPr lang="zh-CN" altLang="en-US" smtClean="0"/>
              <a:t>‹#›</a:t>
            </a:fld>
            <a:endParaRPr lang="zh-CN" altLang="en-US"/>
          </a:p>
        </p:txBody>
      </p:sp>
    </p:spTree>
    <p:extLst>
      <p:ext uri="{BB962C8B-B14F-4D97-AF65-F5344CB8AC3E}">
        <p14:creationId xmlns:p14="http://schemas.microsoft.com/office/powerpoint/2010/main" val="162352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youtu.be/C_ih4U674cI"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hyperlink" Target="https://www.youtube.com/watch?v=JwjBbWQs71k"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youtube.com/watch?v=U6vSwRHYOSo"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hyperlink" Target="http://www.1ppt.com/xiazai/" TargetMode="External"/><Relationship Id="rId13" Type="http://schemas.openxmlformats.org/officeDocument/2006/relationships/hyperlink" Target="http://www.1ppt.com/kejian/" TargetMode="External"/><Relationship Id="rId18" Type="http://schemas.openxmlformats.org/officeDocument/2006/relationships/image" Target="../media/image38.png"/><Relationship Id="rId3" Type="http://schemas.openxmlformats.org/officeDocument/2006/relationships/hyperlink" Target="http://www.1ppt.com/hangye/" TargetMode="External"/><Relationship Id="rId7" Type="http://schemas.openxmlformats.org/officeDocument/2006/relationships/hyperlink" Target="http://www.1ppt.com/tubiao/" TargetMode="External"/><Relationship Id="rId12" Type="http://schemas.openxmlformats.org/officeDocument/2006/relationships/hyperlink" Target="http://www.1ppt.com/ziliao/" TargetMode="External"/><Relationship Id="rId17" Type="http://schemas.openxmlformats.org/officeDocument/2006/relationships/hyperlink" Target="http://www.1ppt.com/ziti/" TargetMode="External"/><Relationship Id="rId2" Type="http://schemas.openxmlformats.org/officeDocument/2006/relationships/hyperlink" Target="http://www.1ppt.com/moban/" TargetMode="External"/><Relationship Id="rId16" Type="http://schemas.openxmlformats.org/officeDocument/2006/relationships/hyperlink" Target="http://www.1ppt.com/jiaoan/" TargetMode="External"/><Relationship Id="rId20"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hyperlink" Target="http://www.1ppt.com/beijing/" TargetMode="External"/><Relationship Id="rId11" Type="http://schemas.openxmlformats.org/officeDocument/2006/relationships/hyperlink" Target="http://www.1ppt.com/excel/" TargetMode="External"/><Relationship Id="rId5" Type="http://schemas.openxmlformats.org/officeDocument/2006/relationships/hyperlink" Target="http://www.1ppt.com/sucai/" TargetMode="External"/><Relationship Id="rId15" Type="http://schemas.openxmlformats.org/officeDocument/2006/relationships/hyperlink" Target="http://www.1ppt.com/shiti/" TargetMode="External"/><Relationship Id="rId10" Type="http://schemas.openxmlformats.org/officeDocument/2006/relationships/hyperlink" Target="http://www.1ppt.com/word/" TargetMode="External"/><Relationship Id="rId19" Type="http://schemas.openxmlformats.org/officeDocument/2006/relationships/image" Target="../media/image39.png"/><Relationship Id="rId4" Type="http://schemas.openxmlformats.org/officeDocument/2006/relationships/hyperlink" Target="http://www.1ppt.com/jieri/" TargetMode="External"/><Relationship Id="rId9" Type="http://schemas.openxmlformats.org/officeDocument/2006/relationships/hyperlink" Target="http://www.1ppt.com/powerpoint/" TargetMode="External"/><Relationship Id="rId14" Type="http://schemas.openxmlformats.org/officeDocument/2006/relationships/hyperlink" Target="http://www.1ppt.com/fanwen/"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s://zh.wikipedia.org/wiki/%E4%BE%A6%E6%8E%A2%E5%B0%8F%E8%AF%B4" TargetMode="External"/><Relationship Id="rId2" Type="http://schemas.openxmlformats.org/officeDocument/2006/relationships/image" Target="../media/image42.jpg"/><Relationship Id="rId1" Type="http://schemas.openxmlformats.org/officeDocument/2006/relationships/slideLayout" Target="../slideLayouts/slideLayout7.xml"/><Relationship Id="rId5" Type="http://schemas.openxmlformats.org/officeDocument/2006/relationships/hyperlink" Target="https://zh.wikipedia.org/wiki/%E4%BE%A6%E6%8E%A2" TargetMode="External"/><Relationship Id="rId4" Type="http://schemas.openxmlformats.org/officeDocument/2006/relationships/hyperlink" Target="https://zh.wikipedia.org/wiki/%E4%BA%9E%E7%91%9F%C2%B7%E6%9F%AF%E5%8D%97%C2%B7%E9%81%93%E7%88%BE" TargetMode="Externa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5.mp4"/><Relationship Id="rId7" Type="http://schemas.openxmlformats.org/officeDocument/2006/relationships/image" Target="../media/image45.jpe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4.png"/><Relationship Id="rId5" Type="http://schemas.openxmlformats.org/officeDocument/2006/relationships/slideLayout" Target="../slideLayouts/slideLayout7.xml"/><Relationship Id="rId4" Type="http://schemas.openxmlformats.org/officeDocument/2006/relationships/video" Target="../media/media5.mp4"/><Relationship Id="rId9" Type="http://schemas.openxmlformats.org/officeDocument/2006/relationships/image" Target="../media/image4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lFBbobU1CSc" TargetMode="External"/><Relationship Id="rId2" Type="http://schemas.openxmlformats.org/officeDocument/2006/relationships/hyperlink" Target="https://www.youtube.com/watch?v=oXf8rUk67Bc"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video" Target="NULL" TargetMode="Externa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microsoft.com/office/2007/relationships/media" Target="../media/media2.mp4"/></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p:cNvGrpSpPr/>
          <p:nvPr/>
        </p:nvGrpSpPr>
        <p:grpSpPr>
          <a:xfrm>
            <a:off x="1846119" y="2007606"/>
            <a:ext cx="3040206" cy="3081322"/>
            <a:chOff x="2017569" y="2294999"/>
            <a:chExt cx="2277355" cy="2308154"/>
          </a:xfrm>
        </p:grpSpPr>
        <p:grpSp>
          <p:nvGrpSpPr>
            <p:cNvPr id="5" name="组合 4"/>
            <p:cNvGrpSpPr/>
            <p:nvPr/>
          </p:nvGrpSpPr>
          <p:grpSpPr>
            <a:xfrm>
              <a:off x="2017569" y="2294999"/>
              <a:ext cx="2268000" cy="2268001"/>
              <a:chOff x="3176814" y="2273198"/>
              <a:chExt cx="4093048" cy="5177482"/>
            </a:xfrm>
          </p:grpSpPr>
          <p:sp>
            <p:nvSpPr>
              <p:cNvPr id="7" name="椭圆 6"/>
              <p:cNvSpPr/>
              <p:nvPr/>
            </p:nvSpPr>
            <p:spPr>
              <a:xfrm>
                <a:off x="3176814" y="2273198"/>
                <a:ext cx="4093048" cy="5177482"/>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2540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74268" y="2396471"/>
                <a:ext cx="3898141" cy="4930935"/>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6" name="圆角矩形 35"/>
            <p:cNvSpPr/>
            <p:nvPr/>
          </p:nvSpPr>
          <p:spPr>
            <a:xfrm rot="18866618">
              <a:off x="2358098" y="3615182"/>
              <a:ext cx="1203767" cy="7727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圆角矩形 36"/>
            <p:cNvSpPr/>
            <p:nvPr/>
          </p:nvSpPr>
          <p:spPr>
            <a:xfrm rot="16200000">
              <a:off x="2780324" y="2950687"/>
              <a:ext cx="790290" cy="4780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圆角矩形 37"/>
            <p:cNvSpPr/>
            <p:nvPr/>
          </p:nvSpPr>
          <p:spPr>
            <a:xfrm>
              <a:off x="3218080" y="3369733"/>
              <a:ext cx="540763" cy="45719"/>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3047606" y="3302732"/>
              <a:ext cx="252535" cy="252535"/>
              <a:chOff x="3176814" y="2273198"/>
              <a:chExt cx="4093048" cy="5177482"/>
            </a:xfrm>
            <a:solidFill>
              <a:schemeClr val="bg1"/>
            </a:solidFill>
          </p:grpSpPr>
          <p:sp>
            <p:nvSpPr>
              <p:cNvPr id="10" name="椭圆 9"/>
              <p:cNvSpPr/>
              <p:nvPr/>
            </p:nvSpPr>
            <p:spPr>
              <a:xfrm>
                <a:off x="3176814" y="2273198"/>
                <a:ext cx="4093048" cy="5177482"/>
              </a:xfrm>
              <a:prstGeom prst="ellipse">
                <a:avLst/>
              </a:prstGeom>
              <a:grpFill/>
              <a:ln>
                <a:noFill/>
              </a:ln>
              <a:effectLst>
                <a:outerShdw blurRad="127000" dist="2540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3274268" y="2396471"/>
                <a:ext cx="3898141" cy="49309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9" name="椭圆 38"/>
            <p:cNvSpPr/>
            <p:nvPr/>
          </p:nvSpPr>
          <p:spPr>
            <a:xfrm>
              <a:off x="2071569" y="3321515"/>
              <a:ext cx="228600" cy="2286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4066324" y="3321515"/>
              <a:ext cx="228600" cy="2286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3037268" y="4374553"/>
              <a:ext cx="228600" cy="2286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3065529" y="2308846"/>
              <a:ext cx="228600" cy="2286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2357702" y="2695794"/>
              <a:ext cx="153251" cy="153251"/>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2357703" y="4060956"/>
              <a:ext cx="153251" cy="153251"/>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3739791" y="4110581"/>
              <a:ext cx="153251" cy="153251"/>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3758841" y="2650882"/>
              <a:ext cx="153251" cy="153251"/>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8" name="组合 47"/>
          <p:cNvGrpSpPr/>
          <p:nvPr/>
        </p:nvGrpSpPr>
        <p:grpSpPr>
          <a:xfrm>
            <a:off x="6317603" y="4856441"/>
            <a:ext cx="3993576" cy="779318"/>
            <a:chOff x="861602" y="3618510"/>
            <a:chExt cx="3993576" cy="779318"/>
          </a:xfrm>
        </p:grpSpPr>
        <p:grpSp>
          <p:nvGrpSpPr>
            <p:cNvPr id="49" name="组合 48"/>
            <p:cNvGrpSpPr/>
            <p:nvPr/>
          </p:nvGrpSpPr>
          <p:grpSpPr>
            <a:xfrm>
              <a:off x="861602" y="3618510"/>
              <a:ext cx="3993576" cy="779318"/>
              <a:chOff x="2078615" y="1943100"/>
              <a:chExt cx="3993576" cy="779318"/>
            </a:xfrm>
          </p:grpSpPr>
          <p:sp>
            <p:nvSpPr>
              <p:cNvPr id="51" name="任意多边形 50"/>
              <p:cNvSpPr/>
              <p:nvPr/>
            </p:nvSpPr>
            <p:spPr>
              <a:xfrm>
                <a:off x="2078615" y="1943100"/>
                <a:ext cx="3993576" cy="779318"/>
              </a:xfrm>
              <a:custGeom>
                <a:avLst/>
                <a:gdLst>
                  <a:gd name="connsiteX0" fmla="*/ 313459 w 3993576"/>
                  <a:gd name="connsiteY0" fmla="*/ 0 h 779318"/>
                  <a:gd name="connsiteX1" fmla="*/ 342467 w 3993576"/>
                  <a:gd name="connsiteY1" fmla="*/ 3635 h 779318"/>
                  <a:gd name="connsiteX2" fmla="*/ 342467 w 3993576"/>
                  <a:gd name="connsiteY2" fmla="*/ 0 h 779318"/>
                  <a:gd name="connsiteX3" fmla="*/ 3680117 w 3993576"/>
                  <a:gd name="connsiteY3" fmla="*/ 0 h 779318"/>
                  <a:gd name="connsiteX4" fmla="*/ 3680835 w 3993576"/>
                  <a:gd name="connsiteY4" fmla="*/ 0 h 779318"/>
                  <a:gd name="connsiteX5" fmla="*/ 3680835 w 3993576"/>
                  <a:gd name="connsiteY5" fmla="*/ 90 h 779318"/>
                  <a:gd name="connsiteX6" fmla="*/ 3743290 w 3993576"/>
                  <a:gd name="connsiteY6" fmla="*/ 7917 h 779318"/>
                  <a:gd name="connsiteX7" fmla="*/ 3993576 w 3993576"/>
                  <a:gd name="connsiteY7" fmla="*/ 389659 h 779318"/>
                  <a:gd name="connsiteX8" fmla="*/ 3743290 w 3993576"/>
                  <a:gd name="connsiteY8" fmla="*/ 771402 h 779318"/>
                  <a:gd name="connsiteX9" fmla="*/ 3680835 w 3993576"/>
                  <a:gd name="connsiteY9" fmla="*/ 779228 h 779318"/>
                  <a:gd name="connsiteX10" fmla="*/ 3680835 w 3993576"/>
                  <a:gd name="connsiteY10" fmla="*/ 779318 h 779318"/>
                  <a:gd name="connsiteX11" fmla="*/ 3680117 w 3993576"/>
                  <a:gd name="connsiteY11" fmla="*/ 779318 h 779318"/>
                  <a:gd name="connsiteX12" fmla="*/ 342467 w 3993576"/>
                  <a:gd name="connsiteY12" fmla="*/ 779318 h 779318"/>
                  <a:gd name="connsiteX13" fmla="*/ 342467 w 3993576"/>
                  <a:gd name="connsiteY13" fmla="*/ 775683 h 779318"/>
                  <a:gd name="connsiteX14" fmla="*/ 313459 w 3993576"/>
                  <a:gd name="connsiteY14" fmla="*/ 779318 h 779318"/>
                  <a:gd name="connsiteX15" fmla="*/ 0 w 3993576"/>
                  <a:gd name="connsiteY15" fmla="*/ 389659 h 779318"/>
                  <a:gd name="connsiteX16" fmla="*/ 313459 w 3993576"/>
                  <a:gd name="connsiteY16" fmla="*/ 0 h 77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93576" h="779318">
                    <a:moveTo>
                      <a:pt x="313459" y="0"/>
                    </a:moveTo>
                    <a:lnTo>
                      <a:pt x="342467" y="3635"/>
                    </a:lnTo>
                    <a:lnTo>
                      <a:pt x="342467" y="0"/>
                    </a:lnTo>
                    <a:lnTo>
                      <a:pt x="3680117" y="0"/>
                    </a:lnTo>
                    <a:lnTo>
                      <a:pt x="3680835" y="0"/>
                    </a:lnTo>
                    <a:lnTo>
                      <a:pt x="3680835" y="90"/>
                    </a:lnTo>
                    <a:lnTo>
                      <a:pt x="3743290" y="7917"/>
                    </a:lnTo>
                    <a:cubicBezTo>
                      <a:pt x="3886128" y="44251"/>
                      <a:pt x="3993576" y="201357"/>
                      <a:pt x="3993576" y="389659"/>
                    </a:cubicBezTo>
                    <a:cubicBezTo>
                      <a:pt x="3993576" y="577962"/>
                      <a:pt x="3886128" y="735067"/>
                      <a:pt x="3743290" y="771402"/>
                    </a:cubicBezTo>
                    <a:lnTo>
                      <a:pt x="3680835" y="779228"/>
                    </a:lnTo>
                    <a:lnTo>
                      <a:pt x="3680835" y="779318"/>
                    </a:lnTo>
                    <a:lnTo>
                      <a:pt x="3680117" y="779318"/>
                    </a:lnTo>
                    <a:lnTo>
                      <a:pt x="342467" y="779318"/>
                    </a:lnTo>
                    <a:lnTo>
                      <a:pt x="342467" y="775683"/>
                    </a:lnTo>
                    <a:lnTo>
                      <a:pt x="313459" y="779318"/>
                    </a:lnTo>
                    <a:cubicBezTo>
                      <a:pt x="140340" y="779318"/>
                      <a:pt x="0" y="604862"/>
                      <a:pt x="0" y="389659"/>
                    </a:cubicBezTo>
                    <a:cubicBezTo>
                      <a:pt x="0" y="174456"/>
                      <a:pt x="140340" y="0"/>
                      <a:pt x="313459" y="0"/>
                    </a:cubicBezTo>
                    <a:close/>
                  </a:path>
                </a:pathLst>
              </a:custGeom>
              <a:gradFill flip="none" rotWithShape="1">
                <a:gsLst>
                  <a:gs pos="28000">
                    <a:schemeClr val="accent1">
                      <a:lumMod val="5000"/>
                      <a:lumOff val="95000"/>
                    </a:schemeClr>
                  </a:gs>
                  <a:gs pos="85000">
                    <a:schemeClr val="bg1">
                      <a:lumMod val="85000"/>
                    </a:schemeClr>
                  </a:gs>
                  <a:gs pos="100000">
                    <a:schemeClr val="bg1">
                      <a:lumMod val="75000"/>
                    </a:schemeClr>
                  </a:gs>
                </a:gsLst>
                <a:lin ang="8100000" scaled="1"/>
                <a:tileRect/>
              </a:gradFill>
              <a:ln>
                <a:noFill/>
              </a:ln>
              <a:effectLst>
                <a:outerShdw blurRad="127000" dist="63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任意多边形 51"/>
              <p:cNvSpPr/>
              <p:nvPr/>
            </p:nvSpPr>
            <p:spPr>
              <a:xfrm>
                <a:off x="2107622" y="1995054"/>
                <a:ext cx="3935560" cy="675411"/>
              </a:xfrm>
              <a:custGeom>
                <a:avLst/>
                <a:gdLst>
                  <a:gd name="connsiteX0" fmla="*/ 268867 w 3935560"/>
                  <a:gd name="connsiteY0" fmla="*/ 0 h 675411"/>
                  <a:gd name="connsiteX1" fmla="*/ 3653273 w 3935560"/>
                  <a:gd name="connsiteY1" fmla="*/ 0 h 675411"/>
                  <a:gd name="connsiteX2" fmla="*/ 3653273 w 3935560"/>
                  <a:gd name="connsiteY2" fmla="*/ 260 h 675411"/>
                  <a:gd name="connsiteX3" fmla="*/ 3708436 w 3935560"/>
                  <a:gd name="connsiteY3" fmla="*/ 6862 h 675411"/>
                  <a:gd name="connsiteX4" fmla="*/ 3935560 w 3935560"/>
                  <a:gd name="connsiteY4" fmla="*/ 337706 h 675411"/>
                  <a:gd name="connsiteX5" fmla="*/ 3708436 w 3935560"/>
                  <a:gd name="connsiteY5" fmla="*/ 668550 h 675411"/>
                  <a:gd name="connsiteX6" fmla="*/ 3653273 w 3935560"/>
                  <a:gd name="connsiteY6" fmla="*/ 675152 h 675411"/>
                  <a:gd name="connsiteX7" fmla="*/ 3653273 w 3935560"/>
                  <a:gd name="connsiteY7" fmla="*/ 675409 h 675411"/>
                  <a:gd name="connsiteX8" fmla="*/ 3651126 w 3935560"/>
                  <a:gd name="connsiteY8" fmla="*/ 675409 h 675411"/>
                  <a:gd name="connsiteX9" fmla="*/ 3651109 w 3935560"/>
                  <a:gd name="connsiteY9" fmla="*/ 675411 h 675411"/>
                  <a:gd name="connsiteX10" fmla="*/ 3651093 w 3935560"/>
                  <a:gd name="connsiteY10" fmla="*/ 675409 h 675411"/>
                  <a:gd name="connsiteX11" fmla="*/ 284468 w 3935560"/>
                  <a:gd name="connsiteY11" fmla="*/ 675409 h 675411"/>
                  <a:gd name="connsiteX12" fmla="*/ 284451 w 3935560"/>
                  <a:gd name="connsiteY12" fmla="*/ 675411 h 675411"/>
                  <a:gd name="connsiteX13" fmla="*/ 284435 w 3935560"/>
                  <a:gd name="connsiteY13" fmla="*/ 675409 h 675411"/>
                  <a:gd name="connsiteX14" fmla="*/ 268867 w 3935560"/>
                  <a:gd name="connsiteY14" fmla="*/ 675409 h 675411"/>
                  <a:gd name="connsiteX15" fmla="*/ 268867 w 3935560"/>
                  <a:gd name="connsiteY15" fmla="*/ 673546 h 675411"/>
                  <a:gd name="connsiteX16" fmla="*/ 227124 w 3935560"/>
                  <a:gd name="connsiteY16" fmla="*/ 668550 h 675411"/>
                  <a:gd name="connsiteX17" fmla="*/ 0 w 3935560"/>
                  <a:gd name="connsiteY17" fmla="*/ 337706 h 675411"/>
                  <a:gd name="connsiteX18" fmla="*/ 227124 w 3935560"/>
                  <a:gd name="connsiteY18" fmla="*/ 6862 h 675411"/>
                  <a:gd name="connsiteX19" fmla="*/ 268867 w 3935560"/>
                  <a:gd name="connsiteY19" fmla="*/ 1866 h 675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35560" h="675411">
                    <a:moveTo>
                      <a:pt x="268867" y="0"/>
                    </a:moveTo>
                    <a:lnTo>
                      <a:pt x="3653273" y="0"/>
                    </a:lnTo>
                    <a:lnTo>
                      <a:pt x="3653273" y="260"/>
                    </a:lnTo>
                    <a:lnTo>
                      <a:pt x="3708436" y="6862"/>
                    </a:lnTo>
                    <a:cubicBezTo>
                      <a:pt x="3838056" y="38352"/>
                      <a:pt x="3935560" y="174511"/>
                      <a:pt x="3935560" y="337706"/>
                    </a:cubicBezTo>
                    <a:cubicBezTo>
                      <a:pt x="3935560" y="500902"/>
                      <a:pt x="3838056" y="637060"/>
                      <a:pt x="3708436" y="668550"/>
                    </a:cubicBezTo>
                    <a:lnTo>
                      <a:pt x="3653273" y="675152"/>
                    </a:lnTo>
                    <a:lnTo>
                      <a:pt x="3653273" y="675409"/>
                    </a:lnTo>
                    <a:lnTo>
                      <a:pt x="3651126" y="675409"/>
                    </a:lnTo>
                    <a:lnTo>
                      <a:pt x="3651109" y="675411"/>
                    </a:lnTo>
                    <a:lnTo>
                      <a:pt x="3651093" y="675409"/>
                    </a:lnTo>
                    <a:lnTo>
                      <a:pt x="284468" y="675409"/>
                    </a:lnTo>
                    <a:lnTo>
                      <a:pt x="284451" y="675411"/>
                    </a:lnTo>
                    <a:lnTo>
                      <a:pt x="284435" y="675409"/>
                    </a:lnTo>
                    <a:lnTo>
                      <a:pt x="268867" y="675409"/>
                    </a:lnTo>
                    <a:lnTo>
                      <a:pt x="268867" y="673546"/>
                    </a:lnTo>
                    <a:lnTo>
                      <a:pt x="227124" y="668550"/>
                    </a:lnTo>
                    <a:cubicBezTo>
                      <a:pt x="97505" y="637060"/>
                      <a:pt x="0" y="500902"/>
                      <a:pt x="0" y="337706"/>
                    </a:cubicBezTo>
                    <a:cubicBezTo>
                      <a:pt x="0" y="174511"/>
                      <a:pt x="97505" y="38352"/>
                      <a:pt x="227124" y="6862"/>
                    </a:cubicBezTo>
                    <a:lnTo>
                      <a:pt x="268867" y="1866"/>
                    </a:lnTo>
                    <a:close/>
                  </a:path>
                </a:pathLst>
              </a:custGeom>
              <a:gradFill flip="none" rotWithShape="1">
                <a:gsLst>
                  <a:gs pos="28000">
                    <a:schemeClr val="accent1">
                      <a:lumMod val="5000"/>
                      <a:lumOff val="95000"/>
                    </a:schemeClr>
                  </a:gs>
                  <a:gs pos="85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0" name="矩形 49"/>
            <p:cNvSpPr/>
            <p:nvPr/>
          </p:nvSpPr>
          <p:spPr>
            <a:xfrm>
              <a:off x="1124581" y="3745859"/>
              <a:ext cx="3467616" cy="584775"/>
            </a:xfrm>
            <a:prstGeom prst="rect">
              <a:avLst/>
            </a:prstGeom>
          </p:spPr>
          <p:txBody>
            <a:bodyPr wrap="none">
              <a:spAutoFit/>
            </a:bodyPr>
            <a:lstStyle/>
            <a:p>
              <a:r>
                <a:rPr lang="zh-TW" altLang="en-US" sz="3200" b="1" dirty="0" smtClean="0">
                  <a:solidFill>
                    <a:schemeClr val="tx1">
                      <a:lumMod val="75000"/>
                      <a:lumOff val="25000"/>
                    </a:schemeClr>
                  </a:solidFill>
                  <a:latin typeface="微软雅黑" panose="020B0503020204020204" pitchFamily="34" charset="-122"/>
                  <a:ea typeface="微软雅黑" panose="020B0503020204020204" pitchFamily="34" charset="-122"/>
                </a:rPr>
                <a:t>匯整報告：連琨銘</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53" name="矩形 52"/>
          <p:cNvSpPr/>
          <p:nvPr/>
        </p:nvSpPr>
        <p:spPr>
          <a:xfrm>
            <a:off x="5375719" y="1569036"/>
            <a:ext cx="5570820" cy="2862322"/>
          </a:xfrm>
          <a:prstGeom prst="rect">
            <a:avLst/>
          </a:prstGeom>
        </p:spPr>
        <p:txBody>
          <a:bodyPr wrap="none">
            <a:spAutoFit/>
          </a:bodyPr>
          <a:lstStyle/>
          <a:p>
            <a:pPr algn="r"/>
            <a:r>
              <a:rPr lang="zh-TW" altLang="en-US" sz="6000" b="1" dirty="0" smtClean="0">
                <a:solidFill>
                  <a:schemeClr val="tx1">
                    <a:lumMod val="75000"/>
                    <a:lumOff val="25000"/>
                  </a:schemeClr>
                </a:solidFill>
                <a:latin typeface="微软雅黑" panose="020B0503020204020204" pitchFamily="34" charset="-122"/>
                <a:ea typeface="微软雅黑" panose="020B0503020204020204" pitchFamily="34" charset="-122"/>
              </a:rPr>
              <a:t>今日屬於我們的</a:t>
            </a:r>
            <a:endParaRPr lang="en-US" altLang="zh-TW" sz="60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ctr"/>
            <a:r>
              <a:rPr lang="zh-TW" altLang="en-US" sz="6000" b="1" dirty="0" smtClean="0">
                <a:solidFill>
                  <a:schemeClr val="tx1">
                    <a:lumMod val="75000"/>
                    <a:lumOff val="25000"/>
                  </a:schemeClr>
                </a:solidFill>
                <a:latin typeface="微软雅黑" panose="020B0503020204020204" pitchFamily="34" charset="-122"/>
                <a:ea typeface="微软雅黑" panose="020B0503020204020204" pitchFamily="34" charset="-122"/>
              </a:rPr>
              <a:t>數學新世界</a:t>
            </a:r>
            <a:endParaRPr lang="en-US" altLang="zh-TW" sz="60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ctr"/>
            <a:r>
              <a:rPr lang="zh-TW" altLang="en-US" sz="6000" b="1" dirty="0" smtClean="0">
                <a:solidFill>
                  <a:schemeClr val="tx1">
                    <a:lumMod val="75000"/>
                    <a:lumOff val="25000"/>
                  </a:schemeClr>
                </a:solidFill>
                <a:latin typeface="微软雅黑" panose="020B0503020204020204" pitchFamily="34" charset="-122"/>
                <a:ea typeface="微软雅黑" panose="020B0503020204020204" pitchFamily="34" charset="-122"/>
              </a:rPr>
              <a:t>團「圓」</a:t>
            </a:r>
            <a:r>
              <a:rPr lang="zh-TW" altLang="en-US" sz="6000" b="1" dirty="0">
                <a:solidFill>
                  <a:srgbClr val="FFC000"/>
                </a:solidFill>
                <a:latin typeface="微软雅黑" panose="020B0503020204020204" pitchFamily="34" charset="-122"/>
                <a:ea typeface="微软雅黑" panose="020B0503020204020204" pitchFamily="34" charset="-122"/>
              </a:rPr>
              <a:t>時</a:t>
            </a:r>
            <a:r>
              <a:rPr lang="zh-CN" altLang="en-US" sz="6000" b="1" dirty="0" smtClean="0">
                <a:solidFill>
                  <a:srgbClr val="FFC000"/>
                </a:solidFill>
                <a:latin typeface="微软雅黑" panose="020B0503020204020204" pitchFamily="34" charset="-122"/>
                <a:ea typeface="微软雅黑" panose="020B0503020204020204" pitchFamily="34" charset="-122"/>
              </a:rPr>
              <a:t>光</a:t>
            </a:r>
            <a:endParaRPr lang="zh-CN" altLang="en-US" sz="6000" dirty="0">
              <a:solidFill>
                <a:srgbClr val="FFC000"/>
              </a:solidFill>
            </a:endParaRPr>
          </a:p>
        </p:txBody>
      </p:sp>
      <p:grpSp>
        <p:nvGrpSpPr>
          <p:cNvPr id="59" name="组合 58"/>
          <p:cNvGrpSpPr/>
          <p:nvPr/>
        </p:nvGrpSpPr>
        <p:grpSpPr>
          <a:xfrm>
            <a:off x="3291075" y="5088928"/>
            <a:ext cx="143405" cy="1769072"/>
            <a:chOff x="3291075" y="5088928"/>
            <a:chExt cx="143405" cy="1769072"/>
          </a:xfrm>
        </p:grpSpPr>
        <p:cxnSp>
          <p:nvCxnSpPr>
            <p:cNvPr id="56" name="直接连接符 55"/>
            <p:cNvCxnSpPr>
              <a:stCxn id="41" idx="4"/>
            </p:cNvCxnSpPr>
            <p:nvPr/>
          </p:nvCxnSpPr>
          <p:spPr>
            <a:xfrm flipH="1">
              <a:off x="3359976" y="5088928"/>
              <a:ext cx="1" cy="1769072"/>
            </a:xfrm>
            <a:prstGeom prst="line">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7" name="椭圆 56"/>
            <p:cNvSpPr/>
            <p:nvPr/>
          </p:nvSpPr>
          <p:spPr>
            <a:xfrm>
              <a:off x="3301034" y="5698530"/>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3291075" y="6551018"/>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Rectangle 2"/>
          <p:cNvSpPr>
            <a:spLocks noChangeArrowheads="1"/>
          </p:cNvSpPr>
          <p:nvPr/>
        </p:nvSpPr>
        <p:spPr bwMode="auto">
          <a:xfrm>
            <a:off x="4633913" y="36814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800" b="0" i="0" u="none" strike="noStrike" cap="none" normalizeH="0" baseline="0" smtClean="0">
                <a:ln>
                  <a:noFill/>
                </a:ln>
                <a:solidFill>
                  <a:schemeClr val="tx1"/>
                </a:solidFill>
                <a:effectLst/>
                <a:latin typeface="Arial" charset="0"/>
                <a:ea typeface="新細明體" charset="-120"/>
                <a:cs typeface="新細明體" charset="-120"/>
              </a:rPr>
              <a:t/>
            </a:r>
            <a:br>
              <a:rPr kumimoji="1" lang="zh-TW" altLang="zh-TW" sz="1800" b="0" i="0" u="none" strike="noStrike" cap="none" normalizeH="0" baseline="0" smtClean="0">
                <a:ln>
                  <a:noFill/>
                </a:ln>
                <a:solidFill>
                  <a:schemeClr val="tx1"/>
                </a:solidFill>
                <a:effectLst/>
                <a:latin typeface="Arial" charset="0"/>
                <a:ea typeface="新細明體" charset="-120"/>
                <a:cs typeface="新細明體" charset="-120"/>
              </a:rPr>
            </a:br>
            <a:endParaRPr kumimoji="1" lang="zh-TW" altLang="zh-TW" sz="1800" b="0" i="0" u="none" strike="noStrike" cap="none" normalizeH="0" baseline="0" smtClean="0">
              <a:ln>
                <a:noFill/>
              </a:ln>
              <a:solidFill>
                <a:schemeClr val="tx1"/>
              </a:solidFill>
              <a:effectLst/>
              <a:latin typeface="Arial" charset="0"/>
              <a:ea typeface="新細明體" charset="-120"/>
              <a:cs typeface="新細明體" charset="-120"/>
            </a:endParaRPr>
          </a:p>
        </p:txBody>
      </p:sp>
    </p:spTree>
    <p:extLst>
      <p:ext uri="{BB962C8B-B14F-4D97-AF65-F5344CB8AC3E}">
        <p14:creationId xmlns:p14="http://schemas.microsoft.com/office/powerpoint/2010/main" val="23114653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陳梅仙老師  </a:t>
            </a:r>
            <a:r>
              <a:rPr lang="en-US" altLang="zh-TW" dirty="0" smtClean="0"/>
              <a:t>2018.01.14</a:t>
            </a:r>
            <a:r>
              <a:rPr lang="zh-TW" altLang="en-US" dirty="0" smtClean="0"/>
              <a:t>在劍潭青年活動中心開場提問：</a:t>
            </a:r>
            <a:endParaRPr lang="zh-TW" altLang="en-US" dirty="0"/>
          </a:p>
        </p:txBody>
      </p:sp>
      <p:sp>
        <p:nvSpPr>
          <p:cNvPr id="3" name="內容版面配置區 2"/>
          <p:cNvSpPr>
            <a:spLocks noGrp="1"/>
          </p:cNvSpPr>
          <p:nvPr>
            <p:ph idx="1"/>
          </p:nvPr>
        </p:nvSpPr>
        <p:spPr>
          <a:xfrm>
            <a:off x="838200" y="1825624"/>
            <a:ext cx="10515600" cy="4943165"/>
          </a:xfrm>
        </p:spPr>
        <p:txBody>
          <a:bodyPr>
            <a:normAutofit/>
          </a:bodyPr>
          <a:lstStyle/>
          <a:p>
            <a:r>
              <a:rPr lang="zh-TW" altLang="en-US" dirty="0"/>
              <a:t>「什麼是生根計畫</a:t>
            </a:r>
            <a:r>
              <a:rPr lang="en-US" altLang="zh-TW" dirty="0"/>
              <a:t>? </a:t>
            </a:r>
            <a:r>
              <a:rPr lang="zh-TW" altLang="en-US" dirty="0" smtClean="0"/>
              <a:t>」</a:t>
            </a:r>
            <a:endParaRPr lang="en-US" altLang="zh-TW" dirty="0" smtClean="0"/>
          </a:p>
          <a:p>
            <a:r>
              <a:rPr lang="zh-TW" altLang="en-US" dirty="0" smtClean="0"/>
              <a:t>「</a:t>
            </a:r>
            <a:r>
              <a:rPr lang="zh-TW" altLang="en-US" dirty="0"/>
              <a:t>為什麼叫真分數、假分數</a:t>
            </a:r>
            <a:r>
              <a:rPr lang="en-US" altLang="zh-TW" dirty="0"/>
              <a:t>? </a:t>
            </a:r>
            <a:r>
              <a:rPr lang="zh-TW" altLang="en-US" dirty="0" smtClean="0"/>
              <a:t>」</a:t>
            </a:r>
            <a:endParaRPr lang="en-US" altLang="zh-TW" dirty="0" smtClean="0"/>
          </a:p>
          <a:p>
            <a:r>
              <a:rPr lang="zh-TW" altLang="en-US" dirty="0" smtClean="0"/>
              <a:t>「</a:t>
            </a:r>
            <a:r>
              <a:rPr lang="zh-TW" altLang="en-US" dirty="0"/>
              <a:t>玻璃罐口徑的大小是指半徑還是直徑</a:t>
            </a:r>
            <a:r>
              <a:rPr lang="en-US" altLang="zh-TW" dirty="0"/>
              <a:t>? </a:t>
            </a:r>
            <a:r>
              <a:rPr lang="zh-TW" altLang="en-US" dirty="0" smtClean="0"/>
              <a:t>」</a:t>
            </a:r>
            <a:endParaRPr lang="en-US" altLang="zh-TW" dirty="0" smtClean="0"/>
          </a:p>
          <a:p>
            <a:r>
              <a:rPr lang="zh-TW" altLang="en-US" dirty="0" smtClean="0"/>
              <a:t>「</a:t>
            </a:r>
            <a:r>
              <a:rPr lang="zh-TW" altLang="en-US" dirty="0"/>
              <a:t>多項式的”多”是什麼意思</a:t>
            </a:r>
            <a:r>
              <a:rPr lang="en-US" altLang="zh-TW" dirty="0"/>
              <a:t>? </a:t>
            </a:r>
            <a:r>
              <a:rPr lang="zh-TW" altLang="en-US" dirty="0" smtClean="0"/>
              <a:t>」</a:t>
            </a:r>
            <a:endParaRPr lang="en-US" altLang="zh-TW" dirty="0" smtClean="0"/>
          </a:p>
          <a:p>
            <a:r>
              <a:rPr lang="zh-TW" altLang="en-US" dirty="0" smtClean="0"/>
              <a:t>「</a:t>
            </a:r>
            <a:r>
              <a:rPr lang="zh-TW" altLang="en-US" dirty="0"/>
              <a:t>你教會學生什麼</a:t>
            </a:r>
            <a:r>
              <a:rPr lang="en-US" altLang="zh-TW" dirty="0"/>
              <a:t>? </a:t>
            </a:r>
            <a:r>
              <a:rPr lang="zh-TW" altLang="en-US" dirty="0"/>
              <a:t>知道怎麼想數學</a:t>
            </a:r>
            <a:r>
              <a:rPr lang="en-US" altLang="zh-TW" dirty="0"/>
              <a:t>?</a:t>
            </a:r>
            <a:r>
              <a:rPr lang="zh-TW" altLang="en-US" dirty="0"/>
              <a:t>還是知道怎麼算數學</a:t>
            </a:r>
            <a:r>
              <a:rPr lang="en-US" altLang="zh-TW" dirty="0"/>
              <a:t>?</a:t>
            </a:r>
            <a:r>
              <a:rPr lang="zh-TW" altLang="en-US" dirty="0" smtClean="0"/>
              <a:t>」</a:t>
            </a:r>
            <a:endParaRPr lang="en-US" altLang="zh-TW" dirty="0" smtClean="0"/>
          </a:p>
          <a:p>
            <a:r>
              <a:rPr lang="en-US" altLang="zh-TW" dirty="0" smtClean="0"/>
              <a:t>…</a:t>
            </a:r>
            <a:endParaRPr lang="en-US" altLang="zh-TW" dirty="0"/>
          </a:p>
          <a:p>
            <a:r>
              <a:rPr lang="zh-TW" altLang="en-US" sz="3500" dirty="0" smtClean="0">
                <a:solidFill>
                  <a:srgbClr val="FF0000"/>
                </a:solidFill>
              </a:rPr>
              <a:t>什麼是「數學本質」？「數學素養」</a:t>
            </a:r>
            <a:r>
              <a:rPr lang="zh-TW" altLang="en-US" sz="3500" dirty="0" smtClean="0">
                <a:solidFill>
                  <a:srgbClr val="FF0000"/>
                </a:solidFill>
              </a:rPr>
              <a:t>？我還真的沒想過。</a:t>
            </a:r>
            <a:endParaRPr lang="en-US" altLang="zh-TW" sz="3500" dirty="0" smtClean="0">
              <a:solidFill>
                <a:srgbClr val="FF0000"/>
              </a:solidFill>
            </a:endParaRPr>
          </a:p>
          <a:p>
            <a:r>
              <a:rPr lang="zh-TW" altLang="en-US" sz="3500" dirty="0" smtClean="0">
                <a:solidFill>
                  <a:srgbClr val="FF0000"/>
                </a:solidFill>
              </a:rPr>
              <a:t>參與生根數學，</a:t>
            </a:r>
            <a:r>
              <a:rPr lang="zh-TW" altLang="en-US" sz="3500" dirty="0" smtClean="0">
                <a:solidFill>
                  <a:srgbClr val="FF0000"/>
                </a:solidFill>
              </a:rPr>
              <a:t>我常常感覺</a:t>
            </a:r>
            <a:r>
              <a:rPr lang="zh-TW" altLang="en-US" sz="3500" dirty="0" smtClean="0">
                <a:solidFill>
                  <a:srgbClr val="FF0000"/>
                </a:solidFill>
              </a:rPr>
              <a:t>就像痛打自己的</a:t>
            </a:r>
            <a:r>
              <a:rPr lang="zh-TW" altLang="en-US" sz="3500" dirty="0" smtClean="0">
                <a:solidFill>
                  <a:srgbClr val="FF0000"/>
                </a:solidFill>
              </a:rPr>
              <a:t>臉一樣</a:t>
            </a:r>
            <a:r>
              <a:rPr lang="en-US" altLang="zh-TW" sz="3500" dirty="0" smtClean="0">
                <a:solidFill>
                  <a:srgbClr val="FF0000"/>
                </a:solidFill>
              </a:rPr>
              <a:t>~</a:t>
            </a:r>
            <a:endParaRPr lang="zh-TW" altLang="en-US" sz="3500" dirty="0">
              <a:solidFill>
                <a:srgbClr val="FF0000"/>
              </a:solidFill>
            </a:endParaRPr>
          </a:p>
        </p:txBody>
      </p:sp>
    </p:spTree>
    <p:extLst>
      <p:ext uri="{BB962C8B-B14F-4D97-AF65-F5344CB8AC3E}">
        <p14:creationId xmlns:p14="http://schemas.microsoft.com/office/powerpoint/2010/main" val="112038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1000"/>
                                        <p:tgtEl>
                                          <p:spTgt spid="3">
                                            <p:txEl>
                                              <p:pRg st="6" end="6"/>
                                            </p:txEl>
                                          </p:spTgt>
                                        </p:tgtEl>
                                      </p:cBhvr>
                                    </p:animEffect>
                                    <p:anim calcmode="lin" valueType="num">
                                      <p:cBhvr>
                                        <p:cTn id="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7" end="7"/>
                                            </p:txEl>
                                          </p:spTgt>
                                        </p:tgtEl>
                                        <p:attrNameLst>
                                          <p:attrName>style.visibility</p:attrName>
                                        </p:attrNameLst>
                                      </p:cBhvr>
                                      <p:to>
                                        <p:strVal val="visible"/>
                                      </p:to>
                                    </p:set>
                                    <p:animEffect transition="in" filter="fade">
                                      <p:cBhvr>
                                        <p:cTn id="14" dur="1000"/>
                                        <p:tgtEl>
                                          <p:spTgt spid="3">
                                            <p:txEl>
                                              <p:pRg st="7" end="7"/>
                                            </p:txEl>
                                          </p:spTgt>
                                        </p:tgtEl>
                                      </p:cBhvr>
                                    </p:animEffect>
                                    <p:anim calcmode="lin" valueType="num">
                                      <p:cBhvr>
                                        <p:cTn id="1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用得出來的數學素養</a:t>
            </a:r>
            <a:endParaRPr lang="zh-TW" altLang="en-US" dirty="0"/>
          </a:p>
        </p:txBody>
      </p:sp>
      <p:sp>
        <p:nvSpPr>
          <p:cNvPr id="3" name="內容版面配置區 2"/>
          <p:cNvSpPr>
            <a:spLocks noGrp="1"/>
          </p:cNvSpPr>
          <p:nvPr>
            <p:ph idx="1"/>
          </p:nvPr>
        </p:nvSpPr>
        <p:spPr>
          <a:xfrm>
            <a:off x="838200" y="1825625"/>
            <a:ext cx="10515600" cy="4965700"/>
          </a:xfrm>
        </p:spPr>
        <p:txBody>
          <a:bodyPr/>
          <a:lstStyle/>
          <a:p>
            <a:r>
              <a:rPr lang="zh-TW" altLang="en-US" dirty="0"/>
              <a:t>舉一個最近發生的例子。前幾天我要去和信醫院看朋友，學生幫我上網用</a:t>
            </a:r>
            <a:r>
              <a:rPr lang="en-US" altLang="zh-TW" dirty="0"/>
              <a:t>google map</a:t>
            </a:r>
            <a:r>
              <a:rPr lang="zh-TW" altLang="en-US" dirty="0"/>
              <a:t>找到醫院位置，看到和信醫院就在捷運忠義站附近。但是，因為</a:t>
            </a:r>
            <a:r>
              <a:rPr lang="zh-TW" altLang="en-US" dirty="0">
                <a:solidFill>
                  <a:schemeClr val="accent1">
                    <a:lumMod val="75000"/>
                  </a:schemeClr>
                </a:solidFill>
              </a:rPr>
              <a:t>地圖上沒有比例尺</a:t>
            </a:r>
            <a:r>
              <a:rPr lang="zh-TW" altLang="en-US" dirty="0"/>
              <a:t>，看不出從捷運站出來後要走多久才能到。我就說：「不然就坐計程車。」結果我的博士班學生說：</a:t>
            </a:r>
            <a:r>
              <a:rPr lang="zh-TW" altLang="en-US" dirty="0">
                <a:solidFill>
                  <a:schemeClr val="accent1">
                    <a:lumMod val="75000"/>
                  </a:schemeClr>
                </a:solidFill>
              </a:rPr>
              <a:t>「不用坐車，走路就好！老師，你看：地圖上捷運站到醫院的距離，和和信醫院整棟大樓的大小差不多，用走的沒問題。」</a:t>
            </a:r>
            <a:r>
              <a:rPr lang="zh-TW" altLang="en-US" dirty="0"/>
              <a:t>果然，醫院就在離捷運站走路五分鐘可到的地方。</a:t>
            </a:r>
            <a:br>
              <a:rPr lang="zh-TW" altLang="en-US" dirty="0"/>
            </a:br>
            <a:r>
              <a:rPr lang="zh-TW" altLang="en-US" dirty="0"/>
              <a:t/>
            </a:r>
            <a:br>
              <a:rPr lang="zh-TW" altLang="en-US" dirty="0"/>
            </a:br>
            <a:r>
              <a:rPr lang="zh-TW" altLang="en-US" dirty="0"/>
              <a:t>這就是數學素養：</a:t>
            </a:r>
            <a:r>
              <a:rPr lang="zh-TW" altLang="en-US" dirty="0">
                <a:solidFill>
                  <a:srgbClr val="FF0000"/>
                </a:solidFill>
              </a:rPr>
              <a:t>面對現實問題，可以把學過的知識和能力用出來。</a:t>
            </a:r>
            <a:r>
              <a:rPr lang="zh-TW" altLang="en-US" dirty="0"/>
              <a:t>也就是說，學很多數學、做很多題目，並不等於能夠在生活中用出來，也就是不等於素養高</a:t>
            </a:r>
            <a:r>
              <a:rPr lang="zh-TW" altLang="en-US" dirty="0" smtClean="0"/>
              <a:t>。</a:t>
            </a:r>
            <a:endParaRPr lang="en-US" altLang="zh-TW" dirty="0" smtClean="0"/>
          </a:p>
          <a:p>
            <a:pPr marL="0" indent="0" algn="r">
              <a:buNone/>
            </a:pPr>
            <a:r>
              <a:rPr lang="en-US" altLang="zh-TW" dirty="0" smtClean="0"/>
              <a:t>-</a:t>
            </a:r>
            <a:r>
              <a:rPr lang="zh-TW" altLang="en-US" dirty="0" smtClean="0"/>
              <a:t>師大林福來教授</a:t>
            </a:r>
            <a:r>
              <a:rPr lang="en-US" altLang="zh-TW" dirty="0" smtClean="0"/>
              <a:t>-</a:t>
            </a:r>
            <a:endParaRPr lang="zh-TW" altLang="en-US" dirty="0"/>
          </a:p>
        </p:txBody>
      </p:sp>
    </p:spTree>
    <p:extLst>
      <p:ext uri="{BB962C8B-B14F-4D97-AF65-F5344CB8AC3E}">
        <p14:creationId xmlns:p14="http://schemas.microsoft.com/office/powerpoint/2010/main" val="2724527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數學素養簡單說</a:t>
            </a:r>
            <a:endParaRPr lang="zh-TW" altLang="en-US" dirty="0"/>
          </a:p>
        </p:txBody>
      </p:sp>
      <p:sp>
        <p:nvSpPr>
          <p:cNvPr id="3" name="內容版面配置區 2"/>
          <p:cNvSpPr>
            <a:spLocks noGrp="1"/>
          </p:cNvSpPr>
          <p:nvPr>
            <p:ph idx="1"/>
          </p:nvPr>
        </p:nvSpPr>
        <p:spPr/>
        <p:txBody>
          <a:bodyPr/>
          <a:lstStyle/>
          <a:p>
            <a:r>
              <a:rPr lang="zh-TW" altLang="en-US" sz="3600" dirty="0">
                <a:solidFill>
                  <a:schemeClr val="accent1">
                    <a:lumMod val="75000"/>
                  </a:schemeClr>
                </a:solidFill>
              </a:rPr>
              <a:t>簡單來說，數學素養就是有意圖與能力在恰當的時機用數學來看待（辨識</a:t>
            </a:r>
            <a:r>
              <a:rPr lang="en-US" altLang="zh-TW" sz="3600" dirty="0">
                <a:solidFill>
                  <a:schemeClr val="accent1">
                    <a:lumMod val="75000"/>
                  </a:schemeClr>
                </a:solidFill>
              </a:rPr>
              <a:t>/</a:t>
            </a:r>
            <a:r>
              <a:rPr lang="zh-TW" altLang="en-US" sz="3600" dirty="0">
                <a:solidFill>
                  <a:schemeClr val="accent1">
                    <a:lumMod val="75000"/>
                  </a:schemeClr>
                </a:solidFill>
              </a:rPr>
              <a:t>分析） 與探究（處理 </a:t>
            </a:r>
            <a:r>
              <a:rPr lang="en-US" altLang="zh-TW" sz="3600" dirty="0">
                <a:solidFill>
                  <a:schemeClr val="accent1">
                    <a:lumMod val="75000"/>
                  </a:schemeClr>
                </a:solidFill>
              </a:rPr>
              <a:t>/ </a:t>
            </a:r>
            <a:r>
              <a:rPr lang="zh-TW" altLang="en-US" sz="3600" dirty="0">
                <a:solidFill>
                  <a:schemeClr val="accent1">
                    <a:lumMod val="75000"/>
                  </a:schemeClr>
                </a:solidFill>
              </a:rPr>
              <a:t>解決）情境脈絡中的問題</a:t>
            </a:r>
            <a:r>
              <a:rPr lang="zh-TW" altLang="en-US" sz="3600" dirty="0"/>
              <a:t>。教師若要提升學生的數學素養，恰當的方 式就是布置學習環境</a:t>
            </a:r>
            <a:r>
              <a:rPr lang="zh-TW" altLang="en-US" sz="3600" dirty="0">
                <a:solidFill>
                  <a:srgbClr val="FF0000"/>
                </a:solidFill>
              </a:rPr>
              <a:t>使學生有機會以數學看待與探究情境脈絡中的問題</a:t>
            </a:r>
            <a:r>
              <a:rPr lang="zh-TW" altLang="en-US" sz="3600" dirty="0" smtClean="0"/>
              <a:t>。</a:t>
            </a:r>
            <a:endParaRPr lang="en-US" altLang="zh-TW" sz="3600" dirty="0" smtClean="0"/>
          </a:p>
          <a:p>
            <a:pPr marL="0" indent="0" algn="r">
              <a:buNone/>
            </a:pPr>
            <a:r>
              <a:rPr lang="en-US" altLang="zh-TW" sz="3600" dirty="0" smtClean="0"/>
              <a:t>-</a:t>
            </a:r>
            <a:r>
              <a:rPr lang="zh-TW" altLang="en-US" sz="3600" dirty="0" smtClean="0"/>
              <a:t>師大謝豐瑞教授</a:t>
            </a:r>
            <a:r>
              <a:rPr lang="en-US" altLang="zh-TW" sz="3600" dirty="0" smtClean="0"/>
              <a:t>-</a:t>
            </a:r>
            <a:endParaRPr lang="zh-TW" altLang="en-US" sz="3600" dirty="0"/>
          </a:p>
          <a:p>
            <a:endParaRPr lang="zh-TW" altLang="en-US" dirty="0"/>
          </a:p>
        </p:txBody>
      </p:sp>
    </p:spTree>
    <p:extLst>
      <p:ext uri="{BB962C8B-B14F-4D97-AF65-F5344CB8AC3E}">
        <p14:creationId xmlns:p14="http://schemas.microsoft.com/office/powerpoint/2010/main" val="6151059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554" y="133350"/>
            <a:ext cx="10023021" cy="4838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8467" y="3947532"/>
            <a:ext cx="7322031" cy="27485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28731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36003" y="1636587"/>
            <a:ext cx="3456395" cy="584775"/>
          </a:xfrm>
          <a:prstGeom prst="rect">
            <a:avLst/>
          </a:prstGeom>
        </p:spPr>
        <p:txBody>
          <a:bodyPr wrap="none">
            <a:spAutoFit/>
          </a:bodyPr>
          <a:lstStyle/>
          <a:p>
            <a:r>
              <a:rPr lang="zh-TW" altLang="en-US" sz="3200" b="1" dirty="0" smtClean="0"/>
              <a:t>今天這堂課很硬</a:t>
            </a:r>
            <a:r>
              <a:rPr lang="en-US" altLang="zh-TW" sz="3200" b="1" dirty="0" smtClean="0"/>
              <a:t>!!!</a:t>
            </a:r>
            <a:endParaRPr lang="zh-CN" altLang="en-US" sz="3200" b="1" dirty="0"/>
          </a:p>
        </p:txBody>
      </p:sp>
      <p:grpSp>
        <p:nvGrpSpPr>
          <p:cNvPr id="3" name="组合 2"/>
          <p:cNvGrpSpPr/>
          <p:nvPr/>
        </p:nvGrpSpPr>
        <p:grpSpPr>
          <a:xfrm>
            <a:off x="6044005" y="0"/>
            <a:ext cx="138209" cy="1686967"/>
            <a:chOff x="6044005" y="0"/>
            <a:chExt cx="138209" cy="1686967"/>
          </a:xfrm>
        </p:grpSpPr>
        <p:cxnSp>
          <p:nvCxnSpPr>
            <p:cNvPr id="4" name="直接连接符 3"/>
            <p:cNvCxnSpPr/>
            <p:nvPr/>
          </p:nvCxnSpPr>
          <p:spPr>
            <a:xfrm flipH="1">
              <a:off x="6096000" y="36610"/>
              <a:ext cx="1" cy="1558157"/>
            </a:xfrm>
            <a:prstGeom prst="line">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6044005" y="0"/>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6048768" y="1553521"/>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6722743" y="3788136"/>
            <a:ext cx="705382" cy="705382"/>
            <a:chOff x="3272949" y="3722523"/>
            <a:chExt cx="813408" cy="877328"/>
          </a:xfrm>
        </p:grpSpPr>
        <p:sp>
          <p:nvSpPr>
            <p:cNvPr id="18" name="椭圆 17"/>
            <p:cNvSpPr/>
            <p:nvPr/>
          </p:nvSpPr>
          <p:spPr>
            <a:xfrm>
              <a:off x="3272949" y="3722523"/>
              <a:ext cx="813408" cy="877328"/>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635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椭圆 18"/>
            <p:cNvSpPr/>
            <p:nvPr/>
          </p:nvSpPr>
          <p:spPr>
            <a:xfrm>
              <a:off x="3286069" y="3736674"/>
              <a:ext cx="787168" cy="849026"/>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9" name="组合 8"/>
          <p:cNvGrpSpPr/>
          <p:nvPr/>
        </p:nvGrpSpPr>
        <p:grpSpPr>
          <a:xfrm>
            <a:off x="4881070" y="2242874"/>
            <a:ext cx="2190211" cy="2190212"/>
            <a:chOff x="1488310" y="1579494"/>
            <a:chExt cx="1414094" cy="1414094"/>
          </a:xfrm>
        </p:grpSpPr>
        <p:grpSp>
          <p:nvGrpSpPr>
            <p:cNvPr id="14" name="组合 13"/>
            <p:cNvGrpSpPr/>
            <p:nvPr/>
          </p:nvGrpSpPr>
          <p:grpSpPr>
            <a:xfrm>
              <a:off x="1488310" y="1579494"/>
              <a:ext cx="1414094" cy="1414094"/>
              <a:chOff x="3176812" y="2273198"/>
              <a:chExt cx="2641825" cy="2726239"/>
            </a:xfrm>
          </p:grpSpPr>
          <p:sp>
            <p:nvSpPr>
              <p:cNvPr id="16" name="椭圆 15"/>
              <p:cNvSpPr/>
              <p:nvPr/>
            </p:nvSpPr>
            <p:spPr>
              <a:xfrm>
                <a:off x="3176812" y="2273198"/>
                <a:ext cx="2641825" cy="2726239"/>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2540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prstClr val="white"/>
                  </a:solidFill>
                </a:endParaRPr>
              </a:p>
            </p:txBody>
          </p:sp>
          <p:sp>
            <p:nvSpPr>
              <p:cNvPr id="17" name="椭圆 16"/>
              <p:cNvSpPr/>
              <p:nvPr/>
            </p:nvSpPr>
            <p:spPr>
              <a:xfrm>
                <a:off x="3268970" y="2368298"/>
                <a:ext cx="2457512" cy="2536037"/>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prstClr val="white"/>
                  </a:solidFill>
                </a:endParaRPr>
              </a:p>
            </p:txBody>
          </p:sp>
        </p:grpSp>
        <p:sp>
          <p:nvSpPr>
            <p:cNvPr id="15" name="文本框 14"/>
            <p:cNvSpPr txBox="1"/>
            <p:nvPr/>
          </p:nvSpPr>
          <p:spPr>
            <a:xfrm>
              <a:off x="1957492" y="1840234"/>
              <a:ext cx="475730" cy="1013439"/>
            </a:xfrm>
            <a:prstGeom prst="rect">
              <a:avLst/>
            </a:prstGeom>
            <a:noFill/>
          </p:spPr>
          <p:txBody>
            <a:bodyPr wrap="square" rtlCol="0">
              <a:spAutoFit/>
            </a:bodyPr>
            <a:lstStyle/>
            <a:p>
              <a:pPr algn="ctr"/>
              <a:r>
                <a:rPr lang="en-US" altLang="zh-CN" sz="9600" dirty="0" smtClean="0">
                  <a:solidFill>
                    <a:schemeClr val="accent2">
                      <a:lumMod val="75000"/>
                    </a:schemeClr>
                  </a:solidFill>
                  <a:latin typeface="方正超粗黑_GBK" panose="03000509000000000000" pitchFamily="65" charset="-122"/>
                  <a:ea typeface="方正超粗黑_GBK" panose="03000509000000000000" pitchFamily="65" charset="-122"/>
                </a:rPr>
                <a:t>3</a:t>
              </a:r>
              <a:endParaRPr lang="zh-CN" altLang="en-US" sz="9600" dirty="0" smtClean="0">
                <a:solidFill>
                  <a:schemeClr val="accent2">
                    <a:lumMod val="75000"/>
                  </a:schemeClr>
                </a:solidFill>
                <a:latin typeface="方正超粗黑_GBK" panose="03000509000000000000" pitchFamily="65" charset="-122"/>
                <a:ea typeface="方正超粗黑_GBK" panose="03000509000000000000" pitchFamily="65" charset="-122"/>
              </a:endParaRPr>
            </a:p>
          </p:txBody>
        </p:sp>
      </p:grpSp>
      <p:grpSp>
        <p:nvGrpSpPr>
          <p:cNvPr id="10" name="组合 9"/>
          <p:cNvGrpSpPr/>
          <p:nvPr/>
        </p:nvGrpSpPr>
        <p:grpSpPr>
          <a:xfrm>
            <a:off x="3746274" y="2793580"/>
            <a:ext cx="1192608" cy="1192608"/>
            <a:chOff x="3272949" y="3722523"/>
            <a:chExt cx="813408" cy="877328"/>
          </a:xfrm>
        </p:grpSpPr>
        <p:sp>
          <p:nvSpPr>
            <p:cNvPr id="12" name="椭圆 11"/>
            <p:cNvSpPr/>
            <p:nvPr/>
          </p:nvSpPr>
          <p:spPr>
            <a:xfrm>
              <a:off x="3272949" y="3722523"/>
              <a:ext cx="813408" cy="877328"/>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635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椭圆 12"/>
            <p:cNvSpPr/>
            <p:nvPr/>
          </p:nvSpPr>
          <p:spPr>
            <a:xfrm>
              <a:off x="3286068" y="3736674"/>
              <a:ext cx="787168" cy="849026"/>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0" name="矩形 19"/>
          <p:cNvSpPr/>
          <p:nvPr/>
        </p:nvSpPr>
        <p:spPr>
          <a:xfrm>
            <a:off x="3713102" y="5219902"/>
            <a:ext cx="5262979" cy="769441"/>
          </a:xfrm>
          <a:prstGeom prst="rect">
            <a:avLst/>
          </a:prstGeom>
        </p:spPr>
        <p:txBody>
          <a:bodyPr wrap="none">
            <a:spAutoFit/>
          </a:bodyPr>
          <a:lstStyle/>
          <a:p>
            <a:r>
              <a:rPr lang="zh-TW" altLang="en-US" sz="4400" dirty="0">
                <a:solidFill>
                  <a:schemeClr val="accent2">
                    <a:lumMod val="75000"/>
                  </a:schemeClr>
                </a:solidFill>
                <a:latin typeface="微软雅黑" panose="020B0503020204020204" pitchFamily="34" charset="-122"/>
                <a:ea typeface="微软雅黑" panose="020B0503020204020204" pitchFamily="34" charset="-122"/>
              </a:rPr>
              <a:t>征實無虛與操作體驗</a:t>
            </a:r>
            <a:endParaRPr lang="zh-CN" altLang="en-US" sz="4400" dirty="0">
              <a:solidFill>
                <a:schemeClr val="accent2">
                  <a:lumMod val="75000"/>
                </a:schemeClr>
              </a:solidFill>
              <a:latin typeface="微软雅黑" panose="020B0503020204020204" pitchFamily="34" charset="-122"/>
              <a:ea typeface="微软雅黑" panose="020B0503020204020204" pitchFamily="34" charset="-122"/>
            </a:endParaRPr>
          </a:p>
        </p:txBody>
      </p:sp>
      <p:sp>
        <p:nvSpPr>
          <p:cNvPr id="22" name="Freeform 107"/>
          <p:cNvSpPr>
            <a:spLocks noEditPoints="1"/>
          </p:cNvSpPr>
          <p:nvPr/>
        </p:nvSpPr>
        <p:spPr bwMode="auto">
          <a:xfrm>
            <a:off x="3905757" y="2975063"/>
            <a:ext cx="873637" cy="873637"/>
          </a:xfrm>
          <a:custGeom>
            <a:avLst/>
            <a:gdLst>
              <a:gd name="T0" fmla="*/ 32 w 257"/>
              <a:gd name="T1" fmla="*/ 152 h 256"/>
              <a:gd name="T2" fmla="*/ 3 w 257"/>
              <a:gd name="T3" fmla="*/ 128 h 256"/>
              <a:gd name="T4" fmla="*/ 3 w 257"/>
              <a:gd name="T5" fmla="*/ 98 h 256"/>
              <a:gd name="T6" fmla="*/ 30 w 257"/>
              <a:gd name="T7" fmla="*/ 75 h 256"/>
              <a:gd name="T8" fmla="*/ 38 w 257"/>
              <a:gd name="T9" fmla="*/ 65 h 256"/>
              <a:gd name="T10" fmla="*/ 65 w 257"/>
              <a:gd name="T11" fmla="*/ 53 h 256"/>
              <a:gd name="T12" fmla="*/ 80 w 257"/>
              <a:gd name="T13" fmla="*/ 15 h 256"/>
              <a:gd name="T14" fmla="*/ 124 w 257"/>
              <a:gd name="T15" fmla="*/ 0 h 256"/>
              <a:gd name="T16" fmla="*/ 172 w 257"/>
              <a:gd name="T17" fmla="*/ 24 h 256"/>
              <a:gd name="T18" fmla="*/ 188 w 257"/>
              <a:gd name="T19" fmla="*/ 57 h 256"/>
              <a:gd name="T20" fmla="*/ 215 w 257"/>
              <a:gd name="T21" fmla="*/ 68 h 256"/>
              <a:gd name="T22" fmla="*/ 227 w 257"/>
              <a:gd name="T23" fmla="*/ 96 h 256"/>
              <a:gd name="T24" fmla="*/ 233 w 257"/>
              <a:gd name="T25" fmla="*/ 98 h 256"/>
              <a:gd name="T26" fmla="*/ 253 w 257"/>
              <a:gd name="T27" fmla="*/ 114 h 256"/>
              <a:gd name="T28" fmla="*/ 253 w 257"/>
              <a:gd name="T29" fmla="*/ 136 h 256"/>
              <a:gd name="T30" fmla="*/ 233 w 257"/>
              <a:gd name="T31" fmla="*/ 153 h 256"/>
              <a:gd name="T32" fmla="*/ 36 w 257"/>
              <a:gd name="T33" fmla="*/ 182 h 256"/>
              <a:gd name="T34" fmla="*/ 26 w 257"/>
              <a:gd name="T35" fmla="*/ 204 h 256"/>
              <a:gd name="T36" fmla="*/ 12 w 257"/>
              <a:gd name="T37" fmla="*/ 196 h 256"/>
              <a:gd name="T38" fmla="*/ 25 w 257"/>
              <a:gd name="T39" fmla="*/ 176 h 256"/>
              <a:gd name="T40" fmla="*/ 63 w 257"/>
              <a:gd name="T41" fmla="*/ 234 h 256"/>
              <a:gd name="T42" fmla="*/ 54 w 257"/>
              <a:gd name="T43" fmla="*/ 256 h 256"/>
              <a:gd name="T44" fmla="*/ 39 w 257"/>
              <a:gd name="T45" fmla="*/ 248 h 256"/>
              <a:gd name="T46" fmla="*/ 52 w 257"/>
              <a:gd name="T47" fmla="*/ 228 h 256"/>
              <a:gd name="T48" fmla="*/ 97 w 257"/>
              <a:gd name="T49" fmla="*/ 182 h 256"/>
              <a:gd name="T50" fmla="*/ 86 w 257"/>
              <a:gd name="T51" fmla="*/ 204 h 256"/>
              <a:gd name="T52" fmla="*/ 72 w 257"/>
              <a:gd name="T53" fmla="*/ 196 h 256"/>
              <a:gd name="T54" fmla="*/ 86 w 257"/>
              <a:gd name="T55" fmla="*/ 176 h 256"/>
              <a:gd name="T56" fmla="*/ 116 w 257"/>
              <a:gd name="T57" fmla="*/ 214 h 256"/>
              <a:gd name="T58" fmla="*/ 120 w 257"/>
              <a:gd name="T59" fmla="*/ 211 h 256"/>
              <a:gd name="T60" fmla="*/ 119 w 257"/>
              <a:gd name="T61" fmla="*/ 193 h 256"/>
              <a:gd name="T62" fmla="*/ 137 w 257"/>
              <a:gd name="T63" fmla="*/ 191 h 256"/>
              <a:gd name="T64" fmla="*/ 140 w 257"/>
              <a:gd name="T65" fmla="*/ 185 h 256"/>
              <a:gd name="T66" fmla="*/ 156 w 257"/>
              <a:gd name="T67" fmla="*/ 182 h 256"/>
              <a:gd name="T68" fmla="*/ 155 w 257"/>
              <a:gd name="T69" fmla="*/ 198 h 256"/>
              <a:gd name="T70" fmla="*/ 173 w 257"/>
              <a:gd name="T71" fmla="*/ 196 h 256"/>
              <a:gd name="T72" fmla="*/ 175 w 257"/>
              <a:gd name="T73" fmla="*/ 210 h 256"/>
              <a:gd name="T74" fmla="*/ 155 w 257"/>
              <a:gd name="T75" fmla="*/ 218 h 256"/>
              <a:gd name="T76" fmla="*/ 172 w 257"/>
              <a:gd name="T77" fmla="*/ 231 h 256"/>
              <a:gd name="T78" fmla="*/ 167 w 257"/>
              <a:gd name="T79" fmla="*/ 244 h 256"/>
              <a:gd name="T80" fmla="*/ 149 w 257"/>
              <a:gd name="T81" fmla="*/ 236 h 256"/>
              <a:gd name="T82" fmla="*/ 146 w 257"/>
              <a:gd name="T83" fmla="*/ 252 h 256"/>
              <a:gd name="T84" fmla="*/ 130 w 257"/>
              <a:gd name="T85" fmla="*/ 243 h 256"/>
              <a:gd name="T86" fmla="*/ 130 w 257"/>
              <a:gd name="T87" fmla="*/ 239 h 256"/>
              <a:gd name="T88" fmla="*/ 114 w 257"/>
              <a:gd name="T89" fmla="*/ 230 h 256"/>
              <a:gd name="T90" fmla="*/ 206 w 257"/>
              <a:gd name="T91" fmla="*/ 180 h 256"/>
              <a:gd name="T92" fmla="*/ 208 w 257"/>
              <a:gd name="T93" fmla="*/ 179 h 256"/>
              <a:gd name="T94" fmla="*/ 211 w 257"/>
              <a:gd name="T95" fmla="*/ 165 h 256"/>
              <a:gd name="T96" fmla="*/ 225 w 257"/>
              <a:gd name="T97" fmla="*/ 166 h 256"/>
              <a:gd name="T98" fmla="*/ 227 w 257"/>
              <a:gd name="T99" fmla="*/ 163 h 256"/>
              <a:gd name="T100" fmla="*/ 241 w 257"/>
              <a:gd name="T101" fmla="*/ 163 h 256"/>
              <a:gd name="T102" fmla="*/ 236 w 257"/>
              <a:gd name="T103" fmla="*/ 175 h 256"/>
              <a:gd name="T104" fmla="*/ 250 w 257"/>
              <a:gd name="T105" fmla="*/ 176 h 256"/>
              <a:gd name="T106" fmla="*/ 249 w 257"/>
              <a:gd name="T107" fmla="*/ 187 h 256"/>
              <a:gd name="T108" fmla="*/ 233 w 257"/>
              <a:gd name="T109" fmla="*/ 189 h 256"/>
              <a:gd name="T110" fmla="*/ 244 w 257"/>
              <a:gd name="T111" fmla="*/ 201 h 256"/>
              <a:gd name="T112" fmla="*/ 237 w 257"/>
              <a:gd name="T113" fmla="*/ 210 h 256"/>
              <a:gd name="T114" fmla="*/ 225 w 257"/>
              <a:gd name="T115" fmla="*/ 201 h 256"/>
              <a:gd name="T116" fmla="*/ 221 w 257"/>
              <a:gd name="T117" fmla="*/ 213 h 256"/>
              <a:gd name="T118" fmla="*/ 211 w 257"/>
              <a:gd name="T119" fmla="*/ 204 h 256"/>
              <a:gd name="T120" fmla="*/ 211 w 257"/>
              <a:gd name="T121" fmla="*/ 200 h 256"/>
              <a:gd name="T122" fmla="*/ 201 w 257"/>
              <a:gd name="T123" fmla="*/ 19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7" h="256">
                <a:moveTo>
                  <a:pt x="228" y="153"/>
                </a:moveTo>
                <a:lnTo>
                  <a:pt x="228" y="153"/>
                </a:lnTo>
                <a:lnTo>
                  <a:pt x="39" y="153"/>
                </a:lnTo>
                <a:lnTo>
                  <a:pt x="39" y="153"/>
                </a:lnTo>
                <a:lnTo>
                  <a:pt x="32" y="152"/>
                </a:lnTo>
                <a:lnTo>
                  <a:pt x="24" y="150"/>
                </a:lnTo>
                <a:lnTo>
                  <a:pt x="17" y="146"/>
                </a:lnTo>
                <a:lnTo>
                  <a:pt x="12" y="141"/>
                </a:lnTo>
                <a:lnTo>
                  <a:pt x="7" y="135"/>
                </a:lnTo>
                <a:lnTo>
                  <a:pt x="3" y="128"/>
                </a:lnTo>
                <a:lnTo>
                  <a:pt x="2" y="120"/>
                </a:lnTo>
                <a:lnTo>
                  <a:pt x="0" y="113"/>
                </a:lnTo>
                <a:lnTo>
                  <a:pt x="0" y="113"/>
                </a:lnTo>
                <a:lnTo>
                  <a:pt x="2" y="105"/>
                </a:lnTo>
                <a:lnTo>
                  <a:pt x="3" y="98"/>
                </a:lnTo>
                <a:lnTo>
                  <a:pt x="7" y="92"/>
                </a:lnTo>
                <a:lnTo>
                  <a:pt x="11" y="85"/>
                </a:lnTo>
                <a:lnTo>
                  <a:pt x="16" y="81"/>
                </a:lnTo>
                <a:lnTo>
                  <a:pt x="23" y="78"/>
                </a:lnTo>
                <a:lnTo>
                  <a:pt x="30" y="75"/>
                </a:lnTo>
                <a:lnTo>
                  <a:pt x="37" y="74"/>
                </a:lnTo>
                <a:lnTo>
                  <a:pt x="37" y="74"/>
                </a:lnTo>
                <a:lnTo>
                  <a:pt x="37" y="72"/>
                </a:lnTo>
                <a:lnTo>
                  <a:pt x="37" y="72"/>
                </a:lnTo>
                <a:lnTo>
                  <a:pt x="38" y="65"/>
                </a:lnTo>
                <a:lnTo>
                  <a:pt x="41" y="61"/>
                </a:lnTo>
                <a:lnTo>
                  <a:pt x="45" y="57"/>
                </a:lnTo>
                <a:lnTo>
                  <a:pt x="49" y="54"/>
                </a:lnTo>
                <a:lnTo>
                  <a:pt x="58" y="53"/>
                </a:lnTo>
                <a:lnTo>
                  <a:pt x="65" y="53"/>
                </a:lnTo>
                <a:lnTo>
                  <a:pt x="65" y="53"/>
                </a:lnTo>
                <a:lnTo>
                  <a:pt x="67" y="41"/>
                </a:lnTo>
                <a:lnTo>
                  <a:pt x="69" y="32"/>
                </a:lnTo>
                <a:lnTo>
                  <a:pt x="75" y="23"/>
                </a:lnTo>
                <a:lnTo>
                  <a:pt x="80" y="15"/>
                </a:lnTo>
                <a:lnTo>
                  <a:pt x="88" y="9"/>
                </a:lnTo>
                <a:lnTo>
                  <a:pt x="98" y="3"/>
                </a:lnTo>
                <a:lnTo>
                  <a:pt x="110" y="1"/>
                </a:lnTo>
                <a:lnTo>
                  <a:pt x="124" y="0"/>
                </a:lnTo>
                <a:lnTo>
                  <a:pt x="124" y="0"/>
                </a:lnTo>
                <a:lnTo>
                  <a:pt x="136" y="1"/>
                </a:lnTo>
                <a:lnTo>
                  <a:pt x="146" y="3"/>
                </a:lnTo>
                <a:lnTo>
                  <a:pt x="156" y="9"/>
                </a:lnTo>
                <a:lnTo>
                  <a:pt x="164" y="16"/>
                </a:lnTo>
                <a:lnTo>
                  <a:pt x="172" y="24"/>
                </a:lnTo>
                <a:lnTo>
                  <a:pt x="177" y="35"/>
                </a:lnTo>
                <a:lnTo>
                  <a:pt x="181" y="45"/>
                </a:lnTo>
                <a:lnTo>
                  <a:pt x="182" y="57"/>
                </a:lnTo>
                <a:lnTo>
                  <a:pt x="182" y="57"/>
                </a:lnTo>
                <a:lnTo>
                  <a:pt x="188" y="57"/>
                </a:lnTo>
                <a:lnTo>
                  <a:pt x="188" y="57"/>
                </a:lnTo>
                <a:lnTo>
                  <a:pt x="195" y="57"/>
                </a:lnTo>
                <a:lnTo>
                  <a:pt x="203" y="59"/>
                </a:lnTo>
                <a:lnTo>
                  <a:pt x="210" y="63"/>
                </a:lnTo>
                <a:lnTo>
                  <a:pt x="215" y="68"/>
                </a:lnTo>
                <a:lnTo>
                  <a:pt x="220" y="74"/>
                </a:lnTo>
                <a:lnTo>
                  <a:pt x="224" y="80"/>
                </a:lnTo>
                <a:lnTo>
                  <a:pt x="227" y="88"/>
                </a:lnTo>
                <a:lnTo>
                  <a:pt x="227" y="96"/>
                </a:lnTo>
                <a:lnTo>
                  <a:pt x="227" y="96"/>
                </a:lnTo>
                <a:lnTo>
                  <a:pt x="227" y="98"/>
                </a:lnTo>
                <a:lnTo>
                  <a:pt x="227" y="98"/>
                </a:lnTo>
                <a:lnTo>
                  <a:pt x="228" y="97"/>
                </a:lnTo>
                <a:lnTo>
                  <a:pt x="228" y="97"/>
                </a:lnTo>
                <a:lnTo>
                  <a:pt x="233" y="98"/>
                </a:lnTo>
                <a:lnTo>
                  <a:pt x="238" y="100"/>
                </a:lnTo>
                <a:lnTo>
                  <a:pt x="244" y="102"/>
                </a:lnTo>
                <a:lnTo>
                  <a:pt x="247" y="106"/>
                </a:lnTo>
                <a:lnTo>
                  <a:pt x="251" y="110"/>
                </a:lnTo>
                <a:lnTo>
                  <a:pt x="253" y="114"/>
                </a:lnTo>
                <a:lnTo>
                  <a:pt x="255" y="119"/>
                </a:lnTo>
                <a:lnTo>
                  <a:pt x="255" y="124"/>
                </a:lnTo>
                <a:lnTo>
                  <a:pt x="255" y="124"/>
                </a:lnTo>
                <a:lnTo>
                  <a:pt x="255" y="131"/>
                </a:lnTo>
                <a:lnTo>
                  <a:pt x="253" y="136"/>
                </a:lnTo>
                <a:lnTo>
                  <a:pt x="251" y="140"/>
                </a:lnTo>
                <a:lnTo>
                  <a:pt x="247" y="144"/>
                </a:lnTo>
                <a:lnTo>
                  <a:pt x="244" y="148"/>
                </a:lnTo>
                <a:lnTo>
                  <a:pt x="238" y="150"/>
                </a:lnTo>
                <a:lnTo>
                  <a:pt x="233" y="153"/>
                </a:lnTo>
                <a:lnTo>
                  <a:pt x="228" y="153"/>
                </a:lnTo>
                <a:lnTo>
                  <a:pt x="228" y="153"/>
                </a:lnTo>
                <a:close/>
                <a:moveTo>
                  <a:pt x="36" y="170"/>
                </a:moveTo>
                <a:lnTo>
                  <a:pt x="36" y="170"/>
                </a:lnTo>
                <a:lnTo>
                  <a:pt x="36" y="182"/>
                </a:lnTo>
                <a:lnTo>
                  <a:pt x="34" y="192"/>
                </a:lnTo>
                <a:lnTo>
                  <a:pt x="33" y="198"/>
                </a:lnTo>
                <a:lnTo>
                  <a:pt x="33" y="198"/>
                </a:lnTo>
                <a:lnTo>
                  <a:pt x="30" y="201"/>
                </a:lnTo>
                <a:lnTo>
                  <a:pt x="26" y="204"/>
                </a:lnTo>
                <a:lnTo>
                  <a:pt x="21" y="204"/>
                </a:lnTo>
                <a:lnTo>
                  <a:pt x="17" y="202"/>
                </a:lnTo>
                <a:lnTo>
                  <a:pt x="17" y="202"/>
                </a:lnTo>
                <a:lnTo>
                  <a:pt x="13" y="200"/>
                </a:lnTo>
                <a:lnTo>
                  <a:pt x="12" y="196"/>
                </a:lnTo>
                <a:lnTo>
                  <a:pt x="12" y="191"/>
                </a:lnTo>
                <a:lnTo>
                  <a:pt x="13" y="187"/>
                </a:lnTo>
                <a:lnTo>
                  <a:pt x="13" y="187"/>
                </a:lnTo>
                <a:lnTo>
                  <a:pt x="17" y="182"/>
                </a:lnTo>
                <a:lnTo>
                  <a:pt x="25" y="176"/>
                </a:lnTo>
                <a:lnTo>
                  <a:pt x="36" y="170"/>
                </a:lnTo>
                <a:lnTo>
                  <a:pt x="36" y="170"/>
                </a:lnTo>
                <a:close/>
                <a:moveTo>
                  <a:pt x="63" y="222"/>
                </a:moveTo>
                <a:lnTo>
                  <a:pt x="63" y="222"/>
                </a:lnTo>
                <a:lnTo>
                  <a:pt x="63" y="234"/>
                </a:lnTo>
                <a:lnTo>
                  <a:pt x="62" y="244"/>
                </a:lnTo>
                <a:lnTo>
                  <a:pt x="60" y="250"/>
                </a:lnTo>
                <a:lnTo>
                  <a:pt x="60" y="250"/>
                </a:lnTo>
                <a:lnTo>
                  <a:pt x="58" y="253"/>
                </a:lnTo>
                <a:lnTo>
                  <a:pt x="54" y="256"/>
                </a:lnTo>
                <a:lnTo>
                  <a:pt x="49" y="256"/>
                </a:lnTo>
                <a:lnTo>
                  <a:pt x="45" y="254"/>
                </a:lnTo>
                <a:lnTo>
                  <a:pt x="45" y="254"/>
                </a:lnTo>
                <a:lnTo>
                  <a:pt x="41" y="252"/>
                </a:lnTo>
                <a:lnTo>
                  <a:pt x="39" y="248"/>
                </a:lnTo>
                <a:lnTo>
                  <a:pt x="39" y="243"/>
                </a:lnTo>
                <a:lnTo>
                  <a:pt x="41" y="239"/>
                </a:lnTo>
                <a:lnTo>
                  <a:pt x="41" y="239"/>
                </a:lnTo>
                <a:lnTo>
                  <a:pt x="45" y="234"/>
                </a:lnTo>
                <a:lnTo>
                  <a:pt x="52" y="228"/>
                </a:lnTo>
                <a:lnTo>
                  <a:pt x="63" y="222"/>
                </a:lnTo>
                <a:lnTo>
                  <a:pt x="63" y="222"/>
                </a:lnTo>
                <a:close/>
                <a:moveTo>
                  <a:pt x="97" y="170"/>
                </a:moveTo>
                <a:lnTo>
                  <a:pt x="97" y="170"/>
                </a:lnTo>
                <a:lnTo>
                  <a:pt x="97" y="182"/>
                </a:lnTo>
                <a:lnTo>
                  <a:pt x="95" y="192"/>
                </a:lnTo>
                <a:lnTo>
                  <a:pt x="94" y="198"/>
                </a:lnTo>
                <a:lnTo>
                  <a:pt x="94" y="198"/>
                </a:lnTo>
                <a:lnTo>
                  <a:pt x="90" y="201"/>
                </a:lnTo>
                <a:lnTo>
                  <a:pt x="86" y="204"/>
                </a:lnTo>
                <a:lnTo>
                  <a:pt x="82" y="204"/>
                </a:lnTo>
                <a:lnTo>
                  <a:pt x="78" y="202"/>
                </a:lnTo>
                <a:lnTo>
                  <a:pt x="78" y="202"/>
                </a:lnTo>
                <a:lnTo>
                  <a:pt x="75" y="200"/>
                </a:lnTo>
                <a:lnTo>
                  <a:pt x="72" y="196"/>
                </a:lnTo>
                <a:lnTo>
                  <a:pt x="72" y="191"/>
                </a:lnTo>
                <a:lnTo>
                  <a:pt x="73" y="187"/>
                </a:lnTo>
                <a:lnTo>
                  <a:pt x="73" y="187"/>
                </a:lnTo>
                <a:lnTo>
                  <a:pt x="78" y="182"/>
                </a:lnTo>
                <a:lnTo>
                  <a:pt x="86" y="176"/>
                </a:lnTo>
                <a:lnTo>
                  <a:pt x="97" y="170"/>
                </a:lnTo>
                <a:lnTo>
                  <a:pt x="97" y="170"/>
                </a:lnTo>
                <a:close/>
                <a:moveTo>
                  <a:pt x="121" y="223"/>
                </a:moveTo>
                <a:lnTo>
                  <a:pt x="116" y="218"/>
                </a:lnTo>
                <a:lnTo>
                  <a:pt x="116" y="214"/>
                </a:lnTo>
                <a:lnTo>
                  <a:pt x="120" y="213"/>
                </a:lnTo>
                <a:lnTo>
                  <a:pt x="129" y="221"/>
                </a:lnTo>
                <a:lnTo>
                  <a:pt x="142" y="215"/>
                </a:lnTo>
                <a:lnTo>
                  <a:pt x="132" y="208"/>
                </a:lnTo>
                <a:lnTo>
                  <a:pt x="120" y="211"/>
                </a:lnTo>
                <a:lnTo>
                  <a:pt x="117" y="209"/>
                </a:lnTo>
                <a:lnTo>
                  <a:pt x="117" y="205"/>
                </a:lnTo>
                <a:lnTo>
                  <a:pt x="125" y="202"/>
                </a:lnTo>
                <a:lnTo>
                  <a:pt x="117" y="197"/>
                </a:lnTo>
                <a:lnTo>
                  <a:pt x="119" y="193"/>
                </a:lnTo>
                <a:lnTo>
                  <a:pt x="123" y="192"/>
                </a:lnTo>
                <a:lnTo>
                  <a:pt x="129" y="197"/>
                </a:lnTo>
                <a:lnTo>
                  <a:pt x="130" y="189"/>
                </a:lnTo>
                <a:lnTo>
                  <a:pt x="134" y="188"/>
                </a:lnTo>
                <a:lnTo>
                  <a:pt x="137" y="191"/>
                </a:lnTo>
                <a:lnTo>
                  <a:pt x="136" y="202"/>
                </a:lnTo>
                <a:lnTo>
                  <a:pt x="146" y="210"/>
                </a:lnTo>
                <a:lnTo>
                  <a:pt x="147" y="197"/>
                </a:lnTo>
                <a:lnTo>
                  <a:pt x="138" y="189"/>
                </a:lnTo>
                <a:lnTo>
                  <a:pt x="140" y="185"/>
                </a:lnTo>
                <a:lnTo>
                  <a:pt x="143" y="184"/>
                </a:lnTo>
                <a:lnTo>
                  <a:pt x="149" y="189"/>
                </a:lnTo>
                <a:lnTo>
                  <a:pt x="150" y="180"/>
                </a:lnTo>
                <a:lnTo>
                  <a:pt x="154" y="179"/>
                </a:lnTo>
                <a:lnTo>
                  <a:pt x="156" y="182"/>
                </a:lnTo>
                <a:lnTo>
                  <a:pt x="155" y="191"/>
                </a:lnTo>
                <a:lnTo>
                  <a:pt x="163" y="187"/>
                </a:lnTo>
                <a:lnTo>
                  <a:pt x="166" y="189"/>
                </a:lnTo>
                <a:lnTo>
                  <a:pt x="166" y="193"/>
                </a:lnTo>
                <a:lnTo>
                  <a:pt x="155" y="198"/>
                </a:lnTo>
                <a:lnTo>
                  <a:pt x="153" y="211"/>
                </a:lnTo>
                <a:lnTo>
                  <a:pt x="164" y="206"/>
                </a:lnTo>
                <a:lnTo>
                  <a:pt x="167" y="195"/>
                </a:lnTo>
                <a:lnTo>
                  <a:pt x="171" y="193"/>
                </a:lnTo>
                <a:lnTo>
                  <a:pt x="173" y="196"/>
                </a:lnTo>
                <a:lnTo>
                  <a:pt x="172" y="204"/>
                </a:lnTo>
                <a:lnTo>
                  <a:pt x="180" y="200"/>
                </a:lnTo>
                <a:lnTo>
                  <a:pt x="184" y="202"/>
                </a:lnTo>
                <a:lnTo>
                  <a:pt x="182" y="206"/>
                </a:lnTo>
                <a:lnTo>
                  <a:pt x="175" y="210"/>
                </a:lnTo>
                <a:lnTo>
                  <a:pt x="181" y="214"/>
                </a:lnTo>
                <a:lnTo>
                  <a:pt x="180" y="218"/>
                </a:lnTo>
                <a:lnTo>
                  <a:pt x="176" y="219"/>
                </a:lnTo>
                <a:lnTo>
                  <a:pt x="167" y="213"/>
                </a:lnTo>
                <a:lnTo>
                  <a:pt x="155" y="218"/>
                </a:lnTo>
                <a:lnTo>
                  <a:pt x="166" y="226"/>
                </a:lnTo>
                <a:lnTo>
                  <a:pt x="176" y="221"/>
                </a:lnTo>
                <a:lnTo>
                  <a:pt x="180" y="223"/>
                </a:lnTo>
                <a:lnTo>
                  <a:pt x="179" y="227"/>
                </a:lnTo>
                <a:lnTo>
                  <a:pt x="172" y="231"/>
                </a:lnTo>
                <a:lnTo>
                  <a:pt x="179" y="236"/>
                </a:lnTo>
                <a:lnTo>
                  <a:pt x="179" y="240"/>
                </a:lnTo>
                <a:lnTo>
                  <a:pt x="175" y="241"/>
                </a:lnTo>
                <a:lnTo>
                  <a:pt x="167" y="236"/>
                </a:lnTo>
                <a:lnTo>
                  <a:pt x="167" y="244"/>
                </a:lnTo>
                <a:lnTo>
                  <a:pt x="163" y="245"/>
                </a:lnTo>
                <a:lnTo>
                  <a:pt x="159" y="243"/>
                </a:lnTo>
                <a:lnTo>
                  <a:pt x="162" y="231"/>
                </a:lnTo>
                <a:lnTo>
                  <a:pt x="151" y="223"/>
                </a:lnTo>
                <a:lnTo>
                  <a:pt x="149" y="236"/>
                </a:lnTo>
                <a:lnTo>
                  <a:pt x="158" y="243"/>
                </a:lnTo>
                <a:lnTo>
                  <a:pt x="158" y="247"/>
                </a:lnTo>
                <a:lnTo>
                  <a:pt x="154" y="248"/>
                </a:lnTo>
                <a:lnTo>
                  <a:pt x="147" y="244"/>
                </a:lnTo>
                <a:lnTo>
                  <a:pt x="146" y="252"/>
                </a:lnTo>
                <a:lnTo>
                  <a:pt x="143" y="254"/>
                </a:lnTo>
                <a:lnTo>
                  <a:pt x="140" y="252"/>
                </a:lnTo>
                <a:lnTo>
                  <a:pt x="141" y="243"/>
                </a:lnTo>
                <a:lnTo>
                  <a:pt x="134" y="245"/>
                </a:lnTo>
                <a:lnTo>
                  <a:pt x="130" y="243"/>
                </a:lnTo>
                <a:lnTo>
                  <a:pt x="132" y="239"/>
                </a:lnTo>
                <a:lnTo>
                  <a:pt x="142" y="235"/>
                </a:lnTo>
                <a:lnTo>
                  <a:pt x="143" y="222"/>
                </a:lnTo>
                <a:lnTo>
                  <a:pt x="132" y="227"/>
                </a:lnTo>
                <a:lnTo>
                  <a:pt x="130" y="239"/>
                </a:lnTo>
                <a:lnTo>
                  <a:pt x="127" y="240"/>
                </a:lnTo>
                <a:lnTo>
                  <a:pt x="124" y="237"/>
                </a:lnTo>
                <a:lnTo>
                  <a:pt x="124" y="230"/>
                </a:lnTo>
                <a:lnTo>
                  <a:pt x="116" y="232"/>
                </a:lnTo>
                <a:lnTo>
                  <a:pt x="114" y="230"/>
                </a:lnTo>
                <a:lnTo>
                  <a:pt x="114" y="226"/>
                </a:lnTo>
                <a:lnTo>
                  <a:pt x="121" y="223"/>
                </a:lnTo>
                <a:close/>
                <a:moveTo>
                  <a:pt x="208" y="188"/>
                </a:moveTo>
                <a:lnTo>
                  <a:pt x="205" y="183"/>
                </a:lnTo>
                <a:lnTo>
                  <a:pt x="206" y="180"/>
                </a:lnTo>
                <a:lnTo>
                  <a:pt x="208" y="180"/>
                </a:lnTo>
                <a:lnTo>
                  <a:pt x="214" y="187"/>
                </a:lnTo>
                <a:lnTo>
                  <a:pt x="224" y="185"/>
                </a:lnTo>
                <a:lnTo>
                  <a:pt x="218" y="178"/>
                </a:lnTo>
                <a:lnTo>
                  <a:pt x="208" y="179"/>
                </a:lnTo>
                <a:lnTo>
                  <a:pt x="207" y="176"/>
                </a:lnTo>
                <a:lnTo>
                  <a:pt x="208" y="174"/>
                </a:lnTo>
                <a:lnTo>
                  <a:pt x="214" y="172"/>
                </a:lnTo>
                <a:lnTo>
                  <a:pt x="210" y="167"/>
                </a:lnTo>
                <a:lnTo>
                  <a:pt x="211" y="165"/>
                </a:lnTo>
                <a:lnTo>
                  <a:pt x="214" y="165"/>
                </a:lnTo>
                <a:lnTo>
                  <a:pt x="218" y="170"/>
                </a:lnTo>
                <a:lnTo>
                  <a:pt x="220" y="165"/>
                </a:lnTo>
                <a:lnTo>
                  <a:pt x="223" y="163"/>
                </a:lnTo>
                <a:lnTo>
                  <a:pt x="225" y="166"/>
                </a:lnTo>
                <a:lnTo>
                  <a:pt x="221" y="174"/>
                </a:lnTo>
                <a:lnTo>
                  <a:pt x="228" y="182"/>
                </a:lnTo>
                <a:lnTo>
                  <a:pt x="232" y="172"/>
                </a:lnTo>
                <a:lnTo>
                  <a:pt x="225" y="166"/>
                </a:lnTo>
                <a:lnTo>
                  <a:pt x="227" y="163"/>
                </a:lnTo>
                <a:lnTo>
                  <a:pt x="229" y="162"/>
                </a:lnTo>
                <a:lnTo>
                  <a:pt x="233" y="167"/>
                </a:lnTo>
                <a:lnTo>
                  <a:pt x="236" y="161"/>
                </a:lnTo>
                <a:lnTo>
                  <a:pt x="238" y="161"/>
                </a:lnTo>
                <a:lnTo>
                  <a:pt x="241" y="163"/>
                </a:lnTo>
                <a:lnTo>
                  <a:pt x="238" y="169"/>
                </a:lnTo>
                <a:lnTo>
                  <a:pt x="244" y="169"/>
                </a:lnTo>
                <a:lnTo>
                  <a:pt x="246" y="170"/>
                </a:lnTo>
                <a:lnTo>
                  <a:pt x="245" y="174"/>
                </a:lnTo>
                <a:lnTo>
                  <a:pt x="236" y="175"/>
                </a:lnTo>
                <a:lnTo>
                  <a:pt x="233" y="184"/>
                </a:lnTo>
                <a:lnTo>
                  <a:pt x="242" y="183"/>
                </a:lnTo>
                <a:lnTo>
                  <a:pt x="245" y="174"/>
                </a:lnTo>
                <a:lnTo>
                  <a:pt x="249" y="174"/>
                </a:lnTo>
                <a:lnTo>
                  <a:pt x="250" y="176"/>
                </a:lnTo>
                <a:lnTo>
                  <a:pt x="249" y="182"/>
                </a:lnTo>
                <a:lnTo>
                  <a:pt x="255" y="180"/>
                </a:lnTo>
                <a:lnTo>
                  <a:pt x="257" y="183"/>
                </a:lnTo>
                <a:lnTo>
                  <a:pt x="255" y="185"/>
                </a:lnTo>
                <a:lnTo>
                  <a:pt x="249" y="187"/>
                </a:lnTo>
                <a:lnTo>
                  <a:pt x="253" y="191"/>
                </a:lnTo>
                <a:lnTo>
                  <a:pt x="251" y="193"/>
                </a:lnTo>
                <a:lnTo>
                  <a:pt x="249" y="195"/>
                </a:lnTo>
                <a:lnTo>
                  <a:pt x="244" y="188"/>
                </a:lnTo>
                <a:lnTo>
                  <a:pt x="233" y="189"/>
                </a:lnTo>
                <a:lnTo>
                  <a:pt x="240" y="197"/>
                </a:lnTo>
                <a:lnTo>
                  <a:pt x="249" y="196"/>
                </a:lnTo>
                <a:lnTo>
                  <a:pt x="250" y="197"/>
                </a:lnTo>
                <a:lnTo>
                  <a:pt x="249" y="201"/>
                </a:lnTo>
                <a:lnTo>
                  <a:pt x="244" y="201"/>
                </a:lnTo>
                <a:lnTo>
                  <a:pt x="247" y="206"/>
                </a:lnTo>
                <a:lnTo>
                  <a:pt x="246" y="209"/>
                </a:lnTo>
                <a:lnTo>
                  <a:pt x="244" y="210"/>
                </a:lnTo>
                <a:lnTo>
                  <a:pt x="240" y="205"/>
                </a:lnTo>
                <a:lnTo>
                  <a:pt x="237" y="210"/>
                </a:lnTo>
                <a:lnTo>
                  <a:pt x="234" y="210"/>
                </a:lnTo>
                <a:lnTo>
                  <a:pt x="232" y="208"/>
                </a:lnTo>
                <a:lnTo>
                  <a:pt x="236" y="200"/>
                </a:lnTo>
                <a:lnTo>
                  <a:pt x="229" y="192"/>
                </a:lnTo>
                <a:lnTo>
                  <a:pt x="225" y="201"/>
                </a:lnTo>
                <a:lnTo>
                  <a:pt x="232" y="209"/>
                </a:lnTo>
                <a:lnTo>
                  <a:pt x="231" y="211"/>
                </a:lnTo>
                <a:lnTo>
                  <a:pt x="227" y="211"/>
                </a:lnTo>
                <a:lnTo>
                  <a:pt x="224" y="208"/>
                </a:lnTo>
                <a:lnTo>
                  <a:pt x="221" y="213"/>
                </a:lnTo>
                <a:lnTo>
                  <a:pt x="219" y="214"/>
                </a:lnTo>
                <a:lnTo>
                  <a:pt x="216" y="211"/>
                </a:lnTo>
                <a:lnTo>
                  <a:pt x="219" y="205"/>
                </a:lnTo>
                <a:lnTo>
                  <a:pt x="214" y="206"/>
                </a:lnTo>
                <a:lnTo>
                  <a:pt x="211" y="204"/>
                </a:lnTo>
                <a:lnTo>
                  <a:pt x="212" y="201"/>
                </a:lnTo>
                <a:lnTo>
                  <a:pt x="221" y="200"/>
                </a:lnTo>
                <a:lnTo>
                  <a:pt x="224" y="191"/>
                </a:lnTo>
                <a:lnTo>
                  <a:pt x="215" y="192"/>
                </a:lnTo>
                <a:lnTo>
                  <a:pt x="211" y="200"/>
                </a:lnTo>
                <a:lnTo>
                  <a:pt x="208" y="201"/>
                </a:lnTo>
                <a:lnTo>
                  <a:pt x="207" y="198"/>
                </a:lnTo>
                <a:lnTo>
                  <a:pt x="208" y="193"/>
                </a:lnTo>
                <a:lnTo>
                  <a:pt x="202" y="193"/>
                </a:lnTo>
                <a:lnTo>
                  <a:pt x="201" y="192"/>
                </a:lnTo>
                <a:lnTo>
                  <a:pt x="202" y="189"/>
                </a:lnTo>
                <a:lnTo>
                  <a:pt x="208" y="188"/>
                </a:lnTo>
                <a:close/>
              </a:path>
            </a:pathLst>
          </a:custGeom>
          <a:solidFill>
            <a:srgbClr val="C55A11"/>
          </a:solidFill>
          <a:ln>
            <a:noFill/>
          </a:ln>
          <a:extLst/>
        </p:spPr>
        <p:txBody>
          <a:bodyPr vert="horz" wrap="square" lIns="91440" tIns="45720" rIns="91440" bIns="45720"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37143158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矩形 14"/>
          <p:cNvSpPr/>
          <p:nvPr/>
        </p:nvSpPr>
        <p:spPr>
          <a:xfrm>
            <a:off x="990601" y="5322508"/>
            <a:ext cx="10506074" cy="1384995"/>
          </a:xfrm>
          <a:prstGeom prst="rect">
            <a:avLst/>
          </a:prstGeom>
        </p:spPr>
        <p:txBody>
          <a:bodyPr wrap="square">
            <a:spAutoFit/>
          </a:bodyPr>
          <a:lstStyle/>
          <a:p>
            <a:r>
              <a:rPr lang="en-US" altLang="zh-CN" sz="2800" dirty="0" smtClean="0">
                <a:solidFill>
                  <a:schemeClr val="bg1"/>
                </a:solidFill>
                <a:latin typeface="Simsun" panose="02010600030101010101" pitchFamily="2" charset="-122"/>
                <a:ea typeface="Simsun" panose="02010600030101010101" pitchFamily="2" charset="-122"/>
              </a:rPr>
              <a:t>Unfortunately, no one can be told what the Matrix is. You have to see it for yourself.</a:t>
            </a:r>
          </a:p>
          <a:p>
            <a:pPr algn="r"/>
            <a:r>
              <a:rPr lang="en-US" altLang="zh-CN" sz="2800" dirty="0" smtClean="0">
                <a:solidFill>
                  <a:schemeClr val="bg1"/>
                </a:solidFill>
                <a:latin typeface="Simsun" panose="02010600030101010101" pitchFamily="2" charset="-122"/>
                <a:ea typeface="Simsun" panose="02010600030101010101" pitchFamily="2" charset="-122"/>
              </a:rPr>
              <a:t>Morpheus (“The Matrix”)   </a:t>
            </a:r>
            <a:endParaRPr lang="zh-CN" altLang="en-US" sz="2800" dirty="0">
              <a:solidFill>
                <a:schemeClr val="bg1"/>
              </a:solidFill>
            </a:endParaRPr>
          </a:p>
        </p:txBody>
      </p:sp>
    </p:spTree>
    <p:extLst>
      <p:ext uri="{BB962C8B-B14F-4D97-AF65-F5344CB8AC3E}">
        <p14:creationId xmlns:p14="http://schemas.microsoft.com/office/powerpoint/2010/main" val="34199458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等腰三角形 27"/>
          <p:cNvSpPr/>
          <p:nvPr/>
        </p:nvSpPr>
        <p:spPr>
          <a:xfrm rot="9235228">
            <a:off x="10706834" y="5337747"/>
            <a:ext cx="714375" cy="712138"/>
          </a:xfrm>
          <a:prstGeom prst="triangle">
            <a:avLst/>
          </a:prstGeom>
          <a:gradFill flip="none" rotWithShape="1">
            <a:gsLst>
              <a:gs pos="65000">
                <a:schemeClr val="accent1">
                  <a:lumMod val="5000"/>
                  <a:lumOff val="95000"/>
                </a:schemeClr>
              </a:gs>
              <a:gs pos="37000">
                <a:schemeClr val="bg1">
                  <a:lumMod val="85000"/>
                </a:schemeClr>
              </a:gs>
              <a:gs pos="100000">
                <a:schemeClr val="bg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等腰三角形 26"/>
          <p:cNvSpPr/>
          <p:nvPr/>
        </p:nvSpPr>
        <p:spPr>
          <a:xfrm rot="9235228">
            <a:off x="10697542" y="5340703"/>
            <a:ext cx="714375" cy="712138"/>
          </a:xfrm>
          <a:prstGeom prst="triangle">
            <a:avLst/>
          </a:prstGeom>
          <a:gradFill>
            <a:gsLst>
              <a:gs pos="61000">
                <a:schemeClr val="accent1">
                  <a:lumMod val="5000"/>
                  <a:lumOff val="95000"/>
                </a:schemeClr>
              </a:gs>
              <a:gs pos="37000">
                <a:schemeClr val="bg1">
                  <a:lumMod val="85000"/>
                </a:schemeClr>
              </a:gs>
              <a:gs pos="100000">
                <a:schemeClr val="bg1">
                  <a:lumMod val="75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381077" y="2378779"/>
            <a:ext cx="736832" cy="1200329"/>
          </a:xfrm>
          <a:prstGeom prst="rect">
            <a:avLst/>
          </a:prstGeom>
          <a:noFill/>
        </p:spPr>
        <p:txBody>
          <a:bodyPr wrap="square" rtlCol="0">
            <a:spAutoFit/>
          </a:bodyPr>
          <a:lstStyle/>
          <a:p>
            <a:pPr algn="ctr"/>
            <a:r>
              <a:rPr lang="en-US" altLang="zh-CN" sz="7200" dirty="0" smtClean="0">
                <a:solidFill>
                  <a:schemeClr val="accent2">
                    <a:lumMod val="75000"/>
                  </a:schemeClr>
                </a:solidFill>
                <a:latin typeface="方正超粗黑_GBK" panose="03000509000000000000" pitchFamily="65" charset="-122"/>
                <a:ea typeface="方正超粗黑_GBK" panose="03000509000000000000" pitchFamily="65" charset="-122"/>
              </a:rPr>
              <a:t>1</a:t>
            </a:r>
            <a:endParaRPr lang="zh-CN" altLang="en-US" sz="7200" dirty="0" smtClean="0">
              <a:solidFill>
                <a:schemeClr val="accent2">
                  <a:lumMod val="75000"/>
                </a:schemeClr>
              </a:solidFill>
              <a:latin typeface="方正超粗黑_GBK" panose="03000509000000000000" pitchFamily="65" charset="-122"/>
              <a:ea typeface="方正超粗黑_GBK" panose="03000509000000000000" pitchFamily="65" charset="-122"/>
            </a:endParaRPr>
          </a:p>
        </p:txBody>
      </p:sp>
      <p:cxnSp>
        <p:nvCxnSpPr>
          <p:cNvPr id="9" name="直接连接符 8"/>
          <p:cNvCxnSpPr/>
          <p:nvPr/>
        </p:nvCxnSpPr>
        <p:spPr>
          <a:xfrm>
            <a:off x="2117909" y="2528888"/>
            <a:ext cx="0" cy="900112"/>
          </a:xfrm>
          <a:prstGeom prst="line">
            <a:avLst/>
          </a:prstGeom>
          <a:ln w="19050">
            <a:solidFill>
              <a:schemeClr val="accent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1370148" y="4183768"/>
            <a:ext cx="736832" cy="1200329"/>
          </a:xfrm>
          <a:prstGeom prst="rect">
            <a:avLst/>
          </a:prstGeom>
          <a:noFill/>
        </p:spPr>
        <p:txBody>
          <a:bodyPr wrap="square" rtlCol="0">
            <a:spAutoFit/>
          </a:bodyPr>
          <a:lstStyle/>
          <a:p>
            <a:pPr algn="ctr"/>
            <a:r>
              <a:rPr lang="en-US" altLang="zh-CN" sz="7200" dirty="0">
                <a:solidFill>
                  <a:schemeClr val="accent2">
                    <a:lumMod val="75000"/>
                  </a:schemeClr>
                </a:solidFill>
                <a:latin typeface="方正超粗黑_GBK" panose="03000509000000000000" pitchFamily="65" charset="-122"/>
                <a:ea typeface="方正超粗黑_GBK" panose="03000509000000000000" pitchFamily="65" charset="-122"/>
              </a:rPr>
              <a:t>2</a:t>
            </a:r>
            <a:endParaRPr lang="zh-CN" altLang="en-US" sz="7200" dirty="0" smtClean="0">
              <a:solidFill>
                <a:schemeClr val="accent2">
                  <a:lumMod val="75000"/>
                </a:schemeClr>
              </a:solidFill>
              <a:latin typeface="方正超粗黑_GBK" panose="03000509000000000000" pitchFamily="65" charset="-122"/>
              <a:ea typeface="方正超粗黑_GBK" panose="03000509000000000000" pitchFamily="65" charset="-122"/>
            </a:endParaRPr>
          </a:p>
        </p:txBody>
      </p:sp>
      <p:cxnSp>
        <p:nvCxnSpPr>
          <p:cNvPr id="13" name="直接连接符 12"/>
          <p:cNvCxnSpPr/>
          <p:nvPr/>
        </p:nvCxnSpPr>
        <p:spPr>
          <a:xfrm>
            <a:off x="2148439" y="4268425"/>
            <a:ext cx="0" cy="900112"/>
          </a:xfrm>
          <a:prstGeom prst="line">
            <a:avLst/>
          </a:prstGeom>
          <a:ln w="19050">
            <a:solidFill>
              <a:schemeClr val="accent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2504076" y="2406887"/>
            <a:ext cx="4925421" cy="1323439"/>
          </a:xfrm>
          <a:prstGeom prst="rect">
            <a:avLst/>
          </a:prstGeom>
        </p:spPr>
        <p:txBody>
          <a:bodyPr wrap="square">
            <a:spAutoFit/>
          </a:bodyPr>
          <a:lstStyle/>
          <a:p>
            <a:r>
              <a:rPr lang="zh-TW" altLang="en-US" sz="4000" dirty="0" smtClean="0">
                <a:solidFill>
                  <a:schemeClr val="accent2">
                    <a:lumMod val="75000"/>
                  </a:schemeClr>
                </a:solidFill>
                <a:latin typeface="Cambria Math" panose="02040503050406030204" pitchFamily="18" charset="0"/>
              </a:rPr>
              <a:t>共同討論「圓」主題</a:t>
            </a:r>
            <a:r>
              <a:rPr lang="zh-TW" altLang="en-US" sz="4000" dirty="0">
                <a:solidFill>
                  <a:schemeClr val="accent2">
                    <a:lumMod val="75000"/>
                  </a:schemeClr>
                </a:solidFill>
                <a:latin typeface="Cambria Math" panose="02040503050406030204" pitchFamily="18" charset="0"/>
              </a:rPr>
              <a:t>數學核心概念與</a:t>
            </a:r>
            <a:r>
              <a:rPr lang="zh-TW" altLang="en-US" sz="4000" dirty="0" smtClean="0">
                <a:solidFill>
                  <a:schemeClr val="accent2">
                    <a:lumMod val="75000"/>
                  </a:schemeClr>
                </a:solidFill>
                <a:latin typeface="Cambria Math" panose="02040503050406030204" pitchFamily="18" charset="0"/>
              </a:rPr>
              <a:t>本質</a:t>
            </a:r>
            <a:endParaRPr lang="zh-TW" altLang="en-US" sz="4000" dirty="0">
              <a:solidFill>
                <a:schemeClr val="accent2">
                  <a:lumMod val="75000"/>
                </a:schemeClr>
              </a:solidFill>
              <a:latin typeface="Cambria Math" panose="02040503050406030204" pitchFamily="18" charset="0"/>
            </a:endParaRPr>
          </a:p>
        </p:txBody>
      </p:sp>
      <p:sp>
        <p:nvSpPr>
          <p:cNvPr id="15" name="矩形 14"/>
          <p:cNvSpPr/>
          <p:nvPr/>
        </p:nvSpPr>
        <p:spPr>
          <a:xfrm>
            <a:off x="2504077" y="4183768"/>
            <a:ext cx="4925421" cy="1323439"/>
          </a:xfrm>
          <a:prstGeom prst="rect">
            <a:avLst/>
          </a:prstGeom>
        </p:spPr>
        <p:txBody>
          <a:bodyPr wrap="square">
            <a:spAutoFit/>
          </a:bodyPr>
          <a:lstStyle/>
          <a:p>
            <a:r>
              <a:rPr lang="zh-TW" altLang="en-US" sz="4000" dirty="0">
                <a:solidFill>
                  <a:schemeClr val="accent2">
                    <a:lumMod val="75000"/>
                  </a:schemeClr>
                </a:solidFill>
                <a:latin typeface="Cambria Math" panose="02040503050406030204" pitchFamily="18" charset="0"/>
              </a:rPr>
              <a:t>找出屬於自己的</a:t>
            </a:r>
            <a:r>
              <a:rPr lang="zh-TW" altLang="en-US" sz="4000" dirty="0" smtClean="0">
                <a:solidFill>
                  <a:schemeClr val="accent2">
                    <a:lumMod val="75000"/>
                  </a:schemeClr>
                </a:solidFill>
                <a:latin typeface="Cambria Math" panose="02040503050406030204" pitchFamily="18" charset="0"/>
              </a:rPr>
              <a:t>教學流程與方式</a:t>
            </a:r>
            <a:endParaRPr lang="zh-CN" altLang="en-US" sz="4000" dirty="0">
              <a:solidFill>
                <a:schemeClr val="accent2">
                  <a:lumMod val="75000"/>
                </a:schemeClr>
              </a:solidFill>
              <a:latin typeface="Cambria Math" panose="02040503050406030204" pitchFamily="18" charset="0"/>
            </a:endParaRPr>
          </a:p>
        </p:txBody>
      </p:sp>
      <p:sp>
        <p:nvSpPr>
          <p:cNvPr id="17" name="椭圆形标注 16"/>
          <p:cNvSpPr/>
          <p:nvPr/>
        </p:nvSpPr>
        <p:spPr>
          <a:xfrm>
            <a:off x="8220388" y="2241541"/>
            <a:ext cx="2843633" cy="1905234"/>
          </a:xfrm>
          <a:prstGeom prst="wedgeEllipseCallout">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8620037" y="2653107"/>
            <a:ext cx="2339102" cy="954107"/>
          </a:xfrm>
          <a:prstGeom prst="rect">
            <a:avLst/>
          </a:prstGeom>
        </p:spPr>
        <p:txBody>
          <a:bodyPr wrap="none">
            <a:spAutoFit/>
          </a:bodyPr>
          <a:lstStyle/>
          <a:p>
            <a:r>
              <a:rPr lang="zh-TW" altLang="en-US" sz="2800" dirty="0" smtClean="0">
                <a:solidFill>
                  <a:schemeClr val="accent1">
                    <a:lumMod val="75000"/>
                  </a:schemeClr>
                </a:solidFill>
              </a:rPr>
              <a:t>考評是假的，</a:t>
            </a:r>
            <a:endParaRPr lang="en-US" altLang="zh-TW" sz="2800" dirty="0" smtClean="0">
              <a:solidFill>
                <a:schemeClr val="accent1">
                  <a:lumMod val="75000"/>
                </a:schemeClr>
              </a:solidFill>
            </a:endParaRPr>
          </a:p>
          <a:p>
            <a:r>
              <a:rPr lang="zh-TW" altLang="en-US" sz="2800" dirty="0" smtClean="0">
                <a:solidFill>
                  <a:schemeClr val="accent1">
                    <a:lumMod val="75000"/>
                  </a:schemeClr>
                </a:solidFill>
              </a:rPr>
              <a:t>成長是真的</a:t>
            </a:r>
            <a:endParaRPr lang="zh-CN" altLang="en-US" sz="2800" dirty="0">
              <a:solidFill>
                <a:schemeClr val="accent1">
                  <a:lumMod val="75000"/>
                </a:schemeClr>
              </a:solidFill>
            </a:endParaRPr>
          </a:p>
        </p:txBody>
      </p:sp>
      <p:grpSp>
        <p:nvGrpSpPr>
          <p:cNvPr id="23" name="组合 22"/>
          <p:cNvGrpSpPr/>
          <p:nvPr/>
        </p:nvGrpSpPr>
        <p:grpSpPr>
          <a:xfrm>
            <a:off x="8798192" y="3803992"/>
            <a:ext cx="2832705" cy="1828978"/>
            <a:chOff x="3176812" y="2273198"/>
            <a:chExt cx="2641825" cy="2726239"/>
          </a:xfrm>
        </p:grpSpPr>
        <p:sp>
          <p:nvSpPr>
            <p:cNvPr id="25" name="椭圆 24"/>
            <p:cNvSpPr/>
            <p:nvPr/>
          </p:nvSpPr>
          <p:spPr>
            <a:xfrm>
              <a:off x="3176812" y="2273198"/>
              <a:ext cx="2641825" cy="2726239"/>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2540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椭圆 25"/>
            <p:cNvSpPr/>
            <p:nvPr/>
          </p:nvSpPr>
          <p:spPr>
            <a:xfrm>
              <a:off x="3268970" y="2368299"/>
              <a:ext cx="2457512" cy="2536036"/>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9" name="Freeform 95"/>
          <p:cNvSpPr>
            <a:spLocks noEditPoints="1"/>
          </p:cNvSpPr>
          <p:nvPr/>
        </p:nvSpPr>
        <p:spPr bwMode="auto">
          <a:xfrm>
            <a:off x="9777725" y="4272709"/>
            <a:ext cx="873637" cy="880463"/>
          </a:xfrm>
          <a:custGeom>
            <a:avLst/>
            <a:gdLst>
              <a:gd name="T0" fmla="*/ 211 w 257"/>
              <a:gd name="T1" fmla="*/ 119 h 257"/>
              <a:gd name="T2" fmla="*/ 180 w 257"/>
              <a:gd name="T3" fmla="*/ 107 h 257"/>
              <a:gd name="T4" fmla="*/ 156 w 257"/>
              <a:gd name="T5" fmla="*/ 93 h 257"/>
              <a:gd name="T6" fmla="*/ 176 w 257"/>
              <a:gd name="T7" fmla="*/ 72 h 257"/>
              <a:gd name="T8" fmla="*/ 187 w 257"/>
              <a:gd name="T9" fmla="*/ 58 h 257"/>
              <a:gd name="T10" fmla="*/ 221 w 257"/>
              <a:gd name="T11" fmla="*/ 58 h 257"/>
              <a:gd name="T12" fmla="*/ 231 w 257"/>
              <a:gd name="T13" fmla="*/ 72 h 257"/>
              <a:gd name="T14" fmla="*/ 257 w 257"/>
              <a:gd name="T15" fmla="*/ 88 h 257"/>
              <a:gd name="T16" fmla="*/ 245 w 257"/>
              <a:gd name="T17" fmla="*/ 109 h 257"/>
              <a:gd name="T18" fmla="*/ 171 w 257"/>
              <a:gd name="T19" fmla="*/ 48 h 257"/>
              <a:gd name="T20" fmla="*/ 189 w 257"/>
              <a:gd name="T21" fmla="*/ 16 h 257"/>
              <a:gd name="T22" fmla="*/ 192 w 257"/>
              <a:gd name="T23" fmla="*/ 39 h 257"/>
              <a:gd name="T24" fmla="*/ 128 w 257"/>
              <a:gd name="T25" fmla="*/ 39 h 257"/>
              <a:gd name="T26" fmla="*/ 122 w 257"/>
              <a:gd name="T27" fmla="*/ 6 h 257"/>
              <a:gd name="T28" fmla="*/ 139 w 257"/>
              <a:gd name="T29" fmla="*/ 19 h 257"/>
              <a:gd name="T30" fmla="*/ 84 w 257"/>
              <a:gd name="T31" fmla="*/ 50 h 257"/>
              <a:gd name="T32" fmla="*/ 62 w 257"/>
              <a:gd name="T33" fmla="*/ 32 h 257"/>
              <a:gd name="T34" fmla="*/ 79 w 257"/>
              <a:gd name="T35" fmla="*/ 23 h 257"/>
              <a:gd name="T36" fmla="*/ 84 w 257"/>
              <a:gd name="T37" fmla="*/ 50 h 257"/>
              <a:gd name="T38" fmla="*/ 171 w 257"/>
              <a:gd name="T39" fmla="*/ 61 h 257"/>
              <a:gd name="T40" fmla="*/ 153 w 257"/>
              <a:gd name="T41" fmla="*/ 71 h 257"/>
              <a:gd name="T42" fmla="*/ 143 w 257"/>
              <a:gd name="T43" fmla="*/ 100 h 257"/>
              <a:gd name="T44" fmla="*/ 169 w 257"/>
              <a:gd name="T45" fmla="*/ 118 h 257"/>
              <a:gd name="T46" fmla="*/ 195 w 257"/>
              <a:gd name="T47" fmla="*/ 137 h 257"/>
              <a:gd name="T48" fmla="*/ 206 w 257"/>
              <a:gd name="T49" fmla="*/ 152 h 257"/>
              <a:gd name="T50" fmla="*/ 178 w 257"/>
              <a:gd name="T51" fmla="*/ 192 h 257"/>
              <a:gd name="T52" fmla="*/ 145 w 257"/>
              <a:gd name="T53" fmla="*/ 162 h 257"/>
              <a:gd name="T54" fmla="*/ 126 w 257"/>
              <a:gd name="T55" fmla="*/ 140 h 257"/>
              <a:gd name="T56" fmla="*/ 78 w 257"/>
              <a:gd name="T57" fmla="*/ 123 h 257"/>
              <a:gd name="T58" fmla="*/ 53 w 257"/>
              <a:gd name="T59" fmla="*/ 120 h 257"/>
              <a:gd name="T60" fmla="*/ 115 w 257"/>
              <a:gd name="T61" fmla="*/ 52 h 257"/>
              <a:gd name="T62" fmla="*/ 19 w 257"/>
              <a:gd name="T63" fmla="*/ 74 h 257"/>
              <a:gd name="T64" fmla="*/ 40 w 257"/>
              <a:gd name="T65" fmla="*/ 65 h 257"/>
              <a:gd name="T66" fmla="*/ 48 w 257"/>
              <a:gd name="T67" fmla="*/ 87 h 257"/>
              <a:gd name="T68" fmla="*/ 37 w 257"/>
              <a:gd name="T69" fmla="*/ 132 h 257"/>
              <a:gd name="T70" fmla="*/ 2 w 257"/>
              <a:gd name="T71" fmla="*/ 132 h 257"/>
              <a:gd name="T72" fmla="*/ 19 w 257"/>
              <a:gd name="T73" fmla="*/ 118 h 257"/>
              <a:gd name="T74" fmla="*/ 41 w 257"/>
              <a:gd name="T75" fmla="*/ 171 h 257"/>
              <a:gd name="T76" fmla="*/ 63 w 257"/>
              <a:gd name="T77" fmla="*/ 145 h 257"/>
              <a:gd name="T78" fmla="*/ 107 w 257"/>
              <a:gd name="T79" fmla="*/ 145 h 257"/>
              <a:gd name="T80" fmla="*/ 130 w 257"/>
              <a:gd name="T81" fmla="*/ 171 h 257"/>
              <a:gd name="T82" fmla="*/ 161 w 257"/>
              <a:gd name="T83" fmla="*/ 189 h 257"/>
              <a:gd name="T84" fmla="*/ 153 w 257"/>
              <a:gd name="T85" fmla="*/ 221 h 257"/>
              <a:gd name="T86" fmla="*/ 123 w 257"/>
              <a:gd name="T87" fmla="*/ 228 h 257"/>
              <a:gd name="T88" fmla="*/ 97 w 257"/>
              <a:gd name="T89" fmla="*/ 253 h 257"/>
              <a:gd name="T90" fmla="*/ 61 w 257"/>
              <a:gd name="T91" fmla="*/ 232 h 257"/>
              <a:gd name="T92" fmla="*/ 18 w 257"/>
              <a:gd name="T93" fmla="*/ 231 h 257"/>
              <a:gd name="T94" fmla="*/ 0 w 257"/>
              <a:gd name="T95" fmla="*/ 197 h 257"/>
              <a:gd name="T96" fmla="*/ 41 w 257"/>
              <a:gd name="T97" fmla="*/ 171 h 257"/>
              <a:gd name="T98" fmla="*/ 139 w 257"/>
              <a:gd name="T99" fmla="*/ 237 h 257"/>
              <a:gd name="T100" fmla="*/ 124 w 257"/>
              <a:gd name="T101" fmla="*/ 256 h 257"/>
              <a:gd name="T102" fmla="*/ 139 w 257"/>
              <a:gd name="T103" fmla="*/ 232 h 257"/>
              <a:gd name="T104" fmla="*/ 193 w 257"/>
              <a:gd name="T105" fmla="*/ 240 h 257"/>
              <a:gd name="T106" fmla="*/ 171 w 257"/>
              <a:gd name="T107" fmla="*/ 218 h 257"/>
              <a:gd name="T108" fmla="*/ 189 w 257"/>
              <a:gd name="T109" fmla="*/ 213 h 257"/>
              <a:gd name="T110" fmla="*/ 241 w 257"/>
              <a:gd name="T111" fmla="*/ 188 h 257"/>
              <a:gd name="T112" fmla="*/ 218 w 257"/>
              <a:gd name="T113" fmla="*/ 192 h 257"/>
              <a:gd name="T114" fmla="*/ 215 w 257"/>
              <a:gd name="T115" fmla="*/ 170 h 257"/>
              <a:gd name="T116" fmla="*/ 219 w 257"/>
              <a:gd name="T117" fmla="*/ 127 h 257"/>
              <a:gd name="T118" fmla="*/ 237 w 257"/>
              <a:gd name="T119" fmla="*/ 118 h 257"/>
              <a:gd name="T120" fmla="*/ 252 w 257"/>
              <a:gd name="T121" fmla="*/ 136 h 257"/>
              <a:gd name="T122" fmla="*/ 219 w 257"/>
              <a:gd name="T123" fmla="*/ 12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7" h="257">
                <a:moveTo>
                  <a:pt x="231" y="113"/>
                </a:moveTo>
                <a:lnTo>
                  <a:pt x="231" y="113"/>
                </a:lnTo>
                <a:lnTo>
                  <a:pt x="224" y="111"/>
                </a:lnTo>
                <a:lnTo>
                  <a:pt x="219" y="110"/>
                </a:lnTo>
                <a:lnTo>
                  <a:pt x="219" y="110"/>
                </a:lnTo>
                <a:lnTo>
                  <a:pt x="215" y="115"/>
                </a:lnTo>
                <a:lnTo>
                  <a:pt x="211" y="119"/>
                </a:lnTo>
                <a:lnTo>
                  <a:pt x="206" y="122"/>
                </a:lnTo>
                <a:lnTo>
                  <a:pt x="200" y="123"/>
                </a:lnTo>
                <a:lnTo>
                  <a:pt x="200" y="123"/>
                </a:lnTo>
                <a:lnTo>
                  <a:pt x="193" y="122"/>
                </a:lnTo>
                <a:lnTo>
                  <a:pt x="188" y="118"/>
                </a:lnTo>
                <a:lnTo>
                  <a:pt x="183" y="113"/>
                </a:lnTo>
                <a:lnTo>
                  <a:pt x="180" y="107"/>
                </a:lnTo>
                <a:lnTo>
                  <a:pt x="180" y="107"/>
                </a:lnTo>
                <a:lnTo>
                  <a:pt x="176" y="107"/>
                </a:lnTo>
                <a:lnTo>
                  <a:pt x="176" y="107"/>
                </a:lnTo>
                <a:lnTo>
                  <a:pt x="169" y="106"/>
                </a:lnTo>
                <a:lnTo>
                  <a:pt x="162" y="102"/>
                </a:lnTo>
                <a:lnTo>
                  <a:pt x="157" y="97"/>
                </a:lnTo>
                <a:lnTo>
                  <a:pt x="156" y="93"/>
                </a:lnTo>
                <a:lnTo>
                  <a:pt x="156" y="89"/>
                </a:lnTo>
                <a:lnTo>
                  <a:pt x="156" y="89"/>
                </a:lnTo>
                <a:lnTo>
                  <a:pt x="156" y="87"/>
                </a:lnTo>
                <a:lnTo>
                  <a:pt x="157" y="83"/>
                </a:lnTo>
                <a:lnTo>
                  <a:pt x="162" y="78"/>
                </a:lnTo>
                <a:lnTo>
                  <a:pt x="169" y="74"/>
                </a:lnTo>
                <a:lnTo>
                  <a:pt x="176" y="72"/>
                </a:lnTo>
                <a:lnTo>
                  <a:pt x="176" y="72"/>
                </a:lnTo>
                <a:lnTo>
                  <a:pt x="179" y="72"/>
                </a:lnTo>
                <a:lnTo>
                  <a:pt x="179" y="72"/>
                </a:lnTo>
                <a:lnTo>
                  <a:pt x="179" y="68"/>
                </a:lnTo>
                <a:lnTo>
                  <a:pt x="182" y="65"/>
                </a:lnTo>
                <a:lnTo>
                  <a:pt x="183" y="61"/>
                </a:lnTo>
                <a:lnTo>
                  <a:pt x="187" y="58"/>
                </a:lnTo>
                <a:lnTo>
                  <a:pt x="195" y="54"/>
                </a:lnTo>
                <a:lnTo>
                  <a:pt x="198" y="53"/>
                </a:lnTo>
                <a:lnTo>
                  <a:pt x="204" y="53"/>
                </a:lnTo>
                <a:lnTo>
                  <a:pt x="204" y="53"/>
                </a:lnTo>
                <a:lnTo>
                  <a:pt x="209" y="53"/>
                </a:lnTo>
                <a:lnTo>
                  <a:pt x="213" y="54"/>
                </a:lnTo>
                <a:lnTo>
                  <a:pt x="221" y="58"/>
                </a:lnTo>
                <a:lnTo>
                  <a:pt x="223" y="62"/>
                </a:lnTo>
                <a:lnTo>
                  <a:pt x="226" y="65"/>
                </a:lnTo>
                <a:lnTo>
                  <a:pt x="228" y="68"/>
                </a:lnTo>
                <a:lnTo>
                  <a:pt x="228" y="72"/>
                </a:lnTo>
                <a:lnTo>
                  <a:pt x="228" y="72"/>
                </a:lnTo>
                <a:lnTo>
                  <a:pt x="231" y="72"/>
                </a:lnTo>
                <a:lnTo>
                  <a:pt x="231" y="72"/>
                </a:lnTo>
                <a:lnTo>
                  <a:pt x="236" y="72"/>
                </a:lnTo>
                <a:lnTo>
                  <a:pt x="241" y="74"/>
                </a:lnTo>
                <a:lnTo>
                  <a:pt x="245" y="75"/>
                </a:lnTo>
                <a:lnTo>
                  <a:pt x="249" y="78"/>
                </a:lnTo>
                <a:lnTo>
                  <a:pt x="253" y="81"/>
                </a:lnTo>
                <a:lnTo>
                  <a:pt x="254" y="84"/>
                </a:lnTo>
                <a:lnTo>
                  <a:pt x="257" y="88"/>
                </a:lnTo>
                <a:lnTo>
                  <a:pt x="257" y="92"/>
                </a:lnTo>
                <a:lnTo>
                  <a:pt x="257" y="92"/>
                </a:lnTo>
                <a:lnTo>
                  <a:pt x="257" y="96"/>
                </a:lnTo>
                <a:lnTo>
                  <a:pt x="254" y="100"/>
                </a:lnTo>
                <a:lnTo>
                  <a:pt x="253" y="104"/>
                </a:lnTo>
                <a:lnTo>
                  <a:pt x="249" y="106"/>
                </a:lnTo>
                <a:lnTo>
                  <a:pt x="245" y="109"/>
                </a:lnTo>
                <a:lnTo>
                  <a:pt x="241" y="111"/>
                </a:lnTo>
                <a:lnTo>
                  <a:pt x="236" y="113"/>
                </a:lnTo>
                <a:lnTo>
                  <a:pt x="231" y="113"/>
                </a:lnTo>
                <a:lnTo>
                  <a:pt x="231" y="113"/>
                </a:lnTo>
                <a:close/>
                <a:moveTo>
                  <a:pt x="174" y="50"/>
                </a:moveTo>
                <a:lnTo>
                  <a:pt x="174" y="50"/>
                </a:lnTo>
                <a:lnTo>
                  <a:pt x="171" y="48"/>
                </a:lnTo>
                <a:lnTo>
                  <a:pt x="171" y="42"/>
                </a:lnTo>
                <a:lnTo>
                  <a:pt x="171" y="36"/>
                </a:lnTo>
                <a:lnTo>
                  <a:pt x="175" y="28"/>
                </a:lnTo>
                <a:lnTo>
                  <a:pt x="175" y="28"/>
                </a:lnTo>
                <a:lnTo>
                  <a:pt x="179" y="23"/>
                </a:lnTo>
                <a:lnTo>
                  <a:pt x="184" y="19"/>
                </a:lnTo>
                <a:lnTo>
                  <a:pt x="189" y="16"/>
                </a:lnTo>
                <a:lnTo>
                  <a:pt x="193" y="16"/>
                </a:lnTo>
                <a:lnTo>
                  <a:pt x="193" y="16"/>
                </a:lnTo>
                <a:lnTo>
                  <a:pt x="196" y="20"/>
                </a:lnTo>
                <a:lnTo>
                  <a:pt x="196" y="26"/>
                </a:lnTo>
                <a:lnTo>
                  <a:pt x="196" y="32"/>
                </a:lnTo>
                <a:lnTo>
                  <a:pt x="192" y="39"/>
                </a:lnTo>
                <a:lnTo>
                  <a:pt x="192" y="39"/>
                </a:lnTo>
                <a:lnTo>
                  <a:pt x="188" y="45"/>
                </a:lnTo>
                <a:lnTo>
                  <a:pt x="183" y="49"/>
                </a:lnTo>
                <a:lnTo>
                  <a:pt x="178" y="52"/>
                </a:lnTo>
                <a:lnTo>
                  <a:pt x="174" y="50"/>
                </a:lnTo>
                <a:lnTo>
                  <a:pt x="174" y="50"/>
                </a:lnTo>
                <a:close/>
                <a:moveTo>
                  <a:pt x="128" y="39"/>
                </a:moveTo>
                <a:lnTo>
                  <a:pt x="128" y="39"/>
                </a:lnTo>
                <a:lnTo>
                  <a:pt x="124" y="37"/>
                </a:lnTo>
                <a:lnTo>
                  <a:pt x="122" y="33"/>
                </a:lnTo>
                <a:lnTo>
                  <a:pt x="119" y="27"/>
                </a:lnTo>
                <a:lnTo>
                  <a:pt x="119" y="19"/>
                </a:lnTo>
                <a:lnTo>
                  <a:pt x="119" y="19"/>
                </a:lnTo>
                <a:lnTo>
                  <a:pt x="119" y="11"/>
                </a:lnTo>
                <a:lnTo>
                  <a:pt x="122" y="6"/>
                </a:lnTo>
                <a:lnTo>
                  <a:pt x="124" y="1"/>
                </a:lnTo>
                <a:lnTo>
                  <a:pt x="128" y="0"/>
                </a:lnTo>
                <a:lnTo>
                  <a:pt x="128" y="0"/>
                </a:lnTo>
                <a:lnTo>
                  <a:pt x="132" y="1"/>
                </a:lnTo>
                <a:lnTo>
                  <a:pt x="136" y="6"/>
                </a:lnTo>
                <a:lnTo>
                  <a:pt x="139" y="11"/>
                </a:lnTo>
                <a:lnTo>
                  <a:pt x="139" y="19"/>
                </a:lnTo>
                <a:lnTo>
                  <a:pt x="139" y="19"/>
                </a:lnTo>
                <a:lnTo>
                  <a:pt x="139" y="27"/>
                </a:lnTo>
                <a:lnTo>
                  <a:pt x="136" y="33"/>
                </a:lnTo>
                <a:lnTo>
                  <a:pt x="132" y="37"/>
                </a:lnTo>
                <a:lnTo>
                  <a:pt x="128" y="39"/>
                </a:lnTo>
                <a:lnTo>
                  <a:pt x="128" y="39"/>
                </a:lnTo>
                <a:close/>
                <a:moveTo>
                  <a:pt x="84" y="50"/>
                </a:moveTo>
                <a:lnTo>
                  <a:pt x="84" y="50"/>
                </a:lnTo>
                <a:lnTo>
                  <a:pt x="80" y="52"/>
                </a:lnTo>
                <a:lnTo>
                  <a:pt x="75" y="49"/>
                </a:lnTo>
                <a:lnTo>
                  <a:pt x="70" y="45"/>
                </a:lnTo>
                <a:lnTo>
                  <a:pt x="66" y="39"/>
                </a:lnTo>
                <a:lnTo>
                  <a:pt x="66" y="39"/>
                </a:lnTo>
                <a:lnTo>
                  <a:pt x="62" y="32"/>
                </a:lnTo>
                <a:lnTo>
                  <a:pt x="61" y="26"/>
                </a:lnTo>
                <a:lnTo>
                  <a:pt x="62" y="20"/>
                </a:lnTo>
                <a:lnTo>
                  <a:pt x="65" y="16"/>
                </a:lnTo>
                <a:lnTo>
                  <a:pt x="65" y="16"/>
                </a:lnTo>
                <a:lnTo>
                  <a:pt x="69" y="16"/>
                </a:lnTo>
                <a:lnTo>
                  <a:pt x="74" y="19"/>
                </a:lnTo>
                <a:lnTo>
                  <a:pt x="79" y="23"/>
                </a:lnTo>
                <a:lnTo>
                  <a:pt x="83" y="28"/>
                </a:lnTo>
                <a:lnTo>
                  <a:pt x="83" y="28"/>
                </a:lnTo>
                <a:lnTo>
                  <a:pt x="87" y="36"/>
                </a:lnTo>
                <a:lnTo>
                  <a:pt x="87" y="42"/>
                </a:lnTo>
                <a:lnTo>
                  <a:pt x="87" y="48"/>
                </a:lnTo>
                <a:lnTo>
                  <a:pt x="84" y="50"/>
                </a:lnTo>
                <a:lnTo>
                  <a:pt x="84" y="50"/>
                </a:lnTo>
                <a:close/>
                <a:moveTo>
                  <a:pt x="131" y="50"/>
                </a:moveTo>
                <a:lnTo>
                  <a:pt x="131" y="50"/>
                </a:lnTo>
                <a:lnTo>
                  <a:pt x="143" y="52"/>
                </a:lnTo>
                <a:lnTo>
                  <a:pt x="153" y="53"/>
                </a:lnTo>
                <a:lnTo>
                  <a:pt x="162" y="57"/>
                </a:lnTo>
                <a:lnTo>
                  <a:pt x="171" y="61"/>
                </a:lnTo>
                <a:lnTo>
                  <a:pt x="171" y="61"/>
                </a:lnTo>
                <a:lnTo>
                  <a:pt x="171" y="63"/>
                </a:lnTo>
                <a:lnTo>
                  <a:pt x="171" y="63"/>
                </a:lnTo>
                <a:lnTo>
                  <a:pt x="169" y="63"/>
                </a:lnTo>
                <a:lnTo>
                  <a:pt x="169" y="63"/>
                </a:lnTo>
                <a:lnTo>
                  <a:pt x="163" y="65"/>
                </a:lnTo>
                <a:lnTo>
                  <a:pt x="158" y="67"/>
                </a:lnTo>
                <a:lnTo>
                  <a:pt x="153" y="71"/>
                </a:lnTo>
                <a:lnTo>
                  <a:pt x="149" y="75"/>
                </a:lnTo>
                <a:lnTo>
                  <a:pt x="146" y="80"/>
                </a:lnTo>
                <a:lnTo>
                  <a:pt x="144" y="85"/>
                </a:lnTo>
                <a:lnTo>
                  <a:pt x="143" y="91"/>
                </a:lnTo>
                <a:lnTo>
                  <a:pt x="141" y="96"/>
                </a:lnTo>
                <a:lnTo>
                  <a:pt x="141" y="96"/>
                </a:lnTo>
                <a:lnTo>
                  <a:pt x="143" y="100"/>
                </a:lnTo>
                <a:lnTo>
                  <a:pt x="144" y="104"/>
                </a:lnTo>
                <a:lnTo>
                  <a:pt x="146" y="107"/>
                </a:lnTo>
                <a:lnTo>
                  <a:pt x="149" y="111"/>
                </a:lnTo>
                <a:lnTo>
                  <a:pt x="153" y="114"/>
                </a:lnTo>
                <a:lnTo>
                  <a:pt x="158" y="117"/>
                </a:lnTo>
                <a:lnTo>
                  <a:pt x="163" y="118"/>
                </a:lnTo>
                <a:lnTo>
                  <a:pt x="169" y="118"/>
                </a:lnTo>
                <a:lnTo>
                  <a:pt x="169" y="118"/>
                </a:lnTo>
                <a:lnTo>
                  <a:pt x="174" y="118"/>
                </a:lnTo>
                <a:lnTo>
                  <a:pt x="174" y="118"/>
                </a:lnTo>
                <a:lnTo>
                  <a:pt x="176" y="126"/>
                </a:lnTo>
                <a:lnTo>
                  <a:pt x="183" y="132"/>
                </a:lnTo>
                <a:lnTo>
                  <a:pt x="189" y="136"/>
                </a:lnTo>
                <a:lnTo>
                  <a:pt x="195" y="137"/>
                </a:lnTo>
                <a:lnTo>
                  <a:pt x="198" y="137"/>
                </a:lnTo>
                <a:lnTo>
                  <a:pt x="198" y="137"/>
                </a:lnTo>
                <a:lnTo>
                  <a:pt x="205" y="137"/>
                </a:lnTo>
                <a:lnTo>
                  <a:pt x="210" y="135"/>
                </a:lnTo>
                <a:lnTo>
                  <a:pt x="210" y="135"/>
                </a:lnTo>
                <a:lnTo>
                  <a:pt x="209" y="144"/>
                </a:lnTo>
                <a:lnTo>
                  <a:pt x="206" y="152"/>
                </a:lnTo>
                <a:lnTo>
                  <a:pt x="204" y="159"/>
                </a:lnTo>
                <a:lnTo>
                  <a:pt x="200" y="167"/>
                </a:lnTo>
                <a:lnTo>
                  <a:pt x="196" y="175"/>
                </a:lnTo>
                <a:lnTo>
                  <a:pt x="191" y="182"/>
                </a:lnTo>
                <a:lnTo>
                  <a:pt x="184" y="187"/>
                </a:lnTo>
                <a:lnTo>
                  <a:pt x="178" y="192"/>
                </a:lnTo>
                <a:lnTo>
                  <a:pt x="178" y="192"/>
                </a:lnTo>
                <a:lnTo>
                  <a:pt x="176" y="185"/>
                </a:lnTo>
                <a:lnTo>
                  <a:pt x="174" y="180"/>
                </a:lnTo>
                <a:lnTo>
                  <a:pt x="170" y="175"/>
                </a:lnTo>
                <a:lnTo>
                  <a:pt x="165" y="170"/>
                </a:lnTo>
                <a:lnTo>
                  <a:pt x="159" y="166"/>
                </a:lnTo>
                <a:lnTo>
                  <a:pt x="153" y="163"/>
                </a:lnTo>
                <a:lnTo>
                  <a:pt x="145" y="162"/>
                </a:lnTo>
                <a:lnTo>
                  <a:pt x="139" y="161"/>
                </a:lnTo>
                <a:lnTo>
                  <a:pt x="139" y="161"/>
                </a:lnTo>
                <a:lnTo>
                  <a:pt x="135" y="162"/>
                </a:lnTo>
                <a:lnTo>
                  <a:pt x="135" y="162"/>
                </a:lnTo>
                <a:lnTo>
                  <a:pt x="133" y="154"/>
                </a:lnTo>
                <a:lnTo>
                  <a:pt x="130" y="146"/>
                </a:lnTo>
                <a:lnTo>
                  <a:pt x="126" y="140"/>
                </a:lnTo>
                <a:lnTo>
                  <a:pt x="119" y="133"/>
                </a:lnTo>
                <a:lnTo>
                  <a:pt x="113" y="130"/>
                </a:lnTo>
                <a:lnTo>
                  <a:pt x="105" y="126"/>
                </a:lnTo>
                <a:lnTo>
                  <a:pt x="96" y="123"/>
                </a:lnTo>
                <a:lnTo>
                  <a:pt x="87" y="123"/>
                </a:lnTo>
                <a:lnTo>
                  <a:pt x="87" y="123"/>
                </a:lnTo>
                <a:lnTo>
                  <a:pt x="78" y="123"/>
                </a:lnTo>
                <a:lnTo>
                  <a:pt x="69" y="126"/>
                </a:lnTo>
                <a:lnTo>
                  <a:pt x="61" y="130"/>
                </a:lnTo>
                <a:lnTo>
                  <a:pt x="53" y="135"/>
                </a:lnTo>
                <a:lnTo>
                  <a:pt x="53" y="135"/>
                </a:lnTo>
                <a:lnTo>
                  <a:pt x="53" y="130"/>
                </a:lnTo>
                <a:lnTo>
                  <a:pt x="53" y="130"/>
                </a:lnTo>
                <a:lnTo>
                  <a:pt x="53" y="120"/>
                </a:lnTo>
                <a:lnTo>
                  <a:pt x="54" y="113"/>
                </a:lnTo>
                <a:lnTo>
                  <a:pt x="59" y="98"/>
                </a:lnTo>
                <a:lnTo>
                  <a:pt x="66" y="85"/>
                </a:lnTo>
                <a:lnTo>
                  <a:pt x="76" y="74"/>
                </a:lnTo>
                <a:lnTo>
                  <a:pt x="88" y="63"/>
                </a:lnTo>
                <a:lnTo>
                  <a:pt x="101" y="57"/>
                </a:lnTo>
                <a:lnTo>
                  <a:pt x="115" y="52"/>
                </a:lnTo>
                <a:lnTo>
                  <a:pt x="123" y="50"/>
                </a:lnTo>
                <a:lnTo>
                  <a:pt x="131" y="50"/>
                </a:lnTo>
                <a:lnTo>
                  <a:pt x="131" y="50"/>
                </a:lnTo>
                <a:close/>
                <a:moveTo>
                  <a:pt x="30" y="83"/>
                </a:moveTo>
                <a:lnTo>
                  <a:pt x="30" y="83"/>
                </a:lnTo>
                <a:lnTo>
                  <a:pt x="23" y="78"/>
                </a:lnTo>
                <a:lnTo>
                  <a:pt x="19" y="74"/>
                </a:lnTo>
                <a:lnTo>
                  <a:pt x="17" y="68"/>
                </a:lnTo>
                <a:lnTo>
                  <a:pt x="18" y="65"/>
                </a:lnTo>
                <a:lnTo>
                  <a:pt x="18" y="65"/>
                </a:lnTo>
                <a:lnTo>
                  <a:pt x="20" y="62"/>
                </a:lnTo>
                <a:lnTo>
                  <a:pt x="26" y="61"/>
                </a:lnTo>
                <a:lnTo>
                  <a:pt x="32" y="62"/>
                </a:lnTo>
                <a:lnTo>
                  <a:pt x="40" y="65"/>
                </a:lnTo>
                <a:lnTo>
                  <a:pt x="40" y="65"/>
                </a:lnTo>
                <a:lnTo>
                  <a:pt x="45" y="70"/>
                </a:lnTo>
                <a:lnTo>
                  <a:pt x="50" y="75"/>
                </a:lnTo>
                <a:lnTo>
                  <a:pt x="52" y="79"/>
                </a:lnTo>
                <a:lnTo>
                  <a:pt x="52" y="84"/>
                </a:lnTo>
                <a:lnTo>
                  <a:pt x="52" y="84"/>
                </a:lnTo>
                <a:lnTo>
                  <a:pt x="48" y="87"/>
                </a:lnTo>
                <a:lnTo>
                  <a:pt x="43" y="87"/>
                </a:lnTo>
                <a:lnTo>
                  <a:pt x="36" y="85"/>
                </a:lnTo>
                <a:lnTo>
                  <a:pt x="30" y="83"/>
                </a:lnTo>
                <a:lnTo>
                  <a:pt x="30" y="83"/>
                </a:lnTo>
                <a:close/>
                <a:moveTo>
                  <a:pt x="39" y="128"/>
                </a:moveTo>
                <a:lnTo>
                  <a:pt x="39" y="128"/>
                </a:lnTo>
                <a:lnTo>
                  <a:pt x="37" y="132"/>
                </a:lnTo>
                <a:lnTo>
                  <a:pt x="33" y="136"/>
                </a:lnTo>
                <a:lnTo>
                  <a:pt x="27" y="137"/>
                </a:lnTo>
                <a:lnTo>
                  <a:pt x="19" y="139"/>
                </a:lnTo>
                <a:lnTo>
                  <a:pt x="19" y="139"/>
                </a:lnTo>
                <a:lnTo>
                  <a:pt x="13" y="137"/>
                </a:lnTo>
                <a:lnTo>
                  <a:pt x="6" y="136"/>
                </a:lnTo>
                <a:lnTo>
                  <a:pt x="2" y="132"/>
                </a:lnTo>
                <a:lnTo>
                  <a:pt x="1" y="128"/>
                </a:lnTo>
                <a:lnTo>
                  <a:pt x="1" y="128"/>
                </a:lnTo>
                <a:lnTo>
                  <a:pt x="2" y="124"/>
                </a:lnTo>
                <a:lnTo>
                  <a:pt x="6" y="122"/>
                </a:lnTo>
                <a:lnTo>
                  <a:pt x="13" y="119"/>
                </a:lnTo>
                <a:lnTo>
                  <a:pt x="19" y="118"/>
                </a:lnTo>
                <a:lnTo>
                  <a:pt x="19" y="118"/>
                </a:lnTo>
                <a:lnTo>
                  <a:pt x="27" y="119"/>
                </a:lnTo>
                <a:lnTo>
                  <a:pt x="33" y="122"/>
                </a:lnTo>
                <a:lnTo>
                  <a:pt x="37" y="124"/>
                </a:lnTo>
                <a:lnTo>
                  <a:pt x="39" y="128"/>
                </a:lnTo>
                <a:lnTo>
                  <a:pt x="39" y="128"/>
                </a:lnTo>
                <a:close/>
                <a:moveTo>
                  <a:pt x="41" y="171"/>
                </a:moveTo>
                <a:lnTo>
                  <a:pt x="41" y="171"/>
                </a:lnTo>
                <a:lnTo>
                  <a:pt x="45" y="171"/>
                </a:lnTo>
                <a:lnTo>
                  <a:pt x="45" y="171"/>
                </a:lnTo>
                <a:lnTo>
                  <a:pt x="46" y="166"/>
                </a:lnTo>
                <a:lnTo>
                  <a:pt x="49" y="159"/>
                </a:lnTo>
                <a:lnTo>
                  <a:pt x="53" y="154"/>
                </a:lnTo>
                <a:lnTo>
                  <a:pt x="58" y="149"/>
                </a:lnTo>
                <a:lnTo>
                  <a:pt x="63" y="145"/>
                </a:lnTo>
                <a:lnTo>
                  <a:pt x="71" y="143"/>
                </a:lnTo>
                <a:lnTo>
                  <a:pt x="78" y="141"/>
                </a:lnTo>
                <a:lnTo>
                  <a:pt x="85" y="140"/>
                </a:lnTo>
                <a:lnTo>
                  <a:pt x="85" y="140"/>
                </a:lnTo>
                <a:lnTo>
                  <a:pt x="93" y="141"/>
                </a:lnTo>
                <a:lnTo>
                  <a:pt x="101" y="143"/>
                </a:lnTo>
                <a:lnTo>
                  <a:pt x="107" y="145"/>
                </a:lnTo>
                <a:lnTo>
                  <a:pt x="113" y="149"/>
                </a:lnTo>
                <a:lnTo>
                  <a:pt x="118" y="154"/>
                </a:lnTo>
                <a:lnTo>
                  <a:pt x="122" y="159"/>
                </a:lnTo>
                <a:lnTo>
                  <a:pt x="124" y="165"/>
                </a:lnTo>
                <a:lnTo>
                  <a:pt x="126" y="171"/>
                </a:lnTo>
                <a:lnTo>
                  <a:pt x="126" y="171"/>
                </a:lnTo>
                <a:lnTo>
                  <a:pt x="130" y="171"/>
                </a:lnTo>
                <a:lnTo>
                  <a:pt x="130" y="171"/>
                </a:lnTo>
                <a:lnTo>
                  <a:pt x="136" y="172"/>
                </a:lnTo>
                <a:lnTo>
                  <a:pt x="143" y="174"/>
                </a:lnTo>
                <a:lnTo>
                  <a:pt x="149" y="176"/>
                </a:lnTo>
                <a:lnTo>
                  <a:pt x="153" y="180"/>
                </a:lnTo>
                <a:lnTo>
                  <a:pt x="158" y="184"/>
                </a:lnTo>
                <a:lnTo>
                  <a:pt x="161" y="189"/>
                </a:lnTo>
                <a:lnTo>
                  <a:pt x="163" y="195"/>
                </a:lnTo>
                <a:lnTo>
                  <a:pt x="163" y="200"/>
                </a:lnTo>
                <a:lnTo>
                  <a:pt x="163" y="200"/>
                </a:lnTo>
                <a:lnTo>
                  <a:pt x="163" y="206"/>
                </a:lnTo>
                <a:lnTo>
                  <a:pt x="161" y="211"/>
                </a:lnTo>
                <a:lnTo>
                  <a:pt x="158" y="215"/>
                </a:lnTo>
                <a:lnTo>
                  <a:pt x="153" y="221"/>
                </a:lnTo>
                <a:lnTo>
                  <a:pt x="149" y="223"/>
                </a:lnTo>
                <a:lnTo>
                  <a:pt x="143" y="226"/>
                </a:lnTo>
                <a:lnTo>
                  <a:pt x="136" y="228"/>
                </a:lnTo>
                <a:lnTo>
                  <a:pt x="130" y="228"/>
                </a:lnTo>
                <a:lnTo>
                  <a:pt x="130" y="228"/>
                </a:lnTo>
                <a:lnTo>
                  <a:pt x="123" y="228"/>
                </a:lnTo>
                <a:lnTo>
                  <a:pt x="123" y="228"/>
                </a:lnTo>
                <a:lnTo>
                  <a:pt x="120" y="234"/>
                </a:lnTo>
                <a:lnTo>
                  <a:pt x="118" y="237"/>
                </a:lnTo>
                <a:lnTo>
                  <a:pt x="115" y="243"/>
                </a:lnTo>
                <a:lnTo>
                  <a:pt x="111" y="247"/>
                </a:lnTo>
                <a:lnTo>
                  <a:pt x="107" y="249"/>
                </a:lnTo>
                <a:lnTo>
                  <a:pt x="102" y="252"/>
                </a:lnTo>
                <a:lnTo>
                  <a:pt x="97" y="253"/>
                </a:lnTo>
                <a:lnTo>
                  <a:pt x="91" y="253"/>
                </a:lnTo>
                <a:lnTo>
                  <a:pt x="91" y="253"/>
                </a:lnTo>
                <a:lnTo>
                  <a:pt x="85" y="253"/>
                </a:lnTo>
                <a:lnTo>
                  <a:pt x="81" y="252"/>
                </a:lnTo>
                <a:lnTo>
                  <a:pt x="72" y="248"/>
                </a:lnTo>
                <a:lnTo>
                  <a:pt x="66" y="241"/>
                </a:lnTo>
                <a:lnTo>
                  <a:pt x="61" y="232"/>
                </a:lnTo>
                <a:lnTo>
                  <a:pt x="61" y="232"/>
                </a:lnTo>
                <a:lnTo>
                  <a:pt x="52" y="236"/>
                </a:lnTo>
                <a:lnTo>
                  <a:pt x="41" y="237"/>
                </a:lnTo>
                <a:lnTo>
                  <a:pt x="41" y="237"/>
                </a:lnTo>
                <a:lnTo>
                  <a:pt x="32" y="236"/>
                </a:lnTo>
                <a:lnTo>
                  <a:pt x="24" y="235"/>
                </a:lnTo>
                <a:lnTo>
                  <a:pt x="18" y="231"/>
                </a:lnTo>
                <a:lnTo>
                  <a:pt x="11" y="227"/>
                </a:lnTo>
                <a:lnTo>
                  <a:pt x="6" y="222"/>
                </a:lnTo>
                <a:lnTo>
                  <a:pt x="2" y="217"/>
                </a:lnTo>
                <a:lnTo>
                  <a:pt x="0" y="210"/>
                </a:lnTo>
                <a:lnTo>
                  <a:pt x="0" y="204"/>
                </a:lnTo>
                <a:lnTo>
                  <a:pt x="0" y="204"/>
                </a:lnTo>
                <a:lnTo>
                  <a:pt x="0" y="197"/>
                </a:lnTo>
                <a:lnTo>
                  <a:pt x="2" y="192"/>
                </a:lnTo>
                <a:lnTo>
                  <a:pt x="6" y="185"/>
                </a:lnTo>
                <a:lnTo>
                  <a:pt x="11" y="182"/>
                </a:lnTo>
                <a:lnTo>
                  <a:pt x="18" y="176"/>
                </a:lnTo>
                <a:lnTo>
                  <a:pt x="24" y="174"/>
                </a:lnTo>
                <a:lnTo>
                  <a:pt x="32" y="172"/>
                </a:lnTo>
                <a:lnTo>
                  <a:pt x="41" y="171"/>
                </a:lnTo>
                <a:lnTo>
                  <a:pt x="41" y="171"/>
                </a:lnTo>
                <a:close/>
                <a:moveTo>
                  <a:pt x="139" y="232"/>
                </a:moveTo>
                <a:lnTo>
                  <a:pt x="139" y="232"/>
                </a:lnTo>
                <a:lnTo>
                  <a:pt x="139" y="232"/>
                </a:lnTo>
                <a:lnTo>
                  <a:pt x="139" y="232"/>
                </a:lnTo>
                <a:lnTo>
                  <a:pt x="139" y="237"/>
                </a:lnTo>
                <a:lnTo>
                  <a:pt x="139" y="237"/>
                </a:lnTo>
                <a:lnTo>
                  <a:pt x="139" y="245"/>
                </a:lnTo>
                <a:lnTo>
                  <a:pt x="136" y="252"/>
                </a:lnTo>
                <a:lnTo>
                  <a:pt x="132" y="256"/>
                </a:lnTo>
                <a:lnTo>
                  <a:pt x="128" y="257"/>
                </a:lnTo>
                <a:lnTo>
                  <a:pt x="128" y="257"/>
                </a:lnTo>
                <a:lnTo>
                  <a:pt x="127" y="257"/>
                </a:lnTo>
                <a:lnTo>
                  <a:pt x="124" y="256"/>
                </a:lnTo>
                <a:lnTo>
                  <a:pt x="122" y="250"/>
                </a:lnTo>
                <a:lnTo>
                  <a:pt x="122" y="250"/>
                </a:lnTo>
                <a:lnTo>
                  <a:pt x="127" y="241"/>
                </a:lnTo>
                <a:lnTo>
                  <a:pt x="130" y="232"/>
                </a:lnTo>
                <a:lnTo>
                  <a:pt x="130" y="232"/>
                </a:lnTo>
                <a:lnTo>
                  <a:pt x="139" y="232"/>
                </a:lnTo>
                <a:lnTo>
                  <a:pt x="139" y="232"/>
                </a:lnTo>
                <a:close/>
                <a:moveTo>
                  <a:pt x="192" y="218"/>
                </a:moveTo>
                <a:lnTo>
                  <a:pt x="192" y="218"/>
                </a:lnTo>
                <a:lnTo>
                  <a:pt x="196" y="224"/>
                </a:lnTo>
                <a:lnTo>
                  <a:pt x="196" y="231"/>
                </a:lnTo>
                <a:lnTo>
                  <a:pt x="196" y="236"/>
                </a:lnTo>
                <a:lnTo>
                  <a:pt x="193" y="240"/>
                </a:lnTo>
                <a:lnTo>
                  <a:pt x="193" y="240"/>
                </a:lnTo>
                <a:lnTo>
                  <a:pt x="189" y="240"/>
                </a:lnTo>
                <a:lnTo>
                  <a:pt x="184" y="239"/>
                </a:lnTo>
                <a:lnTo>
                  <a:pt x="179" y="234"/>
                </a:lnTo>
                <a:lnTo>
                  <a:pt x="175" y="228"/>
                </a:lnTo>
                <a:lnTo>
                  <a:pt x="175" y="228"/>
                </a:lnTo>
                <a:lnTo>
                  <a:pt x="172" y="223"/>
                </a:lnTo>
                <a:lnTo>
                  <a:pt x="171" y="218"/>
                </a:lnTo>
                <a:lnTo>
                  <a:pt x="171" y="218"/>
                </a:lnTo>
                <a:lnTo>
                  <a:pt x="175" y="211"/>
                </a:lnTo>
                <a:lnTo>
                  <a:pt x="178" y="205"/>
                </a:lnTo>
                <a:lnTo>
                  <a:pt x="178" y="205"/>
                </a:lnTo>
                <a:lnTo>
                  <a:pt x="182" y="206"/>
                </a:lnTo>
                <a:lnTo>
                  <a:pt x="185" y="209"/>
                </a:lnTo>
                <a:lnTo>
                  <a:pt x="189" y="213"/>
                </a:lnTo>
                <a:lnTo>
                  <a:pt x="192" y="218"/>
                </a:lnTo>
                <a:lnTo>
                  <a:pt x="192" y="218"/>
                </a:lnTo>
                <a:close/>
                <a:moveTo>
                  <a:pt x="228" y="174"/>
                </a:moveTo>
                <a:lnTo>
                  <a:pt x="228" y="174"/>
                </a:lnTo>
                <a:lnTo>
                  <a:pt x="235" y="179"/>
                </a:lnTo>
                <a:lnTo>
                  <a:pt x="239" y="184"/>
                </a:lnTo>
                <a:lnTo>
                  <a:pt x="241" y="188"/>
                </a:lnTo>
                <a:lnTo>
                  <a:pt x="240" y="193"/>
                </a:lnTo>
                <a:lnTo>
                  <a:pt x="240" y="193"/>
                </a:lnTo>
                <a:lnTo>
                  <a:pt x="237" y="196"/>
                </a:lnTo>
                <a:lnTo>
                  <a:pt x="232" y="196"/>
                </a:lnTo>
                <a:lnTo>
                  <a:pt x="226" y="195"/>
                </a:lnTo>
                <a:lnTo>
                  <a:pt x="218" y="192"/>
                </a:lnTo>
                <a:lnTo>
                  <a:pt x="218" y="192"/>
                </a:lnTo>
                <a:lnTo>
                  <a:pt x="213" y="187"/>
                </a:lnTo>
                <a:lnTo>
                  <a:pt x="208" y="183"/>
                </a:lnTo>
                <a:lnTo>
                  <a:pt x="206" y="178"/>
                </a:lnTo>
                <a:lnTo>
                  <a:pt x="206" y="174"/>
                </a:lnTo>
                <a:lnTo>
                  <a:pt x="206" y="174"/>
                </a:lnTo>
                <a:lnTo>
                  <a:pt x="210" y="171"/>
                </a:lnTo>
                <a:lnTo>
                  <a:pt x="215" y="170"/>
                </a:lnTo>
                <a:lnTo>
                  <a:pt x="222" y="171"/>
                </a:lnTo>
                <a:lnTo>
                  <a:pt x="228" y="174"/>
                </a:lnTo>
                <a:lnTo>
                  <a:pt x="228" y="174"/>
                </a:lnTo>
                <a:close/>
                <a:moveTo>
                  <a:pt x="219" y="128"/>
                </a:moveTo>
                <a:lnTo>
                  <a:pt x="219" y="128"/>
                </a:lnTo>
                <a:lnTo>
                  <a:pt x="219" y="127"/>
                </a:lnTo>
                <a:lnTo>
                  <a:pt x="219" y="127"/>
                </a:lnTo>
                <a:lnTo>
                  <a:pt x="221" y="124"/>
                </a:lnTo>
                <a:lnTo>
                  <a:pt x="221" y="124"/>
                </a:lnTo>
                <a:lnTo>
                  <a:pt x="223" y="122"/>
                </a:lnTo>
                <a:lnTo>
                  <a:pt x="227" y="120"/>
                </a:lnTo>
                <a:lnTo>
                  <a:pt x="232" y="119"/>
                </a:lnTo>
                <a:lnTo>
                  <a:pt x="237" y="118"/>
                </a:lnTo>
                <a:lnTo>
                  <a:pt x="237" y="118"/>
                </a:lnTo>
                <a:lnTo>
                  <a:pt x="245" y="119"/>
                </a:lnTo>
                <a:lnTo>
                  <a:pt x="252" y="122"/>
                </a:lnTo>
                <a:lnTo>
                  <a:pt x="256" y="124"/>
                </a:lnTo>
                <a:lnTo>
                  <a:pt x="257" y="128"/>
                </a:lnTo>
                <a:lnTo>
                  <a:pt x="257" y="128"/>
                </a:lnTo>
                <a:lnTo>
                  <a:pt x="256" y="132"/>
                </a:lnTo>
                <a:lnTo>
                  <a:pt x="252" y="136"/>
                </a:lnTo>
                <a:lnTo>
                  <a:pt x="245" y="137"/>
                </a:lnTo>
                <a:lnTo>
                  <a:pt x="237" y="139"/>
                </a:lnTo>
                <a:lnTo>
                  <a:pt x="237" y="139"/>
                </a:lnTo>
                <a:lnTo>
                  <a:pt x="231" y="137"/>
                </a:lnTo>
                <a:lnTo>
                  <a:pt x="224" y="136"/>
                </a:lnTo>
                <a:lnTo>
                  <a:pt x="221" y="132"/>
                </a:lnTo>
                <a:lnTo>
                  <a:pt x="219" y="128"/>
                </a:lnTo>
                <a:lnTo>
                  <a:pt x="219" y="128"/>
                </a:lnTo>
                <a:close/>
              </a:path>
            </a:pathLst>
          </a:custGeom>
          <a:solidFill>
            <a:schemeClr val="accent2">
              <a:lumMod val="75000"/>
            </a:schemeClr>
          </a:solidFill>
          <a:ln>
            <a:solidFill>
              <a:srgbClr val="C55A11"/>
            </a:solidFill>
          </a:ln>
          <a:extLst/>
        </p:spPr>
        <p:txBody>
          <a:bodyPr vert="horz" wrap="square" lIns="91440" tIns="45720" rIns="91440" bIns="45720" numCol="1" anchor="t" anchorCtr="0" compatLnSpc="1">
            <a:prstTxWarp prst="textNoShape">
              <a:avLst/>
            </a:prstTxWarp>
          </a:bodyPr>
          <a:lstStyle/>
          <a:p>
            <a:endParaRPr lang="zh-CN" altLang="en-US"/>
          </a:p>
        </p:txBody>
      </p:sp>
      <p:sp>
        <p:nvSpPr>
          <p:cNvPr id="30" name="矩形 29"/>
          <p:cNvSpPr/>
          <p:nvPr/>
        </p:nvSpPr>
        <p:spPr>
          <a:xfrm>
            <a:off x="9755008" y="5801920"/>
            <a:ext cx="2216889" cy="646331"/>
          </a:xfrm>
          <a:prstGeom prst="rect">
            <a:avLst/>
          </a:prstGeom>
        </p:spPr>
        <p:txBody>
          <a:bodyPr wrap="none">
            <a:spAutoFit/>
          </a:bodyPr>
          <a:lstStyle/>
          <a:p>
            <a:r>
              <a:rPr lang="en-US" altLang="zh-CN" sz="3600" dirty="0" smtClean="0">
                <a:solidFill>
                  <a:schemeClr val="accent2">
                    <a:lumMod val="75000"/>
                  </a:schemeClr>
                </a:solidFill>
              </a:rPr>
              <a:t>SET GOALS</a:t>
            </a:r>
            <a:endParaRPr lang="zh-CN" altLang="en-US" sz="3600" dirty="0">
              <a:solidFill>
                <a:schemeClr val="accent2">
                  <a:lumMod val="75000"/>
                </a:schemeClr>
              </a:solidFill>
            </a:endParaRPr>
          </a:p>
        </p:txBody>
      </p:sp>
      <p:grpSp>
        <p:nvGrpSpPr>
          <p:cNvPr id="31" name="组合 30"/>
          <p:cNvGrpSpPr/>
          <p:nvPr/>
        </p:nvGrpSpPr>
        <p:grpSpPr>
          <a:xfrm>
            <a:off x="2504076" y="0"/>
            <a:ext cx="7520007" cy="1967164"/>
            <a:chOff x="2504076" y="0"/>
            <a:chExt cx="7520007" cy="1967164"/>
          </a:xfrm>
        </p:grpSpPr>
        <p:sp>
          <p:nvSpPr>
            <p:cNvPr id="32" name="矩形 31"/>
            <p:cNvSpPr/>
            <p:nvPr/>
          </p:nvSpPr>
          <p:spPr>
            <a:xfrm>
              <a:off x="2504076" y="1197723"/>
              <a:ext cx="7520007" cy="769441"/>
            </a:xfrm>
            <a:prstGeom prst="rect">
              <a:avLst/>
            </a:prstGeom>
          </p:spPr>
          <p:txBody>
            <a:bodyPr wrap="none">
              <a:spAutoFit/>
            </a:bodyPr>
            <a:lstStyle/>
            <a:p>
              <a:r>
                <a:rPr lang="zh-TW" altLang="en-US" sz="4400" dirty="0" smtClean="0">
                  <a:solidFill>
                    <a:srgbClr val="C00000"/>
                  </a:solidFill>
                  <a:latin typeface="Cambria Math" panose="02040503050406030204" pitchFamily="18" charset="0"/>
                </a:rPr>
                <a:t>今日您我一起共同完成的任務</a:t>
              </a:r>
              <a:endParaRPr lang="zh-CN" altLang="en-US" sz="4400" dirty="0">
                <a:solidFill>
                  <a:srgbClr val="C00000"/>
                </a:solidFill>
                <a:latin typeface="Cambria Math" panose="02040503050406030204" pitchFamily="18" charset="0"/>
              </a:endParaRPr>
            </a:p>
          </p:txBody>
        </p:sp>
        <p:cxnSp>
          <p:nvCxnSpPr>
            <p:cNvPr id="33" name="直接连接符 32"/>
            <p:cNvCxnSpPr>
              <a:stCxn id="34" idx="4"/>
              <a:endCxn id="35" idx="4"/>
            </p:cNvCxnSpPr>
            <p:nvPr/>
          </p:nvCxnSpPr>
          <p:spPr>
            <a:xfrm>
              <a:off x="6110728" y="133446"/>
              <a:ext cx="12193" cy="917890"/>
            </a:xfrm>
            <a:prstGeom prst="line">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4" name="椭圆 33"/>
            <p:cNvSpPr/>
            <p:nvPr/>
          </p:nvSpPr>
          <p:spPr>
            <a:xfrm>
              <a:off x="6044005" y="0"/>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6056198" y="917890"/>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7184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fade">
                                      <p:cBhvr>
                                        <p:cTn id="14" dur="1000"/>
                                        <p:tgtEl>
                                          <p:spTgt spid="15">
                                            <p:txEl>
                                              <p:pRg st="0" end="0"/>
                                            </p:txEl>
                                          </p:spTgt>
                                        </p:tgtEl>
                                      </p:cBhvr>
                                    </p:animEffect>
                                    <p:anim calcmode="lin" valueType="num">
                                      <p:cBhvr>
                                        <p:cTn id="15"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Tree>
    <p:extLst>
      <p:ext uri="{BB962C8B-B14F-4D97-AF65-F5344CB8AC3E}">
        <p14:creationId xmlns:p14="http://schemas.microsoft.com/office/powerpoint/2010/main" val="29353152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662222" y="0"/>
            <a:ext cx="6950854" cy="1739436"/>
            <a:chOff x="2662222" y="0"/>
            <a:chExt cx="6950854" cy="1739436"/>
          </a:xfrm>
        </p:grpSpPr>
        <p:sp>
          <p:nvSpPr>
            <p:cNvPr id="9" name="矩形 8"/>
            <p:cNvSpPr/>
            <p:nvPr/>
          </p:nvSpPr>
          <p:spPr>
            <a:xfrm>
              <a:off x="2662222" y="415997"/>
              <a:ext cx="6950854" cy="1323439"/>
            </a:xfrm>
            <a:prstGeom prst="rect">
              <a:avLst/>
            </a:prstGeom>
          </p:spPr>
          <p:txBody>
            <a:bodyPr wrap="square">
              <a:spAutoFit/>
            </a:bodyPr>
            <a:lstStyle/>
            <a:p>
              <a:r>
                <a:rPr lang="zh-TW" altLang="en-US" sz="4000" b="1" i="0" dirty="0" smtClean="0">
                  <a:solidFill>
                    <a:schemeClr val="accent2">
                      <a:lumMod val="75000"/>
                    </a:schemeClr>
                  </a:solidFill>
                  <a:effectLst/>
                  <a:latin typeface="Simsun" panose="02010600030101010101" pitchFamily="2" charset="-122"/>
                  <a:ea typeface="Simsun" panose="02010600030101010101" pitchFamily="2" charset="-122"/>
                </a:rPr>
                <a:t>反思與討論</a:t>
              </a:r>
              <a:r>
                <a:rPr lang="en-US" altLang="zh-TW" sz="4000" b="1" i="0" dirty="0" smtClean="0">
                  <a:solidFill>
                    <a:schemeClr val="accent2">
                      <a:lumMod val="75000"/>
                    </a:schemeClr>
                  </a:solidFill>
                  <a:effectLst/>
                  <a:latin typeface="Simsun" panose="02010600030101010101" pitchFamily="2" charset="-122"/>
                  <a:ea typeface="Simsun" panose="02010600030101010101" pitchFamily="2" charset="-122"/>
                </a:rPr>
                <a:t>(</a:t>
              </a:r>
              <a:r>
                <a:rPr lang="zh-TW" altLang="en-US" sz="4000" b="1" i="0" dirty="0" smtClean="0">
                  <a:solidFill>
                    <a:schemeClr val="accent2">
                      <a:lumMod val="75000"/>
                    </a:schemeClr>
                  </a:solidFill>
                  <a:effectLst/>
                  <a:latin typeface="Simsun" panose="02010600030101010101" pitchFamily="2" charset="-122"/>
                  <a:ea typeface="Simsun" panose="02010600030101010101" pitchFamily="2" charset="-122"/>
                </a:rPr>
                <a:t>除了思維答案外，也考慮如何做教學上的呈現</a:t>
              </a:r>
              <a:r>
                <a:rPr lang="en-US" altLang="zh-TW" sz="4000" b="1" i="0" dirty="0" smtClean="0">
                  <a:solidFill>
                    <a:schemeClr val="accent2">
                      <a:lumMod val="75000"/>
                    </a:schemeClr>
                  </a:solidFill>
                  <a:effectLst/>
                  <a:latin typeface="Simsun" panose="02010600030101010101" pitchFamily="2" charset="-122"/>
                  <a:ea typeface="Simsun" panose="02010600030101010101" pitchFamily="2" charset="-122"/>
                </a:rPr>
                <a:t>)</a:t>
              </a:r>
              <a:endParaRPr lang="zh-CN" altLang="en-US" sz="4000" b="1" dirty="0"/>
            </a:p>
          </p:txBody>
        </p:sp>
        <p:cxnSp>
          <p:nvCxnSpPr>
            <p:cNvPr id="10" name="直接连接符 9"/>
            <p:cNvCxnSpPr>
              <a:stCxn id="11" idx="4"/>
              <a:endCxn id="12" idx="4"/>
            </p:cNvCxnSpPr>
            <p:nvPr/>
          </p:nvCxnSpPr>
          <p:spPr>
            <a:xfrm>
              <a:off x="6110728" y="133446"/>
              <a:ext cx="26921" cy="212215"/>
            </a:xfrm>
            <a:prstGeom prst="line">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a:off x="6044005" y="0"/>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6070926" y="212215"/>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 name="组合 2"/>
          <p:cNvGrpSpPr/>
          <p:nvPr/>
        </p:nvGrpSpPr>
        <p:grpSpPr>
          <a:xfrm>
            <a:off x="3787895" y="2613770"/>
            <a:ext cx="832874" cy="832875"/>
            <a:chOff x="1488310" y="1579494"/>
            <a:chExt cx="1414094" cy="1414094"/>
          </a:xfrm>
        </p:grpSpPr>
        <p:grpSp>
          <p:nvGrpSpPr>
            <p:cNvPr id="4" name="组合 3"/>
            <p:cNvGrpSpPr/>
            <p:nvPr/>
          </p:nvGrpSpPr>
          <p:grpSpPr>
            <a:xfrm>
              <a:off x="1488310" y="1579494"/>
              <a:ext cx="1414094" cy="1414094"/>
              <a:chOff x="3176812" y="2273198"/>
              <a:chExt cx="2641825" cy="2726239"/>
            </a:xfrm>
          </p:grpSpPr>
          <p:sp>
            <p:nvSpPr>
              <p:cNvPr id="6" name="椭圆 5"/>
              <p:cNvSpPr/>
              <p:nvPr/>
            </p:nvSpPr>
            <p:spPr>
              <a:xfrm>
                <a:off x="3176812" y="2273198"/>
                <a:ext cx="2641825" cy="2726239"/>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2540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椭圆 6"/>
              <p:cNvSpPr/>
              <p:nvPr/>
            </p:nvSpPr>
            <p:spPr>
              <a:xfrm>
                <a:off x="3268970" y="2368298"/>
                <a:ext cx="2457512" cy="2536037"/>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5" name="文本框 4"/>
            <p:cNvSpPr txBox="1"/>
            <p:nvPr/>
          </p:nvSpPr>
          <p:spPr>
            <a:xfrm>
              <a:off x="1518754" y="1770695"/>
              <a:ext cx="1353207" cy="1097371"/>
            </a:xfrm>
            <a:prstGeom prst="rect">
              <a:avLst/>
            </a:prstGeom>
            <a:noFill/>
          </p:spPr>
          <p:txBody>
            <a:bodyPr wrap="none" rtlCol="0">
              <a:spAutoFit/>
            </a:bodyPr>
            <a:lstStyle/>
            <a:p>
              <a:pPr algn="ctr"/>
              <a:r>
                <a:rPr lang="en-US" altLang="zh-CN" sz="3600" dirty="0" smtClean="0">
                  <a:solidFill>
                    <a:schemeClr val="accent2">
                      <a:lumMod val="75000"/>
                    </a:schemeClr>
                  </a:solidFill>
                  <a:latin typeface="方正超粗黑_GBK" panose="03000509000000000000" pitchFamily="65" charset="-122"/>
                  <a:ea typeface="方正超粗黑_GBK" panose="03000509000000000000" pitchFamily="65" charset="-122"/>
                </a:rPr>
                <a:t>01</a:t>
              </a:r>
              <a:endParaRPr lang="zh-CN" altLang="en-US" sz="3600" dirty="0" smtClean="0">
                <a:solidFill>
                  <a:schemeClr val="accent2">
                    <a:lumMod val="75000"/>
                  </a:schemeClr>
                </a:solidFill>
                <a:latin typeface="方正超粗黑_GBK" panose="03000509000000000000" pitchFamily="65" charset="-122"/>
                <a:ea typeface="方正超粗黑_GBK" panose="03000509000000000000" pitchFamily="65" charset="-122"/>
              </a:endParaRPr>
            </a:p>
          </p:txBody>
        </p:sp>
      </p:grpSp>
      <p:sp>
        <p:nvSpPr>
          <p:cNvPr id="13" name="椭圆 12"/>
          <p:cNvSpPr/>
          <p:nvPr/>
        </p:nvSpPr>
        <p:spPr>
          <a:xfrm>
            <a:off x="5740417" y="1739436"/>
            <a:ext cx="765008" cy="765008"/>
          </a:xfrm>
          <a:prstGeom prst="ellipse">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accent2">
                    <a:lumMod val="75000"/>
                  </a:schemeClr>
                </a:solidFill>
              </a:rPr>
              <a:t>start</a:t>
            </a:r>
            <a:endParaRPr lang="zh-CN" altLang="en-US" sz="1400" b="1" dirty="0">
              <a:solidFill>
                <a:schemeClr val="accent2">
                  <a:lumMod val="75000"/>
                </a:schemeClr>
              </a:solidFill>
            </a:endParaRPr>
          </a:p>
        </p:txBody>
      </p:sp>
      <p:cxnSp>
        <p:nvCxnSpPr>
          <p:cNvPr id="15" name="直接连接符 14"/>
          <p:cNvCxnSpPr>
            <a:stCxn id="6" idx="7"/>
            <a:endCxn id="13" idx="2"/>
          </p:cNvCxnSpPr>
          <p:nvPr/>
        </p:nvCxnSpPr>
        <p:spPr>
          <a:xfrm flipV="1">
            <a:off x="4498797" y="2121940"/>
            <a:ext cx="1241620" cy="613802"/>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7" name="组合 16"/>
          <p:cNvGrpSpPr/>
          <p:nvPr/>
        </p:nvGrpSpPr>
        <p:grpSpPr>
          <a:xfrm>
            <a:off x="6505425" y="3372715"/>
            <a:ext cx="832874" cy="832875"/>
            <a:chOff x="1488310" y="1579494"/>
            <a:chExt cx="1414094" cy="1414094"/>
          </a:xfrm>
        </p:grpSpPr>
        <p:grpSp>
          <p:nvGrpSpPr>
            <p:cNvPr id="18" name="组合 17"/>
            <p:cNvGrpSpPr/>
            <p:nvPr/>
          </p:nvGrpSpPr>
          <p:grpSpPr>
            <a:xfrm>
              <a:off x="1488310" y="1579494"/>
              <a:ext cx="1414094" cy="1414094"/>
              <a:chOff x="3176812" y="2273198"/>
              <a:chExt cx="2641825" cy="2726239"/>
            </a:xfrm>
          </p:grpSpPr>
          <p:sp>
            <p:nvSpPr>
              <p:cNvPr id="20" name="椭圆 19"/>
              <p:cNvSpPr/>
              <p:nvPr/>
            </p:nvSpPr>
            <p:spPr>
              <a:xfrm>
                <a:off x="3176812" y="2273198"/>
                <a:ext cx="2641825" cy="2726239"/>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2540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椭圆 20"/>
              <p:cNvSpPr/>
              <p:nvPr/>
            </p:nvSpPr>
            <p:spPr>
              <a:xfrm>
                <a:off x="3268970" y="2368298"/>
                <a:ext cx="2457512" cy="2536037"/>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9" name="文本框 18"/>
            <p:cNvSpPr txBox="1"/>
            <p:nvPr/>
          </p:nvSpPr>
          <p:spPr>
            <a:xfrm>
              <a:off x="1518756" y="1770695"/>
              <a:ext cx="1353207" cy="1097371"/>
            </a:xfrm>
            <a:prstGeom prst="rect">
              <a:avLst/>
            </a:prstGeom>
            <a:noFill/>
          </p:spPr>
          <p:txBody>
            <a:bodyPr wrap="none" rtlCol="0">
              <a:spAutoFit/>
            </a:bodyPr>
            <a:lstStyle/>
            <a:p>
              <a:pPr algn="ctr"/>
              <a:r>
                <a:rPr lang="en-US" altLang="zh-CN" sz="3600" dirty="0" smtClean="0">
                  <a:solidFill>
                    <a:schemeClr val="accent2">
                      <a:lumMod val="75000"/>
                    </a:schemeClr>
                  </a:solidFill>
                  <a:latin typeface="方正超粗黑_GBK" panose="03000509000000000000" pitchFamily="65" charset="-122"/>
                  <a:ea typeface="方正超粗黑_GBK" panose="03000509000000000000" pitchFamily="65" charset="-122"/>
                </a:rPr>
                <a:t>02</a:t>
              </a:r>
              <a:endParaRPr lang="zh-CN" altLang="en-US" sz="3600" dirty="0" smtClean="0">
                <a:solidFill>
                  <a:schemeClr val="accent2">
                    <a:lumMod val="75000"/>
                  </a:schemeClr>
                </a:solidFill>
                <a:latin typeface="方正超粗黑_GBK" panose="03000509000000000000" pitchFamily="65" charset="-122"/>
                <a:ea typeface="方正超粗黑_GBK" panose="03000509000000000000" pitchFamily="65" charset="-122"/>
              </a:endParaRPr>
            </a:p>
          </p:txBody>
        </p:sp>
      </p:grpSp>
      <p:cxnSp>
        <p:nvCxnSpPr>
          <p:cNvPr id="22" name="直接连接符 21"/>
          <p:cNvCxnSpPr>
            <a:stCxn id="6" idx="5"/>
            <a:endCxn id="19" idx="1"/>
          </p:cNvCxnSpPr>
          <p:nvPr/>
        </p:nvCxnSpPr>
        <p:spPr>
          <a:xfrm>
            <a:off x="4498797" y="3324673"/>
            <a:ext cx="2024560" cy="483822"/>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29" name="组合 28"/>
          <p:cNvGrpSpPr/>
          <p:nvPr/>
        </p:nvGrpSpPr>
        <p:grpSpPr>
          <a:xfrm>
            <a:off x="3787895" y="4537051"/>
            <a:ext cx="832874" cy="832875"/>
            <a:chOff x="1488310" y="1579494"/>
            <a:chExt cx="1414094" cy="1414094"/>
          </a:xfrm>
        </p:grpSpPr>
        <p:grpSp>
          <p:nvGrpSpPr>
            <p:cNvPr id="30" name="组合 29"/>
            <p:cNvGrpSpPr/>
            <p:nvPr/>
          </p:nvGrpSpPr>
          <p:grpSpPr>
            <a:xfrm>
              <a:off x="1488310" y="1579494"/>
              <a:ext cx="1414094" cy="1414094"/>
              <a:chOff x="3176812" y="2273198"/>
              <a:chExt cx="2641825" cy="2726239"/>
            </a:xfrm>
          </p:grpSpPr>
          <p:sp>
            <p:nvSpPr>
              <p:cNvPr id="32" name="椭圆 31"/>
              <p:cNvSpPr/>
              <p:nvPr/>
            </p:nvSpPr>
            <p:spPr>
              <a:xfrm>
                <a:off x="3176812" y="2273198"/>
                <a:ext cx="2641825" cy="2726239"/>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2540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椭圆 32"/>
              <p:cNvSpPr/>
              <p:nvPr/>
            </p:nvSpPr>
            <p:spPr>
              <a:xfrm>
                <a:off x="3268970" y="2368298"/>
                <a:ext cx="2457512" cy="2536037"/>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1" name="文本框 30"/>
            <p:cNvSpPr txBox="1"/>
            <p:nvPr/>
          </p:nvSpPr>
          <p:spPr>
            <a:xfrm>
              <a:off x="1518756" y="1770695"/>
              <a:ext cx="1353207" cy="1097371"/>
            </a:xfrm>
            <a:prstGeom prst="rect">
              <a:avLst/>
            </a:prstGeom>
            <a:noFill/>
          </p:spPr>
          <p:txBody>
            <a:bodyPr wrap="none" rtlCol="0">
              <a:spAutoFit/>
            </a:bodyPr>
            <a:lstStyle/>
            <a:p>
              <a:pPr algn="ctr"/>
              <a:r>
                <a:rPr lang="en-US" altLang="zh-CN" sz="3600" dirty="0" smtClean="0">
                  <a:solidFill>
                    <a:schemeClr val="accent2">
                      <a:lumMod val="75000"/>
                    </a:schemeClr>
                  </a:solidFill>
                  <a:latin typeface="方正超粗黑_GBK" panose="03000509000000000000" pitchFamily="65" charset="-122"/>
                  <a:ea typeface="方正超粗黑_GBK" panose="03000509000000000000" pitchFamily="65" charset="-122"/>
                </a:rPr>
                <a:t>03</a:t>
              </a:r>
              <a:endParaRPr lang="zh-CN" altLang="en-US" sz="3600" dirty="0" smtClean="0">
                <a:solidFill>
                  <a:schemeClr val="accent2">
                    <a:lumMod val="75000"/>
                  </a:schemeClr>
                </a:solidFill>
                <a:latin typeface="方正超粗黑_GBK" panose="03000509000000000000" pitchFamily="65" charset="-122"/>
                <a:ea typeface="方正超粗黑_GBK" panose="03000509000000000000" pitchFamily="65" charset="-122"/>
              </a:endParaRPr>
            </a:p>
          </p:txBody>
        </p:sp>
      </p:grpSp>
      <p:cxnSp>
        <p:nvCxnSpPr>
          <p:cNvPr id="39" name="直接连接符 38"/>
          <p:cNvCxnSpPr/>
          <p:nvPr/>
        </p:nvCxnSpPr>
        <p:spPr>
          <a:xfrm flipV="1">
            <a:off x="4620769" y="4131660"/>
            <a:ext cx="2006628" cy="750976"/>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42" name="组合 41"/>
          <p:cNvGrpSpPr/>
          <p:nvPr/>
        </p:nvGrpSpPr>
        <p:grpSpPr>
          <a:xfrm>
            <a:off x="6602799" y="5194754"/>
            <a:ext cx="832874" cy="832875"/>
            <a:chOff x="1488310" y="1579494"/>
            <a:chExt cx="1414094" cy="1414094"/>
          </a:xfrm>
        </p:grpSpPr>
        <p:grpSp>
          <p:nvGrpSpPr>
            <p:cNvPr id="43" name="组合 42"/>
            <p:cNvGrpSpPr/>
            <p:nvPr/>
          </p:nvGrpSpPr>
          <p:grpSpPr>
            <a:xfrm>
              <a:off x="1488310" y="1579494"/>
              <a:ext cx="1414094" cy="1414094"/>
              <a:chOff x="3176812" y="2273198"/>
              <a:chExt cx="2641825" cy="2726239"/>
            </a:xfrm>
          </p:grpSpPr>
          <p:sp>
            <p:nvSpPr>
              <p:cNvPr id="45" name="椭圆 44"/>
              <p:cNvSpPr/>
              <p:nvPr/>
            </p:nvSpPr>
            <p:spPr>
              <a:xfrm>
                <a:off x="3176812" y="2273198"/>
                <a:ext cx="2641825" cy="2726239"/>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2540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 name="椭圆 45"/>
              <p:cNvSpPr/>
              <p:nvPr/>
            </p:nvSpPr>
            <p:spPr>
              <a:xfrm>
                <a:off x="3268970" y="2368298"/>
                <a:ext cx="2457512" cy="2536037"/>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44" name="文本框 43"/>
            <p:cNvSpPr txBox="1"/>
            <p:nvPr/>
          </p:nvSpPr>
          <p:spPr>
            <a:xfrm>
              <a:off x="1518756" y="1770695"/>
              <a:ext cx="1353207" cy="1097371"/>
            </a:xfrm>
            <a:prstGeom prst="rect">
              <a:avLst/>
            </a:prstGeom>
            <a:noFill/>
          </p:spPr>
          <p:txBody>
            <a:bodyPr wrap="none" rtlCol="0">
              <a:spAutoFit/>
            </a:bodyPr>
            <a:lstStyle/>
            <a:p>
              <a:pPr algn="ctr"/>
              <a:r>
                <a:rPr lang="en-US" altLang="zh-CN" sz="3600" dirty="0" smtClean="0">
                  <a:solidFill>
                    <a:schemeClr val="accent2">
                      <a:lumMod val="75000"/>
                    </a:schemeClr>
                  </a:solidFill>
                  <a:latin typeface="方正超粗黑_GBK" panose="03000509000000000000" pitchFamily="65" charset="-122"/>
                  <a:ea typeface="方正超粗黑_GBK" panose="03000509000000000000" pitchFamily="65" charset="-122"/>
                </a:rPr>
                <a:t>04</a:t>
              </a:r>
              <a:endParaRPr lang="zh-CN" altLang="en-US" sz="3600" dirty="0" smtClean="0">
                <a:solidFill>
                  <a:schemeClr val="accent2">
                    <a:lumMod val="75000"/>
                  </a:schemeClr>
                </a:solidFill>
                <a:latin typeface="方正超粗黑_GBK" panose="03000509000000000000" pitchFamily="65" charset="-122"/>
                <a:ea typeface="方正超粗黑_GBK" panose="03000509000000000000" pitchFamily="65" charset="-122"/>
              </a:endParaRPr>
            </a:p>
          </p:txBody>
        </p:sp>
      </p:grpSp>
      <p:cxnSp>
        <p:nvCxnSpPr>
          <p:cNvPr id="47" name="直接连接符 46"/>
          <p:cNvCxnSpPr>
            <a:endCxn id="44" idx="1"/>
          </p:cNvCxnSpPr>
          <p:nvPr/>
        </p:nvCxnSpPr>
        <p:spPr>
          <a:xfrm>
            <a:off x="4498797" y="5288027"/>
            <a:ext cx="2121934" cy="342507"/>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flipV="1">
            <a:off x="5435387" y="5871800"/>
            <a:ext cx="1241620" cy="613802"/>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2" name="椭圆 51"/>
          <p:cNvSpPr/>
          <p:nvPr/>
        </p:nvSpPr>
        <p:spPr>
          <a:xfrm>
            <a:off x="4630042" y="6035925"/>
            <a:ext cx="765008" cy="765008"/>
          </a:xfrm>
          <a:prstGeom prst="ellipse">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accent2">
                    <a:lumMod val="75000"/>
                  </a:schemeClr>
                </a:solidFill>
              </a:rPr>
              <a:t>end</a:t>
            </a:r>
            <a:endParaRPr lang="zh-CN" altLang="en-US" sz="1400" b="1" dirty="0">
              <a:solidFill>
                <a:schemeClr val="accent2">
                  <a:lumMod val="75000"/>
                </a:schemeClr>
              </a:solidFill>
            </a:endParaRPr>
          </a:p>
        </p:txBody>
      </p:sp>
      <p:sp>
        <p:nvSpPr>
          <p:cNvPr id="54" name="矩形 53"/>
          <p:cNvSpPr/>
          <p:nvPr/>
        </p:nvSpPr>
        <p:spPr>
          <a:xfrm>
            <a:off x="141151" y="1997005"/>
            <a:ext cx="3646744" cy="1077218"/>
          </a:xfrm>
          <a:prstGeom prst="rect">
            <a:avLst/>
          </a:prstGeom>
        </p:spPr>
        <p:txBody>
          <a:bodyPr wrap="square">
            <a:spAutoFit/>
          </a:bodyPr>
          <a:lstStyle/>
          <a:p>
            <a:r>
              <a:rPr lang="zh-TW" altLang="en-US" sz="3200" dirty="0" smtClean="0"/>
              <a:t>我們為什麼要學生學習「圓」概念？</a:t>
            </a:r>
            <a:endParaRPr lang="zh-CN" altLang="en-US" sz="3200" dirty="0"/>
          </a:p>
        </p:txBody>
      </p:sp>
      <p:sp>
        <p:nvSpPr>
          <p:cNvPr id="56" name="矩形 55"/>
          <p:cNvSpPr/>
          <p:nvPr/>
        </p:nvSpPr>
        <p:spPr>
          <a:xfrm>
            <a:off x="7320370" y="1949343"/>
            <a:ext cx="4871630" cy="2062103"/>
          </a:xfrm>
          <a:prstGeom prst="rect">
            <a:avLst/>
          </a:prstGeom>
        </p:spPr>
        <p:txBody>
          <a:bodyPr wrap="square">
            <a:spAutoFit/>
          </a:bodyPr>
          <a:lstStyle/>
          <a:p>
            <a:r>
              <a:rPr lang="zh-TW" altLang="en-US" sz="3200" dirty="0" smtClean="0"/>
              <a:t>到</a:t>
            </a:r>
            <a:r>
              <a:rPr lang="zh-TW" altLang="zh-TW" sz="3200" dirty="0" smtClean="0"/>
              <a:t>底</a:t>
            </a:r>
            <a:r>
              <a:rPr lang="zh-TW" altLang="zh-TW" sz="3200" dirty="0"/>
              <a:t>什麼是「圓」</a:t>
            </a:r>
            <a:r>
              <a:rPr lang="zh-TW" altLang="zh-TW" sz="3200" dirty="0" smtClean="0"/>
              <a:t>？</a:t>
            </a:r>
            <a:r>
              <a:rPr lang="zh-TW" altLang="en-US" sz="3200" dirty="0" smtClean="0"/>
              <a:t>什麼是「不圓」？如何把不圓變成圓？</a:t>
            </a:r>
            <a:r>
              <a:rPr lang="zh-TW" altLang="zh-TW" sz="3200" dirty="0" smtClean="0"/>
              <a:t>如何</a:t>
            </a:r>
            <a:r>
              <a:rPr lang="zh-TW" altLang="zh-TW" sz="3200" dirty="0"/>
              <a:t>用較精確的說法來表達「圓」？</a:t>
            </a:r>
            <a:endParaRPr lang="zh-CN" altLang="en-US" sz="3200" dirty="0"/>
          </a:p>
        </p:txBody>
      </p:sp>
      <p:sp>
        <p:nvSpPr>
          <p:cNvPr id="58" name="矩形 57"/>
          <p:cNvSpPr/>
          <p:nvPr/>
        </p:nvSpPr>
        <p:spPr>
          <a:xfrm>
            <a:off x="141151" y="3605363"/>
            <a:ext cx="3421199" cy="2554545"/>
          </a:xfrm>
          <a:prstGeom prst="rect">
            <a:avLst/>
          </a:prstGeom>
        </p:spPr>
        <p:txBody>
          <a:bodyPr wrap="square">
            <a:spAutoFit/>
          </a:bodyPr>
          <a:lstStyle/>
          <a:p>
            <a:r>
              <a:rPr lang="zh-TW" altLang="zh-TW" sz="3200" dirty="0"/>
              <a:t>先談「圓心」還是先談「圓」？</a:t>
            </a:r>
            <a:r>
              <a:rPr lang="zh-TW" altLang="en-US" sz="3200" dirty="0" smtClean="0"/>
              <a:t>如</a:t>
            </a:r>
            <a:r>
              <a:rPr lang="zh-TW" altLang="zh-TW" sz="3200" dirty="0" smtClean="0"/>
              <a:t>何</a:t>
            </a:r>
            <a:r>
              <a:rPr lang="zh-TW" altLang="zh-TW" sz="3200" dirty="0"/>
              <a:t>讓學生感受「點與圓」的關係及其性質？</a:t>
            </a:r>
            <a:endParaRPr lang="zh-CN" altLang="en-US" sz="3200" dirty="0"/>
          </a:p>
        </p:txBody>
      </p:sp>
      <p:sp>
        <p:nvSpPr>
          <p:cNvPr id="48" name="矩形 47"/>
          <p:cNvSpPr/>
          <p:nvPr/>
        </p:nvSpPr>
        <p:spPr>
          <a:xfrm>
            <a:off x="7654794" y="4261195"/>
            <a:ext cx="4356230" cy="2554545"/>
          </a:xfrm>
          <a:prstGeom prst="rect">
            <a:avLst/>
          </a:prstGeom>
        </p:spPr>
        <p:txBody>
          <a:bodyPr wrap="square">
            <a:spAutoFit/>
          </a:bodyPr>
          <a:lstStyle/>
          <a:p>
            <a:pPr lvl="0"/>
            <a:r>
              <a:rPr lang="zh-TW" altLang="zh-TW" sz="3200" dirty="0"/>
              <a:t>為什麼要學「</a:t>
            </a:r>
            <a:r>
              <a:rPr lang="zh-TW" altLang="zh-TW" sz="3200" dirty="0" smtClean="0"/>
              <a:t>圓心</a:t>
            </a:r>
            <a:r>
              <a:rPr lang="en-US" altLang="zh-TW" sz="3200" dirty="0" smtClean="0"/>
              <a:t>(</a:t>
            </a:r>
            <a:r>
              <a:rPr lang="zh-TW" altLang="en-US" sz="3200" dirty="0" smtClean="0"/>
              <a:t>周</a:t>
            </a:r>
            <a:r>
              <a:rPr lang="en-US" altLang="zh-TW" sz="3200" dirty="0" smtClean="0"/>
              <a:t>)</a:t>
            </a:r>
            <a:r>
              <a:rPr lang="zh-TW" altLang="zh-TW" sz="3200" dirty="0" smtClean="0"/>
              <a:t>角」？如何</a:t>
            </a:r>
            <a:r>
              <a:rPr lang="zh-TW" altLang="zh-TW" sz="3200" dirty="0"/>
              <a:t>引導孩子體察與討論對等弧</a:t>
            </a:r>
            <a:r>
              <a:rPr lang="en-US" altLang="zh-TW" sz="3200" dirty="0"/>
              <a:t>(</a:t>
            </a:r>
            <a:r>
              <a:rPr lang="zh-TW" altLang="zh-TW" sz="3200" dirty="0"/>
              <a:t>或等弦長</a:t>
            </a:r>
            <a:r>
              <a:rPr lang="en-US" altLang="zh-TW" sz="3200" dirty="0"/>
              <a:t>)</a:t>
            </a:r>
            <a:r>
              <a:rPr lang="zh-TW" altLang="zh-TW" sz="3200" dirty="0"/>
              <a:t>的「</a:t>
            </a:r>
            <a:r>
              <a:rPr lang="zh-TW" altLang="zh-TW" sz="3200" dirty="0" smtClean="0"/>
              <a:t>圓心</a:t>
            </a:r>
            <a:r>
              <a:rPr lang="en-US" altLang="zh-TW" sz="3200" dirty="0" smtClean="0"/>
              <a:t>(</a:t>
            </a:r>
            <a:r>
              <a:rPr lang="zh-TW" altLang="en-US" sz="3200" dirty="0" smtClean="0"/>
              <a:t>周</a:t>
            </a:r>
            <a:r>
              <a:rPr lang="en-US" altLang="zh-TW" sz="3200" dirty="0" smtClean="0"/>
              <a:t>)</a:t>
            </a:r>
            <a:r>
              <a:rPr lang="zh-TW" altLang="zh-TW" sz="3200" dirty="0" smtClean="0"/>
              <a:t>角」</a:t>
            </a:r>
            <a:r>
              <a:rPr lang="zh-TW" altLang="zh-TW" sz="3200" dirty="0"/>
              <a:t>皆</a:t>
            </a:r>
            <a:r>
              <a:rPr lang="zh-TW" altLang="zh-TW" sz="3200" dirty="0" smtClean="0"/>
              <a:t>相等</a:t>
            </a:r>
            <a:endParaRPr lang="zh-TW" altLang="zh-TW" sz="3200" dirty="0"/>
          </a:p>
        </p:txBody>
      </p:sp>
    </p:spTree>
    <p:extLst>
      <p:ext uri="{BB962C8B-B14F-4D97-AF65-F5344CB8AC3E}">
        <p14:creationId xmlns:p14="http://schemas.microsoft.com/office/powerpoint/2010/main" val="360166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animEffect transition="in" filter="fade">
                                      <p:cBhvr>
                                        <p:cTn id="7" dur="1000"/>
                                        <p:tgtEl>
                                          <p:spTgt spid="54">
                                            <p:txEl>
                                              <p:pRg st="0" end="0"/>
                                            </p:txEl>
                                          </p:spTgt>
                                        </p:tgtEl>
                                      </p:cBhvr>
                                    </p:animEffect>
                                    <p:anim calcmode="lin" valueType="num">
                                      <p:cBhvr>
                                        <p:cTn id="8" dur="1000" fill="hold"/>
                                        <p:tgtEl>
                                          <p:spTgt spid="5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6">
                                            <p:txEl>
                                              <p:pRg st="0" end="0"/>
                                            </p:txEl>
                                          </p:spTgt>
                                        </p:tgtEl>
                                        <p:attrNameLst>
                                          <p:attrName>style.visibility</p:attrName>
                                        </p:attrNameLst>
                                      </p:cBhvr>
                                      <p:to>
                                        <p:strVal val="visible"/>
                                      </p:to>
                                    </p:set>
                                    <p:animEffect transition="in" filter="fade">
                                      <p:cBhvr>
                                        <p:cTn id="14" dur="1000"/>
                                        <p:tgtEl>
                                          <p:spTgt spid="56">
                                            <p:txEl>
                                              <p:pRg st="0" end="0"/>
                                            </p:txEl>
                                          </p:spTgt>
                                        </p:tgtEl>
                                      </p:cBhvr>
                                    </p:animEffect>
                                    <p:anim calcmode="lin" valueType="num">
                                      <p:cBhvr>
                                        <p:cTn id="15" dur="1000" fill="hold"/>
                                        <p:tgtEl>
                                          <p:spTgt spid="5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1000"/>
                                        <p:tgtEl>
                                          <p:spTgt spid="58"/>
                                        </p:tgtEl>
                                      </p:cBhvr>
                                    </p:animEffect>
                                    <p:anim calcmode="lin" valueType="num">
                                      <p:cBhvr>
                                        <p:cTn id="22" dur="1000" fill="hold"/>
                                        <p:tgtEl>
                                          <p:spTgt spid="58"/>
                                        </p:tgtEl>
                                        <p:attrNameLst>
                                          <p:attrName>ppt_x</p:attrName>
                                        </p:attrNameLst>
                                      </p:cBhvr>
                                      <p:tavLst>
                                        <p:tav tm="0">
                                          <p:val>
                                            <p:strVal val="#ppt_x"/>
                                          </p:val>
                                        </p:tav>
                                        <p:tav tm="100000">
                                          <p:val>
                                            <p:strVal val="#ppt_x"/>
                                          </p:val>
                                        </p:tav>
                                      </p:tavLst>
                                    </p:anim>
                                    <p:anim calcmode="lin" valueType="num">
                                      <p:cBhvr>
                                        <p:cTn id="23"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1000"/>
                                        <p:tgtEl>
                                          <p:spTgt spid="48"/>
                                        </p:tgtEl>
                                      </p:cBhvr>
                                    </p:animEffect>
                                    <p:anim calcmode="lin" valueType="num">
                                      <p:cBhvr>
                                        <p:cTn id="29" dur="1000" fill="hold"/>
                                        <p:tgtEl>
                                          <p:spTgt spid="48"/>
                                        </p:tgtEl>
                                        <p:attrNameLst>
                                          <p:attrName>ppt_x</p:attrName>
                                        </p:attrNameLst>
                                      </p:cBhvr>
                                      <p:tavLst>
                                        <p:tav tm="0">
                                          <p:val>
                                            <p:strVal val="#ppt_x"/>
                                          </p:val>
                                        </p:tav>
                                        <p:tav tm="100000">
                                          <p:val>
                                            <p:strVal val="#ppt_x"/>
                                          </p:val>
                                        </p:tav>
                                      </p:tavLst>
                                    </p:anim>
                                    <p:anim calcmode="lin" valueType="num">
                                      <p:cBhvr>
                                        <p:cTn id="30"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4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04850" y="136525"/>
            <a:ext cx="10515600" cy="1325563"/>
          </a:xfrm>
        </p:spPr>
        <p:txBody>
          <a:bodyPr>
            <a:noAutofit/>
          </a:bodyPr>
          <a:lstStyle/>
          <a:p>
            <a:r>
              <a:rPr lang="zh-TW" altLang="en-US" sz="3600" dirty="0">
                <a:solidFill>
                  <a:srgbClr val="FF0000"/>
                </a:solidFill>
              </a:rPr>
              <a:t>鋪陳</a:t>
            </a:r>
            <a:r>
              <a:rPr lang="zh-TW" altLang="en-US" sz="3600" dirty="0"/>
              <a:t>的細膩與藝術：</a:t>
            </a:r>
            <a:r>
              <a:rPr lang="en-US" altLang="zh-TW" sz="3600" dirty="0"/>
              <a:t/>
            </a:r>
            <a:br>
              <a:rPr lang="en-US" altLang="zh-TW" sz="3600" dirty="0"/>
            </a:br>
            <a:r>
              <a:rPr lang="zh-TW" altLang="zh-TW" sz="2400" dirty="0"/>
              <a:t>我們為什麼要學生學習「圓」概念？</a:t>
            </a:r>
            <a:r>
              <a:rPr lang="zh-TW" altLang="zh-TW" sz="2400" dirty="0" smtClean="0"/>
              <a:t>到底</a:t>
            </a:r>
            <a:r>
              <a:rPr lang="zh-TW" altLang="zh-TW" sz="2400" dirty="0"/>
              <a:t>什麼是「圓」？什麼是「不圓」？如何把「不圓」變成「圓」？如何用較明確的說法來表達「圓」？</a:t>
            </a:r>
            <a:endParaRPr lang="zh-TW" altLang="en-US" sz="2400" dirty="0"/>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092" y="1692727"/>
            <a:ext cx="7557408" cy="5038273"/>
          </a:xfrm>
          <a:prstGeom prst="rect">
            <a:avLst/>
          </a:prstGeom>
        </p:spPr>
      </p:pic>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0500" y="1692727"/>
            <a:ext cx="4305299" cy="5038273"/>
          </a:xfrm>
          <a:prstGeom prst="rect">
            <a:avLst/>
          </a:prstGeom>
        </p:spPr>
      </p:pic>
      <p:sp>
        <p:nvSpPr>
          <p:cNvPr id="7" name="文字方塊 6"/>
          <p:cNvSpPr txBox="1"/>
          <p:nvPr/>
        </p:nvSpPr>
        <p:spPr>
          <a:xfrm>
            <a:off x="6257924" y="2009775"/>
            <a:ext cx="3362325" cy="2308324"/>
          </a:xfrm>
          <a:prstGeom prst="rect">
            <a:avLst/>
          </a:prstGeom>
          <a:noFill/>
        </p:spPr>
        <p:txBody>
          <a:bodyPr wrap="square" rtlCol="0">
            <a:spAutoFit/>
          </a:bodyPr>
          <a:lstStyle/>
          <a:p>
            <a:r>
              <a:rPr lang="en-US" altLang="zh-TW" sz="4800" dirty="0" smtClean="0">
                <a:solidFill>
                  <a:schemeClr val="bg1"/>
                </a:solidFill>
                <a:latin typeface="標楷體" panose="03000509000000000000" pitchFamily="65" charset="-120"/>
                <a:ea typeface="標楷體" panose="03000509000000000000" pitchFamily="65" charset="-120"/>
              </a:rPr>
              <a:t>To </a:t>
            </a:r>
            <a:r>
              <a:rPr lang="zh-TW" altLang="en-US" sz="4800" dirty="0" smtClean="0">
                <a:solidFill>
                  <a:schemeClr val="bg1"/>
                </a:solidFill>
                <a:latin typeface="標楷體" panose="03000509000000000000" pitchFamily="65" charset="-120"/>
                <a:ea typeface="標楷體" panose="03000509000000000000" pitchFamily="65" charset="-120"/>
              </a:rPr>
              <a:t>圓 </a:t>
            </a:r>
            <a:endParaRPr lang="en-US" altLang="zh-TW" sz="4800" dirty="0" smtClean="0">
              <a:solidFill>
                <a:schemeClr val="bg1"/>
              </a:solidFill>
              <a:latin typeface="標楷體" panose="03000509000000000000" pitchFamily="65" charset="-120"/>
              <a:ea typeface="標楷體" panose="03000509000000000000" pitchFamily="65" charset="-120"/>
            </a:endParaRPr>
          </a:p>
          <a:p>
            <a:r>
              <a:rPr lang="en-US" altLang="zh-TW" sz="4800" dirty="0" smtClean="0">
                <a:solidFill>
                  <a:schemeClr val="bg1"/>
                </a:solidFill>
                <a:latin typeface="標楷體" panose="03000509000000000000" pitchFamily="65" charset="-120"/>
                <a:ea typeface="標楷體" panose="03000509000000000000" pitchFamily="65" charset="-120"/>
              </a:rPr>
              <a:t>Or</a:t>
            </a:r>
          </a:p>
          <a:p>
            <a:r>
              <a:rPr lang="en-US" altLang="zh-TW" sz="4800" dirty="0" smtClean="0">
                <a:solidFill>
                  <a:schemeClr val="bg1"/>
                </a:solidFill>
                <a:latin typeface="標楷體" panose="03000509000000000000" pitchFamily="65" charset="-120"/>
                <a:ea typeface="標楷體" panose="03000509000000000000" pitchFamily="65" charset="-120"/>
              </a:rPr>
              <a:t>Not to </a:t>
            </a:r>
            <a:r>
              <a:rPr lang="zh-TW" altLang="en-US" sz="4800" dirty="0" smtClean="0">
                <a:solidFill>
                  <a:schemeClr val="bg1"/>
                </a:solidFill>
                <a:latin typeface="標楷體" panose="03000509000000000000" pitchFamily="65" charset="-120"/>
                <a:ea typeface="標楷體" panose="03000509000000000000" pitchFamily="65" charset="-120"/>
              </a:rPr>
              <a:t>圓</a:t>
            </a:r>
            <a:endParaRPr lang="zh-TW" altLang="en-US" sz="4800" dirty="0">
              <a:solidFill>
                <a:schemeClr val="bg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6547159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305363" y="85728"/>
            <a:ext cx="143405" cy="1769072"/>
            <a:chOff x="3291075" y="5088928"/>
            <a:chExt cx="143405" cy="1769072"/>
          </a:xfrm>
        </p:grpSpPr>
        <p:cxnSp>
          <p:nvCxnSpPr>
            <p:cNvPr id="3" name="直接连接符 2"/>
            <p:cNvCxnSpPr/>
            <p:nvPr/>
          </p:nvCxnSpPr>
          <p:spPr>
            <a:xfrm flipH="1">
              <a:off x="3359976" y="5088928"/>
              <a:ext cx="1" cy="1769072"/>
            </a:xfrm>
            <a:prstGeom prst="line">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 name="椭圆 3"/>
            <p:cNvSpPr/>
            <p:nvPr/>
          </p:nvSpPr>
          <p:spPr>
            <a:xfrm>
              <a:off x="3301034" y="5698530"/>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3291075" y="6551018"/>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组合 24"/>
          <p:cNvGrpSpPr/>
          <p:nvPr/>
        </p:nvGrpSpPr>
        <p:grpSpPr>
          <a:xfrm>
            <a:off x="1918208" y="2026091"/>
            <a:ext cx="2968117" cy="3062837"/>
            <a:chOff x="1918208" y="2026091"/>
            <a:chExt cx="2968117" cy="3062837"/>
          </a:xfrm>
        </p:grpSpPr>
        <p:sp>
          <p:nvSpPr>
            <p:cNvPr id="8" name="圆角矩形 7"/>
            <p:cNvSpPr/>
            <p:nvPr/>
          </p:nvSpPr>
          <p:spPr>
            <a:xfrm rot="18866618">
              <a:off x="2300716" y="3770014"/>
              <a:ext cx="1606996" cy="103157"/>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p:nvSpPr>
          <p:spPr>
            <a:xfrm rot="16200000">
              <a:off x="2864376" y="2882931"/>
              <a:ext cx="1055015" cy="6381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a:off x="3448768" y="3442346"/>
              <a:ext cx="721904" cy="6103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3221190" y="3352902"/>
              <a:ext cx="337127" cy="337127"/>
              <a:chOff x="3176814" y="2273198"/>
              <a:chExt cx="4093048" cy="5177482"/>
            </a:xfrm>
            <a:solidFill>
              <a:schemeClr val="bg1"/>
            </a:solidFill>
          </p:grpSpPr>
          <p:sp>
            <p:nvSpPr>
              <p:cNvPr id="20" name="椭圆 19"/>
              <p:cNvSpPr/>
              <p:nvPr/>
            </p:nvSpPr>
            <p:spPr>
              <a:xfrm>
                <a:off x="3176814" y="2273198"/>
                <a:ext cx="4093048" cy="5177482"/>
              </a:xfrm>
              <a:prstGeom prst="ellipse">
                <a:avLst/>
              </a:prstGeom>
              <a:grpFill/>
              <a:ln>
                <a:noFill/>
              </a:ln>
              <a:effectLst>
                <a:outerShdw blurRad="127000" dist="2540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3274268" y="2396471"/>
                <a:ext cx="3898141" cy="49309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椭圆 11"/>
            <p:cNvSpPr/>
            <p:nvPr/>
          </p:nvSpPr>
          <p:spPr>
            <a:xfrm>
              <a:off x="1918208" y="3377977"/>
              <a:ext cx="305175" cy="305175"/>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4581150" y="3377977"/>
              <a:ext cx="305175" cy="305175"/>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3207389" y="4783753"/>
              <a:ext cx="305175" cy="305175"/>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3245117" y="2026091"/>
              <a:ext cx="305175" cy="305175"/>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2300187" y="2542656"/>
              <a:ext cx="204586" cy="20458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2300188" y="4365110"/>
              <a:ext cx="204586" cy="20458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4145238" y="4431358"/>
              <a:ext cx="204586" cy="20458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4170669" y="2482700"/>
              <a:ext cx="204586" cy="20458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椭圆 23"/>
          <p:cNvSpPr/>
          <p:nvPr/>
        </p:nvSpPr>
        <p:spPr>
          <a:xfrm>
            <a:off x="1855920" y="1952075"/>
            <a:ext cx="3166521" cy="3166521"/>
          </a:xfrm>
          <a:prstGeom prst="ellipse">
            <a:avLst/>
          </a:prstGeom>
          <a:noFill/>
          <a:ln>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3059150" y="3972752"/>
            <a:ext cx="1081578" cy="307777"/>
          </a:xfrm>
          <a:prstGeom prst="rect">
            <a:avLst/>
          </a:prstGeom>
        </p:spPr>
        <p:txBody>
          <a:bodyPr wrap="none">
            <a:spAutoFit/>
          </a:bodyPr>
          <a:lstStyle/>
          <a:p>
            <a:r>
              <a:rPr lang="en-US" altLang="zh-CN" sz="1400" b="1" dirty="0" smtClean="0">
                <a:latin typeface="微软雅黑" panose="020B0503020204020204" pitchFamily="34" charset="-122"/>
                <a:ea typeface="微软雅黑" panose="020B0503020204020204" pitchFamily="34" charset="-122"/>
              </a:rPr>
              <a:t>CONTENT</a:t>
            </a:r>
            <a:endParaRPr lang="zh-CN" altLang="en-US" sz="1400" b="1" dirty="0"/>
          </a:p>
        </p:txBody>
      </p:sp>
      <p:grpSp>
        <p:nvGrpSpPr>
          <p:cNvPr id="27" name="组合 26"/>
          <p:cNvGrpSpPr/>
          <p:nvPr/>
        </p:nvGrpSpPr>
        <p:grpSpPr>
          <a:xfrm>
            <a:off x="4833694" y="861967"/>
            <a:ext cx="1080565" cy="1080566"/>
            <a:chOff x="1488310" y="1579494"/>
            <a:chExt cx="1414094" cy="1414094"/>
          </a:xfrm>
        </p:grpSpPr>
        <p:grpSp>
          <p:nvGrpSpPr>
            <p:cNvPr id="28" name="组合 27"/>
            <p:cNvGrpSpPr/>
            <p:nvPr/>
          </p:nvGrpSpPr>
          <p:grpSpPr>
            <a:xfrm>
              <a:off x="1488310" y="1579494"/>
              <a:ext cx="1414094" cy="1414094"/>
              <a:chOff x="3176812" y="2273198"/>
              <a:chExt cx="2641825" cy="2726239"/>
            </a:xfrm>
          </p:grpSpPr>
          <p:sp>
            <p:nvSpPr>
              <p:cNvPr id="30" name="椭圆 29"/>
              <p:cNvSpPr/>
              <p:nvPr/>
            </p:nvSpPr>
            <p:spPr>
              <a:xfrm>
                <a:off x="3176812" y="2273198"/>
                <a:ext cx="2641825" cy="2726239"/>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2540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 name="椭圆 30"/>
              <p:cNvSpPr/>
              <p:nvPr/>
            </p:nvSpPr>
            <p:spPr>
              <a:xfrm>
                <a:off x="3268970" y="2368298"/>
                <a:ext cx="2457512" cy="2536037"/>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9" name="文本框 28"/>
            <p:cNvSpPr txBox="1"/>
            <p:nvPr/>
          </p:nvSpPr>
          <p:spPr>
            <a:xfrm>
              <a:off x="1874185" y="1863626"/>
              <a:ext cx="642343" cy="845828"/>
            </a:xfrm>
            <a:prstGeom prst="rect">
              <a:avLst/>
            </a:prstGeom>
            <a:noFill/>
          </p:spPr>
          <p:txBody>
            <a:bodyPr wrap="none" rtlCol="0">
              <a:spAutoFit/>
            </a:bodyPr>
            <a:lstStyle/>
            <a:p>
              <a:pPr algn="ctr"/>
              <a:r>
                <a:rPr lang="en-US" altLang="zh-CN" sz="3600" dirty="0" smtClean="0">
                  <a:solidFill>
                    <a:schemeClr val="accent2">
                      <a:lumMod val="75000"/>
                    </a:schemeClr>
                  </a:solidFill>
                  <a:latin typeface="方正超粗黑_GBK" panose="03000509000000000000" pitchFamily="65" charset="-122"/>
                  <a:ea typeface="方正超粗黑_GBK" panose="03000509000000000000" pitchFamily="65" charset="-122"/>
                </a:rPr>
                <a:t>1</a:t>
              </a:r>
              <a:endParaRPr lang="zh-CN" altLang="en-US" sz="3600" dirty="0" smtClean="0">
                <a:solidFill>
                  <a:schemeClr val="accent2">
                    <a:lumMod val="75000"/>
                  </a:schemeClr>
                </a:solidFill>
                <a:latin typeface="方正超粗黑_GBK" panose="03000509000000000000" pitchFamily="65" charset="-122"/>
                <a:ea typeface="方正超粗黑_GBK" panose="03000509000000000000" pitchFamily="65" charset="-122"/>
              </a:endParaRPr>
            </a:p>
          </p:txBody>
        </p:sp>
      </p:grpSp>
      <p:grpSp>
        <p:nvGrpSpPr>
          <p:cNvPr id="32" name="组合 31"/>
          <p:cNvGrpSpPr/>
          <p:nvPr/>
        </p:nvGrpSpPr>
        <p:grpSpPr>
          <a:xfrm>
            <a:off x="6133695" y="2273581"/>
            <a:ext cx="1080565" cy="1080566"/>
            <a:chOff x="1488310" y="1579494"/>
            <a:chExt cx="1414094" cy="1414094"/>
          </a:xfrm>
        </p:grpSpPr>
        <p:grpSp>
          <p:nvGrpSpPr>
            <p:cNvPr id="33" name="组合 32"/>
            <p:cNvGrpSpPr/>
            <p:nvPr/>
          </p:nvGrpSpPr>
          <p:grpSpPr>
            <a:xfrm>
              <a:off x="1488310" y="1579494"/>
              <a:ext cx="1414094" cy="1414094"/>
              <a:chOff x="3176812" y="2273198"/>
              <a:chExt cx="2641825" cy="2726239"/>
            </a:xfrm>
          </p:grpSpPr>
          <p:sp>
            <p:nvSpPr>
              <p:cNvPr id="35" name="椭圆 34"/>
              <p:cNvSpPr/>
              <p:nvPr/>
            </p:nvSpPr>
            <p:spPr>
              <a:xfrm>
                <a:off x="3176812" y="2273198"/>
                <a:ext cx="2641825" cy="2726239"/>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2540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6" name="椭圆 35"/>
              <p:cNvSpPr/>
              <p:nvPr/>
            </p:nvSpPr>
            <p:spPr>
              <a:xfrm>
                <a:off x="3268970" y="2368298"/>
                <a:ext cx="2457512" cy="2536037"/>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4" name="文本框 33"/>
            <p:cNvSpPr txBox="1"/>
            <p:nvPr/>
          </p:nvSpPr>
          <p:spPr>
            <a:xfrm>
              <a:off x="1874185" y="1863626"/>
              <a:ext cx="642343" cy="845828"/>
            </a:xfrm>
            <a:prstGeom prst="rect">
              <a:avLst/>
            </a:prstGeom>
            <a:noFill/>
          </p:spPr>
          <p:txBody>
            <a:bodyPr wrap="none" rtlCol="0">
              <a:spAutoFit/>
            </a:bodyPr>
            <a:lstStyle/>
            <a:p>
              <a:pPr algn="ctr"/>
              <a:r>
                <a:rPr lang="en-US" altLang="zh-CN" sz="3600" dirty="0" smtClean="0">
                  <a:solidFill>
                    <a:schemeClr val="accent2">
                      <a:lumMod val="75000"/>
                    </a:schemeClr>
                  </a:solidFill>
                  <a:latin typeface="方正超粗黑_GBK" panose="03000509000000000000" pitchFamily="65" charset="-122"/>
                  <a:ea typeface="方正超粗黑_GBK" panose="03000509000000000000" pitchFamily="65" charset="-122"/>
                </a:rPr>
                <a:t>2</a:t>
              </a:r>
              <a:endParaRPr lang="zh-CN" altLang="en-US" sz="3600" dirty="0" smtClean="0">
                <a:solidFill>
                  <a:schemeClr val="accent2">
                    <a:lumMod val="75000"/>
                  </a:schemeClr>
                </a:solidFill>
                <a:latin typeface="方正超粗黑_GBK" panose="03000509000000000000" pitchFamily="65" charset="-122"/>
                <a:ea typeface="方正超粗黑_GBK" panose="03000509000000000000" pitchFamily="65" charset="-122"/>
              </a:endParaRPr>
            </a:p>
          </p:txBody>
        </p:sp>
      </p:grpSp>
      <p:grpSp>
        <p:nvGrpSpPr>
          <p:cNvPr id="37" name="组合 36"/>
          <p:cNvGrpSpPr/>
          <p:nvPr/>
        </p:nvGrpSpPr>
        <p:grpSpPr>
          <a:xfrm>
            <a:off x="6262171" y="3891075"/>
            <a:ext cx="1080565" cy="1080566"/>
            <a:chOff x="1488310" y="1579494"/>
            <a:chExt cx="1414094" cy="1414094"/>
          </a:xfrm>
        </p:grpSpPr>
        <p:grpSp>
          <p:nvGrpSpPr>
            <p:cNvPr id="38" name="组合 37"/>
            <p:cNvGrpSpPr/>
            <p:nvPr/>
          </p:nvGrpSpPr>
          <p:grpSpPr>
            <a:xfrm>
              <a:off x="1488310" y="1579494"/>
              <a:ext cx="1414094" cy="1414094"/>
              <a:chOff x="3176812" y="2273198"/>
              <a:chExt cx="2641825" cy="2726239"/>
            </a:xfrm>
          </p:grpSpPr>
          <p:sp>
            <p:nvSpPr>
              <p:cNvPr id="40" name="椭圆 39"/>
              <p:cNvSpPr/>
              <p:nvPr/>
            </p:nvSpPr>
            <p:spPr>
              <a:xfrm>
                <a:off x="3176812" y="2273198"/>
                <a:ext cx="2641825" cy="2726239"/>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2540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1" name="椭圆 40"/>
              <p:cNvSpPr/>
              <p:nvPr/>
            </p:nvSpPr>
            <p:spPr>
              <a:xfrm>
                <a:off x="3268970" y="2368298"/>
                <a:ext cx="2457512" cy="2536037"/>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9" name="文本框 38"/>
            <p:cNvSpPr txBox="1"/>
            <p:nvPr/>
          </p:nvSpPr>
          <p:spPr>
            <a:xfrm>
              <a:off x="1874185" y="1863626"/>
              <a:ext cx="642343" cy="845828"/>
            </a:xfrm>
            <a:prstGeom prst="rect">
              <a:avLst/>
            </a:prstGeom>
            <a:noFill/>
          </p:spPr>
          <p:txBody>
            <a:bodyPr wrap="none" rtlCol="0">
              <a:spAutoFit/>
            </a:bodyPr>
            <a:lstStyle/>
            <a:p>
              <a:pPr algn="ctr"/>
              <a:r>
                <a:rPr lang="en-US" altLang="zh-CN" sz="3600" dirty="0">
                  <a:solidFill>
                    <a:schemeClr val="accent2">
                      <a:lumMod val="75000"/>
                    </a:schemeClr>
                  </a:solidFill>
                  <a:latin typeface="方正超粗黑_GBK" panose="03000509000000000000" pitchFamily="65" charset="-122"/>
                  <a:ea typeface="方正超粗黑_GBK" panose="03000509000000000000" pitchFamily="65" charset="-122"/>
                </a:rPr>
                <a:t>3</a:t>
              </a:r>
              <a:endParaRPr lang="zh-CN" altLang="en-US" sz="3600" dirty="0" smtClean="0">
                <a:solidFill>
                  <a:schemeClr val="accent2">
                    <a:lumMod val="75000"/>
                  </a:schemeClr>
                </a:solidFill>
                <a:latin typeface="方正超粗黑_GBK" panose="03000509000000000000" pitchFamily="65" charset="-122"/>
                <a:ea typeface="方正超粗黑_GBK" panose="03000509000000000000" pitchFamily="65" charset="-122"/>
              </a:endParaRPr>
            </a:p>
          </p:txBody>
        </p:sp>
      </p:grpSp>
      <p:grpSp>
        <p:nvGrpSpPr>
          <p:cNvPr id="42" name="组合 41"/>
          <p:cNvGrpSpPr/>
          <p:nvPr/>
        </p:nvGrpSpPr>
        <p:grpSpPr>
          <a:xfrm>
            <a:off x="4833693" y="5276243"/>
            <a:ext cx="1080565" cy="1080566"/>
            <a:chOff x="1488310" y="1579494"/>
            <a:chExt cx="1414094" cy="1414094"/>
          </a:xfrm>
        </p:grpSpPr>
        <p:grpSp>
          <p:nvGrpSpPr>
            <p:cNvPr id="43" name="组合 42"/>
            <p:cNvGrpSpPr/>
            <p:nvPr/>
          </p:nvGrpSpPr>
          <p:grpSpPr>
            <a:xfrm>
              <a:off x="1488310" y="1579494"/>
              <a:ext cx="1414094" cy="1414094"/>
              <a:chOff x="3176812" y="2273198"/>
              <a:chExt cx="2641825" cy="2726239"/>
            </a:xfrm>
          </p:grpSpPr>
          <p:sp>
            <p:nvSpPr>
              <p:cNvPr id="45" name="椭圆 44"/>
              <p:cNvSpPr/>
              <p:nvPr/>
            </p:nvSpPr>
            <p:spPr>
              <a:xfrm>
                <a:off x="3176812" y="2273198"/>
                <a:ext cx="2641825" cy="2726239"/>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2540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 name="椭圆 45"/>
              <p:cNvSpPr/>
              <p:nvPr/>
            </p:nvSpPr>
            <p:spPr>
              <a:xfrm>
                <a:off x="3268970" y="2368298"/>
                <a:ext cx="2457512" cy="2536037"/>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44" name="文本框 43"/>
            <p:cNvSpPr txBox="1"/>
            <p:nvPr/>
          </p:nvSpPr>
          <p:spPr>
            <a:xfrm>
              <a:off x="1874185" y="1863626"/>
              <a:ext cx="642343" cy="845828"/>
            </a:xfrm>
            <a:prstGeom prst="rect">
              <a:avLst/>
            </a:prstGeom>
            <a:noFill/>
          </p:spPr>
          <p:txBody>
            <a:bodyPr wrap="none" rtlCol="0">
              <a:spAutoFit/>
            </a:bodyPr>
            <a:lstStyle/>
            <a:p>
              <a:pPr algn="ctr"/>
              <a:r>
                <a:rPr lang="en-US" altLang="zh-CN" sz="3600" dirty="0" smtClean="0">
                  <a:solidFill>
                    <a:schemeClr val="accent2">
                      <a:lumMod val="75000"/>
                    </a:schemeClr>
                  </a:solidFill>
                  <a:latin typeface="方正超粗黑_GBK" panose="03000509000000000000" pitchFamily="65" charset="-122"/>
                  <a:ea typeface="方正超粗黑_GBK" panose="03000509000000000000" pitchFamily="65" charset="-122"/>
                </a:rPr>
                <a:t>4</a:t>
              </a:r>
              <a:endParaRPr lang="zh-CN" altLang="en-US" sz="3600" dirty="0" smtClean="0">
                <a:solidFill>
                  <a:schemeClr val="accent2">
                    <a:lumMod val="75000"/>
                  </a:schemeClr>
                </a:solidFill>
                <a:latin typeface="方正超粗黑_GBK" panose="03000509000000000000" pitchFamily="65" charset="-122"/>
                <a:ea typeface="方正超粗黑_GBK" panose="03000509000000000000" pitchFamily="65" charset="-122"/>
              </a:endParaRPr>
            </a:p>
          </p:txBody>
        </p:sp>
      </p:grpSp>
      <p:sp>
        <p:nvSpPr>
          <p:cNvPr id="47" name="矩形 46"/>
          <p:cNvSpPr/>
          <p:nvPr/>
        </p:nvSpPr>
        <p:spPr>
          <a:xfrm>
            <a:off x="7635835" y="4169747"/>
            <a:ext cx="4289957" cy="523220"/>
          </a:xfrm>
          <a:prstGeom prst="rect">
            <a:avLst/>
          </a:prstGeom>
        </p:spPr>
        <p:txBody>
          <a:bodyPr wrap="none">
            <a:spAutoFit/>
          </a:bodyPr>
          <a:lstStyle/>
          <a:p>
            <a:r>
              <a:rPr lang="zh-TW" altLang="en-US" sz="2800" dirty="0" smtClean="0">
                <a:solidFill>
                  <a:schemeClr val="accent2">
                    <a:lumMod val="75000"/>
                  </a:schemeClr>
                </a:solidFill>
                <a:latin typeface="微软雅黑" panose="020B0503020204020204" pitchFamily="34" charset="-122"/>
                <a:ea typeface="微软雅黑" panose="020B0503020204020204" pitchFamily="34" charset="-122"/>
              </a:rPr>
              <a:t>征實無虛</a:t>
            </a:r>
            <a:r>
              <a:rPr lang="en-US" altLang="zh-TW" sz="2800" dirty="0" smtClean="0">
                <a:solidFill>
                  <a:schemeClr val="accent2">
                    <a:lumMod val="75000"/>
                  </a:schemeClr>
                </a:solidFill>
                <a:latin typeface="微软雅黑" panose="020B0503020204020204" pitchFamily="34" charset="-122"/>
                <a:ea typeface="微软雅黑" panose="020B0503020204020204" pitchFamily="34" charset="-122"/>
              </a:rPr>
              <a:t>-</a:t>
            </a:r>
            <a:r>
              <a:rPr lang="zh-TW" altLang="en-US" sz="2800" dirty="0" smtClean="0">
                <a:solidFill>
                  <a:schemeClr val="accent2">
                    <a:lumMod val="75000"/>
                  </a:schemeClr>
                </a:solidFill>
                <a:latin typeface="微软雅黑" panose="020B0503020204020204" pitchFamily="34" charset="-122"/>
                <a:ea typeface="微软雅黑" panose="020B0503020204020204" pitchFamily="34" charset="-122"/>
              </a:rPr>
              <a:t>親手操作與體驗</a:t>
            </a:r>
            <a:endParaRPr lang="zh-CN" altLang="en-US" sz="2800" dirty="0">
              <a:solidFill>
                <a:schemeClr val="accent2">
                  <a:lumMod val="75000"/>
                </a:schemeClr>
              </a:solidFill>
              <a:latin typeface="微软雅黑" panose="020B0503020204020204" pitchFamily="34" charset="-122"/>
              <a:ea typeface="微软雅黑" panose="020B0503020204020204" pitchFamily="34" charset="-122"/>
            </a:endParaRPr>
          </a:p>
        </p:txBody>
      </p:sp>
      <p:sp>
        <p:nvSpPr>
          <p:cNvPr id="48" name="矩形 47"/>
          <p:cNvSpPr/>
          <p:nvPr/>
        </p:nvSpPr>
        <p:spPr>
          <a:xfrm>
            <a:off x="7342736" y="2542656"/>
            <a:ext cx="3930884" cy="523220"/>
          </a:xfrm>
          <a:prstGeom prst="rect">
            <a:avLst/>
          </a:prstGeom>
        </p:spPr>
        <p:txBody>
          <a:bodyPr wrap="none">
            <a:spAutoFit/>
          </a:bodyPr>
          <a:lstStyle/>
          <a:p>
            <a:r>
              <a:rPr lang="zh-TW" altLang="en-US" sz="2800" dirty="0" smtClean="0">
                <a:solidFill>
                  <a:schemeClr val="accent2">
                    <a:lumMod val="75000"/>
                  </a:schemeClr>
                </a:solidFill>
                <a:latin typeface="微软雅黑" panose="020B0503020204020204" pitchFamily="34" charset="-122"/>
                <a:ea typeface="微软雅黑" panose="020B0503020204020204" pitchFamily="34" charset="-122"/>
              </a:rPr>
              <a:t>道可道非常道</a:t>
            </a:r>
            <a:r>
              <a:rPr lang="en-US" altLang="zh-TW" sz="2800" dirty="0" smtClean="0">
                <a:solidFill>
                  <a:schemeClr val="accent2">
                    <a:lumMod val="75000"/>
                  </a:schemeClr>
                </a:solidFill>
                <a:latin typeface="微软雅黑" panose="020B0503020204020204" pitchFamily="34" charset="-122"/>
                <a:ea typeface="微软雅黑" panose="020B0503020204020204" pitchFamily="34" charset="-122"/>
              </a:rPr>
              <a:t>-</a:t>
            </a:r>
            <a:r>
              <a:rPr lang="zh-TW" altLang="en-US" sz="2800" dirty="0" smtClean="0">
                <a:solidFill>
                  <a:schemeClr val="accent2">
                    <a:lumMod val="75000"/>
                  </a:schemeClr>
                </a:solidFill>
                <a:latin typeface="微软雅黑" panose="020B0503020204020204" pitchFamily="34" charset="-122"/>
                <a:ea typeface="微软雅黑" panose="020B0503020204020204" pitchFamily="34" charset="-122"/>
              </a:rPr>
              <a:t>數學素養</a:t>
            </a:r>
            <a:endParaRPr lang="zh-CN" altLang="en-US" sz="2800" dirty="0">
              <a:solidFill>
                <a:schemeClr val="accent2">
                  <a:lumMod val="75000"/>
                </a:schemeClr>
              </a:solidFill>
              <a:latin typeface="微软雅黑" panose="020B0503020204020204" pitchFamily="34" charset="-122"/>
              <a:ea typeface="微软雅黑" panose="020B0503020204020204" pitchFamily="34" charset="-122"/>
            </a:endParaRPr>
          </a:p>
        </p:txBody>
      </p:sp>
      <p:grpSp>
        <p:nvGrpSpPr>
          <p:cNvPr id="53" name="组合 52"/>
          <p:cNvGrpSpPr/>
          <p:nvPr/>
        </p:nvGrpSpPr>
        <p:grpSpPr>
          <a:xfrm>
            <a:off x="3288273" y="5156942"/>
            <a:ext cx="143405" cy="1769072"/>
            <a:chOff x="3291075" y="5088928"/>
            <a:chExt cx="143405" cy="1769072"/>
          </a:xfrm>
        </p:grpSpPr>
        <p:cxnSp>
          <p:nvCxnSpPr>
            <p:cNvPr id="54" name="直接连接符 53"/>
            <p:cNvCxnSpPr/>
            <p:nvPr/>
          </p:nvCxnSpPr>
          <p:spPr>
            <a:xfrm flipH="1">
              <a:off x="3359976" y="5088928"/>
              <a:ext cx="1" cy="1769072"/>
            </a:xfrm>
            <a:prstGeom prst="line">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5" name="椭圆 54"/>
            <p:cNvSpPr/>
            <p:nvPr/>
          </p:nvSpPr>
          <p:spPr>
            <a:xfrm>
              <a:off x="3301034" y="5698530"/>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3291075" y="6551018"/>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矩形 50"/>
          <p:cNvSpPr/>
          <p:nvPr/>
        </p:nvSpPr>
        <p:spPr>
          <a:xfrm>
            <a:off x="6263774" y="5638380"/>
            <a:ext cx="3930884" cy="523220"/>
          </a:xfrm>
          <a:prstGeom prst="rect">
            <a:avLst/>
          </a:prstGeom>
        </p:spPr>
        <p:txBody>
          <a:bodyPr wrap="none">
            <a:spAutoFit/>
          </a:bodyPr>
          <a:lstStyle/>
          <a:p>
            <a:r>
              <a:rPr lang="zh-TW" altLang="en-US" sz="2800" dirty="0" smtClean="0">
                <a:solidFill>
                  <a:schemeClr val="accent2">
                    <a:lumMod val="75000"/>
                  </a:schemeClr>
                </a:solidFill>
                <a:latin typeface="微软雅黑" panose="020B0503020204020204" pitchFamily="34" charset="-122"/>
                <a:ea typeface="微软雅黑" panose="020B0503020204020204" pitchFamily="34" charset="-122"/>
              </a:rPr>
              <a:t>創意激蕩</a:t>
            </a:r>
            <a:r>
              <a:rPr lang="en-US" altLang="zh-TW" sz="2800" dirty="0" smtClean="0">
                <a:solidFill>
                  <a:schemeClr val="accent2">
                    <a:lumMod val="75000"/>
                  </a:schemeClr>
                </a:solidFill>
                <a:latin typeface="微软雅黑" panose="020B0503020204020204" pitchFamily="34" charset="-122"/>
                <a:ea typeface="微软雅黑" panose="020B0503020204020204" pitchFamily="34" charset="-122"/>
              </a:rPr>
              <a:t>-</a:t>
            </a:r>
            <a:r>
              <a:rPr lang="zh-TW" altLang="en-US" sz="2800" dirty="0" smtClean="0">
                <a:solidFill>
                  <a:schemeClr val="accent2">
                    <a:lumMod val="75000"/>
                  </a:schemeClr>
                </a:solidFill>
                <a:latin typeface="微软雅黑" panose="020B0503020204020204" pitchFamily="34" charset="-122"/>
                <a:ea typeface="微软雅黑" panose="020B0503020204020204" pitchFamily="34" charset="-122"/>
              </a:rPr>
              <a:t>大家無私分享</a:t>
            </a:r>
            <a:endParaRPr lang="zh-CN" altLang="en-US" sz="2800" dirty="0">
              <a:solidFill>
                <a:schemeClr val="accent2">
                  <a:lumMod val="75000"/>
                </a:schemeClr>
              </a:solidFill>
              <a:latin typeface="微软雅黑" panose="020B0503020204020204" pitchFamily="34" charset="-122"/>
              <a:ea typeface="微软雅黑" panose="020B0503020204020204" pitchFamily="34" charset="-122"/>
            </a:endParaRPr>
          </a:p>
        </p:txBody>
      </p:sp>
      <p:sp>
        <p:nvSpPr>
          <p:cNvPr id="52" name="矩形 51"/>
          <p:cNvSpPr/>
          <p:nvPr/>
        </p:nvSpPr>
        <p:spPr>
          <a:xfrm>
            <a:off x="6299866" y="1106391"/>
            <a:ext cx="4289957" cy="523220"/>
          </a:xfrm>
          <a:prstGeom prst="rect">
            <a:avLst/>
          </a:prstGeom>
        </p:spPr>
        <p:txBody>
          <a:bodyPr wrap="none">
            <a:spAutoFit/>
          </a:bodyPr>
          <a:lstStyle/>
          <a:p>
            <a:r>
              <a:rPr lang="zh-TW" altLang="en-US" sz="2800" dirty="0" smtClean="0">
                <a:solidFill>
                  <a:schemeClr val="accent2">
                    <a:lumMod val="75000"/>
                  </a:schemeClr>
                </a:solidFill>
                <a:latin typeface="微软雅黑" panose="020B0503020204020204" pitchFamily="34" charset="-122"/>
                <a:ea typeface="微软雅黑" panose="020B0503020204020204" pitchFamily="34" charset="-122"/>
              </a:rPr>
              <a:t>團圓時光</a:t>
            </a:r>
            <a:r>
              <a:rPr lang="en-US" altLang="zh-TW" sz="2800" dirty="0" smtClean="0">
                <a:solidFill>
                  <a:schemeClr val="accent2">
                    <a:lumMod val="75000"/>
                  </a:schemeClr>
                </a:solidFill>
                <a:latin typeface="微软雅黑" panose="020B0503020204020204" pitchFamily="34" charset="-122"/>
                <a:ea typeface="微软雅黑" panose="020B0503020204020204" pitchFamily="34" charset="-122"/>
              </a:rPr>
              <a:t>-</a:t>
            </a:r>
            <a:r>
              <a:rPr lang="zh-TW" altLang="en-US" sz="2800" dirty="0" smtClean="0">
                <a:solidFill>
                  <a:schemeClr val="accent2">
                    <a:lumMod val="75000"/>
                  </a:schemeClr>
                </a:solidFill>
                <a:latin typeface="微软雅黑" panose="020B0503020204020204" pitchFamily="34" charset="-122"/>
                <a:ea typeface="微软雅黑" panose="020B0503020204020204" pitchFamily="34" charset="-122"/>
              </a:rPr>
              <a:t>聚在一起的理由</a:t>
            </a:r>
            <a:endParaRPr lang="zh-CN" altLang="en-US" sz="2800" dirty="0">
              <a:solidFill>
                <a:schemeClr val="accent2">
                  <a:lumMod val="7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6069196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6" y="490538"/>
            <a:ext cx="12001500" cy="5768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72662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7238807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小丸子」的圖片搜尋結果"/>
          <p:cNvPicPr/>
          <p:nvPr/>
        </p:nvPicPr>
        <p:blipFill>
          <a:blip r:embed="rId2" cstate="print"/>
          <a:srcRect/>
          <a:stretch>
            <a:fillRect/>
          </a:stretch>
        </p:blipFill>
        <p:spPr bwMode="auto">
          <a:xfrm>
            <a:off x="0" y="0"/>
            <a:ext cx="12191999" cy="6953250"/>
          </a:xfrm>
          <a:prstGeom prst="rect">
            <a:avLst/>
          </a:prstGeom>
          <a:noFill/>
          <a:ln w="9525">
            <a:noFill/>
            <a:miter lim="800000"/>
            <a:headEnd/>
            <a:tailEnd/>
          </a:ln>
        </p:spPr>
      </p:pic>
    </p:spTree>
    <p:extLst>
      <p:ext uri="{BB962C8B-B14F-4D97-AF65-F5344CB8AC3E}">
        <p14:creationId xmlns:p14="http://schemas.microsoft.com/office/powerpoint/2010/main" val="12786561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腳踏車」的圖片搜尋結果"/>
          <p:cNvPicPr/>
          <p:nvPr/>
        </p:nvPicPr>
        <p:blipFill>
          <a:blip r:embed="rId2" cstate="print"/>
          <a:srcRect/>
          <a:stretch>
            <a:fillRect/>
          </a:stretch>
        </p:blipFill>
        <p:spPr bwMode="auto">
          <a:xfrm>
            <a:off x="5931217" y="1800860"/>
            <a:ext cx="5813108" cy="3542665"/>
          </a:xfrm>
          <a:prstGeom prst="rect">
            <a:avLst/>
          </a:prstGeom>
          <a:ln>
            <a:noFill/>
          </a:ln>
          <a:effectLst>
            <a:outerShdw blurRad="292100" dist="139700" dir="2700000" algn="tl" rotWithShape="0">
              <a:srgbClr val="333333">
                <a:alpha val="65000"/>
              </a:srgbClr>
            </a:outerShdw>
          </a:effectLst>
        </p:spPr>
      </p:pic>
      <p:pic>
        <p:nvPicPr>
          <p:cNvPr id="4" name="圖片 3" descr="Imgur"/>
          <p:cNvPicPr/>
          <p:nvPr/>
        </p:nvPicPr>
        <p:blipFill>
          <a:blip r:embed="rId3" cstate="print"/>
          <a:srcRect r="23856" b="3031"/>
          <a:stretch>
            <a:fillRect/>
          </a:stretch>
        </p:blipFill>
        <p:spPr bwMode="auto">
          <a:xfrm>
            <a:off x="1309203" y="1718310"/>
            <a:ext cx="3596172" cy="3520440"/>
          </a:xfrm>
          <a:prstGeom prst="rect">
            <a:avLst/>
          </a:prstGeom>
          <a:ln>
            <a:noFill/>
          </a:ln>
          <a:effectLst>
            <a:outerShdw blurRad="292100" dist="139700" dir="2700000" algn="tl" rotWithShape="0">
              <a:srgbClr val="333333">
                <a:alpha val="65000"/>
              </a:srgbClr>
            </a:outerShdw>
          </a:effectLst>
        </p:spPr>
      </p:pic>
      <p:sp>
        <p:nvSpPr>
          <p:cNvPr id="5" name="文字方塊 4"/>
          <p:cNvSpPr txBox="1"/>
          <p:nvPr/>
        </p:nvSpPr>
        <p:spPr>
          <a:xfrm>
            <a:off x="1461603" y="5238750"/>
            <a:ext cx="9753600" cy="2246769"/>
          </a:xfrm>
          <a:prstGeom prst="rect">
            <a:avLst/>
          </a:prstGeom>
          <a:noFill/>
        </p:spPr>
        <p:txBody>
          <a:bodyPr wrap="square" rtlCol="0">
            <a:spAutoFit/>
          </a:bodyPr>
          <a:lstStyle/>
          <a:p>
            <a:r>
              <a:rPr lang="zh-TW" altLang="en-US" sz="3200" dirty="0" smtClean="0">
                <a:solidFill>
                  <a:srgbClr val="FF0000"/>
                </a:solidFill>
                <a:latin typeface="Cambria Math" panose="02040503050406030204" pitchFamily="18" charset="0"/>
              </a:rPr>
              <a:t>假如腳踏車的輪胎不是圓形會怎麼樣？</a:t>
            </a:r>
            <a:endParaRPr lang="en-US" altLang="zh-TW" sz="3200" dirty="0" smtClean="0">
              <a:solidFill>
                <a:srgbClr val="FF0000"/>
              </a:solidFill>
              <a:latin typeface="Cambria Math" panose="02040503050406030204" pitchFamily="18" charset="0"/>
            </a:endParaRPr>
          </a:p>
          <a:p>
            <a:r>
              <a:rPr lang="zh-TW" altLang="en-US" sz="3200" dirty="0">
                <a:solidFill>
                  <a:srgbClr val="FF0000"/>
                </a:solidFill>
                <a:latin typeface="Cambria Math" panose="02040503050406030204" pitchFamily="18" charset="0"/>
              </a:rPr>
              <a:t>如何保持腳踏車的平衡</a:t>
            </a:r>
            <a:r>
              <a:rPr lang="zh-TW" altLang="en-US" sz="3200" dirty="0" smtClean="0">
                <a:solidFill>
                  <a:srgbClr val="FF0000"/>
                </a:solidFill>
                <a:latin typeface="Cambria Math" panose="02040503050406030204" pitchFamily="18" charset="0"/>
              </a:rPr>
              <a:t>？</a:t>
            </a:r>
            <a:endParaRPr lang="en-US" altLang="zh-TW" sz="3200" dirty="0" smtClean="0">
              <a:solidFill>
                <a:srgbClr val="FF0000"/>
              </a:solidFill>
              <a:latin typeface="Cambria Math" panose="02040503050406030204" pitchFamily="18" charset="0"/>
            </a:endParaRPr>
          </a:p>
          <a:p>
            <a:r>
              <a:rPr lang="zh-TW" altLang="en-US" sz="3200" dirty="0" smtClean="0">
                <a:solidFill>
                  <a:srgbClr val="FF0000"/>
                </a:solidFill>
                <a:latin typeface="Cambria Math" panose="02040503050406030204" pitchFamily="18" charset="0"/>
              </a:rPr>
              <a:t>為何只有兩輪？三輪不是比較能保持平衡嗎？</a:t>
            </a:r>
            <a:endParaRPr lang="zh-TW" altLang="en-US" sz="3200" dirty="0">
              <a:solidFill>
                <a:srgbClr val="FF0000"/>
              </a:solidFill>
              <a:latin typeface="Cambria Math" panose="02040503050406030204" pitchFamily="18" charset="0"/>
            </a:endParaRPr>
          </a:p>
          <a:p>
            <a:endParaRPr lang="zh-TW" altLang="en-US" sz="4400" dirty="0">
              <a:solidFill>
                <a:srgbClr val="FF0000"/>
              </a:solidFill>
              <a:latin typeface="Cambria Math" panose="02040503050406030204" pitchFamily="18" charset="0"/>
            </a:endParaRPr>
          </a:p>
        </p:txBody>
      </p:sp>
      <p:sp>
        <p:nvSpPr>
          <p:cNvPr id="2" name="文字方塊 1"/>
          <p:cNvSpPr txBox="1"/>
          <p:nvPr/>
        </p:nvSpPr>
        <p:spPr>
          <a:xfrm>
            <a:off x="1600200" y="438150"/>
            <a:ext cx="7953375" cy="369332"/>
          </a:xfrm>
          <a:prstGeom prst="rect">
            <a:avLst/>
          </a:prstGeom>
          <a:noFill/>
        </p:spPr>
        <p:txBody>
          <a:bodyPr wrap="square" rtlCol="0">
            <a:spAutoFit/>
          </a:bodyPr>
          <a:lstStyle/>
          <a:p>
            <a:endParaRPr lang="zh-TW" altLang="en-US" dirty="0"/>
          </a:p>
        </p:txBody>
      </p:sp>
      <p:sp>
        <p:nvSpPr>
          <p:cNvPr id="7" name="文字方塊 6"/>
          <p:cNvSpPr txBox="1"/>
          <p:nvPr/>
        </p:nvSpPr>
        <p:spPr>
          <a:xfrm>
            <a:off x="390526" y="314325"/>
            <a:ext cx="11458574" cy="1200329"/>
          </a:xfrm>
          <a:prstGeom prst="rect">
            <a:avLst/>
          </a:prstGeom>
          <a:noFill/>
        </p:spPr>
        <p:txBody>
          <a:bodyPr wrap="square" rtlCol="0">
            <a:spAutoFit/>
          </a:bodyPr>
          <a:lstStyle/>
          <a:p>
            <a:r>
              <a:rPr lang="zh-TW" altLang="en-US" sz="3600" dirty="0" smtClean="0">
                <a:solidFill>
                  <a:srgbClr val="FF0000"/>
                </a:solidFill>
              </a:rPr>
              <a:t>當我們深入瞭解「圓」的本質以及為什麼要學習「圓」，就很容易體會梅仙學習單中問題的重要性了。</a:t>
            </a:r>
            <a:endParaRPr lang="zh-TW" altLang="en-US" sz="3600" dirty="0">
              <a:solidFill>
                <a:srgbClr val="FF0000"/>
              </a:solidFill>
            </a:endParaRPr>
          </a:p>
        </p:txBody>
      </p:sp>
    </p:spTree>
    <p:extLst>
      <p:ext uri="{BB962C8B-B14F-4D97-AF65-F5344CB8AC3E}">
        <p14:creationId xmlns:p14="http://schemas.microsoft.com/office/powerpoint/2010/main" val="191781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304693" y="1839951"/>
            <a:ext cx="10036097" cy="2862322"/>
          </a:xfrm>
          <a:prstGeom prst="rect">
            <a:avLst/>
          </a:prstGeom>
          <a:noFill/>
        </p:spPr>
        <p:txBody>
          <a:bodyPr wrap="square" rtlCol="0">
            <a:spAutoFit/>
          </a:bodyPr>
          <a:lstStyle/>
          <a:p>
            <a:r>
              <a:rPr lang="zh-TW" altLang="en-US" sz="6000" dirty="0" smtClean="0">
                <a:solidFill>
                  <a:srgbClr val="FF0000"/>
                </a:solidFill>
              </a:rPr>
              <a:t>在動態中才容易感受到變化，</a:t>
            </a:r>
            <a:endParaRPr lang="en-US" altLang="zh-TW" sz="6000" dirty="0" smtClean="0">
              <a:solidFill>
                <a:srgbClr val="FF0000"/>
              </a:solidFill>
            </a:endParaRPr>
          </a:p>
          <a:p>
            <a:r>
              <a:rPr lang="zh-TW" altLang="en-US" sz="6000" dirty="0" smtClean="0">
                <a:solidFill>
                  <a:srgbClr val="FF0000"/>
                </a:solidFill>
              </a:rPr>
              <a:t>如此很容易有所比較，</a:t>
            </a:r>
            <a:endParaRPr lang="en-US" altLang="zh-TW" sz="6000" dirty="0" smtClean="0">
              <a:solidFill>
                <a:srgbClr val="FF0000"/>
              </a:solidFill>
            </a:endParaRPr>
          </a:p>
          <a:p>
            <a:r>
              <a:rPr lang="zh-TW" altLang="en-US" sz="6000" dirty="0" smtClean="0">
                <a:solidFill>
                  <a:srgbClr val="FF0000"/>
                </a:solidFill>
              </a:rPr>
              <a:t>進而達到分析思維</a:t>
            </a:r>
            <a:endParaRPr lang="zh-TW" altLang="en-US" sz="6000" dirty="0">
              <a:solidFill>
                <a:srgbClr val="FF0000"/>
              </a:solidFill>
            </a:endParaRPr>
          </a:p>
        </p:txBody>
      </p:sp>
    </p:spTree>
    <p:extLst>
      <p:ext uri="{BB962C8B-B14F-4D97-AF65-F5344CB8AC3E}">
        <p14:creationId xmlns:p14="http://schemas.microsoft.com/office/powerpoint/2010/main" val="40420085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04850" y="136525"/>
            <a:ext cx="10515600" cy="1325563"/>
          </a:xfrm>
        </p:spPr>
        <p:txBody>
          <a:bodyPr>
            <a:noAutofit/>
          </a:bodyPr>
          <a:lstStyle/>
          <a:p>
            <a:pPr lvl="0"/>
            <a:r>
              <a:rPr lang="zh-TW" altLang="en-US" sz="3600" dirty="0" smtClean="0">
                <a:solidFill>
                  <a:srgbClr val="FF0000"/>
                </a:solidFill>
              </a:rPr>
              <a:t>知所先後</a:t>
            </a:r>
            <a:r>
              <a:rPr lang="zh-TW" altLang="en-US" sz="3600" dirty="0" smtClean="0"/>
              <a:t>則近道矣：</a:t>
            </a:r>
            <a:r>
              <a:rPr lang="en-US" altLang="zh-TW" sz="3600" dirty="0" smtClean="0"/>
              <a:t/>
            </a:r>
            <a:br>
              <a:rPr lang="en-US" altLang="zh-TW" sz="3600" dirty="0" smtClean="0"/>
            </a:br>
            <a:r>
              <a:rPr lang="zh-TW" altLang="zh-TW" sz="2800" dirty="0"/>
              <a:t>先談「圓心」還是先談「圓」？ 如何讓學生感受「點與圓」的關係及其性質？</a:t>
            </a: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9" y="1526381"/>
            <a:ext cx="7038975" cy="5279231"/>
          </a:xfrm>
          <a:prstGeom prst="rect">
            <a:avLst/>
          </a:prstGeom>
          <a:ln>
            <a:noFill/>
          </a:ln>
          <a:effectLst>
            <a:outerShdw blurRad="292100" dist="139700" dir="2700000" algn="tl" rotWithShape="0">
              <a:srgbClr val="333333">
                <a:alpha val="65000"/>
              </a:srgbClr>
            </a:outerShdw>
          </a:effectLst>
        </p:spPr>
      </p:pic>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5300" y="1578769"/>
            <a:ext cx="2897696" cy="51744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490821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60" y="77598"/>
            <a:ext cx="9541329" cy="6743700"/>
          </a:xfrm>
          <a:prstGeom prst="rect">
            <a:avLst/>
          </a:prstGeom>
        </p:spPr>
      </p:pic>
      <p:sp>
        <p:nvSpPr>
          <p:cNvPr id="4" name="文字方塊 3"/>
          <p:cNvSpPr txBox="1"/>
          <p:nvPr/>
        </p:nvSpPr>
        <p:spPr>
          <a:xfrm>
            <a:off x="8543925" y="3095178"/>
            <a:ext cx="3533775" cy="255454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zh-TW" altLang="en-US" sz="3200" b="1" dirty="0" smtClean="0">
                <a:solidFill>
                  <a:schemeClr val="bg1"/>
                </a:solidFill>
              </a:rPr>
              <a:t>福隆國小</a:t>
            </a:r>
            <a:r>
              <a:rPr lang="en-US" altLang="zh-TW" sz="3200" b="1" dirty="0" smtClean="0">
                <a:solidFill>
                  <a:schemeClr val="bg1"/>
                </a:solidFill>
              </a:rPr>
              <a:t>(3</a:t>
            </a:r>
            <a:r>
              <a:rPr lang="zh-TW" altLang="en-US" sz="3200" b="1" dirty="0" smtClean="0">
                <a:solidFill>
                  <a:schemeClr val="bg1"/>
                </a:solidFill>
              </a:rPr>
              <a:t>號</a:t>
            </a:r>
            <a:r>
              <a:rPr lang="en-US" altLang="zh-TW" sz="3200" b="1" dirty="0" smtClean="0">
                <a:solidFill>
                  <a:schemeClr val="bg1"/>
                </a:solidFill>
              </a:rPr>
              <a:t>)</a:t>
            </a:r>
            <a:r>
              <a:rPr lang="zh-TW" altLang="en-US" sz="3200" b="1" dirty="0" smtClean="0">
                <a:solidFill>
                  <a:schemeClr val="bg1"/>
                </a:solidFill>
              </a:rPr>
              <a:t>離安全範圍</a:t>
            </a:r>
            <a:r>
              <a:rPr lang="en-US" altLang="zh-TW" sz="3200" b="1" dirty="0" smtClean="0">
                <a:solidFill>
                  <a:schemeClr val="bg1"/>
                </a:solidFill>
              </a:rPr>
              <a:t>(</a:t>
            </a:r>
            <a:r>
              <a:rPr lang="zh-TW" altLang="en-US" sz="3200" b="1" dirty="0" smtClean="0">
                <a:solidFill>
                  <a:schemeClr val="bg1"/>
                </a:solidFill>
              </a:rPr>
              <a:t>圓</a:t>
            </a:r>
            <a:r>
              <a:rPr lang="en-US" altLang="zh-TW" sz="3200" b="1" dirty="0" smtClean="0">
                <a:solidFill>
                  <a:schemeClr val="bg1"/>
                </a:solidFill>
              </a:rPr>
              <a:t>)</a:t>
            </a:r>
            <a:r>
              <a:rPr lang="zh-TW" altLang="en-US" sz="3200" b="1" dirty="0" smtClean="0">
                <a:solidFill>
                  <a:schemeClr val="bg1"/>
                </a:solidFill>
              </a:rPr>
              <a:t>最短的距離</a:t>
            </a:r>
            <a:r>
              <a:rPr lang="en-US" altLang="zh-TW" sz="3200" b="1" dirty="0" smtClean="0">
                <a:solidFill>
                  <a:schemeClr val="bg1"/>
                </a:solidFill>
              </a:rPr>
              <a:t>(</a:t>
            </a:r>
            <a:r>
              <a:rPr lang="zh-TW" altLang="en-US" sz="3200" b="1" dirty="0" smtClean="0">
                <a:solidFill>
                  <a:schemeClr val="bg1"/>
                </a:solidFill>
              </a:rPr>
              <a:t>位置</a:t>
            </a:r>
            <a:r>
              <a:rPr lang="en-US" altLang="zh-TW" sz="3200" b="1" dirty="0" smtClean="0">
                <a:solidFill>
                  <a:schemeClr val="bg1"/>
                </a:solidFill>
              </a:rPr>
              <a:t>)</a:t>
            </a:r>
            <a:r>
              <a:rPr lang="zh-TW" altLang="en-US" sz="3200" b="1" dirty="0" smtClean="0">
                <a:solidFill>
                  <a:schemeClr val="bg1"/>
                </a:solidFill>
              </a:rPr>
              <a:t>為何？最長的的距離</a:t>
            </a:r>
            <a:r>
              <a:rPr lang="en-US" altLang="zh-TW" sz="3200" b="1" dirty="0" smtClean="0">
                <a:solidFill>
                  <a:schemeClr val="bg1"/>
                </a:solidFill>
              </a:rPr>
              <a:t>(</a:t>
            </a:r>
            <a:r>
              <a:rPr lang="zh-TW" altLang="en-US" sz="3200" b="1" dirty="0" smtClean="0">
                <a:solidFill>
                  <a:schemeClr val="bg1"/>
                </a:solidFill>
              </a:rPr>
              <a:t>位置</a:t>
            </a:r>
            <a:r>
              <a:rPr lang="en-US" altLang="zh-TW" sz="3200" b="1" dirty="0" smtClean="0">
                <a:solidFill>
                  <a:schemeClr val="bg1"/>
                </a:solidFill>
              </a:rPr>
              <a:t>)</a:t>
            </a:r>
            <a:r>
              <a:rPr lang="zh-TW" altLang="en-US" sz="3200" b="1" dirty="0" smtClean="0">
                <a:solidFill>
                  <a:schemeClr val="bg1"/>
                </a:solidFill>
              </a:rPr>
              <a:t>為何？</a:t>
            </a:r>
            <a:endParaRPr lang="zh-TW" altLang="en-US" sz="3200" b="1" dirty="0">
              <a:solidFill>
                <a:schemeClr val="bg1"/>
              </a:solidFill>
            </a:endParaRPr>
          </a:p>
        </p:txBody>
      </p:sp>
      <p:sp>
        <p:nvSpPr>
          <p:cNvPr id="5" name="向上箭號 4"/>
          <p:cNvSpPr/>
          <p:nvPr/>
        </p:nvSpPr>
        <p:spPr>
          <a:xfrm>
            <a:off x="5276850" y="5102035"/>
            <a:ext cx="638175" cy="132734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p:cNvSpPr txBox="1"/>
          <p:nvPr/>
        </p:nvSpPr>
        <p:spPr>
          <a:xfrm>
            <a:off x="10058400" y="419100"/>
            <a:ext cx="1666875" cy="1754326"/>
          </a:xfrm>
          <a:prstGeom prst="rect">
            <a:avLst/>
          </a:prstGeom>
          <a:noFill/>
        </p:spPr>
        <p:txBody>
          <a:bodyPr wrap="square" rtlCol="0">
            <a:spAutoFit/>
          </a:bodyPr>
          <a:lstStyle/>
          <a:p>
            <a:r>
              <a:rPr lang="zh-TW" altLang="en-US" sz="5400" dirty="0" smtClean="0"/>
              <a:t>我的作法</a:t>
            </a:r>
            <a:endParaRPr lang="zh-TW" altLang="en-US" sz="5400" dirty="0"/>
          </a:p>
        </p:txBody>
      </p:sp>
    </p:spTree>
    <p:extLst>
      <p:ext uri="{BB962C8B-B14F-4D97-AF65-F5344CB8AC3E}">
        <p14:creationId xmlns:p14="http://schemas.microsoft.com/office/powerpoint/2010/main" val="18985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46961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71525" y="146050"/>
            <a:ext cx="10896600" cy="1325563"/>
          </a:xfrm>
        </p:spPr>
        <p:txBody>
          <a:bodyPr>
            <a:normAutofit fontScale="90000"/>
          </a:bodyPr>
          <a:lstStyle/>
          <a:p>
            <a:r>
              <a:rPr lang="zh-TW" altLang="en-US" dirty="0" smtClean="0"/>
              <a:t>梅仙師學習單</a:t>
            </a:r>
            <a:r>
              <a:rPr lang="en-US" altLang="zh-TW" dirty="0" smtClean="0"/>
              <a:t/>
            </a:r>
            <a:br>
              <a:rPr lang="en-US" altLang="zh-TW" dirty="0" smtClean="0"/>
            </a:br>
            <a:r>
              <a:rPr lang="zh-TW" altLang="en-US" sz="2800" dirty="0" smtClean="0"/>
              <a:t>點與圓的關係</a:t>
            </a:r>
            <a:r>
              <a:rPr lang="zh-TW" altLang="en-US" sz="2800" dirty="0" smtClean="0">
                <a:latin typeface="Cambria Math"/>
              </a:rPr>
              <a:t>⟹點與線段的關係⟹再回到圓內</a:t>
            </a:r>
            <a:r>
              <a:rPr lang="en-US" altLang="zh-TW" sz="2800" dirty="0" smtClean="0">
                <a:latin typeface="Cambria Math"/>
              </a:rPr>
              <a:t>(</a:t>
            </a:r>
            <a:r>
              <a:rPr lang="zh-TW" altLang="en-US" sz="2800" dirty="0" smtClean="0">
                <a:latin typeface="Cambria Math"/>
              </a:rPr>
              <a:t>外</a:t>
            </a:r>
            <a:r>
              <a:rPr lang="en-US" altLang="zh-TW" sz="2800" dirty="0" smtClean="0">
                <a:latin typeface="Cambria Math"/>
              </a:rPr>
              <a:t>)</a:t>
            </a:r>
            <a:r>
              <a:rPr lang="zh-TW" altLang="en-US" sz="2800" dirty="0" smtClean="0">
                <a:latin typeface="Cambria Math"/>
              </a:rPr>
              <a:t>一點到圓的最短</a:t>
            </a:r>
            <a:r>
              <a:rPr lang="en-US" altLang="zh-TW" sz="2800" dirty="0" smtClean="0">
                <a:latin typeface="Cambria Math"/>
              </a:rPr>
              <a:t>(</a:t>
            </a:r>
            <a:r>
              <a:rPr lang="zh-TW" altLang="en-US" sz="2800" dirty="0" smtClean="0">
                <a:latin typeface="Cambria Math"/>
              </a:rPr>
              <a:t>長</a:t>
            </a:r>
            <a:r>
              <a:rPr lang="en-US" altLang="zh-TW" sz="2800" dirty="0" smtClean="0">
                <a:latin typeface="Cambria Math"/>
              </a:rPr>
              <a:t>)</a:t>
            </a:r>
            <a:r>
              <a:rPr lang="zh-TW" altLang="en-US" sz="2800" dirty="0" smtClean="0">
                <a:latin typeface="Cambria Math"/>
              </a:rPr>
              <a:t>距離</a:t>
            </a:r>
            <a:endParaRPr lang="zh-TW" alt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726" y="1300395"/>
            <a:ext cx="4314824" cy="27417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726" y="4205542"/>
            <a:ext cx="4314824" cy="26524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圖片 5" descr="1.jpg"/>
          <p:cNvPicPr/>
          <p:nvPr/>
        </p:nvPicPr>
        <p:blipFill>
          <a:blip r:embed="rId4" cstate="print">
            <a:extLst>
              <a:ext uri="{28A0092B-C50C-407E-A947-70E740481C1C}">
                <a14:useLocalDpi xmlns:a14="http://schemas.microsoft.com/office/drawing/2010/main" val="0"/>
              </a:ext>
            </a:extLst>
          </a:blip>
          <a:srcRect t="8206" b="5470"/>
          <a:stretch>
            <a:fillRect/>
          </a:stretch>
        </p:blipFill>
        <p:spPr>
          <a:xfrm>
            <a:off x="5553074" y="1391122"/>
            <a:ext cx="4019551" cy="5302121"/>
          </a:xfrm>
          <a:prstGeom prst="rect">
            <a:avLst/>
          </a:prstGeom>
          <a:ln>
            <a:noFill/>
          </a:ln>
          <a:effectLst>
            <a:outerShdw blurRad="292100" dist="139700" dir="2700000" algn="tl" rotWithShape="0">
              <a:srgbClr val="333333">
                <a:alpha val="65000"/>
              </a:srgbClr>
            </a:outerShdw>
          </a:effectLst>
        </p:spPr>
      </p:pic>
      <p:sp>
        <p:nvSpPr>
          <p:cNvPr id="4" name="文字方塊 3"/>
          <p:cNvSpPr txBox="1"/>
          <p:nvPr/>
        </p:nvSpPr>
        <p:spPr>
          <a:xfrm>
            <a:off x="9696451" y="1943101"/>
            <a:ext cx="2571750" cy="2554545"/>
          </a:xfrm>
          <a:prstGeom prst="rect">
            <a:avLst/>
          </a:prstGeom>
          <a:noFill/>
        </p:spPr>
        <p:txBody>
          <a:bodyPr wrap="square" rtlCol="0">
            <a:spAutoFit/>
          </a:bodyPr>
          <a:lstStyle/>
          <a:p>
            <a:r>
              <a:rPr lang="zh-TW" altLang="en-US" sz="3200" dirty="0" smtClean="0">
                <a:solidFill>
                  <a:srgbClr val="FF0000"/>
                </a:solidFill>
              </a:rPr>
              <a:t>不是不談圓心的重要性，而是要</a:t>
            </a:r>
            <a:r>
              <a:rPr lang="zh-TW" altLang="en-US" sz="3200" dirty="0">
                <a:solidFill>
                  <a:srgbClr val="FF0000"/>
                </a:solidFill>
              </a:rPr>
              <a:t>思考什麼時候</a:t>
            </a:r>
            <a:r>
              <a:rPr lang="zh-TW" altLang="en-US" sz="3200" dirty="0" smtClean="0">
                <a:solidFill>
                  <a:srgbClr val="FF0000"/>
                </a:solidFill>
              </a:rPr>
              <a:t>談，怎麼談</a:t>
            </a:r>
            <a:r>
              <a:rPr lang="zh-TW" altLang="en-US" sz="3200" dirty="0">
                <a:solidFill>
                  <a:srgbClr val="FF0000"/>
                </a:solidFill>
              </a:rPr>
              <a:t>。</a:t>
            </a:r>
          </a:p>
        </p:txBody>
      </p:sp>
    </p:spTree>
    <p:extLst>
      <p:ext uri="{BB962C8B-B14F-4D97-AF65-F5344CB8AC3E}">
        <p14:creationId xmlns:p14="http://schemas.microsoft.com/office/powerpoint/2010/main" val="192418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同樣鋪陳，</a:t>
            </a:r>
            <a:r>
              <a:rPr lang="zh-TW" altLang="en-US" dirty="0">
                <a:solidFill>
                  <a:srgbClr val="FF0000"/>
                </a:solidFill>
              </a:rPr>
              <a:t>提問的深度與藝術</a:t>
            </a:r>
            <a:r>
              <a:rPr lang="en-US" altLang="zh-TW" dirty="0"/>
              <a:t>!!!</a:t>
            </a:r>
            <a:br>
              <a:rPr lang="en-US" altLang="zh-TW" dirty="0"/>
            </a:br>
            <a:r>
              <a:rPr lang="zh-TW" altLang="en-US" sz="2800" dirty="0"/>
              <a:t>兩圓公切線問題</a:t>
            </a:r>
          </a:p>
        </p:txBody>
      </p:sp>
      <p:sp>
        <p:nvSpPr>
          <p:cNvPr id="3" name="內容版面配置區 2"/>
          <p:cNvSpPr>
            <a:spLocks noGrp="1"/>
          </p:cNvSpPr>
          <p:nvPr>
            <p:ph idx="1"/>
          </p:nvPr>
        </p:nvSpPr>
        <p:spPr>
          <a:xfrm>
            <a:off x="457200" y="1825625"/>
            <a:ext cx="6886575" cy="4813300"/>
          </a:xfrm>
        </p:spPr>
        <p:txBody>
          <a:bodyPr>
            <a:normAutofit fontScale="92500"/>
          </a:bodyPr>
          <a:lstStyle/>
          <a:p>
            <a:r>
              <a:rPr lang="zh-TW" altLang="en-US" sz="3000" dirty="0" smtClean="0">
                <a:solidFill>
                  <a:schemeClr val="accent6">
                    <a:lumMod val="75000"/>
                  </a:schemeClr>
                </a:solidFill>
                <a:latin typeface="Cambria Math" panose="02040503050406030204" pitchFamily="18" charset="0"/>
              </a:rPr>
              <a:t>我：有沒有看過腳踏車的鏈子？我們可以用</a:t>
            </a:r>
            <a:r>
              <a:rPr lang="en-US" altLang="zh-TW" sz="3000" dirty="0" smtClean="0">
                <a:solidFill>
                  <a:schemeClr val="accent6">
                    <a:lumMod val="75000"/>
                  </a:schemeClr>
                </a:solidFill>
                <a:latin typeface="Cambria Math" panose="02040503050406030204" pitchFamily="18" charset="0"/>
              </a:rPr>
              <a:t>GGB</a:t>
            </a:r>
            <a:r>
              <a:rPr lang="zh-TW" altLang="en-US" sz="3000" dirty="0" smtClean="0">
                <a:solidFill>
                  <a:schemeClr val="accent6">
                    <a:lumMod val="75000"/>
                  </a:schemeClr>
                </a:solidFill>
                <a:latin typeface="Cambria Math" panose="02040503050406030204" pitchFamily="18" charset="0"/>
              </a:rPr>
              <a:t>畫出來代表，求外公切線長度？</a:t>
            </a:r>
            <a:endParaRPr lang="en-US" altLang="zh-TW" sz="3000" dirty="0" smtClean="0">
              <a:solidFill>
                <a:schemeClr val="accent6">
                  <a:lumMod val="75000"/>
                </a:schemeClr>
              </a:solidFill>
              <a:latin typeface="Cambria Math" panose="02040503050406030204" pitchFamily="18" charset="0"/>
              <a:ea typeface="Cambria Math" panose="02040503050406030204" pitchFamily="18" charset="0"/>
            </a:endParaRPr>
          </a:p>
          <a:p>
            <a:r>
              <a:rPr lang="en-US" altLang="zh-TW" sz="3000" dirty="0" smtClean="0">
                <a:solidFill>
                  <a:schemeClr val="accent1">
                    <a:lumMod val="75000"/>
                  </a:schemeClr>
                </a:solidFill>
                <a:latin typeface="Cambria Math" panose="02040503050406030204" pitchFamily="18" charset="0"/>
                <a:ea typeface="Cambria Math" panose="02040503050406030204" pitchFamily="18" charset="0"/>
              </a:rPr>
              <a:t>CA</a:t>
            </a:r>
            <a:r>
              <a:rPr lang="zh-TW" altLang="en-US" sz="3000" dirty="0" smtClean="0">
                <a:solidFill>
                  <a:schemeClr val="accent1">
                    <a:lumMod val="75000"/>
                  </a:schemeClr>
                </a:solidFill>
                <a:latin typeface="Cambria Math" panose="02040503050406030204" pitchFamily="18" charset="0"/>
                <a:ea typeface="Cambria Math" panose="02040503050406030204" pitchFamily="18" charset="0"/>
              </a:rPr>
              <a:t>：我昨天騎腳踏車上山很費力，所以用變速，你覺得沒有踏板這個輪子調大一點較輕鬆還是小一點較輕鬆？</a:t>
            </a:r>
            <a:r>
              <a:rPr lang="en-US" altLang="zh-TW" sz="3000" dirty="0" smtClean="0">
                <a:solidFill>
                  <a:schemeClr val="accent1">
                    <a:lumMod val="75000"/>
                  </a:schemeClr>
                </a:solidFill>
                <a:latin typeface="Cambria Math" panose="02040503050406030204" pitchFamily="18" charset="0"/>
                <a:ea typeface="Cambria Math" panose="02040503050406030204" pitchFamily="18" charset="0"/>
              </a:rPr>
              <a:t>(</a:t>
            </a:r>
            <a:r>
              <a:rPr lang="zh-TW" altLang="en-US" sz="3000" dirty="0" smtClean="0">
                <a:solidFill>
                  <a:schemeClr val="accent1">
                    <a:lumMod val="75000"/>
                  </a:schemeClr>
                </a:solidFill>
                <a:latin typeface="Cambria Math" panose="02040503050406030204" pitchFamily="18" charset="0"/>
                <a:ea typeface="Cambria Math" panose="02040503050406030204" pitchFamily="18" charset="0"/>
              </a:rPr>
              <a:t>讓學生有畫面和感覺</a:t>
            </a:r>
            <a:r>
              <a:rPr lang="en-US" altLang="zh-TW" sz="3000" dirty="0" smtClean="0">
                <a:solidFill>
                  <a:schemeClr val="accent1">
                    <a:lumMod val="75000"/>
                  </a:schemeClr>
                </a:solidFill>
                <a:latin typeface="Cambria Math" panose="02040503050406030204" pitchFamily="18" charset="0"/>
                <a:ea typeface="Cambria Math" panose="02040503050406030204" pitchFamily="18" charset="0"/>
              </a:rPr>
              <a:t>)</a:t>
            </a:r>
          </a:p>
          <a:p>
            <a:r>
              <a:rPr lang="en-US" altLang="zh-TW" sz="3000" dirty="0">
                <a:solidFill>
                  <a:schemeClr val="accent1">
                    <a:lumMod val="75000"/>
                  </a:schemeClr>
                </a:solidFill>
                <a:latin typeface="Cambria Math" panose="02040503050406030204" pitchFamily="18" charset="0"/>
                <a:ea typeface="Cambria Math" panose="02040503050406030204" pitchFamily="18" charset="0"/>
              </a:rPr>
              <a:t>CA</a:t>
            </a:r>
            <a:r>
              <a:rPr lang="zh-TW" altLang="en-US" sz="3000" dirty="0" smtClean="0">
                <a:solidFill>
                  <a:schemeClr val="accent1">
                    <a:lumMod val="75000"/>
                  </a:schemeClr>
                </a:solidFill>
                <a:latin typeface="Cambria Math" panose="02040503050406030204" pitchFamily="18" charset="0"/>
                <a:ea typeface="Cambria Math" panose="02040503050406030204" pitchFamily="18" charset="0"/>
              </a:rPr>
              <a:t>：鏈子假如太長會怎樣？「繞鏈」</a:t>
            </a:r>
            <a:endParaRPr lang="en-US" altLang="zh-TW" sz="3000" dirty="0">
              <a:solidFill>
                <a:schemeClr val="accent1">
                  <a:lumMod val="75000"/>
                </a:schemeClr>
              </a:solidFill>
              <a:latin typeface="Cambria Math" panose="02040503050406030204" pitchFamily="18" charset="0"/>
              <a:ea typeface="Cambria Math" panose="02040503050406030204" pitchFamily="18" charset="0"/>
            </a:endParaRPr>
          </a:p>
          <a:p>
            <a:r>
              <a:rPr lang="en-US" altLang="zh-TW" sz="3000" dirty="0">
                <a:solidFill>
                  <a:schemeClr val="accent1">
                    <a:lumMod val="75000"/>
                  </a:schemeClr>
                </a:solidFill>
                <a:latin typeface="Cambria Math" panose="02040503050406030204" pitchFamily="18" charset="0"/>
                <a:ea typeface="Cambria Math" panose="02040503050406030204" pitchFamily="18" charset="0"/>
              </a:rPr>
              <a:t>CA</a:t>
            </a:r>
            <a:r>
              <a:rPr lang="zh-TW" altLang="en-US" sz="3000" dirty="0" smtClean="0">
                <a:solidFill>
                  <a:schemeClr val="accent1">
                    <a:lumMod val="75000"/>
                  </a:schemeClr>
                </a:solidFill>
                <a:latin typeface="Cambria Math" panose="02040503050406030204" pitchFamily="18" charset="0"/>
                <a:ea typeface="Cambria Math" panose="02040503050406030204" pitchFamily="18" charset="0"/>
              </a:rPr>
              <a:t>：鏈子要綁好才不會「繞鏈」，你們幫我規劃一下，我想算整條鏈子的長度，要怎麼算？</a:t>
            </a:r>
            <a:r>
              <a:rPr lang="en-US" altLang="zh-TW" sz="3000" dirty="0" smtClean="0">
                <a:solidFill>
                  <a:schemeClr val="accent1">
                    <a:lumMod val="75000"/>
                  </a:schemeClr>
                </a:solidFill>
                <a:latin typeface="Cambria Math" panose="02040503050406030204" pitchFamily="18" charset="0"/>
                <a:ea typeface="Cambria Math" panose="02040503050406030204" pitchFamily="18" charset="0"/>
              </a:rPr>
              <a:t>(</a:t>
            </a:r>
            <a:r>
              <a:rPr lang="zh-TW" altLang="en-US" sz="3000" dirty="0" smtClean="0">
                <a:solidFill>
                  <a:schemeClr val="accent1">
                    <a:lumMod val="75000"/>
                  </a:schemeClr>
                </a:solidFill>
                <a:latin typeface="Cambria Math" panose="02040503050406030204" pitchFamily="18" charset="0"/>
                <a:ea typeface="Cambria Math" panose="02040503050406030204" pitchFamily="18" charset="0"/>
              </a:rPr>
              <a:t>有黏在齒輪上、有脫離齒輪的</a:t>
            </a:r>
            <a:r>
              <a:rPr lang="en-US" altLang="zh-TW" sz="3000" dirty="0" smtClean="0">
                <a:solidFill>
                  <a:schemeClr val="accent1">
                    <a:lumMod val="75000"/>
                  </a:schemeClr>
                </a:solidFill>
                <a:latin typeface="Cambria Math" panose="02040503050406030204" pitchFamily="18" charset="0"/>
                <a:ea typeface="Cambria Math" panose="02040503050406030204" pitchFamily="18" charset="0"/>
              </a:rPr>
              <a:t>)</a:t>
            </a:r>
          </a:p>
          <a:p>
            <a:endParaRPr lang="zh-TW" altLang="en-US" sz="3200" dirty="0">
              <a:solidFill>
                <a:schemeClr val="accent1">
                  <a:lumMod val="75000"/>
                </a:schemeClr>
              </a:solidFill>
              <a:latin typeface="Cambria Math" panose="02040503050406030204" pitchFamily="18" charset="0"/>
            </a:endParaRPr>
          </a:p>
        </p:txBody>
      </p:sp>
      <p:pic>
        <p:nvPicPr>
          <p:cNvPr id="4" name="圖片 3" descr="http://static1.bigstockphoto.com/thumbs/2/8/4/large2/48252260.jpg"/>
          <p:cNvPicPr>
            <a:picLocks noChangeAspect="1"/>
          </p:cNvPicPr>
          <p:nvPr/>
        </p:nvPicPr>
        <p:blipFill>
          <a:blip r:embed="rId2" cstate="print"/>
          <a:srcRect l="2986" t="48592" r="3430" b="8216"/>
          <a:stretch>
            <a:fillRect/>
          </a:stretch>
        </p:blipFill>
        <p:spPr bwMode="auto">
          <a:xfrm>
            <a:off x="7456875" y="1187768"/>
            <a:ext cx="4630350" cy="2231708"/>
          </a:xfrm>
          <a:prstGeom prst="rect">
            <a:avLst/>
          </a:prstGeom>
          <a:ln>
            <a:noFill/>
          </a:ln>
          <a:effectLst>
            <a:outerShdw blurRad="292100" dist="139700" dir="2700000" algn="tl" rotWithShape="0">
              <a:srgbClr val="333333">
                <a:alpha val="65000"/>
              </a:srgbClr>
            </a:outerShdw>
          </a:effec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2275" y="3536285"/>
            <a:ext cx="4019550" cy="27406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858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p:cNvGrpSpPr/>
          <p:nvPr/>
        </p:nvGrpSpPr>
        <p:grpSpPr>
          <a:xfrm>
            <a:off x="3273986" y="0"/>
            <a:ext cx="4812739" cy="4965595"/>
            <a:chOff x="3288274" y="-851"/>
            <a:chExt cx="5464201" cy="5637748"/>
          </a:xfrm>
        </p:grpSpPr>
        <p:grpSp>
          <p:nvGrpSpPr>
            <p:cNvPr id="21" name="组合 20"/>
            <p:cNvGrpSpPr/>
            <p:nvPr/>
          </p:nvGrpSpPr>
          <p:grpSpPr>
            <a:xfrm>
              <a:off x="4517592" y="2828910"/>
              <a:ext cx="800864" cy="800864"/>
              <a:chOff x="3272949" y="3722523"/>
              <a:chExt cx="813408" cy="877328"/>
            </a:xfrm>
          </p:grpSpPr>
          <p:sp>
            <p:nvSpPr>
              <p:cNvPr id="23" name="椭圆 22"/>
              <p:cNvSpPr/>
              <p:nvPr/>
            </p:nvSpPr>
            <p:spPr>
              <a:xfrm>
                <a:off x="3272949" y="3722523"/>
                <a:ext cx="813408" cy="877328"/>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635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椭圆 23"/>
              <p:cNvSpPr/>
              <p:nvPr/>
            </p:nvSpPr>
            <p:spPr>
              <a:xfrm>
                <a:off x="3286069" y="3736674"/>
                <a:ext cx="787168" cy="849026"/>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cxnSp>
          <p:nvCxnSpPr>
            <p:cNvPr id="3" name="直接连接符 2"/>
            <p:cNvCxnSpPr/>
            <p:nvPr/>
          </p:nvCxnSpPr>
          <p:spPr>
            <a:xfrm flipH="1">
              <a:off x="3357174" y="-851"/>
              <a:ext cx="1" cy="1769072"/>
            </a:xfrm>
            <a:prstGeom prst="line">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 name="椭圆 3"/>
            <p:cNvSpPr/>
            <p:nvPr/>
          </p:nvSpPr>
          <p:spPr>
            <a:xfrm>
              <a:off x="3298232" y="608751"/>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3288274" y="1734859"/>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p:cNvCxnSpPr/>
            <p:nvPr/>
          </p:nvCxnSpPr>
          <p:spPr>
            <a:xfrm flipH="1">
              <a:off x="3354997" y="1768221"/>
              <a:ext cx="2960078" cy="0"/>
            </a:xfrm>
            <a:prstGeom prst="line">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 name="椭圆 8"/>
            <p:cNvSpPr/>
            <p:nvPr/>
          </p:nvSpPr>
          <p:spPr>
            <a:xfrm>
              <a:off x="4636278" y="1708931"/>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6117728" y="1701498"/>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11"/>
            <p:cNvCxnSpPr/>
            <p:nvPr/>
          </p:nvCxnSpPr>
          <p:spPr>
            <a:xfrm>
              <a:off x="6180546" y="1775654"/>
              <a:ext cx="3905" cy="1018592"/>
            </a:xfrm>
            <a:prstGeom prst="line">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4" name="椭圆 13"/>
            <p:cNvSpPr/>
            <p:nvPr/>
          </p:nvSpPr>
          <p:spPr>
            <a:xfrm>
              <a:off x="6117728" y="2695465"/>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a:off x="4937205" y="2828911"/>
              <a:ext cx="2486682" cy="2486684"/>
              <a:chOff x="1488310" y="1579494"/>
              <a:chExt cx="1414094" cy="1414094"/>
            </a:xfrm>
          </p:grpSpPr>
          <p:grpSp>
            <p:nvGrpSpPr>
              <p:cNvPr id="16" name="组合 15"/>
              <p:cNvGrpSpPr/>
              <p:nvPr/>
            </p:nvGrpSpPr>
            <p:grpSpPr>
              <a:xfrm>
                <a:off x="1488310" y="1579494"/>
                <a:ext cx="1414094" cy="1414094"/>
                <a:chOff x="3176812" y="2273198"/>
                <a:chExt cx="2641825" cy="2726239"/>
              </a:xfrm>
            </p:grpSpPr>
            <p:sp>
              <p:nvSpPr>
                <p:cNvPr id="18" name="椭圆 17"/>
                <p:cNvSpPr/>
                <p:nvPr/>
              </p:nvSpPr>
              <p:spPr>
                <a:xfrm>
                  <a:off x="3176812" y="2273198"/>
                  <a:ext cx="2641825" cy="2726239"/>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2540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prstClr val="white"/>
                    </a:solidFill>
                  </a:endParaRPr>
                </a:p>
              </p:txBody>
            </p:sp>
            <p:sp>
              <p:nvSpPr>
                <p:cNvPr id="19" name="椭圆 18"/>
                <p:cNvSpPr/>
                <p:nvPr/>
              </p:nvSpPr>
              <p:spPr>
                <a:xfrm>
                  <a:off x="3268970" y="2368298"/>
                  <a:ext cx="2457512" cy="2536037"/>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prstClr val="white"/>
                    </a:solidFill>
                  </a:endParaRPr>
                </a:p>
              </p:txBody>
            </p:sp>
          </p:grpSp>
          <p:sp>
            <p:nvSpPr>
              <p:cNvPr id="17" name="文本框 16"/>
              <p:cNvSpPr txBox="1"/>
              <p:nvPr/>
            </p:nvSpPr>
            <p:spPr>
              <a:xfrm>
                <a:off x="1957492" y="1840234"/>
                <a:ext cx="475730" cy="892613"/>
              </a:xfrm>
              <a:prstGeom prst="rect">
                <a:avLst/>
              </a:prstGeom>
              <a:noFill/>
            </p:spPr>
            <p:txBody>
              <a:bodyPr wrap="square" rtlCol="0">
                <a:spAutoFit/>
              </a:bodyPr>
              <a:lstStyle/>
              <a:p>
                <a:pPr algn="ctr"/>
                <a:r>
                  <a:rPr lang="en-US" altLang="zh-CN" sz="9600" dirty="0" smtClean="0">
                    <a:solidFill>
                      <a:schemeClr val="accent2">
                        <a:lumMod val="75000"/>
                      </a:schemeClr>
                    </a:solidFill>
                    <a:latin typeface="方正超粗黑_GBK" panose="03000509000000000000" pitchFamily="65" charset="-122"/>
                    <a:ea typeface="方正超粗黑_GBK" panose="03000509000000000000" pitchFamily="65" charset="-122"/>
                  </a:rPr>
                  <a:t>1</a:t>
                </a:r>
                <a:endParaRPr lang="zh-CN" altLang="en-US" sz="9600" dirty="0" smtClean="0">
                  <a:solidFill>
                    <a:schemeClr val="accent2">
                      <a:lumMod val="75000"/>
                    </a:schemeClr>
                  </a:solidFill>
                  <a:latin typeface="方正超粗黑_GBK" panose="03000509000000000000" pitchFamily="65" charset="-122"/>
                  <a:ea typeface="方正超粗黑_GBK" panose="03000509000000000000" pitchFamily="65" charset="-122"/>
                </a:endParaRPr>
              </a:p>
            </p:txBody>
          </p:sp>
        </p:grpSp>
        <p:grpSp>
          <p:nvGrpSpPr>
            <p:cNvPr id="25" name="组合 24"/>
            <p:cNvGrpSpPr/>
            <p:nvPr/>
          </p:nvGrpSpPr>
          <p:grpSpPr>
            <a:xfrm>
              <a:off x="7398433" y="4282855"/>
              <a:ext cx="1354042" cy="1354042"/>
              <a:chOff x="3272949" y="3722523"/>
              <a:chExt cx="813408" cy="877328"/>
            </a:xfrm>
          </p:grpSpPr>
          <p:sp>
            <p:nvSpPr>
              <p:cNvPr id="26" name="椭圆 25"/>
              <p:cNvSpPr/>
              <p:nvPr/>
            </p:nvSpPr>
            <p:spPr>
              <a:xfrm>
                <a:off x="3272949" y="3722523"/>
                <a:ext cx="813408" cy="877328"/>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635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椭圆 26"/>
              <p:cNvSpPr/>
              <p:nvPr/>
            </p:nvSpPr>
            <p:spPr>
              <a:xfrm>
                <a:off x="3286069" y="3736674"/>
                <a:ext cx="787168" cy="849026"/>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2" name="Freeform 94"/>
            <p:cNvSpPr>
              <a:spLocks noEditPoints="1"/>
            </p:cNvSpPr>
            <p:nvPr/>
          </p:nvSpPr>
          <p:spPr bwMode="auto">
            <a:xfrm>
              <a:off x="7638635" y="4435132"/>
              <a:ext cx="873637" cy="880463"/>
            </a:xfrm>
            <a:custGeom>
              <a:avLst/>
              <a:gdLst>
                <a:gd name="T0" fmla="*/ 138 w 256"/>
                <a:gd name="T1" fmla="*/ 27 h 259"/>
                <a:gd name="T2" fmla="*/ 132 w 256"/>
                <a:gd name="T3" fmla="*/ 1 h 259"/>
                <a:gd name="T4" fmla="*/ 118 w 256"/>
                <a:gd name="T5" fmla="*/ 12 h 259"/>
                <a:gd name="T6" fmla="*/ 125 w 256"/>
                <a:gd name="T7" fmla="*/ 36 h 259"/>
                <a:gd name="T8" fmla="*/ 86 w 256"/>
                <a:gd name="T9" fmla="*/ 47 h 259"/>
                <a:gd name="T10" fmla="*/ 78 w 256"/>
                <a:gd name="T11" fmla="*/ 22 h 259"/>
                <a:gd name="T12" fmla="*/ 61 w 256"/>
                <a:gd name="T13" fmla="*/ 21 h 259"/>
                <a:gd name="T14" fmla="*/ 69 w 256"/>
                <a:gd name="T15" fmla="*/ 45 h 259"/>
                <a:gd name="T16" fmla="*/ 227 w 256"/>
                <a:gd name="T17" fmla="*/ 82 h 259"/>
                <a:gd name="T18" fmla="*/ 239 w 256"/>
                <a:gd name="T19" fmla="*/ 64 h 259"/>
                <a:gd name="T20" fmla="*/ 217 w 256"/>
                <a:gd name="T21" fmla="*/ 65 h 259"/>
                <a:gd name="T22" fmla="*/ 205 w 256"/>
                <a:gd name="T23" fmla="*/ 83 h 259"/>
                <a:gd name="T24" fmla="*/ 227 w 256"/>
                <a:gd name="T25" fmla="*/ 82 h 259"/>
                <a:gd name="T26" fmla="*/ 182 w 256"/>
                <a:gd name="T27" fmla="*/ 49 h 259"/>
                <a:gd name="T28" fmla="*/ 196 w 256"/>
                <a:gd name="T29" fmla="*/ 26 h 259"/>
                <a:gd name="T30" fmla="*/ 183 w 256"/>
                <a:gd name="T31" fmla="*/ 18 h 259"/>
                <a:gd name="T32" fmla="*/ 170 w 256"/>
                <a:gd name="T33" fmla="*/ 41 h 259"/>
                <a:gd name="T34" fmla="*/ 61 w 256"/>
                <a:gd name="T35" fmla="*/ 155 h 259"/>
                <a:gd name="T36" fmla="*/ 93 w 256"/>
                <a:gd name="T37" fmla="*/ 105 h 259"/>
                <a:gd name="T38" fmla="*/ 144 w 256"/>
                <a:gd name="T39" fmla="*/ 97 h 259"/>
                <a:gd name="T40" fmla="*/ 194 w 256"/>
                <a:gd name="T41" fmla="*/ 135 h 259"/>
                <a:gd name="T42" fmla="*/ 201 w 256"/>
                <a:gd name="T43" fmla="*/ 160 h 259"/>
                <a:gd name="T44" fmla="*/ 209 w 256"/>
                <a:gd name="T45" fmla="*/ 129 h 259"/>
                <a:gd name="T46" fmla="*/ 186 w 256"/>
                <a:gd name="T47" fmla="*/ 74 h 259"/>
                <a:gd name="T48" fmla="*/ 131 w 256"/>
                <a:gd name="T49" fmla="*/ 51 h 259"/>
                <a:gd name="T50" fmla="*/ 87 w 256"/>
                <a:gd name="T51" fmla="*/ 64 h 259"/>
                <a:gd name="T52" fmla="*/ 52 w 256"/>
                <a:gd name="T53" fmla="*/ 121 h 259"/>
                <a:gd name="T54" fmla="*/ 58 w 256"/>
                <a:gd name="T55" fmla="*/ 155 h 259"/>
                <a:gd name="T56" fmla="*/ 28 w 256"/>
                <a:gd name="T57" fmla="*/ 82 h 259"/>
                <a:gd name="T58" fmla="*/ 51 w 256"/>
                <a:gd name="T59" fmla="*/ 83 h 259"/>
                <a:gd name="T60" fmla="*/ 39 w 256"/>
                <a:gd name="T61" fmla="*/ 65 h 259"/>
                <a:gd name="T62" fmla="*/ 17 w 256"/>
                <a:gd name="T63" fmla="*/ 64 h 259"/>
                <a:gd name="T64" fmla="*/ 28 w 256"/>
                <a:gd name="T65" fmla="*/ 82 h 259"/>
                <a:gd name="T66" fmla="*/ 220 w 256"/>
                <a:gd name="T67" fmla="*/ 125 h 259"/>
                <a:gd name="T68" fmla="*/ 230 w 256"/>
                <a:gd name="T69" fmla="*/ 138 h 259"/>
                <a:gd name="T70" fmla="*/ 255 w 256"/>
                <a:gd name="T71" fmla="*/ 132 h 259"/>
                <a:gd name="T72" fmla="*/ 244 w 256"/>
                <a:gd name="T73" fmla="*/ 119 h 259"/>
                <a:gd name="T74" fmla="*/ 36 w 256"/>
                <a:gd name="T75" fmla="*/ 125 h 259"/>
                <a:gd name="T76" fmla="*/ 12 w 256"/>
                <a:gd name="T77" fmla="*/ 119 h 259"/>
                <a:gd name="T78" fmla="*/ 1 w 256"/>
                <a:gd name="T79" fmla="*/ 132 h 259"/>
                <a:gd name="T80" fmla="*/ 26 w 256"/>
                <a:gd name="T81" fmla="*/ 138 h 259"/>
                <a:gd name="T82" fmla="*/ 229 w 256"/>
                <a:gd name="T83" fmla="*/ 205 h 259"/>
                <a:gd name="T84" fmla="*/ 227 w 256"/>
                <a:gd name="T85" fmla="*/ 204 h 259"/>
                <a:gd name="T86" fmla="*/ 212 w 256"/>
                <a:gd name="T87" fmla="*/ 174 h 259"/>
                <a:gd name="T88" fmla="*/ 187 w 256"/>
                <a:gd name="T89" fmla="*/ 169 h 259"/>
                <a:gd name="T90" fmla="*/ 170 w 256"/>
                <a:gd name="T91" fmla="*/ 131 h 259"/>
                <a:gd name="T92" fmla="*/ 132 w 256"/>
                <a:gd name="T93" fmla="*/ 116 h 259"/>
                <a:gd name="T94" fmla="*/ 88 w 256"/>
                <a:gd name="T95" fmla="*/ 138 h 259"/>
                <a:gd name="T96" fmla="*/ 73 w 256"/>
                <a:gd name="T97" fmla="*/ 165 h 259"/>
                <a:gd name="T98" fmla="*/ 53 w 256"/>
                <a:gd name="T99" fmla="*/ 182 h 259"/>
                <a:gd name="T100" fmla="*/ 40 w 256"/>
                <a:gd name="T101" fmla="*/ 187 h 259"/>
                <a:gd name="T102" fmla="*/ 21 w 256"/>
                <a:gd name="T103" fmla="*/ 213 h 259"/>
                <a:gd name="T104" fmla="*/ 26 w 256"/>
                <a:gd name="T105" fmla="*/ 240 h 259"/>
                <a:gd name="T106" fmla="*/ 56 w 256"/>
                <a:gd name="T107" fmla="*/ 259 h 259"/>
                <a:gd name="T108" fmla="*/ 238 w 256"/>
                <a:gd name="T109" fmla="*/ 256 h 259"/>
                <a:gd name="T110" fmla="*/ 252 w 256"/>
                <a:gd name="T111" fmla="*/ 235 h 259"/>
                <a:gd name="T112" fmla="*/ 248 w 256"/>
                <a:gd name="T113" fmla="*/ 217 h 259"/>
                <a:gd name="T114" fmla="*/ 229 w 256"/>
                <a:gd name="T115" fmla="*/ 205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6" h="259">
                  <a:moveTo>
                    <a:pt x="129" y="39"/>
                  </a:moveTo>
                  <a:lnTo>
                    <a:pt x="129" y="39"/>
                  </a:lnTo>
                  <a:lnTo>
                    <a:pt x="132" y="36"/>
                  </a:lnTo>
                  <a:lnTo>
                    <a:pt x="135" y="32"/>
                  </a:lnTo>
                  <a:lnTo>
                    <a:pt x="138" y="27"/>
                  </a:lnTo>
                  <a:lnTo>
                    <a:pt x="138" y="19"/>
                  </a:lnTo>
                  <a:lnTo>
                    <a:pt x="138" y="19"/>
                  </a:lnTo>
                  <a:lnTo>
                    <a:pt x="138" y="12"/>
                  </a:lnTo>
                  <a:lnTo>
                    <a:pt x="135" y="5"/>
                  </a:lnTo>
                  <a:lnTo>
                    <a:pt x="132" y="1"/>
                  </a:lnTo>
                  <a:lnTo>
                    <a:pt x="129" y="0"/>
                  </a:lnTo>
                  <a:lnTo>
                    <a:pt x="129" y="0"/>
                  </a:lnTo>
                  <a:lnTo>
                    <a:pt x="125" y="1"/>
                  </a:lnTo>
                  <a:lnTo>
                    <a:pt x="121" y="5"/>
                  </a:lnTo>
                  <a:lnTo>
                    <a:pt x="118" y="12"/>
                  </a:lnTo>
                  <a:lnTo>
                    <a:pt x="118" y="19"/>
                  </a:lnTo>
                  <a:lnTo>
                    <a:pt x="118" y="19"/>
                  </a:lnTo>
                  <a:lnTo>
                    <a:pt x="118" y="27"/>
                  </a:lnTo>
                  <a:lnTo>
                    <a:pt x="121" y="32"/>
                  </a:lnTo>
                  <a:lnTo>
                    <a:pt x="125" y="36"/>
                  </a:lnTo>
                  <a:lnTo>
                    <a:pt x="129" y="39"/>
                  </a:lnTo>
                  <a:lnTo>
                    <a:pt x="129" y="39"/>
                  </a:lnTo>
                  <a:close/>
                  <a:moveTo>
                    <a:pt x="83" y="51"/>
                  </a:moveTo>
                  <a:lnTo>
                    <a:pt x="83" y="51"/>
                  </a:lnTo>
                  <a:lnTo>
                    <a:pt x="86" y="47"/>
                  </a:lnTo>
                  <a:lnTo>
                    <a:pt x="87" y="41"/>
                  </a:lnTo>
                  <a:lnTo>
                    <a:pt x="86" y="35"/>
                  </a:lnTo>
                  <a:lnTo>
                    <a:pt x="82" y="28"/>
                  </a:lnTo>
                  <a:lnTo>
                    <a:pt x="82" y="28"/>
                  </a:lnTo>
                  <a:lnTo>
                    <a:pt x="78" y="22"/>
                  </a:lnTo>
                  <a:lnTo>
                    <a:pt x="73" y="18"/>
                  </a:lnTo>
                  <a:lnTo>
                    <a:pt x="67" y="17"/>
                  </a:lnTo>
                  <a:lnTo>
                    <a:pt x="64" y="17"/>
                  </a:lnTo>
                  <a:lnTo>
                    <a:pt x="64" y="17"/>
                  </a:lnTo>
                  <a:lnTo>
                    <a:pt x="61" y="21"/>
                  </a:lnTo>
                  <a:lnTo>
                    <a:pt x="61" y="26"/>
                  </a:lnTo>
                  <a:lnTo>
                    <a:pt x="61" y="32"/>
                  </a:lnTo>
                  <a:lnTo>
                    <a:pt x="65" y="39"/>
                  </a:lnTo>
                  <a:lnTo>
                    <a:pt x="65" y="39"/>
                  </a:lnTo>
                  <a:lnTo>
                    <a:pt x="69" y="45"/>
                  </a:lnTo>
                  <a:lnTo>
                    <a:pt x="74" y="49"/>
                  </a:lnTo>
                  <a:lnTo>
                    <a:pt x="79" y="51"/>
                  </a:lnTo>
                  <a:lnTo>
                    <a:pt x="83" y="51"/>
                  </a:lnTo>
                  <a:lnTo>
                    <a:pt x="83" y="51"/>
                  </a:lnTo>
                  <a:close/>
                  <a:moveTo>
                    <a:pt x="227" y="82"/>
                  </a:moveTo>
                  <a:lnTo>
                    <a:pt x="227" y="82"/>
                  </a:lnTo>
                  <a:lnTo>
                    <a:pt x="234" y="78"/>
                  </a:lnTo>
                  <a:lnTo>
                    <a:pt x="238" y="73"/>
                  </a:lnTo>
                  <a:lnTo>
                    <a:pt x="240" y="69"/>
                  </a:lnTo>
                  <a:lnTo>
                    <a:pt x="239" y="64"/>
                  </a:lnTo>
                  <a:lnTo>
                    <a:pt x="239" y="64"/>
                  </a:lnTo>
                  <a:lnTo>
                    <a:pt x="236" y="61"/>
                  </a:lnTo>
                  <a:lnTo>
                    <a:pt x="231" y="61"/>
                  </a:lnTo>
                  <a:lnTo>
                    <a:pt x="225" y="62"/>
                  </a:lnTo>
                  <a:lnTo>
                    <a:pt x="217" y="65"/>
                  </a:lnTo>
                  <a:lnTo>
                    <a:pt x="217" y="65"/>
                  </a:lnTo>
                  <a:lnTo>
                    <a:pt x="212" y="70"/>
                  </a:lnTo>
                  <a:lnTo>
                    <a:pt x="207" y="74"/>
                  </a:lnTo>
                  <a:lnTo>
                    <a:pt x="205" y="79"/>
                  </a:lnTo>
                  <a:lnTo>
                    <a:pt x="205" y="83"/>
                  </a:lnTo>
                  <a:lnTo>
                    <a:pt x="205" y="83"/>
                  </a:lnTo>
                  <a:lnTo>
                    <a:pt x="209" y="86"/>
                  </a:lnTo>
                  <a:lnTo>
                    <a:pt x="214" y="87"/>
                  </a:lnTo>
                  <a:lnTo>
                    <a:pt x="221" y="86"/>
                  </a:lnTo>
                  <a:lnTo>
                    <a:pt x="227" y="82"/>
                  </a:lnTo>
                  <a:lnTo>
                    <a:pt x="227" y="82"/>
                  </a:lnTo>
                  <a:close/>
                  <a:moveTo>
                    <a:pt x="173" y="51"/>
                  </a:moveTo>
                  <a:lnTo>
                    <a:pt x="173" y="51"/>
                  </a:lnTo>
                  <a:lnTo>
                    <a:pt x="177" y="51"/>
                  </a:lnTo>
                  <a:lnTo>
                    <a:pt x="182" y="49"/>
                  </a:lnTo>
                  <a:lnTo>
                    <a:pt x="187" y="45"/>
                  </a:lnTo>
                  <a:lnTo>
                    <a:pt x="191" y="39"/>
                  </a:lnTo>
                  <a:lnTo>
                    <a:pt x="191" y="39"/>
                  </a:lnTo>
                  <a:lnTo>
                    <a:pt x="195" y="32"/>
                  </a:lnTo>
                  <a:lnTo>
                    <a:pt x="196" y="26"/>
                  </a:lnTo>
                  <a:lnTo>
                    <a:pt x="195" y="21"/>
                  </a:lnTo>
                  <a:lnTo>
                    <a:pt x="192" y="17"/>
                  </a:lnTo>
                  <a:lnTo>
                    <a:pt x="192" y="17"/>
                  </a:lnTo>
                  <a:lnTo>
                    <a:pt x="188" y="17"/>
                  </a:lnTo>
                  <a:lnTo>
                    <a:pt x="183" y="18"/>
                  </a:lnTo>
                  <a:lnTo>
                    <a:pt x="178" y="22"/>
                  </a:lnTo>
                  <a:lnTo>
                    <a:pt x="174" y="28"/>
                  </a:lnTo>
                  <a:lnTo>
                    <a:pt x="174" y="28"/>
                  </a:lnTo>
                  <a:lnTo>
                    <a:pt x="171" y="36"/>
                  </a:lnTo>
                  <a:lnTo>
                    <a:pt x="170" y="41"/>
                  </a:lnTo>
                  <a:lnTo>
                    <a:pt x="170" y="47"/>
                  </a:lnTo>
                  <a:lnTo>
                    <a:pt x="173" y="51"/>
                  </a:lnTo>
                  <a:lnTo>
                    <a:pt x="173" y="51"/>
                  </a:lnTo>
                  <a:close/>
                  <a:moveTo>
                    <a:pt x="61" y="155"/>
                  </a:moveTo>
                  <a:lnTo>
                    <a:pt x="61" y="155"/>
                  </a:lnTo>
                  <a:lnTo>
                    <a:pt x="64" y="142"/>
                  </a:lnTo>
                  <a:lnTo>
                    <a:pt x="69" y="131"/>
                  </a:lnTo>
                  <a:lnTo>
                    <a:pt x="75" y="121"/>
                  </a:lnTo>
                  <a:lnTo>
                    <a:pt x="83" y="112"/>
                  </a:lnTo>
                  <a:lnTo>
                    <a:pt x="93" y="105"/>
                  </a:lnTo>
                  <a:lnTo>
                    <a:pt x="105" y="100"/>
                  </a:lnTo>
                  <a:lnTo>
                    <a:pt x="117" y="97"/>
                  </a:lnTo>
                  <a:lnTo>
                    <a:pt x="130" y="96"/>
                  </a:lnTo>
                  <a:lnTo>
                    <a:pt x="130" y="96"/>
                  </a:lnTo>
                  <a:lnTo>
                    <a:pt x="144" y="97"/>
                  </a:lnTo>
                  <a:lnTo>
                    <a:pt x="157" y="101"/>
                  </a:lnTo>
                  <a:lnTo>
                    <a:pt x="169" y="106"/>
                  </a:lnTo>
                  <a:lnTo>
                    <a:pt x="178" y="114"/>
                  </a:lnTo>
                  <a:lnTo>
                    <a:pt x="187" y="123"/>
                  </a:lnTo>
                  <a:lnTo>
                    <a:pt x="194" y="135"/>
                  </a:lnTo>
                  <a:lnTo>
                    <a:pt x="197" y="147"/>
                  </a:lnTo>
                  <a:lnTo>
                    <a:pt x="199" y="160"/>
                  </a:lnTo>
                  <a:lnTo>
                    <a:pt x="199" y="160"/>
                  </a:lnTo>
                  <a:lnTo>
                    <a:pt x="201" y="160"/>
                  </a:lnTo>
                  <a:lnTo>
                    <a:pt x="201" y="160"/>
                  </a:lnTo>
                  <a:lnTo>
                    <a:pt x="205" y="153"/>
                  </a:lnTo>
                  <a:lnTo>
                    <a:pt x="208" y="145"/>
                  </a:lnTo>
                  <a:lnTo>
                    <a:pt x="209" y="138"/>
                  </a:lnTo>
                  <a:lnTo>
                    <a:pt x="209" y="129"/>
                  </a:lnTo>
                  <a:lnTo>
                    <a:pt x="209" y="129"/>
                  </a:lnTo>
                  <a:lnTo>
                    <a:pt x="209" y="121"/>
                  </a:lnTo>
                  <a:lnTo>
                    <a:pt x="208" y="113"/>
                  </a:lnTo>
                  <a:lnTo>
                    <a:pt x="203" y="99"/>
                  </a:lnTo>
                  <a:lnTo>
                    <a:pt x="196" y="84"/>
                  </a:lnTo>
                  <a:lnTo>
                    <a:pt x="186" y="74"/>
                  </a:lnTo>
                  <a:lnTo>
                    <a:pt x="174" y="64"/>
                  </a:lnTo>
                  <a:lnTo>
                    <a:pt x="161" y="57"/>
                  </a:lnTo>
                  <a:lnTo>
                    <a:pt x="147" y="52"/>
                  </a:lnTo>
                  <a:lnTo>
                    <a:pt x="139" y="51"/>
                  </a:lnTo>
                  <a:lnTo>
                    <a:pt x="131" y="51"/>
                  </a:lnTo>
                  <a:lnTo>
                    <a:pt x="131" y="51"/>
                  </a:lnTo>
                  <a:lnTo>
                    <a:pt x="122" y="51"/>
                  </a:lnTo>
                  <a:lnTo>
                    <a:pt x="114" y="52"/>
                  </a:lnTo>
                  <a:lnTo>
                    <a:pt x="100" y="57"/>
                  </a:lnTo>
                  <a:lnTo>
                    <a:pt x="87" y="64"/>
                  </a:lnTo>
                  <a:lnTo>
                    <a:pt x="75" y="74"/>
                  </a:lnTo>
                  <a:lnTo>
                    <a:pt x="65" y="84"/>
                  </a:lnTo>
                  <a:lnTo>
                    <a:pt x="58" y="99"/>
                  </a:lnTo>
                  <a:lnTo>
                    <a:pt x="53" y="113"/>
                  </a:lnTo>
                  <a:lnTo>
                    <a:pt x="52" y="121"/>
                  </a:lnTo>
                  <a:lnTo>
                    <a:pt x="52" y="129"/>
                  </a:lnTo>
                  <a:lnTo>
                    <a:pt x="52" y="129"/>
                  </a:lnTo>
                  <a:lnTo>
                    <a:pt x="52" y="136"/>
                  </a:lnTo>
                  <a:lnTo>
                    <a:pt x="53" y="143"/>
                  </a:lnTo>
                  <a:lnTo>
                    <a:pt x="58" y="155"/>
                  </a:lnTo>
                  <a:lnTo>
                    <a:pt x="58" y="155"/>
                  </a:lnTo>
                  <a:lnTo>
                    <a:pt x="61" y="155"/>
                  </a:lnTo>
                  <a:lnTo>
                    <a:pt x="61" y="155"/>
                  </a:lnTo>
                  <a:close/>
                  <a:moveTo>
                    <a:pt x="28" y="82"/>
                  </a:moveTo>
                  <a:lnTo>
                    <a:pt x="28" y="82"/>
                  </a:lnTo>
                  <a:lnTo>
                    <a:pt x="35" y="86"/>
                  </a:lnTo>
                  <a:lnTo>
                    <a:pt x="41" y="87"/>
                  </a:lnTo>
                  <a:lnTo>
                    <a:pt x="47" y="86"/>
                  </a:lnTo>
                  <a:lnTo>
                    <a:pt x="51" y="83"/>
                  </a:lnTo>
                  <a:lnTo>
                    <a:pt x="51" y="83"/>
                  </a:lnTo>
                  <a:lnTo>
                    <a:pt x="51" y="79"/>
                  </a:lnTo>
                  <a:lnTo>
                    <a:pt x="49" y="74"/>
                  </a:lnTo>
                  <a:lnTo>
                    <a:pt x="44" y="70"/>
                  </a:lnTo>
                  <a:lnTo>
                    <a:pt x="39" y="65"/>
                  </a:lnTo>
                  <a:lnTo>
                    <a:pt x="39" y="65"/>
                  </a:lnTo>
                  <a:lnTo>
                    <a:pt x="31" y="62"/>
                  </a:lnTo>
                  <a:lnTo>
                    <a:pt x="25" y="61"/>
                  </a:lnTo>
                  <a:lnTo>
                    <a:pt x="19" y="61"/>
                  </a:lnTo>
                  <a:lnTo>
                    <a:pt x="17" y="64"/>
                  </a:lnTo>
                  <a:lnTo>
                    <a:pt x="17" y="64"/>
                  </a:lnTo>
                  <a:lnTo>
                    <a:pt x="15" y="69"/>
                  </a:lnTo>
                  <a:lnTo>
                    <a:pt x="18" y="73"/>
                  </a:lnTo>
                  <a:lnTo>
                    <a:pt x="22" y="78"/>
                  </a:lnTo>
                  <a:lnTo>
                    <a:pt x="28" y="82"/>
                  </a:lnTo>
                  <a:lnTo>
                    <a:pt x="28" y="82"/>
                  </a:lnTo>
                  <a:close/>
                  <a:moveTo>
                    <a:pt x="238" y="118"/>
                  </a:moveTo>
                  <a:lnTo>
                    <a:pt x="238" y="118"/>
                  </a:lnTo>
                  <a:lnTo>
                    <a:pt x="230" y="119"/>
                  </a:lnTo>
                  <a:lnTo>
                    <a:pt x="223" y="121"/>
                  </a:lnTo>
                  <a:lnTo>
                    <a:pt x="220" y="125"/>
                  </a:lnTo>
                  <a:lnTo>
                    <a:pt x="218" y="129"/>
                  </a:lnTo>
                  <a:lnTo>
                    <a:pt x="218" y="129"/>
                  </a:lnTo>
                  <a:lnTo>
                    <a:pt x="220" y="132"/>
                  </a:lnTo>
                  <a:lnTo>
                    <a:pt x="223" y="135"/>
                  </a:lnTo>
                  <a:lnTo>
                    <a:pt x="230" y="138"/>
                  </a:lnTo>
                  <a:lnTo>
                    <a:pt x="238" y="139"/>
                  </a:lnTo>
                  <a:lnTo>
                    <a:pt x="238" y="139"/>
                  </a:lnTo>
                  <a:lnTo>
                    <a:pt x="244" y="138"/>
                  </a:lnTo>
                  <a:lnTo>
                    <a:pt x="251" y="135"/>
                  </a:lnTo>
                  <a:lnTo>
                    <a:pt x="255" y="132"/>
                  </a:lnTo>
                  <a:lnTo>
                    <a:pt x="256" y="129"/>
                  </a:lnTo>
                  <a:lnTo>
                    <a:pt x="256" y="129"/>
                  </a:lnTo>
                  <a:lnTo>
                    <a:pt x="255" y="125"/>
                  </a:lnTo>
                  <a:lnTo>
                    <a:pt x="251" y="121"/>
                  </a:lnTo>
                  <a:lnTo>
                    <a:pt x="244" y="119"/>
                  </a:lnTo>
                  <a:lnTo>
                    <a:pt x="238" y="118"/>
                  </a:lnTo>
                  <a:lnTo>
                    <a:pt x="238" y="118"/>
                  </a:lnTo>
                  <a:close/>
                  <a:moveTo>
                    <a:pt x="38" y="129"/>
                  </a:moveTo>
                  <a:lnTo>
                    <a:pt x="38" y="129"/>
                  </a:lnTo>
                  <a:lnTo>
                    <a:pt x="36" y="125"/>
                  </a:lnTo>
                  <a:lnTo>
                    <a:pt x="32" y="121"/>
                  </a:lnTo>
                  <a:lnTo>
                    <a:pt x="26" y="119"/>
                  </a:lnTo>
                  <a:lnTo>
                    <a:pt x="19" y="118"/>
                  </a:lnTo>
                  <a:lnTo>
                    <a:pt x="19" y="118"/>
                  </a:lnTo>
                  <a:lnTo>
                    <a:pt x="12" y="119"/>
                  </a:lnTo>
                  <a:lnTo>
                    <a:pt x="5" y="121"/>
                  </a:lnTo>
                  <a:lnTo>
                    <a:pt x="1" y="125"/>
                  </a:lnTo>
                  <a:lnTo>
                    <a:pt x="0" y="129"/>
                  </a:lnTo>
                  <a:lnTo>
                    <a:pt x="0" y="129"/>
                  </a:lnTo>
                  <a:lnTo>
                    <a:pt x="1" y="132"/>
                  </a:lnTo>
                  <a:lnTo>
                    <a:pt x="5" y="135"/>
                  </a:lnTo>
                  <a:lnTo>
                    <a:pt x="12" y="138"/>
                  </a:lnTo>
                  <a:lnTo>
                    <a:pt x="19" y="139"/>
                  </a:lnTo>
                  <a:lnTo>
                    <a:pt x="19" y="139"/>
                  </a:lnTo>
                  <a:lnTo>
                    <a:pt x="26" y="138"/>
                  </a:lnTo>
                  <a:lnTo>
                    <a:pt x="32" y="135"/>
                  </a:lnTo>
                  <a:lnTo>
                    <a:pt x="36" y="132"/>
                  </a:lnTo>
                  <a:lnTo>
                    <a:pt x="38" y="129"/>
                  </a:lnTo>
                  <a:lnTo>
                    <a:pt x="38" y="129"/>
                  </a:lnTo>
                  <a:close/>
                  <a:moveTo>
                    <a:pt x="229" y="205"/>
                  </a:moveTo>
                  <a:lnTo>
                    <a:pt x="229" y="205"/>
                  </a:lnTo>
                  <a:lnTo>
                    <a:pt x="227" y="205"/>
                  </a:lnTo>
                  <a:lnTo>
                    <a:pt x="227" y="205"/>
                  </a:lnTo>
                  <a:lnTo>
                    <a:pt x="227" y="204"/>
                  </a:lnTo>
                  <a:lnTo>
                    <a:pt x="227" y="204"/>
                  </a:lnTo>
                  <a:lnTo>
                    <a:pt x="226" y="196"/>
                  </a:lnTo>
                  <a:lnTo>
                    <a:pt x="225" y="190"/>
                  </a:lnTo>
                  <a:lnTo>
                    <a:pt x="221" y="183"/>
                  </a:lnTo>
                  <a:lnTo>
                    <a:pt x="217" y="178"/>
                  </a:lnTo>
                  <a:lnTo>
                    <a:pt x="212" y="174"/>
                  </a:lnTo>
                  <a:lnTo>
                    <a:pt x="205" y="171"/>
                  </a:lnTo>
                  <a:lnTo>
                    <a:pt x="199" y="169"/>
                  </a:lnTo>
                  <a:lnTo>
                    <a:pt x="191" y="168"/>
                  </a:lnTo>
                  <a:lnTo>
                    <a:pt x="191" y="168"/>
                  </a:lnTo>
                  <a:lnTo>
                    <a:pt x="187" y="169"/>
                  </a:lnTo>
                  <a:lnTo>
                    <a:pt x="187" y="169"/>
                  </a:lnTo>
                  <a:lnTo>
                    <a:pt x="186" y="157"/>
                  </a:lnTo>
                  <a:lnTo>
                    <a:pt x="182" y="148"/>
                  </a:lnTo>
                  <a:lnTo>
                    <a:pt x="177" y="139"/>
                  </a:lnTo>
                  <a:lnTo>
                    <a:pt x="170" y="131"/>
                  </a:lnTo>
                  <a:lnTo>
                    <a:pt x="162" y="125"/>
                  </a:lnTo>
                  <a:lnTo>
                    <a:pt x="153" y="121"/>
                  </a:lnTo>
                  <a:lnTo>
                    <a:pt x="143" y="117"/>
                  </a:lnTo>
                  <a:lnTo>
                    <a:pt x="132" y="116"/>
                  </a:lnTo>
                  <a:lnTo>
                    <a:pt x="132" y="116"/>
                  </a:lnTo>
                  <a:lnTo>
                    <a:pt x="119" y="117"/>
                  </a:lnTo>
                  <a:lnTo>
                    <a:pt x="109" y="119"/>
                  </a:lnTo>
                  <a:lnTo>
                    <a:pt x="100" y="125"/>
                  </a:lnTo>
                  <a:lnTo>
                    <a:pt x="93" y="130"/>
                  </a:lnTo>
                  <a:lnTo>
                    <a:pt x="88" y="138"/>
                  </a:lnTo>
                  <a:lnTo>
                    <a:pt x="84" y="145"/>
                  </a:lnTo>
                  <a:lnTo>
                    <a:pt x="80" y="155"/>
                  </a:lnTo>
                  <a:lnTo>
                    <a:pt x="79" y="165"/>
                  </a:lnTo>
                  <a:lnTo>
                    <a:pt x="79" y="165"/>
                  </a:lnTo>
                  <a:lnTo>
                    <a:pt x="73" y="165"/>
                  </a:lnTo>
                  <a:lnTo>
                    <a:pt x="64" y="166"/>
                  </a:lnTo>
                  <a:lnTo>
                    <a:pt x="61" y="169"/>
                  </a:lnTo>
                  <a:lnTo>
                    <a:pt x="57" y="171"/>
                  </a:lnTo>
                  <a:lnTo>
                    <a:pt x="54" y="175"/>
                  </a:lnTo>
                  <a:lnTo>
                    <a:pt x="53" y="182"/>
                  </a:lnTo>
                  <a:lnTo>
                    <a:pt x="53" y="182"/>
                  </a:lnTo>
                  <a:lnTo>
                    <a:pt x="54" y="183"/>
                  </a:lnTo>
                  <a:lnTo>
                    <a:pt x="54" y="183"/>
                  </a:lnTo>
                  <a:lnTo>
                    <a:pt x="47" y="184"/>
                  </a:lnTo>
                  <a:lnTo>
                    <a:pt x="40" y="187"/>
                  </a:lnTo>
                  <a:lnTo>
                    <a:pt x="35" y="191"/>
                  </a:lnTo>
                  <a:lnTo>
                    <a:pt x="30" y="195"/>
                  </a:lnTo>
                  <a:lnTo>
                    <a:pt x="26" y="200"/>
                  </a:lnTo>
                  <a:lnTo>
                    <a:pt x="23" y="207"/>
                  </a:lnTo>
                  <a:lnTo>
                    <a:pt x="21" y="213"/>
                  </a:lnTo>
                  <a:lnTo>
                    <a:pt x="21" y="220"/>
                  </a:lnTo>
                  <a:lnTo>
                    <a:pt x="21" y="220"/>
                  </a:lnTo>
                  <a:lnTo>
                    <a:pt x="21" y="227"/>
                  </a:lnTo>
                  <a:lnTo>
                    <a:pt x="23" y="234"/>
                  </a:lnTo>
                  <a:lnTo>
                    <a:pt x="26" y="240"/>
                  </a:lnTo>
                  <a:lnTo>
                    <a:pt x="31" y="247"/>
                  </a:lnTo>
                  <a:lnTo>
                    <a:pt x="36" y="251"/>
                  </a:lnTo>
                  <a:lnTo>
                    <a:pt x="41" y="255"/>
                  </a:lnTo>
                  <a:lnTo>
                    <a:pt x="49" y="257"/>
                  </a:lnTo>
                  <a:lnTo>
                    <a:pt x="56" y="259"/>
                  </a:lnTo>
                  <a:lnTo>
                    <a:pt x="56" y="259"/>
                  </a:lnTo>
                  <a:lnTo>
                    <a:pt x="229" y="259"/>
                  </a:lnTo>
                  <a:lnTo>
                    <a:pt x="229" y="259"/>
                  </a:lnTo>
                  <a:lnTo>
                    <a:pt x="234" y="259"/>
                  </a:lnTo>
                  <a:lnTo>
                    <a:pt x="238" y="256"/>
                  </a:lnTo>
                  <a:lnTo>
                    <a:pt x="242" y="253"/>
                  </a:lnTo>
                  <a:lnTo>
                    <a:pt x="246" y="249"/>
                  </a:lnTo>
                  <a:lnTo>
                    <a:pt x="248" y="246"/>
                  </a:lnTo>
                  <a:lnTo>
                    <a:pt x="251" y="240"/>
                  </a:lnTo>
                  <a:lnTo>
                    <a:pt x="252" y="235"/>
                  </a:lnTo>
                  <a:lnTo>
                    <a:pt x="253" y="230"/>
                  </a:lnTo>
                  <a:lnTo>
                    <a:pt x="253" y="230"/>
                  </a:lnTo>
                  <a:lnTo>
                    <a:pt x="252" y="226"/>
                  </a:lnTo>
                  <a:lnTo>
                    <a:pt x="251" y="221"/>
                  </a:lnTo>
                  <a:lnTo>
                    <a:pt x="248" y="217"/>
                  </a:lnTo>
                  <a:lnTo>
                    <a:pt x="246" y="213"/>
                  </a:lnTo>
                  <a:lnTo>
                    <a:pt x="242" y="210"/>
                  </a:lnTo>
                  <a:lnTo>
                    <a:pt x="238" y="208"/>
                  </a:lnTo>
                  <a:lnTo>
                    <a:pt x="234" y="207"/>
                  </a:lnTo>
                  <a:lnTo>
                    <a:pt x="229" y="205"/>
                  </a:lnTo>
                  <a:lnTo>
                    <a:pt x="229" y="205"/>
                  </a:lnTo>
                  <a:close/>
                </a:path>
              </a:pathLst>
            </a:cu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grpSp>
      <p:sp>
        <p:nvSpPr>
          <p:cNvPr id="34" name="矩形 33"/>
          <p:cNvSpPr/>
          <p:nvPr/>
        </p:nvSpPr>
        <p:spPr>
          <a:xfrm>
            <a:off x="1984917" y="5502253"/>
            <a:ext cx="8129239" cy="769441"/>
          </a:xfrm>
          <a:prstGeom prst="rect">
            <a:avLst/>
          </a:prstGeom>
        </p:spPr>
        <p:txBody>
          <a:bodyPr wrap="square">
            <a:spAutoFit/>
          </a:bodyPr>
          <a:lstStyle/>
          <a:p>
            <a:r>
              <a:rPr lang="zh-TW" altLang="en-US" sz="4400" dirty="0" smtClean="0">
                <a:solidFill>
                  <a:schemeClr val="accent2">
                    <a:lumMod val="75000"/>
                  </a:schemeClr>
                </a:solidFill>
                <a:latin typeface="微软雅黑" panose="020B0503020204020204" pitchFamily="34" charset="-122"/>
                <a:ea typeface="微软雅黑" panose="020B0503020204020204" pitchFamily="34" charset="-122"/>
              </a:rPr>
              <a:t>團圓時光</a:t>
            </a:r>
            <a:r>
              <a:rPr lang="en-US" altLang="zh-TW" sz="4400" dirty="0" smtClean="0">
                <a:solidFill>
                  <a:schemeClr val="accent2">
                    <a:lumMod val="75000"/>
                  </a:schemeClr>
                </a:solidFill>
                <a:latin typeface="微软雅黑" panose="020B0503020204020204" pitchFamily="34" charset="-122"/>
                <a:ea typeface="微软雅黑" panose="020B0503020204020204" pitchFamily="34" charset="-122"/>
              </a:rPr>
              <a:t>-</a:t>
            </a:r>
            <a:r>
              <a:rPr lang="zh-TW" altLang="en-US" sz="4400" dirty="0" smtClean="0">
                <a:solidFill>
                  <a:schemeClr val="accent2">
                    <a:lumMod val="75000"/>
                  </a:schemeClr>
                </a:solidFill>
                <a:latin typeface="微软雅黑" panose="020B0503020204020204" pitchFamily="34" charset="-122"/>
                <a:ea typeface="微软雅黑" panose="020B0503020204020204" pitchFamily="34" charset="-122"/>
              </a:rPr>
              <a:t>大家聚在一起的理由</a:t>
            </a:r>
            <a:endParaRPr lang="zh-CN" altLang="en-US" sz="4400" dirty="0">
              <a:solidFill>
                <a:schemeClr val="accent2">
                  <a:lumMod val="75000"/>
                </a:schemeClr>
              </a:solidFill>
              <a:latin typeface="微软雅黑" panose="020B0503020204020204" pitchFamily="34" charset="-122"/>
              <a:ea typeface="微软雅黑" panose="020B0503020204020204" pitchFamily="34" charset="-122"/>
            </a:endParaRPr>
          </a:p>
        </p:txBody>
      </p:sp>
      <p:sp>
        <p:nvSpPr>
          <p:cNvPr id="2" name="文字方塊 1"/>
          <p:cNvSpPr txBox="1"/>
          <p:nvPr/>
        </p:nvSpPr>
        <p:spPr>
          <a:xfrm>
            <a:off x="6410325" y="1257300"/>
            <a:ext cx="3905250" cy="584775"/>
          </a:xfrm>
          <a:prstGeom prst="rect">
            <a:avLst/>
          </a:prstGeom>
          <a:noFill/>
        </p:spPr>
        <p:txBody>
          <a:bodyPr wrap="square" rtlCol="0">
            <a:spAutoFit/>
          </a:bodyPr>
          <a:lstStyle/>
          <a:p>
            <a:r>
              <a:rPr lang="zh-TW" altLang="en-US" sz="3200" b="1" dirty="0" smtClean="0"/>
              <a:t>如人飲水、冷暖自知</a:t>
            </a:r>
            <a:endParaRPr lang="zh-TW" altLang="en-US" sz="3200" b="1" dirty="0"/>
          </a:p>
        </p:txBody>
      </p:sp>
    </p:spTree>
    <p:extLst>
      <p:ext uri="{BB962C8B-B14F-4D97-AF65-F5344CB8AC3E}">
        <p14:creationId xmlns:p14="http://schemas.microsoft.com/office/powerpoint/2010/main" val="18380243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1613" y="955288"/>
            <a:ext cx="9248775"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42724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3569" y="1353479"/>
            <a:ext cx="9652595" cy="47016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72093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2564781" y="2051824"/>
            <a:ext cx="7214839" cy="1323439"/>
          </a:xfrm>
          <a:prstGeom prst="rect">
            <a:avLst/>
          </a:prstGeom>
          <a:noFill/>
        </p:spPr>
        <p:txBody>
          <a:bodyPr wrap="square" rtlCol="0">
            <a:spAutoFit/>
          </a:bodyPr>
          <a:lstStyle/>
          <a:p>
            <a:r>
              <a:rPr lang="zh-TW" altLang="en-US" sz="8000" dirty="0" smtClean="0">
                <a:solidFill>
                  <a:srgbClr val="FF0000"/>
                </a:solidFill>
              </a:rPr>
              <a:t>任意多個圓呢？</a:t>
            </a:r>
            <a:endParaRPr lang="zh-TW" altLang="en-US" sz="8000" dirty="0">
              <a:solidFill>
                <a:srgbClr val="FF0000"/>
              </a:solidFill>
            </a:endParaRPr>
          </a:p>
        </p:txBody>
      </p:sp>
    </p:spTree>
    <p:extLst>
      <p:ext uri="{BB962C8B-B14F-4D97-AF65-F5344CB8AC3E}">
        <p14:creationId xmlns:p14="http://schemas.microsoft.com/office/powerpoint/2010/main" val="11427055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4039699" y="2050416"/>
            <a:ext cx="1192608" cy="1192608"/>
            <a:chOff x="3272949" y="3722523"/>
            <a:chExt cx="813408" cy="877328"/>
          </a:xfrm>
        </p:grpSpPr>
        <p:sp>
          <p:nvSpPr>
            <p:cNvPr id="16" name="椭圆 15"/>
            <p:cNvSpPr/>
            <p:nvPr/>
          </p:nvSpPr>
          <p:spPr>
            <a:xfrm>
              <a:off x="3272949" y="3722523"/>
              <a:ext cx="813408" cy="877328"/>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635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椭圆 16"/>
            <p:cNvSpPr/>
            <p:nvPr/>
          </p:nvSpPr>
          <p:spPr>
            <a:xfrm>
              <a:off x="3286068" y="3736674"/>
              <a:ext cx="787168" cy="849026"/>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mc:AlternateContent xmlns:mc="http://schemas.openxmlformats.org/markup-compatibility/2006" xmlns:a14="http://schemas.microsoft.com/office/drawing/2010/main">
        <mc:Choice Requires="a14">
          <p:sp>
            <p:nvSpPr>
              <p:cNvPr id="2" name="矩形 1"/>
              <p:cNvSpPr/>
              <p:nvPr/>
            </p:nvSpPr>
            <p:spPr>
              <a:xfrm>
                <a:off x="3717820" y="1260200"/>
                <a:ext cx="4721164" cy="584775"/>
              </a:xfrm>
              <a:prstGeom prst="rect">
                <a:avLst/>
              </a:prstGeom>
            </p:spPr>
            <p:txBody>
              <a:bodyPr wrap="none">
                <a:spAutoFit/>
              </a:bodyPr>
              <a:lstStyle/>
              <a:p>
                <a:r>
                  <a:rPr lang="en-US" altLang="zh-TW" sz="3200" dirty="0">
                    <a:latin typeface="標楷體" panose="03000509000000000000" pitchFamily="65" charset="-120"/>
                    <a:ea typeface="標楷體" panose="03000509000000000000" pitchFamily="65" charset="-120"/>
                  </a:rPr>
                  <a:t>3</a:t>
                </a:r>
                <a:r>
                  <a:rPr lang="zh-TW" altLang="en-US" sz="3200" dirty="0" smtClean="0">
                    <a:latin typeface="標楷體" panose="03000509000000000000" pitchFamily="65" charset="-120"/>
                    <a:ea typeface="標楷體" panose="03000509000000000000" pitchFamily="65" charset="-120"/>
                  </a:rPr>
                  <a:t>個臭皮匠勝過</a:t>
                </a:r>
                <a14:m>
                  <m:oMath xmlns:m="http://schemas.openxmlformats.org/officeDocument/2006/math">
                    <m:r>
                      <a:rPr lang="en-US" altLang="zh-TW" sz="3200" b="0" i="0" smtClean="0">
                        <a:latin typeface="Cambria Math"/>
                        <a:ea typeface="標楷體" panose="03000509000000000000" pitchFamily="65" charset="-120"/>
                      </a:rPr>
                      <m:t>1</m:t>
                    </m:r>
                  </m:oMath>
                </a14:m>
                <a:r>
                  <a:rPr lang="zh-TW" altLang="en-US" sz="3200" dirty="0" smtClean="0">
                    <a:latin typeface="標楷體" panose="03000509000000000000" pitchFamily="65" charset="-120"/>
                    <a:ea typeface="標楷體" panose="03000509000000000000" pitchFamily="65" charset="-120"/>
                  </a:rPr>
                  <a:t>個諸葛亮</a:t>
                </a:r>
                <a:endParaRPr lang="zh-CN" altLang="en-US" sz="3200" dirty="0">
                  <a:latin typeface="標楷體" panose="03000509000000000000" pitchFamily="65" charset="-120"/>
                  <a:ea typeface="標楷體" panose="03000509000000000000" pitchFamily="65" charset="-120"/>
                </a:endParaRPr>
              </a:p>
            </p:txBody>
          </p:sp>
        </mc:Choice>
        <mc:Fallback xmlns="">
          <p:sp>
            <p:nvSpPr>
              <p:cNvPr id="2" name="矩形 1"/>
              <p:cNvSpPr>
                <a:spLocks noRot="1" noChangeAspect="1" noMove="1" noResize="1" noEditPoints="1" noAdjustHandles="1" noChangeArrowheads="1" noChangeShapeType="1" noTextEdit="1"/>
              </p:cNvSpPr>
              <p:nvPr/>
            </p:nvSpPr>
            <p:spPr>
              <a:xfrm>
                <a:off x="3717820" y="1260200"/>
                <a:ext cx="4721164" cy="584775"/>
              </a:xfrm>
              <a:prstGeom prst="rect">
                <a:avLst/>
              </a:prstGeom>
              <a:blipFill rotWithShape="1">
                <a:blip r:embed="rId2"/>
                <a:stretch>
                  <a:fillRect l="-3359" t="-13542" r="-2326" b="-33333"/>
                </a:stretch>
              </a:blipFill>
            </p:spPr>
            <p:txBody>
              <a:bodyPr/>
              <a:lstStyle/>
              <a:p>
                <a:r>
                  <a:rPr lang="zh-TW" altLang="en-US">
                    <a:noFill/>
                  </a:rPr>
                  <a:t> </a:t>
                </a:r>
              </a:p>
            </p:txBody>
          </p:sp>
        </mc:Fallback>
      </mc:AlternateContent>
      <p:grpSp>
        <p:nvGrpSpPr>
          <p:cNvPr id="3" name="组合 2"/>
          <p:cNvGrpSpPr/>
          <p:nvPr/>
        </p:nvGrpSpPr>
        <p:grpSpPr>
          <a:xfrm>
            <a:off x="5920084" y="-539792"/>
            <a:ext cx="138209" cy="1686967"/>
            <a:chOff x="6044005" y="0"/>
            <a:chExt cx="138209" cy="1686967"/>
          </a:xfrm>
        </p:grpSpPr>
        <p:cxnSp>
          <p:nvCxnSpPr>
            <p:cNvPr id="4" name="直接连接符 3"/>
            <p:cNvCxnSpPr/>
            <p:nvPr/>
          </p:nvCxnSpPr>
          <p:spPr>
            <a:xfrm flipH="1">
              <a:off x="6096000" y="36610"/>
              <a:ext cx="1" cy="1558157"/>
            </a:xfrm>
            <a:prstGeom prst="line">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6044005" y="0"/>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6048768" y="1553521"/>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a:off x="5607760" y="4307319"/>
            <a:ext cx="705382" cy="705382"/>
            <a:chOff x="3272949" y="3722523"/>
            <a:chExt cx="813408" cy="877328"/>
          </a:xfrm>
        </p:grpSpPr>
        <p:sp>
          <p:nvSpPr>
            <p:cNvPr id="8" name="椭圆 7"/>
            <p:cNvSpPr/>
            <p:nvPr/>
          </p:nvSpPr>
          <p:spPr>
            <a:xfrm>
              <a:off x="3272949" y="3722523"/>
              <a:ext cx="813408" cy="877328"/>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635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椭圆 8"/>
            <p:cNvSpPr/>
            <p:nvPr/>
          </p:nvSpPr>
          <p:spPr>
            <a:xfrm>
              <a:off x="3286069" y="3736674"/>
              <a:ext cx="787168" cy="849026"/>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 name="组合 9"/>
          <p:cNvGrpSpPr/>
          <p:nvPr/>
        </p:nvGrpSpPr>
        <p:grpSpPr>
          <a:xfrm>
            <a:off x="4881070" y="2242874"/>
            <a:ext cx="2190211" cy="2190212"/>
            <a:chOff x="1488310" y="1579494"/>
            <a:chExt cx="1414094" cy="1414094"/>
          </a:xfrm>
        </p:grpSpPr>
        <p:grpSp>
          <p:nvGrpSpPr>
            <p:cNvPr id="11" name="组合 10"/>
            <p:cNvGrpSpPr/>
            <p:nvPr/>
          </p:nvGrpSpPr>
          <p:grpSpPr>
            <a:xfrm>
              <a:off x="1488310" y="1579494"/>
              <a:ext cx="1414094" cy="1414094"/>
              <a:chOff x="3176812" y="2273198"/>
              <a:chExt cx="2641825" cy="2726239"/>
            </a:xfrm>
          </p:grpSpPr>
          <p:sp>
            <p:nvSpPr>
              <p:cNvPr id="13" name="椭圆 12"/>
              <p:cNvSpPr/>
              <p:nvPr/>
            </p:nvSpPr>
            <p:spPr>
              <a:xfrm>
                <a:off x="3176812" y="2273198"/>
                <a:ext cx="2641825" cy="2726239"/>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2540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prstClr val="white"/>
                  </a:solidFill>
                </a:endParaRPr>
              </a:p>
            </p:txBody>
          </p:sp>
          <p:sp>
            <p:nvSpPr>
              <p:cNvPr id="14" name="椭圆 13"/>
              <p:cNvSpPr/>
              <p:nvPr/>
            </p:nvSpPr>
            <p:spPr>
              <a:xfrm>
                <a:off x="3268970" y="2368298"/>
                <a:ext cx="2457512" cy="2536037"/>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prstClr val="white"/>
                  </a:solidFill>
                </a:endParaRPr>
              </a:p>
            </p:txBody>
          </p:sp>
        </p:grpSp>
        <p:sp>
          <p:nvSpPr>
            <p:cNvPr id="12" name="文本框 11"/>
            <p:cNvSpPr txBox="1"/>
            <p:nvPr/>
          </p:nvSpPr>
          <p:spPr>
            <a:xfrm>
              <a:off x="1957492" y="1840234"/>
              <a:ext cx="475730" cy="1013439"/>
            </a:xfrm>
            <a:prstGeom prst="rect">
              <a:avLst/>
            </a:prstGeom>
            <a:noFill/>
          </p:spPr>
          <p:txBody>
            <a:bodyPr wrap="square" rtlCol="0">
              <a:spAutoFit/>
            </a:bodyPr>
            <a:lstStyle/>
            <a:p>
              <a:pPr algn="ctr"/>
              <a:r>
                <a:rPr lang="en-US" altLang="zh-CN" sz="9600" dirty="0">
                  <a:solidFill>
                    <a:schemeClr val="accent2">
                      <a:lumMod val="75000"/>
                    </a:schemeClr>
                  </a:solidFill>
                  <a:latin typeface="方正超粗黑_GBK" panose="03000509000000000000" pitchFamily="65" charset="-122"/>
                  <a:ea typeface="方正超粗黑_GBK" panose="03000509000000000000" pitchFamily="65" charset="-122"/>
                </a:rPr>
                <a:t>4</a:t>
              </a:r>
              <a:endParaRPr lang="zh-CN" altLang="en-US" sz="9600" dirty="0" smtClean="0">
                <a:solidFill>
                  <a:schemeClr val="accent2">
                    <a:lumMod val="75000"/>
                  </a:schemeClr>
                </a:solidFill>
                <a:latin typeface="方正超粗黑_GBK" panose="03000509000000000000" pitchFamily="65" charset="-122"/>
                <a:ea typeface="方正超粗黑_GBK" panose="03000509000000000000" pitchFamily="65" charset="-122"/>
              </a:endParaRPr>
            </a:p>
          </p:txBody>
        </p:sp>
      </p:grpSp>
      <p:sp>
        <p:nvSpPr>
          <p:cNvPr id="18" name="Freeform 232"/>
          <p:cNvSpPr>
            <a:spLocks noEditPoints="1"/>
          </p:cNvSpPr>
          <p:nvPr/>
        </p:nvSpPr>
        <p:spPr bwMode="auto">
          <a:xfrm>
            <a:off x="4264875" y="2279020"/>
            <a:ext cx="742251" cy="649082"/>
          </a:xfrm>
          <a:custGeom>
            <a:avLst/>
            <a:gdLst>
              <a:gd name="T0" fmla="*/ 171 w 192"/>
              <a:gd name="T1" fmla="*/ 168 h 168"/>
              <a:gd name="T2" fmla="*/ 99 w 192"/>
              <a:gd name="T3" fmla="*/ 168 h 168"/>
              <a:gd name="T4" fmla="*/ 92 w 192"/>
              <a:gd name="T5" fmla="*/ 168 h 168"/>
              <a:gd name="T6" fmla="*/ 19 w 192"/>
              <a:gd name="T7" fmla="*/ 168 h 168"/>
              <a:gd name="T8" fmla="*/ 0 w 192"/>
              <a:gd name="T9" fmla="*/ 146 h 168"/>
              <a:gd name="T10" fmla="*/ 0 w 192"/>
              <a:gd name="T11" fmla="*/ 52 h 168"/>
              <a:gd name="T12" fmla="*/ 19 w 192"/>
              <a:gd name="T13" fmla="*/ 32 h 168"/>
              <a:gd name="T14" fmla="*/ 33 w 192"/>
              <a:gd name="T15" fmla="*/ 32 h 168"/>
              <a:gd name="T16" fmla="*/ 38 w 192"/>
              <a:gd name="T17" fmla="*/ 17 h 168"/>
              <a:gd name="T18" fmla="*/ 64 w 192"/>
              <a:gd name="T19" fmla="*/ 0 h 168"/>
              <a:gd name="T20" fmla="*/ 125 w 192"/>
              <a:gd name="T21" fmla="*/ 0 h 168"/>
              <a:gd name="T22" fmla="*/ 152 w 192"/>
              <a:gd name="T23" fmla="*/ 17 h 168"/>
              <a:gd name="T24" fmla="*/ 157 w 192"/>
              <a:gd name="T25" fmla="*/ 32 h 168"/>
              <a:gd name="T26" fmla="*/ 171 w 192"/>
              <a:gd name="T27" fmla="*/ 32 h 168"/>
              <a:gd name="T28" fmla="*/ 192 w 192"/>
              <a:gd name="T29" fmla="*/ 53 h 168"/>
              <a:gd name="T30" fmla="*/ 192 w 192"/>
              <a:gd name="T31" fmla="*/ 146 h 168"/>
              <a:gd name="T32" fmla="*/ 171 w 192"/>
              <a:gd name="T33" fmla="*/ 168 h 168"/>
              <a:gd name="T34" fmla="*/ 95 w 192"/>
              <a:gd name="T35" fmla="*/ 40 h 168"/>
              <a:gd name="T36" fmla="*/ 39 w 192"/>
              <a:gd name="T37" fmla="*/ 94 h 168"/>
              <a:gd name="T38" fmla="*/ 95 w 192"/>
              <a:gd name="T39" fmla="*/ 152 h 168"/>
              <a:gd name="T40" fmla="*/ 152 w 192"/>
              <a:gd name="T41" fmla="*/ 94 h 168"/>
              <a:gd name="T42" fmla="*/ 95 w 192"/>
              <a:gd name="T43" fmla="*/ 40 h 168"/>
              <a:gd name="T44" fmla="*/ 96 w 192"/>
              <a:gd name="T45" fmla="*/ 140 h 168"/>
              <a:gd name="T46" fmla="*/ 52 w 192"/>
              <a:gd name="T47" fmla="*/ 96 h 168"/>
              <a:gd name="T48" fmla="*/ 96 w 192"/>
              <a:gd name="T49" fmla="*/ 52 h 168"/>
              <a:gd name="T50" fmla="*/ 140 w 192"/>
              <a:gd name="T51" fmla="*/ 96 h 168"/>
              <a:gd name="T52" fmla="*/ 96 w 192"/>
              <a:gd name="T53" fmla="*/ 14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2" h="168">
                <a:moveTo>
                  <a:pt x="171" y="168"/>
                </a:moveTo>
                <a:cubicBezTo>
                  <a:pt x="99" y="168"/>
                  <a:pt x="99" y="168"/>
                  <a:pt x="99" y="168"/>
                </a:cubicBezTo>
                <a:cubicBezTo>
                  <a:pt x="92" y="168"/>
                  <a:pt x="92" y="168"/>
                  <a:pt x="92" y="168"/>
                </a:cubicBezTo>
                <a:cubicBezTo>
                  <a:pt x="19" y="168"/>
                  <a:pt x="19" y="168"/>
                  <a:pt x="19" y="168"/>
                </a:cubicBezTo>
                <a:cubicBezTo>
                  <a:pt x="9" y="168"/>
                  <a:pt x="0" y="157"/>
                  <a:pt x="0" y="146"/>
                </a:cubicBezTo>
                <a:cubicBezTo>
                  <a:pt x="0" y="52"/>
                  <a:pt x="0" y="52"/>
                  <a:pt x="0" y="52"/>
                </a:cubicBezTo>
                <a:cubicBezTo>
                  <a:pt x="0" y="41"/>
                  <a:pt x="9" y="32"/>
                  <a:pt x="19" y="32"/>
                </a:cubicBezTo>
                <a:cubicBezTo>
                  <a:pt x="33" y="32"/>
                  <a:pt x="33" y="32"/>
                  <a:pt x="33" y="32"/>
                </a:cubicBezTo>
                <a:cubicBezTo>
                  <a:pt x="38" y="17"/>
                  <a:pt x="38" y="17"/>
                  <a:pt x="38" y="17"/>
                </a:cubicBezTo>
                <a:cubicBezTo>
                  <a:pt x="42" y="7"/>
                  <a:pt x="53" y="0"/>
                  <a:pt x="64" y="0"/>
                </a:cubicBezTo>
                <a:cubicBezTo>
                  <a:pt x="125" y="0"/>
                  <a:pt x="125" y="0"/>
                  <a:pt x="125" y="0"/>
                </a:cubicBezTo>
                <a:cubicBezTo>
                  <a:pt x="136" y="0"/>
                  <a:pt x="148" y="7"/>
                  <a:pt x="152" y="17"/>
                </a:cubicBezTo>
                <a:cubicBezTo>
                  <a:pt x="157" y="32"/>
                  <a:pt x="157" y="32"/>
                  <a:pt x="157" y="32"/>
                </a:cubicBezTo>
                <a:cubicBezTo>
                  <a:pt x="171" y="32"/>
                  <a:pt x="171" y="32"/>
                  <a:pt x="171" y="32"/>
                </a:cubicBezTo>
                <a:cubicBezTo>
                  <a:pt x="182" y="32"/>
                  <a:pt x="192" y="42"/>
                  <a:pt x="192" y="53"/>
                </a:cubicBezTo>
                <a:cubicBezTo>
                  <a:pt x="192" y="146"/>
                  <a:pt x="192" y="146"/>
                  <a:pt x="192" y="146"/>
                </a:cubicBezTo>
                <a:cubicBezTo>
                  <a:pt x="192" y="157"/>
                  <a:pt x="182" y="168"/>
                  <a:pt x="171" y="168"/>
                </a:cubicBezTo>
                <a:close/>
                <a:moveTo>
                  <a:pt x="95" y="40"/>
                </a:moveTo>
                <a:cubicBezTo>
                  <a:pt x="54" y="41"/>
                  <a:pt x="39" y="75"/>
                  <a:pt x="39" y="94"/>
                </a:cubicBezTo>
                <a:cubicBezTo>
                  <a:pt x="39" y="113"/>
                  <a:pt x="44" y="150"/>
                  <a:pt x="95" y="152"/>
                </a:cubicBezTo>
                <a:cubicBezTo>
                  <a:pt x="147" y="150"/>
                  <a:pt x="152" y="113"/>
                  <a:pt x="152" y="94"/>
                </a:cubicBezTo>
                <a:cubicBezTo>
                  <a:pt x="152" y="75"/>
                  <a:pt x="137" y="41"/>
                  <a:pt x="95" y="40"/>
                </a:cubicBezTo>
                <a:close/>
                <a:moveTo>
                  <a:pt x="96" y="140"/>
                </a:moveTo>
                <a:cubicBezTo>
                  <a:pt x="71" y="140"/>
                  <a:pt x="52" y="120"/>
                  <a:pt x="52" y="96"/>
                </a:cubicBezTo>
                <a:cubicBezTo>
                  <a:pt x="52" y="72"/>
                  <a:pt x="71" y="52"/>
                  <a:pt x="96" y="52"/>
                </a:cubicBezTo>
                <a:cubicBezTo>
                  <a:pt x="120" y="52"/>
                  <a:pt x="140" y="72"/>
                  <a:pt x="140" y="96"/>
                </a:cubicBezTo>
                <a:cubicBezTo>
                  <a:pt x="140" y="120"/>
                  <a:pt x="120" y="140"/>
                  <a:pt x="96" y="140"/>
                </a:cubicBezTo>
                <a:close/>
              </a:path>
            </a:pathLst>
          </a:custGeom>
          <a:solidFill>
            <a:srgbClr val="C55A11"/>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9" name="文字方塊 18"/>
          <p:cNvSpPr txBox="1"/>
          <p:nvPr/>
        </p:nvSpPr>
        <p:spPr>
          <a:xfrm>
            <a:off x="3686175" y="5238125"/>
            <a:ext cx="5572125" cy="769441"/>
          </a:xfrm>
          <a:prstGeom prst="rect">
            <a:avLst/>
          </a:prstGeom>
          <a:noFill/>
        </p:spPr>
        <p:txBody>
          <a:bodyPr wrap="square" rtlCol="0">
            <a:spAutoFit/>
          </a:bodyPr>
          <a:lstStyle/>
          <a:p>
            <a:r>
              <a:rPr lang="zh-TW" altLang="en-US" sz="4400" dirty="0">
                <a:solidFill>
                  <a:schemeClr val="accent2">
                    <a:lumMod val="75000"/>
                  </a:schemeClr>
                </a:solidFill>
                <a:latin typeface="微软雅黑" panose="020B0503020204020204" pitchFamily="34" charset="-122"/>
                <a:ea typeface="微软雅黑" panose="020B0503020204020204" pitchFamily="34" charset="-122"/>
              </a:rPr>
              <a:t>創意激蕩與無私</a:t>
            </a:r>
            <a:r>
              <a:rPr lang="zh-TW" altLang="en-US" sz="4400" dirty="0" smtClean="0">
                <a:solidFill>
                  <a:schemeClr val="accent2">
                    <a:lumMod val="75000"/>
                  </a:schemeClr>
                </a:solidFill>
                <a:latin typeface="微软雅黑" panose="020B0503020204020204" pitchFamily="34" charset="-122"/>
                <a:ea typeface="微软雅黑" panose="020B0503020204020204" pitchFamily="34" charset="-122"/>
              </a:rPr>
              <a:t>分享</a:t>
            </a:r>
            <a:endParaRPr lang="zh-CN" altLang="en-US" sz="4400" dirty="0">
              <a:solidFill>
                <a:schemeClr val="accent2">
                  <a:lumMod val="7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217552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Tree>
    <p:extLst>
      <p:ext uri="{BB962C8B-B14F-4D97-AF65-F5344CB8AC3E}">
        <p14:creationId xmlns:p14="http://schemas.microsoft.com/office/powerpoint/2010/main" val="16034964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2000" dirty="0" smtClean="0"/>
              <a:t>圖片來源：</a:t>
            </a:r>
            <a:r>
              <a:rPr lang="en-US" altLang="zh-TW" sz="2000" dirty="0"/>
              <a:t>http://www.science.com.tw/company/index.php?route=product/product&amp;product_id=1770</a:t>
            </a:r>
            <a:endParaRPr lang="zh-TW" altLang="en-US" sz="2000"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687" y="2241130"/>
            <a:ext cx="5882304" cy="3836285"/>
          </a:xfrm>
          <a:prstGeom prst="rect">
            <a:avLst/>
          </a:prstGeom>
          <a:ln>
            <a:noFill/>
          </a:ln>
          <a:effectLst>
            <a:outerShdw blurRad="292100" dist="139700" dir="2700000" algn="tl" rotWithShape="0">
              <a:srgbClr val="333333">
                <a:alpha val="65000"/>
              </a:srgbClr>
            </a:outerShdw>
          </a:effectLst>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083" y="2096164"/>
            <a:ext cx="4616605" cy="45285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133572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926" y="0"/>
            <a:ext cx="9144000" cy="6865144"/>
          </a:xfrm>
          <a:prstGeom prst="rect">
            <a:avLst/>
          </a:prstGeom>
        </p:spPr>
      </p:pic>
    </p:spTree>
    <p:extLst>
      <p:ext uri="{BB962C8B-B14F-4D97-AF65-F5344CB8AC3E}">
        <p14:creationId xmlns:p14="http://schemas.microsoft.com/office/powerpoint/2010/main" val="7725779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283372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244114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4900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5020"/>
            <a:ext cx="12192000" cy="6863020"/>
          </a:xfrm>
          <a:prstGeom prst="rect">
            <a:avLst/>
          </a:prstGeom>
        </p:spPr>
      </p:pic>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8537" y="166090"/>
            <a:ext cx="6520799" cy="6520799"/>
          </a:xfrm>
          <a:prstGeom prst="rect">
            <a:avLst/>
          </a:prstGeom>
          <a:ln>
            <a:noFill/>
          </a:ln>
          <a:effectLst>
            <a:outerShdw blurRad="292100" dist="139700" dir="2700000" algn="tl" rotWithShape="0">
              <a:srgbClr val="333333">
                <a:alpha val="65000"/>
              </a:srgbClr>
            </a:outerShdw>
          </a:effectLst>
        </p:spPr>
      </p:pic>
      <p:sp>
        <p:nvSpPr>
          <p:cNvPr id="4" name="文字方塊 3"/>
          <p:cNvSpPr txBox="1"/>
          <p:nvPr/>
        </p:nvSpPr>
        <p:spPr>
          <a:xfrm>
            <a:off x="591016" y="199544"/>
            <a:ext cx="4159404" cy="923330"/>
          </a:xfrm>
          <a:prstGeom prst="rect">
            <a:avLst/>
          </a:prstGeom>
          <a:noFill/>
        </p:spPr>
        <p:txBody>
          <a:bodyPr wrap="square" rtlCol="0">
            <a:spAutoFit/>
          </a:bodyPr>
          <a:lstStyle/>
          <a:p>
            <a:r>
              <a:rPr lang="zh-TW" altLang="en-US" sz="5400" dirty="0" smtClean="0">
                <a:solidFill>
                  <a:srgbClr val="FF0000"/>
                </a:solidFill>
              </a:rPr>
              <a:t>被外表吸引？</a:t>
            </a:r>
            <a:endParaRPr lang="zh-TW" altLang="en-US" sz="5400" dirty="0">
              <a:solidFill>
                <a:srgbClr val="FF0000"/>
              </a:solidFill>
            </a:endParaRPr>
          </a:p>
        </p:txBody>
      </p:sp>
      <p:sp>
        <p:nvSpPr>
          <p:cNvPr id="5" name="文字方塊 4"/>
          <p:cNvSpPr txBox="1"/>
          <p:nvPr/>
        </p:nvSpPr>
        <p:spPr>
          <a:xfrm>
            <a:off x="591016" y="1416205"/>
            <a:ext cx="4371278" cy="1569660"/>
          </a:xfrm>
          <a:prstGeom prst="rect">
            <a:avLst/>
          </a:prstGeom>
          <a:noFill/>
        </p:spPr>
        <p:txBody>
          <a:bodyPr wrap="square" rtlCol="0">
            <a:spAutoFit/>
          </a:bodyPr>
          <a:lstStyle/>
          <a:p>
            <a:r>
              <a:rPr lang="zh-TW" altLang="en-US" sz="4800" dirty="0" smtClean="0">
                <a:solidFill>
                  <a:srgbClr val="FF0000"/>
                </a:solidFill>
              </a:rPr>
              <a:t>心量、心願大，自然吸引人</a:t>
            </a:r>
            <a:r>
              <a:rPr lang="en-US" altLang="zh-TW" sz="4800" dirty="0" smtClean="0">
                <a:solidFill>
                  <a:srgbClr val="FF0000"/>
                </a:solidFill>
              </a:rPr>
              <a:t>!!!</a:t>
            </a:r>
            <a:endParaRPr lang="zh-TW" altLang="en-US" sz="4800" dirty="0">
              <a:solidFill>
                <a:srgbClr val="FF0000"/>
              </a:solidFill>
            </a:endParaRPr>
          </a:p>
        </p:txBody>
      </p:sp>
    </p:spTree>
    <p:extLst>
      <p:ext uri="{BB962C8B-B14F-4D97-AF65-F5344CB8AC3E}">
        <p14:creationId xmlns:p14="http://schemas.microsoft.com/office/powerpoint/2010/main" val="279214610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1000"/>
                                        <p:tgtEl>
                                          <p:spTgt spid="4">
                                            <p:txEl>
                                              <p:pRg st="0" end="0"/>
                                            </p:txEl>
                                          </p:spTgt>
                                        </p:tgtEl>
                                      </p:cBhvr>
                                    </p:animEffect>
                                    <p:anim calcmode="lin" valueType="num">
                                      <p:cBhvr>
                                        <p:cTn id="1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149964" y="6447086"/>
            <a:ext cx="775136" cy="24622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smtClean="0">
                <a:ln>
                  <a:noFill/>
                </a:ln>
                <a:solidFill>
                  <a:schemeClr val="bg2"/>
                </a:solidFill>
                <a:effectLst/>
                <a:uLnTx/>
                <a:uFillTx/>
              </a:rPr>
              <a:t>PPT</a:t>
            </a:r>
            <a:r>
              <a:rPr kumimoji="0" lang="zh-CN" altLang="en-US" sz="100" b="0" i="0" u="none" strike="noStrike" kern="0" cap="none" spc="0" normalizeH="0" baseline="0" noProof="0" dirty="0" smtClean="0">
                <a:ln>
                  <a:noFill/>
                </a:ln>
                <a:solidFill>
                  <a:schemeClr val="bg2"/>
                </a:solidFill>
                <a:effectLst/>
                <a:uLnTx/>
                <a:uFillTx/>
              </a:rPr>
              <a:t>模板下载：</a:t>
            </a:r>
            <a:r>
              <a:rPr kumimoji="0" lang="en-US" altLang="zh-CN" sz="100" b="0" i="0" u="none" strike="noStrike" kern="0" cap="none" spc="0" normalizeH="0" baseline="0" noProof="0" dirty="0" smtClean="0">
                <a:ln>
                  <a:noFill/>
                </a:ln>
                <a:solidFill>
                  <a:schemeClr val="bg2"/>
                </a:solidFill>
                <a:effectLst/>
                <a:uLnTx/>
                <a:uFillTx/>
              </a:rPr>
              <a:t>www.1ppt.com/moban/     </a:t>
            </a:r>
            <a:r>
              <a:rPr kumimoji="0" lang="zh-CN" altLang="en-US" sz="100" b="0" i="0" u="none" strike="noStrike" kern="0" cap="none" spc="0" normalizeH="0" baseline="0" noProof="0" dirty="0" smtClean="0">
                <a:ln>
                  <a:noFill/>
                </a:ln>
                <a:solidFill>
                  <a:schemeClr val="bg2"/>
                </a:solidFill>
                <a:effectLst/>
                <a:uLnTx/>
                <a:uFillTx/>
              </a:rPr>
              <a:t>行业</a:t>
            </a:r>
            <a:r>
              <a:rPr kumimoji="0" lang="en-US" altLang="zh-CN" sz="100" b="0" i="0" u="none" strike="noStrike" kern="0" cap="none" spc="0" normalizeH="0" baseline="0" noProof="0" dirty="0" smtClean="0">
                <a:ln>
                  <a:noFill/>
                </a:ln>
                <a:solidFill>
                  <a:schemeClr val="bg2"/>
                </a:solidFill>
                <a:effectLst/>
                <a:uLnTx/>
                <a:uFillTx/>
              </a:rPr>
              <a:t>PPT</a:t>
            </a:r>
            <a:r>
              <a:rPr kumimoji="0" lang="zh-CN" altLang="en-US" sz="100" b="0" i="0" u="none" strike="noStrike" kern="0" cap="none" spc="0" normalizeH="0" baseline="0" noProof="0" dirty="0" smtClean="0">
                <a:ln>
                  <a:noFill/>
                </a:ln>
                <a:solidFill>
                  <a:schemeClr val="bg2"/>
                </a:solidFill>
                <a:effectLst/>
                <a:uLnTx/>
                <a:uFillTx/>
              </a:rPr>
              <a:t>模板：</a:t>
            </a:r>
            <a:r>
              <a:rPr kumimoji="0" lang="en-US" altLang="zh-CN" sz="100" b="0" i="0" u="none" strike="noStrike" kern="0" cap="none" spc="0" normalizeH="0" baseline="0" noProof="0" dirty="0" smtClean="0">
                <a:ln>
                  <a:noFill/>
                </a:ln>
                <a:solidFill>
                  <a:schemeClr val="bg2"/>
                </a:solidFill>
                <a:effectLst/>
                <a:uLnTx/>
                <a:uFillTx/>
              </a:rPr>
              <a:t>www.1ppt.com/hangye/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smtClean="0">
                <a:ln>
                  <a:noFill/>
                </a:ln>
                <a:solidFill>
                  <a:schemeClr val="bg2"/>
                </a:solidFill>
                <a:effectLst/>
                <a:uLnTx/>
                <a:uFillTx/>
              </a:rPr>
              <a:t>节日</a:t>
            </a:r>
            <a:r>
              <a:rPr kumimoji="0" lang="en-US" altLang="zh-CN" sz="100" b="0" i="0" u="none" strike="noStrike" kern="0" cap="none" spc="0" normalizeH="0" baseline="0" noProof="0" dirty="0" smtClean="0">
                <a:ln>
                  <a:noFill/>
                </a:ln>
                <a:solidFill>
                  <a:schemeClr val="bg2"/>
                </a:solidFill>
                <a:effectLst/>
                <a:uLnTx/>
                <a:uFillTx/>
              </a:rPr>
              <a:t>PPT</a:t>
            </a:r>
            <a:r>
              <a:rPr kumimoji="0" lang="zh-CN" altLang="en-US" sz="100" b="0" i="0" u="none" strike="noStrike" kern="0" cap="none" spc="0" normalizeH="0" baseline="0" noProof="0" dirty="0" smtClean="0">
                <a:ln>
                  <a:noFill/>
                </a:ln>
                <a:solidFill>
                  <a:schemeClr val="bg2"/>
                </a:solidFill>
                <a:effectLst/>
                <a:uLnTx/>
                <a:uFillTx/>
              </a:rPr>
              <a:t>模板：</a:t>
            </a:r>
            <a:r>
              <a:rPr kumimoji="0" lang="en-US" altLang="zh-CN" sz="100" b="0" i="0" u="none" strike="noStrike" kern="0" cap="none" spc="0" normalizeH="0" baseline="0" noProof="0" dirty="0" smtClean="0">
                <a:ln>
                  <a:noFill/>
                </a:ln>
                <a:solidFill>
                  <a:schemeClr val="bg2"/>
                </a:solidFill>
                <a:effectLst/>
                <a:uLnTx/>
                <a:uFillTx/>
              </a:rPr>
              <a:t>www.1ppt.com/jieri/           PPT</a:t>
            </a:r>
            <a:r>
              <a:rPr kumimoji="0" lang="zh-CN" altLang="en-US" sz="100" b="0" i="0" u="none" strike="noStrike" kern="0" cap="none" spc="0" normalizeH="0" baseline="0" noProof="0" dirty="0" smtClean="0">
                <a:ln>
                  <a:noFill/>
                </a:ln>
                <a:solidFill>
                  <a:schemeClr val="bg2"/>
                </a:solidFill>
                <a:effectLst/>
                <a:uLnTx/>
                <a:uFillTx/>
              </a:rPr>
              <a:t>素材下载：</a:t>
            </a:r>
            <a:r>
              <a:rPr kumimoji="0" lang="en-US" altLang="zh-CN" sz="100" b="0" i="0" u="none" strike="noStrike" kern="0" cap="none" spc="0" normalizeH="0" baseline="0" noProof="0" dirty="0" smtClean="0">
                <a:ln>
                  <a:noFill/>
                </a:ln>
                <a:solidFill>
                  <a:schemeClr val="bg2"/>
                </a:solidFill>
                <a:effectLst/>
                <a:uLnTx/>
                <a:uFillTx/>
              </a:rPr>
              <a:t>www.1ppt.com/sucai/</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smtClean="0">
                <a:ln>
                  <a:noFill/>
                </a:ln>
                <a:solidFill>
                  <a:schemeClr val="bg2"/>
                </a:solidFill>
                <a:effectLst/>
                <a:uLnTx/>
                <a:uFillTx/>
              </a:rPr>
              <a:t>PPT</a:t>
            </a:r>
            <a:r>
              <a:rPr kumimoji="0" lang="zh-CN" altLang="en-US" sz="100" b="0" i="0" u="none" strike="noStrike" kern="0" cap="none" spc="0" normalizeH="0" baseline="0" noProof="0" dirty="0" smtClean="0">
                <a:ln>
                  <a:noFill/>
                </a:ln>
                <a:solidFill>
                  <a:schemeClr val="bg2"/>
                </a:solidFill>
                <a:effectLst/>
                <a:uLnTx/>
                <a:uFillTx/>
              </a:rPr>
              <a:t>背景图片：</a:t>
            </a:r>
            <a:r>
              <a:rPr kumimoji="0" lang="en-US" altLang="zh-CN" sz="100" b="0" i="0" u="none" strike="noStrike" kern="0" cap="none" spc="0" normalizeH="0" baseline="0" noProof="0" dirty="0" smtClean="0">
                <a:ln>
                  <a:noFill/>
                </a:ln>
                <a:solidFill>
                  <a:schemeClr val="bg2"/>
                </a:solidFill>
                <a:effectLst/>
                <a:uLnTx/>
                <a:uFillTx/>
              </a:rPr>
              <a:t>www.1ppt.com/beijing/      PPT</a:t>
            </a:r>
            <a:r>
              <a:rPr kumimoji="0" lang="zh-CN" altLang="en-US" sz="100" b="0" i="0" u="none" strike="noStrike" kern="0" cap="none" spc="0" normalizeH="0" baseline="0" noProof="0" dirty="0" smtClean="0">
                <a:ln>
                  <a:noFill/>
                </a:ln>
                <a:solidFill>
                  <a:schemeClr val="bg2"/>
                </a:solidFill>
                <a:effectLst/>
                <a:uLnTx/>
                <a:uFillTx/>
              </a:rPr>
              <a:t>图表下载：</a:t>
            </a:r>
            <a:r>
              <a:rPr kumimoji="0" lang="en-US" altLang="zh-CN" sz="100" b="0" i="0" u="none" strike="noStrike" kern="0" cap="none" spc="0" normalizeH="0" baseline="0" noProof="0" dirty="0" smtClean="0">
                <a:ln>
                  <a:noFill/>
                </a:ln>
                <a:solidFill>
                  <a:schemeClr val="bg2"/>
                </a:solidFill>
                <a:effectLst/>
                <a:uLnTx/>
                <a:uFillTx/>
              </a:rPr>
              <a:t>www.1ppt.com/tubiao/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smtClean="0">
                <a:ln>
                  <a:noFill/>
                </a:ln>
                <a:solidFill>
                  <a:schemeClr val="bg2"/>
                </a:solidFill>
                <a:effectLst/>
                <a:uLnTx/>
                <a:uFillTx/>
              </a:rPr>
              <a:t>优秀</a:t>
            </a:r>
            <a:r>
              <a:rPr kumimoji="0" lang="en-US" altLang="zh-CN" sz="100" b="0" i="0" u="none" strike="noStrike" kern="0" cap="none" spc="0" normalizeH="0" baseline="0" noProof="0" dirty="0" smtClean="0">
                <a:ln>
                  <a:noFill/>
                </a:ln>
                <a:solidFill>
                  <a:schemeClr val="bg2"/>
                </a:solidFill>
                <a:effectLst/>
                <a:uLnTx/>
                <a:uFillTx/>
              </a:rPr>
              <a:t>PPT</a:t>
            </a:r>
            <a:r>
              <a:rPr kumimoji="0" lang="zh-CN" altLang="en-US" sz="100" b="0" i="0" u="none" strike="noStrike" kern="0" cap="none" spc="0" normalizeH="0" baseline="0" noProof="0" dirty="0" smtClean="0">
                <a:ln>
                  <a:noFill/>
                </a:ln>
                <a:solidFill>
                  <a:schemeClr val="bg2"/>
                </a:solidFill>
                <a:effectLst/>
                <a:uLnTx/>
                <a:uFillTx/>
              </a:rPr>
              <a:t>下载：</a:t>
            </a:r>
            <a:r>
              <a:rPr kumimoji="0" lang="en-US" altLang="zh-CN" sz="100" b="0" i="0" u="none" strike="noStrike" kern="0" cap="none" spc="0" normalizeH="0" baseline="0" noProof="0" dirty="0" smtClean="0">
                <a:ln>
                  <a:noFill/>
                </a:ln>
                <a:solidFill>
                  <a:schemeClr val="bg2"/>
                </a:solidFill>
                <a:effectLst/>
                <a:uLnTx/>
                <a:uFillTx/>
              </a:rPr>
              <a:t>www.1ppt.com/xiazai/        PPT</a:t>
            </a:r>
            <a:r>
              <a:rPr kumimoji="0" lang="zh-CN" altLang="en-US" sz="100" b="0" i="0" u="none" strike="noStrike" kern="0" cap="none" spc="0" normalizeH="0" baseline="0" noProof="0" dirty="0" smtClean="0">
                <a:ln>
                  <a:noFill/>
                </a:ln>
                <a:solidFill>
                  <a:schemeClr val="bg2"/>
                </a:solidFill>
                <a:effectLst/>
                <a:uLnTx/>
                <a:uFillTx/>
              </a:rPr>
              <a:t>教程： </a:t>
            </a:r>
            <a:r>
              <a:rPr kumimoji="0" lang="en-US" altLang="zh-CN" sz="100" b="0" i="0" u="none" strike="noStrike" kern="0" cap="none" spc="0" normalizeH="0" baseline="0" noProof="0" dirty="0" smtClean="0">
                <a:ln>
                  <a:noFill/>
                </a:ln>
                <a:solidFill>
                  <a:schemeClr val="bg2"/>
                </a:solidFill>
                <a:effectLst/>
                <a:uLnTx/>
                <a:uFillTx/>
              </a:rPr>
              <a:t>www.1ppt.com/powerpoint/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smtClean="0">
                <a:ln>
                  <a:noFill/>
                </a:ln>
                <a:solidFill>
                  <a:schemeClr val="bg2"/>
                </a:solidFill>
                <a:effectLst/>
                <a:uLnTx/>
                <a:uFillTx/>
              </a:rPr>
              <a:t>Word</a:t>
            </a:r>
            <a:r>
              <a:rPr kumimoji="0" lang="zh-CN" altLang="en-US" sz="100" b="0" i="0" u="none" strike="noStrike" kern="0" cap="none" spc="0" normalizeH="0" baseline="0" noProof="0" dirty="0" smtClean="0">
                <a:ln>
                  <a:noFill/>
                </a:ln>
                <a:solidFill>
                  <a:schemeClr val="bg2"/>
                </a:solidFill>
                <a:effectLst/>
                <a:uLnTx/>
                <a:uFillTx/>
              </a:rPr>
              <a:t>教程： </a:t>
            </a:r>
            <a:r>
              <a:rPr kumimoji="0" lang="en-US" altLang="zh-CN" sz="100" b="0" i="0" u="none" strike="noStrike" kern="0" cap="none" spc="0" normalizeH="0" baseline="0" noProof="0" dirty="0" smtClean="0">
                <a:ln>
                  <a:noFill/>
                </a:ln>
                <a:solidFill>
                  <a:schemeClr val="bg2"/>
                </a:solidFill>
                <a:effectLst/>
                <a:uLnTx/>
                <a:uFillTx/>
              </a:rPr>
              <a:t>www.1ppt.com/word/              Excel</a:t>
            </a:r>
            <a:r>
              <a:rPr kumimoji="0" lang="zh-CN" altLang="en-US" sz="100" b="0" i="0" u="none" strike="noStrike" kern="0" cap="none" spc="0" normalizeH="0" baseline="0" noProof="0" dirty="0" smtClean="0">
                <a:ln>
                  <a:noFill/>
                </a:ln>
                <a:solidFill>
                  <a:schemeClr val="bg2"/>
                </a:solidFill>
                <a:effectLst/>
                <a:uLnTx/>
                <a:uFillTx/>
              </a:rPr>
              <a:t>教程：</a:t>
            </a:r>
            <a:r>
              <a:rPr kumimoji="0" lang="en-US" altLang="zh-CN" sz="100" b="0" i="0" u="none" strike="noStrike" kern="0" cap="none" spc="0" normalizeH="0" baseline="0" noProof="0" dirty="0" smtClean="0">
                <a:ln>
                  <a:noFill/>
                </a:ln>
                <a:solidFill>
                  <a:schemeClr val="bg2"/>
                </a:solidFill>
                <a:effectLst/>
                <a:uLnTx/>
                <a:uFillTx/>
              </a:rPr>
              <a:t>www.1ppt.com/excel/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smtClean="0">
                <a:ln>
                  <a:noFill/>
                </a:ln>
                <a:solidFill>
                  <a:schemeClr val="bg2"/>
                </a:solidFill>
                <a:effectLst/>
                <a:uLnTx/>
                <a:uFillTx/>
              </a:rPr>
              <a:t>资料下载：</a:t>
            </a:r>
            <a:r>
              <a:rPr kumimoji="0" lang="en-US" altLang="zh-CN" sz="100" b="0" i="0" u="none" strike="noStrike" kern="0" cap="none" spc="0" normalizeH="0" baseline="0" noProof="0" dirty="0" smtClean="0">
                <a:ln>
                  <a:noFill/>
                </a:ln>
                <a:solidFill>
                  <a:schemeClr val="bg2"/>
                </a:solidFill>
                <a:effectLst/>
                <a:uLnTx/>
                <a:uFillTx/>
              </a:rPr>
              <a:t>www.1ppt.com/ziliao/                PPT</a:t>
            </a:r>
            <a:r>
              <a:rPr kumimoji="0" lang="zh-CN" altLang="en-US" sz="100" b="0" i="0" u="none" strike="noStrike" kern="0" cap="none" spc="0" normalizeH="0" baseline="0" noProof="0" dirty="0" smtClean="0">
                <a:ln>
                  <a:noFill/>
                </a:ln>
                <a:solidFill>
                  <a:schemeClr val="bg2"/>
                </a:solidFill>
                <a:effectLst/>
                <a:uLnTx/>
                <a:uFillTx/>
              </a:rPr>
              <a:t>课件下载：</a:t>
            </a:r>
            <a:r>
              <a:rPr kumimoji="0" lang="en-US" altLang="zh-CN" sz="100" b="0" i="0" u="none" strike="noStrike" kern="0" cap="none" spc="0" normalizeH="0" baseline="0" noProof="0" dirty="0" smtClean="0">
                <a:ln>
                  <a:noFill/>
                </a:ln>
                <a:solidFill>
                  <a:schemeClr val="bg2"/>
                </a:solidFill>
                <a:effectLst/>
                <a:uLnTx/>
                <a:uFillTx/>
              </a:rPr>
              <a:t>www.1ppt.com/kejian/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smtClean="0">
                <a:ln>
                  <a:noFill/>
                </a:ln>
                <a:solidFill>
                  <a:schemeClr val="bg2"/>
                </a:solidFill>
                <a:effectLst/>
                <a:uLnTx/>
                <a:uFillTx/>
              </a:rPr>
              <a:t>范文下载：</a:t>
            </a:r>
            <a:r>
              <a:rPr kumimoji="0" lang="en-US" altLang="zh-CN" sz="100" b="0" i="0" u="none" strike="noStrike" kern="0" cap="none" spc="0" normalizeH="0" baseline="0" noProof="0" dirty="0" smtClean="0">
                <a:ln>
                  <a:noFill/>
                </a:ln>
                <a:solidFill>
                  <a:schemeClr val="bg2"/>
                </a:solidFill>
                <a:effectLst/>
                <a:uLnTx/>
                <a:uFillTx/>
              </a:rPr>
              <a:t>www.1ppt.com/fanwen/             </a:t>
            </a:r>
            <a:r>
              <a:rPr kumimoji="0" lang="zh-CN" altLang="en-US" sz="100" b="0" i="0" u="none" strike="noStrike" kern="0" cap="none" spc="0" normalizeH="0" baseline="0" noProof="0" dirty="0" smtClean="0">
                <a:ln>
                  <a:noFill/>
                </a:ln>
                <a:solidFill>
                  <a:schemeClr val="bg2"/>
                </a:solidFill>
                <a:effectLst/>
                <a:uLnTx/>
                <a:uFillTx/>
              </a:rPr>
              <a:t>试卷下载：</a:t>
            </a:r>
            <a:r>
              <a:rPr kumimoji="0" lang="en-US" altLang="zh-CN" sz="100" b="0" i="0" u="none" strike="noStrike" kern="0" cap="none" spc="0" normalizeH="0" baseline="0" noProof="0" dirty="0" smtClean="0">
                <a:ln>
                  <a:noFill/>
                </a:ln>
                <a:solidFill>
                  <a:schemeClr val="bg2"/>
                </a:solidFill>
                <a:effectLst/>
                <a:uLnTx/>
                <a:uFillTx/>
              </a:rPr>
              <a:t>www.1ppt.com/shiti/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smtClean="0">
                <a:ln>
                  <a:noFill/>
                </a:ln>
                <a:solidFill>
                  <a:schemeClr val="bg2"/>
                </a:solidFill>
                <a:effectLst/>
                <a:uLnTx/>
                <a:uFillTx/>
              </a:rPr>
              <a:t>教案下载：</a:t>
            </a:r>
            <a:r>
              <a:rPr kumimoji="0" lang="en-US" altLang="zh-CN" sz="100" b="0" i="0" u="none" strike="noStrike" kern="0" cap="none" spc="0" normalizeH="0" baseline="0" noProof="0" dirty="0" smtClean="0">
                <a:ln>
                  <a:noFill/>
                </a:ln>
                <a:solidFill>
                  <a:schemeClr val="bg2"/>
                </a:solidFill>
                <a:effectLst/>
                <a:uLnTx/>
                <a:uFillTx/>
              </a:rPr>
              <a:t>www.1ppt.com/jiaoan/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smtClean="0">
                <a:ln>
                  <a:noFill/>
                </a:ln>
                <a:solidFill>
                  <a:schemeClr val="bg2"/>
                </a:solidFill>
                <a:effectLst/>
                <a:uLnTx/>
                <a:uFillTx/>
              </a:rPr>
              <a:t>字体下载：</a:t>
            </a:r>
            <a:r>
              <a:rPr kumimoji="0" lang="en-US" altLang="zh-CN" sz="100" b="0" i="0" u="none" strike="noStrike" kern="0" cap="none" spc="0" normalizeH="0" baseline="0" noProof="0" dirty="0" smtClean="0">
                <a:ln>
                  <a:noFill/>
                </a:ln>
                <a:solidFill>
                  <a:schemeClr val="bg2"/>
                </a:solidFill>
                <a:effectLst/>
                <a:uLnTx/>
                <a:uFillTx/>
              </a:rPr>
              <a:t>www.1ppt.com/ziti/</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smtClean="0">
                <a:ln>
                  <a:noFill/>
                </a:ln>
                <a:solidFill>
                  <a:schemeClr val="bg2"/>
                </a:solidFill>
                <a:effectLst/>
                <a:uLnTx/>
                <a:uFillTx/>
              </a:rPr>
              <a:t> </a:t>
            </a:r>
            <a:endParaRPr kumimoji="0" lang="zh-CN" altLang="en-US" sz="100" b="0" i="0" u="none" strike="noStrike" kern="0" cap="none" spc="0" normalizeH="0" baseline="0" noProof="0" dirty="0" smtClean="0">
              <a:ln>
                <a:noFill/>
              </a:ln>
              <a:solidFill>
                <a:schemeClr val="bg2"/>
              </a:solidFill>
              <a:effectLst/>
              <a:uLnTx/>
              <a:uFillTx/>
            </a:endParaRPr>
          </a:p>
        </p:txBody>
      </p:sp>
      <p:grpSp>
        <p:nvGrpSpPr>
          <p:cNvPr id="2" name="组合 1"/>
          <p:cNvGrpSpPr/>
          <p:nvPr/>
        </p:nvGrpSpPr>
        <p:grpSpPr>
          <a:xfrm>
            <a:off x="3886869" y="1452952"/>
            <a:ext cx="4409966" cy="3206117"/>
            <a:chOff x="3886869" y="1452952"/>
            <a:chExt cx="4409966" cy="3206117"/>
          </a:xfrm>
        </p:grpSpPr>
        <p:sp>
          <p:nvSpPr>
            <p:cNvPr id="3" name="椭圆 2"/>
            <p:cNvSpPr/>
            <p:nvPr/>
          </p:nvSpPr>
          <p:spPr>
            <a:xfrm>
              <a:off x="4488794" y="1452952"/>
              <a:ext cx="3206117" cy="3206117"/>
            </a:xfrm>
            <a:prstGeom prst="ellipse">
              <a:avLst/>
            </a:prstGeom>
            <a:gradFill>
              <a:gsLst>
                <a:gs pos="0">
                  <a:srgbClr val="E4E4E4"/>
                </a:gs>
                <a:gs pos="100000">
                  <a:schemeClr val="bg1"/>
                </a:gs>
              </a:gsLst>
              <a:lin ang="2700000" scaled="0"/>
            </a:gradFill>
            <a:ln w="57150">
              <a:gradFill>
                <a:gsLst>
                  <a:gs pos="0">
                    <a:schemeClr val="bg1">
                      <a:lumMod val="65000"/>
                    </a:schemeClr>
                  </a:gs>
                  <a:gs pos="100000">
                    <a:schemeClr val="bg1"/>
                  </a:gs>
                </a:gsLst>
                <a:lin ang="13500000" scaled="0"/>
              </a:gradFill>
            </a:ln>
            <a:effectLst>
              <a:outerShdw blurRad="177800" dist="1143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Freeform 23"/>
            <p:cNvSpPr>
              <a:spLocks/>
            </p:cNvSpPr>
            <p:nvPr/>
          </p:nvSpPr>
          <p:spPr bwMode="auto">
            <a:xfrm>
              <a:off x="7234496" y="3256695"/>
              <a:ext cx="1062339" cy="715967"/>
            </a:xfrm>
            <a:custGeom>
              <a:avLst/>
              <a:gdLst>
                <a:gd name="T0" fmla="*/ 0 w 549"/>
                <a:gd name="T1" fmla="*/ 107 h 370"/>
                <a:gd name="T2" fmla="*/ 495 w 549"/>
                <a:gd name="T3" fmla="*/ 0 h 370"/>
                <a:gd name="T4" fmla="*/ 443 w 549"/>
                <a:gd name="T5" fmla="*/ 148 h 370"/>
                <a:gd name="T6" fmla="*/ 549 w 549"/>
                <a:gd name="T7" fmla="*/ 262 h 370"/>
                <a:gd name="T8" fmla="*/ 54 w 549"/>
                <a:gd name="T9" fmla="*/ 370 h 370"/>
                <a:gd name="T10" fmla="*/ 0 w 549"/>
                <a:gd name="T11" fmla="*/ 107 h 370"/>
              </a:gdLst>
              <a:ahLst/>
              <a:cxnLst>
                <a:cxn ang="0">
                  <a:pos x="T0" y="T1"/>
                </a:cxn>
                <a:cxn ang="0">
                  <a:pos x="T2" y="T3"/>
                </a:cxn>
                <a:cxn ang="0">
                  <a:pos x="T4" y="T5"/>
                </a:cxn>
                <a:cxn ang="0">
                  <a:pos x="T6" y="T7"/>
                </a:cxn>
                <a:cxn ang="0">
                  <a:pos x="T8" y="T9"/>
                </a:cxn>
                <a:cxn ang="0">
                  <a:pos x="T10" y="T11"/>
                </a:cxn>
              </a:cxnLst>
              <a:rect l="0" t="0" r="r" b="b"/>
              <a:pathLst>
                <a:path w="549" h="370">
                  <a:moveTo>
                    <a:pt x="0" y="107"/>
                  </a:moveTo>
                  <a:lnTo>
                    <a:pt x="495" y="0"/>
                  </a:lnTo>
                  <a:lnTo>
                    <a:pt x="443" y="148"/>
                  </a:lnTo>
                  <a:lnTo>
                    <a:pt x="549" y="262"/>
                  </a:lnTo>
                  <a:lnTo>
                    <a:pt x="54" y="370"/>
                  </a:lnTo>
                  <a:lnTo>
                    <a:pt x="0" y="107"/>
                  </a:lnTo>
                  <a:close/>
                </a:path>
              </a:pathLst>
            </a:custGeom>
            <a:gradFill flip="none" rotWithShape="1">
              <a:gsLst>
                <a:gs pos="0">
                  <a:srgbClr val="F02525">
                    <a:shade val="30000"/>
                    <a:satMod val="115000"/>
                  </a:srgbClr>
                </a:gs>
                <a:gs pos="50000">
                  <a:srgbClr val="F02525">
                    <a:shade val="67500"/>
                    <a:satMod val="115000"/>
                  </a:srgbClr>
                </a:gs>
                <a:gs pos="100000">
                  <a:srgbClr val="F02525">
                    <a:shade val="100000"/>
                    <a:satMod val="115000"/>
                  </a:srgbClr>
                </a:gs>
              </a:gsLst>
              <a:lin ang="18900000" scaled="1"/>
              <a:tileRect/>
            </a:gradFill>
            <a:ln>
              <a:noFill/>
            </a:ln>
            <a:effectLst>
              <a:outerShdw blurRad="127000" dist="1016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 name="Freeform 21"/>
            <p:cNvSpPr>
              <a:spLocks/>
            </p:cNvSpPr>
            <p:nvPr/>
          </p:nvSpPr>
          <p:spPr bwMode="auto">
            <a:xfrm>
              <a:off x="3886869" y="3256695"/>
              <a:ext cx="1062339" cy="715967"/>
            </a:xfrm>
            <a:custGeom>
              <a:avLst/>
              <a:gdLst>
                <a:gd name="T0" fmla="*/ 549 w 549"/>
                <a:gd name="T1" fmla="*/ 107 h 370"/>
                <a:gd name="T2" fmla="*/ 54 w 549"/>
                <a:gd name="T3" fmla="*/ 0 h 370"/>
                <a:gd name="T4" fmla="*/ 104 w 549"/>
                <a:gd name="T5" fmla="*/ 148 h 370"/>
                <a:gd name="T6" fmla="*/ 0 w 549"/>
                <a:gd name="T7" fmla="*/ 262 h 370"/>
                <a:gd name="T8" fmla="*/ 495 w 549"/>
                <a:gd name="T9" fmla="*/ 370 h 370"/>
                <a:gd name="T10" fmla="*/ 549 w 549"/>
                <a:gd name="T11" fmla="*/ 107 h 370"/>
              </a:gdLst>
              <a:ahLst/>
              <a:cxnLst>
                <a:cxn ang="0">
                  <a:pos x="T0" y="T1"/>
                </a:cxn>
                <a:cxn ang="0">
                  <a:pos x="T2" y="T3"/>
                </a:cxn>
                <a:cxn ang="0">
                  <a:pos x="T4" y="T5"/>
                </a:cxn>
                <a:cxn ang="0">
                  <a:pos x="T6" y="T7"/>
                </a:cxn>
                <a:cxn ang="0">
                  <a:pos x="T8" y="T9"/>
                </a:cxn>
                <a:cxn ang="0">
                  <a:pos x="T10" y="T11"/>
                </a:cxn>
              </a:cxnLst>
              <a:rect l="0" t="0" r="r" b="b"/>
              <a:pathLst>
                <a:path w="549" h="370">
                  <a:moveTo>
                    <a:pt x="549" y="107"/>
                  </a:moveTo>
                  <a:lnTo>
                    <a:pt x="54" y="0"/>
                  </a:lnTo>
                  <a:lnTo>
                    <a:pt x="104" y="148"/>
                  </a:lnTo>
                  <a:lnTo>
                    <a:pt x="0" y="262"/>
                  </a:lnTo>
                  <a:lnTo>
                    <a:pt x="495" y="370"/>
                  </a:lnTo>
                  <a:lnTo>
                    <a:pt x="549" y="107"/>
                  </a:lnTo>
                  <a:close/>
                </a:path>
              </a:pathLst>
            </a:custGeom>
            <a:gradFill flip="none" rotWithShape="1">
              <a:gsLst>
                <a:gs pos="0">
                  <a:srgbClr val="F02525">
                    <a:shade val="30000"/>
                    <a:satMod val="115000"/>
                  </a:srgbClr>
                </a:gs>
                <a:gs pos="50000">
                  <a:srgbClr val="F02525">
                    <a:shade val="67500"/>
                    <a:satMod val="115000"/>
                  </a:srgbClr>
                </a:gs>
                <a:gs pos="100000">
                  <a:srgbClr val="F02525">
                    <a:shade val="100000"/>
                    <a:satMod val="115000"/>
                  </a:srgbClr>
                </a:gs>
              </a:gsLst>
              <a:path path="circle">
                <a:fillToRect l="100000" t="100000"/>
              </a:path>
              <a:tileRect r="-100000" b="-100000"/>
            </a:gradFill>
            <a:ln>
              <a:noFill/>
            </a:ln>
            <a:effectLst>
              <a:outerShdw blurRad="127000" dist="1016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Freeform 25"/>
            <p:cNvSpPr>
              <a:spLocks/>
            </p:cNvSpPr>
            <p:nvPr/>
          </p:nvSpPr>
          <p:spPr bwMode="auto">
            <a:xfrm>
              <a:off x="4335799" y="3430849"/>
              <a:ext cx="3502430" cy="1097170"/>
            </a:xfrm>
            <a:custGeom>
              <a:avLst/>
              <a:gdLst>
                <a:gd name="T0" fmla="*/ 764 w 764"/>
                <a:gd name="T1" fmla="*/ 0 h 237"/>
                <a:gd name="T2" fmla="*/ 0 w 764"/>
                <a:gd name="T3" fmla="*/ 0 h 237"/>
                <a:gd name="T4" fmla="*/ 0 w 764"/>
                <a:gd name="T5" fmla="*/ 140 h 237"/>
                <a:gd name="T6" fmla="*/ 764 w 764"/>
                <a:gd name="T7" fmla="*/ 140 h 237"/>
                <a:gd name="T8" fmla="*/ 764 w 764"/>
                <a:gd name="T9" fmla="*/ 0 h 237"/>
              </a:gdLst>
              <a:ahLst/>
              <a:cxnLst>
                <a:cxn ang="0">
                  <a:pos x="T0" y="T1"/>
                </a:cxn>
                <a:cxn ang="0">
                  <a:pos x="T2" y="T3"/>
                </a:cxn>
                <a:cxn ang="0">
                  <a:pos x="T4" y="T5"/>
                </a:cxn>
                <a:cxn ang="0">
                  <a:pos x="T6" y="T7"/>
                </a:cxn>
                <a:cxn ang="0">
                  <a:pos x="T8" y="T9"/>
                </a:cxn>
              </a:cxnLst>
              <a:rect l="0" t="0" r="r" b="b"/>
              <a:pathLst>
                <a:path w="764" h="237">
                  <a:moveTo>
                    <a:pt x="764" y="0"/>
                  </a:moveTo>
                  <a:cubicBezTo>
                    <a:pt x="511" y="97"/>
                    <a:pt x="254" y="97"/>
                    <a:pt x="0" y="0"/>
                  </a:cubicBezTo>
                  <a:cubicBezTo>
                    <a:pt x="0" y="47"/>
                    <a:pt x="0" y="93"/>
                    <a:pt x="0" y="140"/>
                  </a:cubicBezTo>
                  <a:cubicBezTo>
                    <a:pt x="254" y="237"/>
                    <a:pt x="511" y="237"/>
                    <a:pt x="764" y="140"/>
                  </a:cubicBezTo>
                  <a:cubicBezTo>
                    <a:pt x="764" y="93"/>
                    <a:pt x="764" y="47"/>
                    <a:pt x="764" y="0"/>
                  </a:cubicBezTo>
                  <a:close/>
                </a:path>
              </a:pathLst>
            </a:custGeom>
            <a:solidFill>
              <a:srgbClr val="F91515"/>
            </a:solidFill>
            <a:ln>
              <a:noFill/>
            </a:ln>
            <a:effectLst>
              <a:outerShdw blurRad="127000" dist="1016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 name="矩形 6"/>
            <p:cNvSpPr/>
            <p:nvPr/>
          </p:nvSpPr>
          <p:spPr>
            <a:xfrm>
              <a:off x="4834173" y="2156072"/>
              <a:ext cx="2860738" cy="1446550"/>
            </a:xfrm>
            <a:prstGeom prst="rect">
              <a:avLst/>
            </a:prstGeom>
          </p:spPr>
          <p:txBody>
            <a:bodyPr wrap="square">
              <a:spAutoFit/>
            </a:bodyPr>
            <a:lstStyle/>
            <a:p>
              <a:r>
                <a:rPr lang="en-US" altLang="zh-CN" sz="4400" b="1" dirty="0" smtClean="0">
                  <a:solidFill>
                    <a:srgbClr val="C55A11"/>
                  </a:solidFill>
                  <a:latin typeface="微软雅黑" panose="020B0503020204020204" pitchFamily="34" charset="-122"/>
                  <a:ea typeface="微软雅黑" panose="020B0503020204020204" pitchFamily="34" charset="-122"/>
                </a:rPr>
                <a:t>THANK</a:t>
              </a:r>
            </a:p>
            <a:p>
              <a:r>
                <a:rPr lang="en-US" altLang="zh-CN" sz="4400" b="1" dirty="0" smtClean="0">
                  <a:solidFill>
                    <a:srgbClr val="C55A11"/>
                  </a:solidFill>
                  <a:latin typeface="微软雅黑" panose="020B0503020204020204" pitchFamily="34" charset="-122"/>
                  <a:ea typeface="微软雅黑" panose="020B0503020204020204" pitchFamily="34" charset="-122"/>
                </a:rPr>
                <a:t>    YOU !!!</a:t>
              </a:r>
              <a:endParaRPr lang="zh-CN" altLang="en-US" sz="4400" dirty="0">
                <a:solidFill>
                  <a:srgbClr val="C55A11"/>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40400190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063554" y="4437115"/>
            <a:ext cx="8607439" cy="1692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100" dirty="0">
                <a:solidFill>
                  <a:srgbClr val="EEECE1">
                    <a:lumMod val="25000"/>
                  </a:srgbClr>
                </a:solidFill>
                <a:latin typeface="微软雅黑" panose="020B0503020204020204" pitchFamily="34" charset="-122"/>
                <a:ea typeface="微软雅黑" panose="020B0503020204020204" pitchFamily="34" charset="-122"/>
              </a:rPr>
              <a:t>PPT</a:t>
            </a:r>
            <a:r>
              <a:rPr lang="zh-CN" altLang="en-US" sz="1100" dirty="0">
                <a:solidFill>
                  <a:srgbClr val="EEECE1">
                    <a:lumMod val="25000"/>
                  </a:srgbClr>
                </a:solidFill>
                <a:latin typeface="微软雅黑" panose="020B0503020204020204" pitchFamily="34" charset="-122"/>
                <a:ea typeface="微软雅黑" panose="020B0503020204020204" pitchFamily="34" charset="-122"/>
              </a:rPr>
              <a:t>模板下载：</a:t>
            </a:r>
            <a:r>
              <a:rPr lang="en-US" altLang="zh-CN" sz="1100" dirty="0">
                <a:solidFill>
                  <a:srgbClr val="EEECE1">
                    <a:lumMod val="25000"/>
                  </a:srgbClr>
                </a:solidFill>
                <a:latin typeface="微软雅黑" panose="020B0503020204020204" pitchFamily="34" charset="-122"/>
                <a:ea typeface="微软雅黑" panose="020B0503020204020204" pitchFamily="34" charset="-122"/>
                <a:hlinkClick r:id="rId2"/>
              </a:rPr>
              <a:t>www.1ppt.com/moban/</a:t>
            </a:r>
            <a:r>
              <a:rPr lang="en-US" altLang="zh-CN" sz="1100" dirty="0">
                <a:solidFill>
                  <a:srgbClr val="EEECE1">
                    <a:lumMod val="25000"/>
                  </a:srgbClr>
                </a:solidFill>
                <a:latin typeface="微软雅黑" panose="020B0503020204020204" pitchFamily="34" charset="-122"/>
                <a:ea typeface="微软雅黑" panose="020B0503020204020204" pitchFamily="34" charset="-122"/>
              </a:rPr>
              <a:t>     </a:t>
            </a:r>
            <a:r>
              <a:rPr lang="en-US" altLang="zh-CN" sz="1100" dirty="0" smtClean="0">
                <a:solidFill>
                  <a:srgbClr val="EEECE1">
                    <a:lumMod val="25000"/>
                  </a:srgbClr>
                </a:solidFill>
                <a:latin typeface="微软雅黑" panose="020B0503020204020204" pitchFamily="34" charset="-122"/>
                <a:ea typeface="微软雅黑" panose="020B0503020204020204" pitchFamily="34" charset="-122"/>
              </a:rPr>
              <a:t>           </a:t>
            </a:r>
            <a:r>
              <a:rPr lang="zh-CN" altLang="en-US" sz="1100" dirty="0" smtClean="0">
                <a:solidFill>
                  <a:srgbClr val="EEECE1">
                    <a:lumMod val="25000"/>
                  </a:srgbClr>
                </a:solidFill>
                <a:latin typeface="微软雅黑" panose="020B0503020204020204" pitchFamily="34" charset="-122"/>
                <a:ea typeface="微软雅黑" panose="020B0503020204020204" pitchFamily="34" charset="-122"/>
              </a:rPr>
              <a:t>行业</a:t>
            </a:r>
            <a:r>
              <a:rPr lang="en-US" altLang="zh-CN" sz="1100" dirty="0">
                <a:solidFill>
                  <a:srgbClr val="EEECE1">
                    <a:lumMod val="25000"/>
                  </a:srgbClr>
                </a:solidFill>
                <a:latin typeface="微软雅黑" panose="020B0503020204020204" pitchFamily="34" charset="-122"/>
                <a:ea typeface="微软雅黑" panose="020B0503020204020204" pitchFamily="34" charset="-122"/>
              </a:rPr>
              <a:t>PPT</a:t>
            </a:r>
            <a:r>
              <a:rPr lang="zh-CN" altLang="en-US" sz="1100" dirty="0">
                <a:solidFill>
                  <a:srgbClr val="EEECE1">
                    <a:lumMod val="25000"/>
                  </a:srgbClr>
                </a:solidFill>
                <a:latin typeface="微软雅黑" panose="020B0503020204020204" pitchFamily="34" charset="-122"/>
                <a:ea typeface="微软雅黑" panose="020B0503020204020204" pitchFamily="34" charset="-122"/>
              </a:rPr>
              <a:t>模板：</a:t>
            </a:r>
            <a:r>
              <a:rPr lang="en-US" altLang="zh-CN" sz="1100" dirty="0">
                <a:solidFill>
                  <a:srgbClr val="EEECE1">
                    <a:lumMod val="25000"/>
                  </a:srgbClr>
                </a:solidFill>
                <a:latin typeface="微软雅黑" panose="020B0503020204020204" pitchFamily="34" charset="-122"/>
                <a:ea typeface="微软雅黑" panose="020B0503020204020204" pitchFamily="34" charset="-122"/>
                <a:hlinkClick r:id="rId3"/>
              </a:rPr>
              <a:t>www.1ppt.com/hangye/</a:t>
            </a:r>
            <a:r>
              <a:rPr lang="en-US" altLang="zh-CN" sz="1100" dirty="0">
                <a:solidFill>
                  <a:srgbClr val="EEECE1">
                    <a:lumMod val="25000"/>
                  </a:srgbClr>
                </a:solidFill>
                <a:latin typeface="微软雅黑" panose="020B0503020204020204" pitchFamily="34" charset="-122"/>
                <a:ea typeface="微软雅黑" panose="020B0503020204020204" pitchFamily="34" charset="-122"/>
              </a:rPr>
              <a:t> </a:t>
            </a:r>
          </a:p>
          <a:p>
            <a:r>
              <a:rPr lang="zh-CN" altLang="en-US" sz="1100" dirty="0">
                <a:solidFill>
                  <a:srgbClr val="EEECE1">
                    <a:lumMod val="25000"/>
                  </a:srgbClr>
                </a:solidFill>
                <a:latin typeface="微软雅黑" panose="020B0503020204020204" pitchFamily="34" charset="-122"/>
                <a:ea typeface="微软雅黑" panose="020B0503020204020204" pitchFamily="34" charset="-122"/>
              </a:rPr>
              <a:t>节日</a:t>
            </a:r>
            <a:r>
              <a:rPr lang="en-US" altLang="zh-CN" sz="1100" dirty="0">
                <a:solidFill>
                  <a:srgbClr val="EEECE1">
                    <a:lumMod val="25000"/>
                  </a:srgbClr>
                </a:solidFill>
                <a:latin typeface="微软雅黑" panose="020B0503020204020204" pitchFamily="34" charset="-122"/>
                <a:ea typeface="微软雅黑" panose="020B0503020204020204" pitchFamily="34" charset="-122"/>
              </a:rPr>
              <a:t>PPT</a:t>
            </a:r>
            <a:r>
              <a:rPr lang="zh-CN" altLang="en-US" sz="1100" dirty="0">
                <a:solidFill>
                  <a:srgbClr val="EEECE1">
                    <a:lumMod val="25000"/>
                  </a:srgbClr>
                </a:solidFill>
                <a:latin typeface="微软雅黑" panose="020B0503020204020204" pitchFamily="34" charset="-122"/>
                <a:ea typeface="微软雅黑" panose="020B0503020204020204" pitchFamily="34" charset="-122"/>
              </a:rPr>
              <a:t>模板：</a:t>
            </a:r>
            <a:r>
              <a:rPr lang="en-US" altLang="zh-CN" sz="1100" dirty="0">
                <a:solidFill>
                  <a:srgbClr val="EEECE1">
                    <a:lumMod val="25000"/>
                  </a:srgbClr>
                </a:solidFill>
                <a:latin typeface="微软雅黑" panose="020B0503020204020204" pitchFamily="34" charset="-122"/>
                <a:ea typeface="微软雅黑" panose="020B0503020204020204" pitchFamily="34" charset="-122"/>
                <a:hlinkClick r:id="rId4"/>
              </a:rPr>
              <a:t>www.1ppt.com/jieri/</a:t>
            </a:r>
            <a:r>
              <a:rPr lang="en-US" altLang="zh-CN" sz="1100" dirty="0">
                <a:solidFill>
                  <a:srgbClr val="EEECE1">
                    <a:lumMod val="25000"/>
                  </a:srgbClr>
                </a:solidFill>
                <a:latin typeface="微软雅黑" panose="020B0503020204020204" pitchFamily="34" charset="-122"/>
                <a:ea typeface="微软雅黑" panose="020B0503020204020204" pitchFamily="34" charset="-122"/>
              </a:rPr>
              <a:t>          </a:t>
            </a:r>
            <a:r>
              <a:rPr lang="en-US" altLang="zh-CN" sz="1100" dirty="0" smtClean="0">
                <a:solidFill>
                  <a:srgbClr val="EEECE1">
                    <a:lumMod val="25000"/>
                  </a:srgbClr>
                </a:solidFill>
                <a:latin typeface="微软雅黑" panose="020B0503020204020204" pitchFamily="34" charset="-122"/>
                <a:ea typeface="微软雅黑" panose="020B0503020204020204" pitchFamily="34" charset="-122"/>
              </a:rPr>
              <a:t>            </a:t>
            </a:r>
            <a:r>
              <a:rPr lang="en-US" altLang="zh-CN" sz="1100" dirty="0">
                <a:solidFill>
                  <a:srgbClr val="EEECE1">
                    <a:lumMod val="25000"/>
                  </a:srgbClr>
                </a:solidFill>
                <a:latin typeface="微软雅黑" panose="020B0503020204020204" pitchFamily="34" charset="-122"/>
                <a:ea typeface="微软雅黑" panose="020B0503020204020204" pitchFamily="34" charset="-122"/>
              </a:rPr>
              <a:t>PPT</a:t>
            </a:r>
            <a:r>
              <a:rPr lang="zh-CN" altLang="en-US" sz="1100" dirty="0">
                <a:solidFill>
                  <a:srgbClr val="EEECE1">
                    <a:lumMod val="25000"/>
                  </a:srgbClr>
                </a:solidFill>
                <a:latin typeface="微软雅黑" panose="020B0503020204020204" pitchFamily="34" charset="-122"/>
                <a:ea typeface="微软雅黑" panose="020B0503020204020204" pitchFamily="34" charset="-122"/>
              </a:rPr>
              <a:t>素材下载：</a:t>
            </a:r>
            <a:r>
              <a:rPr lang="en-US" altLang="zh-CN" sz="1100" dirty="0">
                <a:solidFill>
                  <a:srgbClr val="EEECE1">
                    <a:lumMod val="25000"/>
                  </a:srgbClr>
                </a:solidFill>
                <a:latin typeface="微软雅黑" panose="020B0503020204020204" pitchFamily="34" charset="-122"/>
                <a:ea typeface="微软雅黑" panose="020B0503020204020204" pitchFamily="34" charset="-122"/>
                <a:hlinkClick r:id="rId5"/>
              </a:rPr>
              <a:t>www.1ppt.com/sucai/</a:t>
            </a:r>
            <a:endParaRPr lang="en-US" altLang="zh-CN" sz="1100" dirty="0">
              <a:solidFill>
                <a:srgbClr val="EEECE1">
                  <a:lumMod val="25000"/>
                </a:srgbClr>
              </a:solidFill>
              <a:latin typeface="微软雅黑" panose="020B0503020204020204" pitchFamily="34" charset="-122"/>
              <a:ea typeface="微软雅黑" panose="020B0503020204020204" pitchFamily="34" charset="-122"/>
            </a:endParaRPr>
          </a:p>
          <a:p>
            <a:r>
              <a:rPr lang="en-US" altLang="zh-CN" sz="1100" dirty="0">
                <a:solidFill>
                  <a:srgbClr val="EEECE1">
                    <a:lumMod val="25000"/>
                  </a:srgbClr>
                </a:solidFill>
                <a:latin typeface="微软雅黑" panose="020B0503020204020204" pitchFamily="34" charset="-122"/>
                <a:ea typeface="微软雅黑" panose="020B0503020204020204" pitchFamily="34" charset="-122"/>
              </a:rPr>
              <a:t>PPT</a:t>
            </a:r>
            <a:r>
              <a:rPr lang="zh-CN" altLang="en-US" sz="1100" dirty="0">
                <a:solidFill>
                  <a:srgbClr val="EEECE1">
                    <a:lumMod val="25000"/>
                  </a:srgbClr>
                </a:solidFill>
                <a:latin typeface="微软雅黑" panose="020B0503020204020204" pitchFamily="34" charset="-122"/>
                <a:ea typeface="微软雅黑" panose="020B0503020204020204" pitchFamily="34" charset="-122"/>
              </a:rPr>
              <a:t>背景图片：</a:t>
            </a:r>
            <a:r>
              <a:rPr lang="en-US" altLang="zh-CN" sz="1100" dirty="0">
                <a:solidFill>
                  <a:srgbClr val="EEECE1">
                    <a:lumMod val="25000"/>
                  </a:srgbClr>
                </a:solidFill>
                <a:latin typeface="微软雅黑" panose="020B0503020204020204" pitchFamily="34" charset="-122"/>
                <a:ea typeface="微软雅黑" panose="020B0503020204020204" pitchFamily="34" charset="-122"/>
                <a:hlinkClick r:id="rId6"/>
              </a:rPr>
              <a:t>www.1ppt.com/beijing/</a:t>
            </a:r>
            <a:r>
              <a:rPr lang="en-US" altLang="zh-CN" sz="1100" dirty="0">
                <a:solidFill>
                  <a:srgbClr val="EEECE1">
                    <a:lumMod val="25000"/>
                  </a:srgbClr>
                </a:solidFill>
                <a:latin typeface="微软雅黑" panose="020B0503020204020204" pitchFamily="34" charset="-122"/>
                <a:ea typeface="微软雅黑" panose="020B0503020204020204" pitchFamily="34" charset="-122"/>
              </a:rPr>
              <a:t>     </a:t>
            </a:r>
            <a:r>
              <a:rPr lang="en-US" altLang="zh-CN" sz="1100" dirty="0" smtClean="0">
                <a:solidFill>
                  <a:srgbClr val="EEECE1">
                    <a:lumMod val="25000"/>
                  </a:srgbClr>
                </a:solidFill>
                <a:latin typeface="微软雅黑" panose="020B0503020204020204" pitchFamily="34" charset="-122"/>
                <a:ea typeface="微软雅黑" panose="020B0503020204020204" pitchFamily="34" charset="-122"/>
              </a:rPr>
              <a:t>            </a:t>
            </a:r>
            <a:r>
              <a:rPr lang="en-US" altLang="zh-CN" sz="1100" dirty="0">
                <a:solidFill>
                  <a:srgbClr val="EEECE1">
                    <a:lumMod val="25000"/>
                  </a:srgbClr>
                </a:solidFill>
                <a:latin typeface="微软雅黑" panose="020B0503020204020204" pitchFamily="34" charset="-122"/>
                <a:ea typeface="微软雅黑" panose="020B0503020204020204" pitchFamily="34" charset="-122"/>
              </a:rPr>
              <a:t>PPT</a:t>
            </a:r>
            <a:r>
              <a:rPr lang="zh-CN" altLang="en-US" sz="1100" dirty="0">
                <a:solidFill>
                  <a:srgbClr val="EEECE1">
                    <a:lumMod val="25000"/>
                  </a:srgbClr>
                </a:solidFill>
                <a:latin typeface="微软雅黑" panose="020B0503020204020204" pitchFamily="34" charset="-122"/>
                <a:ea typeface="微软雅黑" panose="020B0503020204020204" pitchFamily="34" charset="-122"/>
              </a:rPr>
              <a:t>图表下载：</a:t>
            </a:r>
            <a:r>
              <a:rPr lang="en-US" altLang="zh-CN" sz="1100" dirty="0">
                <a:solidFill>
                  <a:srgbClr val="EEECE1">
                    <a:lumMod val="25000"/>
                  </a:srgbClr>
                </a:solidFill>
                <a:latin typeface="微软雅黑" panose="020B0503020204020204" pitchFamily="34" charset="-122"/>
                <a:ea typeface="微软雅黑" panose="020B0503020204020204" pitchFamily="34" charset="-122"/>
                <a:hlinkClick r:id="rId7"/>
              </a:rPr>
              <a:t>www.1ppt.com/tubiao/</a:t>
            </a:r>
            <a:r>
              <a:rPr lang="en-US" altLang="zh-CN" sz="1100" dirty="0">
                <a:solidFill>
                  <a:srgbClr val="EEECE1">
                    <a:lumMod val="25000"/>
                  </a:srgbClr>
                </a:solidFill>
                <a:latin typeface="微软雅黑" panose="020B0503020204020204" pitchFamily="34" charset="-122"/>
                <a:ea typeface="微软雅黑" panose="020B0503020204020204" pitchFamily="34" charset="-122"/>
              </a:rPr>
              <a:t>      </a:t>
            </a:r>
          </a:p>
          <a:p>
            <a:r>
              <a:rPr lang="zh-CN" altLang="en-US" sz="1100" dirty="0">
                <a:solidFill>
                  <a:srgbClr val="EEECE1">
                    <a:lumMod val="25000"/>
                  </a:srgbClr>
                </a:solidFill>
                <a:latin typeface="微软雅黑" panose="020B0503020204020204" pitchFamily="34" charset="-122"/>
                <a:ea typeface="微软雅黑" panose="020B0503020204020204" pitchFamily="34" charset="-122"/>
              </a:rPr>
              <a:t>优秀</a:t>
            </a:r>
            <a:r>
              <a:rPr lang="en-US" altLang="zh-CN" sz="1100" dirty="0">
                <a:solidFill>
                  <a:srgbClr val="EEECE1">
                    <a:lumMod val="25000"/>
                  </a:srgbClr>
                </a:solidFill>
                <a:latin typeface="微软雅黑" panose="020B0503020204020204" pitchFamily="34" charset="-122"/>
                <a:ea typeface="微软雅黑" panose="020B0503020204020204" pitchFamily="34" charset="-122"/>
              </a:rPr>
              <a:t>PPT</a:t>
            </a:r>
            <a:r>
              <a:rPr lang="zh-CN" altLang="en-US" sz="1100" dirty="0">
                <a:solidFill>
                  <a:srgbClr val="EEECE1">
                    <a:lumMod val="25000"/>
                  </a:srgbClr>
                </a:solidFill>
                <a:latin typeface="微软雅黑" panose="020B0503020204020204" pitchFamily="34" charset="-122"/>
                <a:ea typeface="微软雅黑" panose="020B0503020204020204" pitchFamily="34" charset="-122"/>
              </a:rPr>
              <a:t>下载：</a:t>
            </a:r>
            <a:r>
              <a:rPr lang="en-US" altLang="zh-CN" sz="1100" dirty="0">
                <a:solidFill>
                  <a:srgbClr val="EEECE1">
                    <a:lumMod val="25000"/>
                  </a:srgbClr>
                </a:solidFill>
                <a:latin typeface="微软雅黑" panose="020B0503020204020204" pitchFamily="34" charset="-122"/>
                <a:ea typeface="微软雅黑" panose="020B0503020204020204" pitchFamily="34" charset="-122"/>
                <a:hlinkClick r:id="rId8"/>
              </a:rPr>
              <a:t>www.1ppt.com/xiazai/</a:t>
            </a:r>
            <a:r>
              <a:rPr lang="en-US" altLang="zh-CN" sz="1100" dirty="0">
                <a:solidFill>
                  <a:srgbClr val="EEECE1">
                    <a:lumMod val="25000"/>
                  </a:srgbClr>
                </a:solidFill>
                <a:latin typeface="微软雅黑" panose="020B0503020204020204" pitchFamily="34" charset="-122"/>
                <a:ea typeface="微软雅黑" panose="020B0503020204020204" pitchFamily="34" charset="-122"/>
              </a:rPr>
              <a:t>      </a:t>
            </a:r>
            <a:r>
              <a:rPr lang="en-US" altLang="zh-CN" sz="1100" dirty="0" smtClean="0">
                <a:solidFill>
                  <a:srgbClr val="EEECE1">
                    <a:lumMod val="25000"/>
                  </a:srgbClr>
                </a:solidFill>
                <a:latin typeface="微软雅黑" panose="020B0503020204020204" pitchFamily="34" charset="-122"/>
                <a:ea typeface="微软雅黑" panose="020B0503020204020204" pitchFamily="34" charset="-122"/>
              </a:rPr>
              <a:t>             </a:t>
            </a:r>
            <a:r>
              <a:rPr lang="en-US" altLang="zh-CN" sz="1100" dirty="0">
                <a:solidFill>
                  <a:srgbClr val="EEECE1">
                    <a:lumMod val="25000"/>
                  </a:srgbClr>
                </a:solidFill>
                <a:latin typeface="微软雅黑" panose="020B0503020204020204" pitchFamily="34" charset="-122"/>
                <a:ea typeface="微软雅黑" panose="020B0503020204020204" pitchFamily="34" charset="-122"/>
              </a:rPr>
              <a:t>PPT</a:t>
            </a:r>
            <a:r>
              <a:rPr lang="zh-CN" altLang="en-US" sz="1100" dirty="0">
                <a:solidFill>
                  <a:srgbClr val="EEECE1">
                    <a:lumMod val="25000"/>
                  </a:srgbClr>
                </a:solidFill>
                <a:latin typeface="微软雅黑" panose="020B0503020204020204" pitchFamily="34" charset="-122"/>
                <a:ea typeface="微软雅黑" panose="020B0503020204020204" pitchFamily="34" charset="-122"/>
              </a:rPr>
              <a:t>教程</a:t>
            </a:r>
            <a:r>
              <a:rPr lang="zh-CN" altLang="en-US" sz="1100" dirty="0" smtClean="0">
                <a:solidFill>
                  <a:srgbClr val="EEECE1">
                    <a:lumMod val="25000"/>
                  </a:srgbClr>
                </a:solidFill>
                <a:latin typeface="微软雅黑" panose="020B0503020204020204" pitchFamily="34" charset="-122"/>
                <a:ea typeface="微软雅黑" panose="020B0503020204020204" pitchFamily="34" charset="-122"/>
              </a:rPr>
              <a:t>：       </a:t>
            </a:r>
            <a:r>
              <a:rPr lang="en-US" altLang="zh-CN" sz="1100" dirty="0" smtClean="0">
                <a:solidFill>
                  <a:srgbClr val="EEECE1">
                    <a:lumMod val="25000"/>
                  </a:srgbClr>
                </a:solidFill>
                <a:latin typeface="微软雅黑" panose="020B0503020204020204" pitchFamily="34" charset="-122"/>
                <a:ea typeface="微软雅黑" panose="020B0503020204020204" pitchFamily="34" charset="-122"/>
                <a:hlinkClick r:id="rId9"/>
              </a:rPr>
              <a:t>www.1ppt.com/powerpoint</a:t>
            </a:r>
            <a:r>
              <a:rPr lang="en-US" altLang="zh-CN" sz="1100" dirty="0">
                <a:solidFill>
                  <a:srgbClr val="EEECE1">
                    <a:lumMod val="25000"/>
                  </a:srgbClr>
                </a:solidFill>
                <a:latin typeface="微软雅黑" panose="020B0503020204020204" pitchFamily="34" charset="-122"/>
                <a:ea typeface="微软雅黑" panose="020B0503020204020204" pitchFamily="34" charset="-122"/>
                <a:hlinkClick r:id="rId9"/>
              </a:rPr>
              <a:t>/</a:t>
            </a:r>
            <a:r>
              <a:rPr lang="en-US" altLang="zh-CN" sz="1100" dirty="0">
                <a:solidFill>
                  <a:srgbClr val="EEECE1">
                    <a:lumMod val="25000"/>
                  </a:srgbClr>
                </a:solidFill>
                <a:latin typeface="微软雅黑" panose="020B0503020204020204" pitchFamily="34" charset="-122"/>
                <a:ea typeface="微软雅黑" panose="020B0503020204020204" pitchFamily="34" charset="-122"/>
              </a:rPr>
              <a:t>      </a:t>
            </a:r>
          </a:p>
          <a:p>
            <a:r>
              <a:rPr lang="en-US" altLang="zh-CN" sz="1100" dirty="0">
                <a:solidFill>
                  <a:srgbClr val="EEECE1">
                    <a:lumMod val="25000"/>
                  </a:srgbClr>
                </a:solidFill>
                <a:latin typeface="微软雅黑" panose="020B0503020204020204" pitchFamily="34" charset="-122"/>
                <a:ea typeface="微软雅黑" panose="020B0503020204020204" pitchFamily="34" charset="-122"/>
              </a:rPr>
              <a:t>Word</a:t>
            </a:r>
            <a:r>
              <a:rPr lang="zh-CN" altLang="en-US" sz="1100" dirty="0">
                <a:solidFill>
                  <a:srgbClr val="EEECE1">
                    <a:lumMod val="25000"/>
                  </a:srgbClr>
                </a:solidFill>
                <a:latin typeface="微软雅黑" panose="020B0503020204020204" pitchFamily="34" charset="-122"/>
                <a:ea typeface="微软雅黑" panose="020B0503020204020204" pitchFamily="34" charset="-122"/>
              </a:rPr>
              <a:t>教程</a:t>
            </a:r>
            <a:r>
              <a:rPr lang="zh-CN" altLang="en-US" sz="1100" dirty="0" smtClean="0">
                <a:solidFill>
                  <a:srgbClr val="EEECE1">
                    <a:lumMod val="25000"/>
                  </a:srgbClr>
                </a:solidFill>
                <a:latin typeface="微软雅黑" panose="020B0503020204020204" pitchFamily="34" charset="-122"/>
                <a:ea typeface="微软雅黑" panose="020B0503020204020204" pitchFamily="34" charset="-122"/>
              </a:rPr>
              <a:t>：    </a:t>
            </a:r>
            <a:r>
              <a:rPr lang="en-US" altLang="zh-CN" sz="1100" dirty="0" smtClean="0">
                <a:solidFill>
                  <a:srgbClr val="EEECE1">
                    <a:lumMod val="25000"/>
                  </a:srgbClr>
                </a:solidFill>
                <a:latin typeface="微软雅黑" panose="020B0503020204020204" pitchFamily="34" charset="-122"/>
                <a:ea typeface="微软雅黑" panose="020B0503020204020204" pitchFamily="34" charset="-122"/>
                <a:hlinkClick r:id="rId10"/>
              </a:rPr>
              <a:t>www.1ppt.com/word</a:t>
            </a:r>
            <a:r>
              <a:rPr lang="en-US" altLang="zh-CN" sz="1100" dirty="0">
                <a:solidFill>
                  <a:srgbClr val="EEECE1">
                    <a:lumMod val="25000"/>
                  </a:srgbClr>
                </a:solidFill>
                <a:latin typeface="微软雅黑" panose="020B0503020204020204" pitchFamily="34" charset="-122"/>
                <a:ea typeface="微软雅黑" panose="020B0503020204020204" pitchFamily="34" charset="-122"/>
                <a:hlinkClick r:id="rId10"/>
              </a:rPr>
              <a:t>/</a:t>
            </a:r>
            <a:r>
              <a:rPr lang="en-US" altLang="zh-CN" sz="1100" dirty="0">
                <a:solidFill>
                  <a:srgbClr val="EEECE1">
                    <a:lumMod val="25000"/>
                  </a:srgbClr>
                </a:solidFill>
                <a:latin typeface="微软雅黑" panose="020B0503020204020204" pitchFamily="34" charset="-122"/>
                <a:ea typeface="微软雅黑" panose="020B0503020204020204" pitchFamily="34" charset="-122"/>
              </a:rPr>
              <a:t>      </a:t>
            </a:r>
            <a:r>
              <a:rPr lang="en-US" altLang="zh-CN" sz="1100" dirty="0" smtClean="0">
                <a:solidFill>
                  <a:srgbClr val="EEECE1">
                    <a:lumMod val="25000"/>
                  </a:srgbClr>
                </a:solidFill>
                <a:latin typeface="微软雅黑" panose="020B0503020204020204" pitchFamily="34" charset="-122"/>
                <a:ea typeface="微软雅黑" panose="020B0503020204020204" pitchFamily="34" charset="-122"/>
              </a:rPr>
              <a:t>              </a:t>
            </a:r>
            <a:r>
              <a:rPr lang="en-US" altLang="zh-CN" sz="1100" dirty="0">
                <a:solidFill>
                  <a:srgbClr val="EEECE1">
                    <a:lumMod val="25000"/>
                  </a:srgbClr>
                </a:solidFill>
                <a:latin typeface="微软雅黑" panose="020B0503020204020204" pitchFamily="34" charset="-122"/>
                <a:ea typeface="微软雅黑" panose="020B0503020204020204" pitchFamily="34" charset="-122"/>
              </a:rPr>
              <a:t>Excel</a:t>
            </a:r>
            <a:r>
              <a:rPr lang="zh-CN" altLang="en-US" sz="1100" dirty="0">
                <a:solidFill>
                  <a:srgbClr val="EEECE1">
                    <a:lumMod val="25000"/>
                  </a:srgbClr>
                </a:solidFill>
                <a:latin typeface="微软雅黑" panose="020B0503020204020204" pitchFamily="34" charset="-122"/>
                <a:ea typeface="微软雅黑" panose="020B0503020204020204" pitchFamily="34" charset="-122"/>
              </a:rPr>
              <a:t>教程</a:t>
            </a:r>
            <a:r>
              <a:rPr lang="zh-CN" altLang="en-US" sz="1100" dirty="0" smtClean="0">
                <a:solidFill>
                  <a:srgbClr val="EEECE1">
                    <a:lumMod val="25000"/>
                  </a:srgbClr>
                </a:solidFill>
                <a:latin typeface="微软雅黑" panose="020B0503020204020204" pitchFamily="34" charset="-122"/>
                <a:ea typeface="微软雅黑" panose="020B0503020204020204" pitchFamily="34" charset="-122"/>
              </a:rPr>
              <a:t>：     </a:t>
            </a:r>
            <a:r>
              <a:rPr lang="en-US" altLang="zh-CN" sz="1100" dirty="0" smtClean="0">
                <a:solidFill>
                  <a:srgbClr val="EEECE1">
                    <a:lumMod val="25000"/>
                  </a:srgbClr>
                </a:solidFill>
                <a:latin typeface="微软雅黑" panose="020B0503020204020204" pitchFamily="34" charset="-122"/>
                <a:ea typeface="微软雅黑" panose="020B0503020204020204" pitchFamily="34" charset="-122"/>
                <a:hlinkClick r:id="rId11"/>
              </a:rPr>
              <a:t>www.1ppt.com/excel</a:t>
            </a:r>
            <a:r>
              <a:rPr lang="en-US" altLang="zh-CN" sz="1100" dirty="0">
                <a:solidFill>
                  <a:srgbClr val="EEECE1">
                    <a:lumMod val="25000"/>
                  </a:srgbClr>
                </a:solidFill>
                <a:latin typeface="微软雅黑" panose="020B0503020204020204" pitchFamily="34" charset="-122"/>
                <a:ea typeface="微软雅黑" panose="020B0503020204020204" pitchFamily="34" charset="-122"/>
                <a:hlinkClick r:id="rId11"/>
              </a:rPr>
              <a:t>/</a:t>
            </a:r>
            <a:r>
              <a:rPr lang="en-US" altLang="zh-CN" sz="1100" dirty="0">
                <a:solidFill>
                  <a:srgbClr val="EEECE1">
                    <a:lumMod val="25000"/>
                  </a:srgbClr>
                </a:solidFill>
                <a:latin typeface="微软雅黑" panose="020B0503020204020204" pitchFamily="34" charset="-122"/>
                <a:ea typeface="微软雅黑" panose="020B0503020204020204" pitchFamily="34" charset="-122"/>
              </a:rPr>
              <a:t>  </a:t>
            </a:r>
          </a:p>
          <a:p>
            <a:r>
              <a:rPr lang="zh-CN" altLang="en-US" sz="1100" dirty="0">
                <a:solidFill>
                  <a:srgbClr val="EEECE1">
                    <a:lumMod val="25000"/>
                  </a:srgbClr>
                </a:solidFill>
                <a:latin typeface="微软雅黑" panose="020B0503020204020204" pitchFamily="34" charset="-122"/>
                <a:ea typeface="微软雅黑" panose="020B0503020204020204" pitchFamily="34" charset="-122"/>
              </a:rPr>
              <a:t>资料</a:t>
            </a:r>
            <a:r>
              <a:rPr lang="zh-CN" altLang="en-US" sz="1100" dirty="0" smtClean="0">
                <a:solidFill>
                  <a:srgbClr val="EEECE1">
                    <a:lumMod val="25000"/>
                  </a:srgbClr>
                </a:solidFill>
                <a:latin typeface="微软雅黑" panose="020B0503020204020204" pitchFamily="34" charset="-122"/>
                <a:ea typeface="微软雅黑" panose="020B0503020204020204" pitchFamily="34" charset="-122"/>
              </a:rPr>
              <a:t>下载：      </a:t>
            </a:r>
            <a:r>
              <a:rPr lang="en-US" altLang="zh-CN" sz="1100" dirty="0" smtClean="0">
                <a:solidFill>
                  <a:srgbClr val="EEECE1">
                    <a:lumMod val="25000"/>
                  </a:srgbClr>
                </a:solidFill>
                <a:latin typeface="微软雅黑" panose="020B0503020204020204" pitchFamily="34" charset="-122"/>
                <a:ea typeface="微软雅黑" panose="020B0503020204020204" pitchFamily="34" charset="-122"/>
                <a:hlinkClick r:id="rId12"/>
              </a:rPr>
              <a:t>www.1ppt.com/ziliao/</a:t>
            </a:r>
            <a:r>
              <a:rPr lang="en-US" altLang="zh-CN" sz="1100" dirty="0" smtClean="0">
                <a:solidFill>
                  <a:srgbClr val="EEECE1">
                    <a:lumMod val="25000"/>
                  </a:srgbClr>
                </a:solidFill>
                <a:latin typeface="微软雅黑" panose="020B0503020204020204" pitchFamily="34" charset="-122"/>
                <a:ea typeface="微软雅黑" panose="020B0503020204020204" pitchFamily="34" charset="-122"/>
              </a:rPr>
              <a:t>                    PPT</a:t>
            </a:r>
            <a:r>
              <a:rPr lang="zh-CN" altLang="en-US" sz="1100" dirty="0">
                <a:solidFill>
                  <a:srgbClr val="EEECE1">
                    <a:lumMod val="25000"/>
                  </a:srgbClr>
                </a:solidFill>
                <a:latin typeface="微软雅黑" panose="020B0503020204020204" pitchFamily="34" charset="-122"/>
                <a:ea typeface="微软雅黑" panose="020B0503020204020204" pitchFamily="34" charset="-122"/>
              </a:rPr>
              <a:t>课件下载：</a:t>
            </a:r>
            <a:r>
              <a:rPr lang="en-US" altLang="zh-CN" sz="1100" dirty="0">
                <a:solidFill>
                  <a:srgbClr val="EEECE1">
                    <a:lumMod val="25000"/>
                  </a:srgbClr>
                </a:solidFill>
                <a:latin typeface="微软雅黑" panose="020B0503020204020204" pitchFamily="34" charset="-122"/>
                <a:ea typeface="微软雅黑" panose="020B0503020204020204" pitchFamily="34" charset="-122"/>
                <a:hlinkClick r:id="rId13"/>
              </a:rPr>
              <a:t>www.1ppt.com/kejian/</a:t>
            </a:r>
            <a:r>
              <a:rPr lang="en-US" altLang="zh-CN" sz="1100" dirty="0">
                <a:solidFill>
                  <a:srgbClr val="EEECE1">
                    <a:lumMod val="25000"/>
                  </a:srgbClr>
                </a:solidFill>
                <a:latin typeface="微软雅黑" panose="020B0503020204020204" pitchFamily="34" charset="-122"/>
                <a:ea typeface="微软雅黑" panose="020B0503020204020204" pitchFamily="34" charset="-122"/>
              </a:rPr>
              <a:t> </a:t>
            </a:r>
          </a:p>
          <a:p>
            <a:r>
              <a:rPr lang="zh-CN" altLang="en-US" sz="1100" dirty="0">
                <a:solidFill>
                  <a:srgbClr val="EEECE1">
                    <a:lumMod val="25000"/>
                  </a:srgbClr>
                </a:solidFill>
                <a:latin typeface="微软雅黑" panose="020B0503020204020204" pitchFamily="34" charset="-122"/>
                <a:ea typeface="微软雅黑" panose="020B0503020204020204" pitchFamily="34" charset="-122"/>
              </a:rPr>
              <a:t>范文下载</a:t>
            </a:r>
            <a:r>
              <a:rPr lang="zh-CN" altLang="en-US" sz="1100" dirty="0" smtClean="0">
                <a:solidFill>
                  <a:srgbClr val="EEECE1">
                    <a:lumMod val="25000"/>
                  </a:srgbClr>
                </a:solidFill>
                <a:latin typeface="微软雅黑" panose="020B0503020204020204" pitchFamily="34" charset="-122"/>
                <a:ea typeface="微软雅黑" panose="020B0503020204020204" pitchFamily="34" charset="-122"/>
              </a:rPr>
              <a:t>：      </a:t>
            </a:r>
            <a:r>
              <a:rPr lang="en-US" altLang="zh-CN" sz="1100" dirty="0" smtClean="0">
                <a:solidFill>
                  <a:srgbClr val="EEECE1">
                    <a:lumMod val="25000"/>
                  </a:srgbClr>
                </a:solidFill>
                <a:latin typeface="微软雅黑" panose="020B0503020204020204" pitchFamily="34" charset="-122"/>
                <a:ea typeface="微软雅黑" panose="020B0503020204020204" pitchFamily="34" charset="-122"/>
                <a:hlinkClick r:id="rId14"/>
              </a:rPr>
              <a:t>www.1ppt.com/fanwen</a:t>
            </a:r>
            <a:r>
              <a:rPr lang="en-US" altLang="zh-CN" sz="1100" dirty="0">
                <a:solidFill>
                  <a:srgbClr val="EEECE1">
                    <a:lumMod val="25000"/>
                  </a:srgbClr>
                </a:solidFill>
                <a:latin typeface="微软雅黑" panose="020B0503020204020204" pitchFamily="34" charset="-122"/>
                <a:ea typeface="微软雅黑" panose="020B0503020204020204" pitchFamily="34" charset="-122"/>
                <a:hlinkClick r:id="rId14"/>
              </a:rPr>
              <a:t>/</a:t>
            </a:r>
            <a:r>
              <a:rPr lang="en-US" altLang="zh-CN" sz="1100" dirty="0">
                <a:solidFill>
                  <a:srgbClr val="EEECE1">
                    <a:lumMod val="25000"/>
                  </a:srgbClr>
                </a:solidFill>
                <a:latin typeface="微软雅黑" panose="020B0503020204020204" pitchFamily="34" charset="-122"/>
                <a:ea typeface="微软雅黑" panose="020B0503020204020204" pitchFamily="34" charset="-122"/>
              </a:rPr>
              <a:t>         </a:t>
            </a:r>
            <a:r>
              <a:rPr lang="en-US" altLang="zh-CN" sz="1100" dirty="0" smtClean="0">
                <a:solidFill>
                  <a:srgbClr val="EEECE1">
                    <a:lumMod val="25000"/>
                  </a:srgbClr>
                </a:solidFill>
                <a:latin typeface="微软雅黑" panose="020B0503020204020204" pitchFamily="34" charset="-122"/>
                <a:ea typeface="微软雅黑" panose="020B0503020204020204" pitchFamily="34" charset="-122"/>
              </a:rPr>
              <a:t>        </a:t>
            </a:r>
            <a:r>
              <a:rPr lang="zh-CN" altLang="en-US" sz="1100" dirty="0">
                <a:solidFill>
                  <a:srgbClr val="EEECE1">
                    <a:lumMod val="25000"/>
                  </a:srgbClr>
                </a:solidFill>
                <a:latin typeface="微软雅黑" panose="020B0503020204020204" pitchFamily="34" charset="-122"/>
                <a:ea typeface="微软雅黑" panose="020B0503020204020204" pitchFamily="34" charset="-122"/>
              </a:rPr>
              <a:t>试卷</a:t>
            </a:r>
            <a:r>
              <a:rPr lang="zh-CN" altLang="en-US" sz="1100" dirty="0" smtClean="0">
                <a:solidFill>
                  <a:srgbClr val="EEECE1">
                    <a:lumMod val="25000"/>
                  </a:srgbClr>
                </a:solidFill>
                <a:latin typeface="微软雅黑" panose="020B0503020204020204" pitchFamily="34" charset="-122"/>
                <a:ea typeface="微软雅黑" panose="020B0503020204020204" pitchFamily="34" charset="-122"/>
              </a:rPr>
              <a:t>下载：      </a:t>
            </a:r>
            <a:r>
              <a:rPr lang="en-US" altLang="zh-CN" sz="1100" dirty="0" smtClean="0">
                <a:solidFill>
                  <a:srgbClr val="EEECE1">
                    <a:lumMod val="25000"/>
                  </a:srgbClr>
                </a:solidFill>
                <a:latin typeface="微软雅黑" panose="020B0503020204020204" pitchFamily="34" charset="-122"/>
                <a:ea typeface="微软雅黑" panose="020B0503020204020204" pitchFamily="34" charset="-122"/>
                <a:hlinkClick r:id="rId15"/>
              </a:rPr>
              <a:t>www.1ppt.com/shiti/</a:t>
            </a:r>
            <a:r>
              <a:rPr lang="en-US" altLang="zh-CN" sz="1100" dirty="0" smtClean="0">
                <a:solidFill>
                  <a:srgbClr val="EEECE1">
                    <a:lumMod val="25000"/>
                  </a:srgbClr>
                </a:solidFill>
                <a:latin typeface="微软雅黑" panose="020B0503020204020204" pitchFamily="34" charset="-122"/>
                <a:ea typeface="微软雅黑" panose="020B0503020204020204" pitchFamily="34" charset="-122"/>
              </a:rPr>
              <a:t>   </a:t>
            </a:r>
            <a:endParaRPr lang="en-US" altLang="zh-CN" sz="1100" dirty="0">
              <a:solidFill>
                <a:srgbClr val="EEECE1">
                  <a:lumMod val="25000"/>
                </a:srgbClr>
              </a:solidFill>
              <a:latin typeface="微软雅黑" panose="020B0503020204020204" pitchFamily="34" charset="-122"/>
              <a:ea typeface="微软雅黑" panose="020B0503020204020204" pitchFamily="34" charset="-122"/>
            </a:endParaRPr>
          </a:p>
          <a:p>
            <a:r>
              <a:rPr lang="zh-CN" altLang="en-US" sz="1100" dirty="0">
                <a:solidFill>
                  <a:srgbClr val="EEECE1">
                    <a:lumMod val="25000"/>
                  </a:srgbClr>
                </a:solidFill>
                <a:latin typeface="微软雅黑" panose="020B0503020204020204" pitchFamily="34" charset="-122"/>
                <a:ea typeface="微软雅黑" panose="020B0503020204020204" pitchFamily="34" charset="-122"/>
              </a:rPr>
              <a:t>教案</a:t>
            </a:r>
            <a:r>
              <a:rPr lang="zh-CN" altLang="en-US" sz="1100" dirty="0" smtClean="0">
                <a:solidFill>
                  <a:srgbClr val="EEECE1">
                    <a:lumMod val="25000"/>
                  </a:srgbClr>
                </a:solidFill>
                <a:latin typeface="微软雅黑" panose="020B0503020204020204" pitchFamily="34" charset="-122"/>
                <a:ea typeface="微软雅黑" panose="020B0503020204020204" pitchFamily="34" charset="-122"/>
              </a:rPr>
              <a:t>下载：      </a:t>
            </a:r>
            <a:r>
              <a:rPr lang="en-US" altLang="zh-CN" sz="1100" dirty="0" smtClean="0">
                <a:solidFill>
                  <a:srgbClr val="EEECE1">
                    <a:lumMod val="25000"/>
                  </a:srgbClr>
                </a:solidFill>
                <a:latin typeface="微软雅黑" panose="020B0503020204020204" pitchFamily="34" charset="-122"/>
                <a:ea typeface="微软雅黑" panose="020B0503020204020204" pitchFamily="34" charset="-122"/>
                <a:hlinkClick r:id="rId16"/>
              </a:rPr>
              <a:t>www.1ppt.com/jiaoan/</a:t>
            </a:r>
            <a:r>
              <a:rPr lang="en-US" altLang="zh-CN" sz="1100" dirty="0" smtClean="0">
                <a:solidFill>
                  <a:srgbClr val="EEECE1">
                    <a:lumMod val="25000"/>
                  </a:srgbClr>
                </a:solidFill>
                <a:latin typeface="微软雅黑" panose="020B0503020204020204" pitchFamily="34" charset="-122"/>
                <a:ea typeface="微软雅黑" panose="020B0503020204020204" pitchFamily="34" charset="-122"/>
              </a:rPr>
              <a:t>                   </a:t>
            </a:r>
            <a:r>
              <a:rPr lang="zh-CN" altLang="en-US" sz="1100" dirty="0">
                <a:solidFill>
                  <a:srgbClr val="EEECE1">
                    <a:lumMod val="25000"/>
                  </a:srgbClr>
                </a:solidFill>
                <a:latin typeface="微软雅黑" panose="020B0503020204020204" pitchFamily="34" charset="-122"/>
                <a:ea typeface="微软雅黑" panose="020B0503020204020204" pitchFamily="34" charset="-122"/>
              </a:rPr>
              <a:t>字体下载</a:t>
            </a:r>
            <a:r>
              <a:rPr lang="zh-CN" altLang="en-US" sz="1100" dirty="0" smtClean="0">
                <a:solidFill>
                  <a:srgbClr val="EEECE1">
                    <a:lumMod val="25000"/>
                  </a:srgbClr>
                </a:solidFill>
                <a:latin typeface="微软雅黑" panose="020B0503020204020204" pitchFamily="34" charset="-122"/>
                <a:ea typeface="微软雅黑" panose="020B0503020204020204" pitchFamily="34" charset="-122"/>
              </a:rPr>
              <a:t>：      </a:t>
            </a:r>
            <a:r>
              <a:rPr lang="en-US" altLang="zh-CN" sz="1100" dirty="0" smtClean="0">
                <a:solidFill>
                  <a:srgbClr val="EEECE1">
                    <a:lumMod val="25000"/>
                  </a:srgbClr>
                </a:solidFill>
                <a:latin typeface="微软雅黑" panose="020B0503020204020204" pitchFamily="34" charset="-122"/>
                <a:ea typeface="微软雅黑" panose="020B0503020204020204" pitchFamily="34" charset="-122"/>
                <a:hlinkClick r:id="rId17"/>
              </a:rPr>
              <a:t>www.1ppt.com/ziti/</a:t>
            </a:r>
            <a:r>
              <a:rPr lang="en-US" altLang="zh-CN" sz="1100" dirty="0" smtClean="0">
                <a:solidFill>
                  <a:srgbClr val="EEECE1">
                    <a:lumMod val="25000"/>
                  </a:srgbClr>
                </a:solidFill>
                <a:latin typeface="微软雅黑" panose="020B0503020204020204" pitchFamily="34" charset="-122"/>
                <a:ea typeface="微软雅黑" panose="020B0503020204020204" pitchFamily="34" charset="-122"/>
              </a:rPr>
              <a:t>              </a:t>
            </a:r>
            <a:endParaRPr lang="zh-CN" altLang="en-US" sz="1100" dirty="0">
              <a:solidFill>
                <a:srgbClr val="EEECE1">
                  <a:lumMod val="25000"/>
                </a:srgbClr>
              </a:solidFill>
              <a:latin typeface="微软雅黑" panose="020B0503020204020204" pitchFamily="34" charset="-122"/>
              <a:ea typeface="微软雅黑" panose="020B0503020204020204" pitchFamily="34" charset="-122"/>
            </a:endParaRPr>
          </a:p>
        </p:txBody>
      </p:sp>
      <p:sp>
        <p:nvSpPr>
          <p:cNvPr id="3" name="Rectangle 17"/>
          <p:cNvSpPr>
            <a:spLocks noChangeArrowheads="1"/>
          </p:cNvSpPr>
          <p:nvPr/>
        </p:nvSpPr>
        <p:spPr bwMode="gray">
          <a:xfrm>
            <a:off x="0" y="2998275"/>
            <a:ext cx="12192000" cy="1366829"/>
          </a:xfrm>
          <a:prstGeom prst="rect">
            <a:avLst/>
          </a:prstGeom>
          <a:solidFill>
            <a:schemeClr val="tx2">
              <a:lumMod val="75000"/>
            </a:schemeClr>
          </a:solidFill>
          <a:ln w="9525">
            <a:noFill/>
            <a:miter lim="800000"/>
            <a:headEnd/>
            <a:tailEnd/>
          </a:ln>
        </p:spPr>
        <p:txBody>
          <a:bodyPr wrap="none" anchor="ctr"/>
          <a:lstStyle/>
          <a:p>
            <a:pPr>
              <a:defRPr/>
            </a:pPr>
            <a:endParaRPr lang="zh-CN" altLang="en-US" kern="0" dirty="0">
              <a:solidFill>
                <a:srgbClr val="005397"/>
              </a:solidFill>
              <a:latin typeface="Arial"/>
              <a:ea typeface="微软雅黑"/>
            </a:endParaRPr>
          </a:p>
        </p:txBody>
      </p:sp>
      <p:pic>
        <p:nvPicPr>
          <p:cNvPr id="10" name="图片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94403" y="315180"/>
            <a:ext cx="10282184" cy="2681772"/>
          </a:xfrm>
          <a:prstGeom prst="rect">
            <a:avLst/>
          </a:prstGeom>
          <a:noFill/>
          <a:ln>
            <a:noFill/>
          </a:ln>
        </p:spPr>
      </p:pic>
      <p:sp>
        <p:nvSpPr>
          <p:cNvPr id="15" name="Rectangle 3"/>
          <p:cNvSpPr>
            <a:spLocks noChangeArrowheads="1"/>
          </p:cNvSpPr>
          <p:nvPr/>
        </p:nvSpPr>
        <p:spPr bwMode="auto">
          <a:xfrm>
            <a:off x="624419" y="3097348"/>
            <a:ext cx="5471583" cy="1618679"/>
          </a:xfrm>
          <a:prstGeom prst="rect">
            <a:avLst/>
          </a:prstGeom>
          <a:noFill/>
          <a:ln w="3175" algn="ctr">
            <a:noFill/>
            <a:prstDash val="dash"/>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ct val="20000"/>
              </a:spcBef>
              <a:buClr>
                <a:srgbClr val="5B8CC1"/>
              </a:buClr>
              <a:buFont typeface="Wingdings" pitchFamily="2" charset="2"/>
              <a:buNone/>
              <a:defRPr/>
            </a:pPr>
            <a:r>
              <a:rPr lang="zh-CN" altLang="en-US" sz="2000" b="1" kern="0" dirty="0" smtClean="0">
                <a:solidFill>
                  <a:prstClr val="white"/>
                </a:solidFill>
                <a:latin typeface="微软雅黑" pitchFamily="34" charset="-122"/>
                <a:ea typeface="微软雅黑" pitchFamily="34" charset="-122"/>
              </a:rPr>
              <a:t>可以在下列情况使用</a:t>
            </a:r>
            <a:endParaRPr lang="zh-CN" altLang="en-US" sz="1200" kern="0" dirty="0" smtClean="0">
              <a:solidFill>
                <a:prstClr val="white"/>
              </a:solidFill>
              <a:latin typeface="微软雅黑" pitchFamily="34" charset="-122"/>
              <a:ea typeface="微软雅黑" pitchFamily="34" charset="-122"/>
            </a:endParaRPr>
          </a:p>
          <a:p>
            <a:pPr>
              <a:lnSpc>
                <a:spcPct val="150000"/>
              </a:lnSpc>
              <a:buClr>
                <a:srgbClr val="5B8CC1"/>
              </a:buClr>
              <a:buFont typeface="Wingdings" pitchFamily="2" charset="2"/>
              <a:buChar char="n"/>
              <a:defRPr/>
            </a:pPr>
            <a:r>
              <a:rPr lang="zh-CN" altLang="en-US" sz="1200" kern="0" dirty="0" smtClean="0">
                <a:solidFill>
                  <a:prstClr val="white"/>
                </a:solidFill>
                <a:latin typeface="微软雅黑" pitchFamily="34" charset="-122"/>
                <a:ea typeface="微软雅黑" pitchFamily="34" charset="-122"/>
              </a:rPr>
              <a:t>不限次数的用于您个人</a:t>
            </a:r>
            <a:r>
              <a:rPr lang="en-US" altLang="zh-CN" sz="1200" kern="0" dirty="0" smtClean="0">
                <a:solidFill>
                  <a:prstClr val="white"/>
                </a:solidFill>
                <a:latin typeface="微软雅黑" pitchFamily="34" charset="-122"/>
                <a:ea typeface="微软雅黑" pitchFamily="34" charset="-122"/>
              </a:rPr>
              <a:t>/</a:t>
            </a:r>
            <a:r>
              <a:rPr lang="zh-CN" altLang="en-US" sz="1200" kern="0" dirty="0" smtClean="0">
                <a:solidFill>
                  <a:prstClr val="white"/>
                </a:solidFill>
                <a:latin typeface="微软雅黑" pitchFamily="34" charset="-122"/>
                <a:ea typeface="微软雅黑" pitchFamily="34" charset="-122"/>
              </a:rPr>
              <a:t>公司、企业的商业演示。</a:t>
            </a:r>
          </a:p>
          <a:p>
            <a:pPr>
              <a:lnSpc>
                <a:spcPct val="150000"/>
              </a:lnSpc>
              <a:buClr>
                <a:srgbClr val="5B8CC1"/>
              </a:buClr>
              <a:buFont typeface="Wingdings" pitchFamily="2" charset="2"/>
              <a:buChar char="n"/>
              <a:defRPr/>
            </a:pPr>
            <a:r>
              <a:rPr lang="zh-CN" altLang="en-US" sz="1200" kern="0" dirty="0" smtClean="0">
                <a:solidFill>
                  <a:prstClr val="white"/>
                </a:solidFill>
                <a:latin typeface="微软雅黑" pitchFamily="34" charset="-122"/>
                <a:ea typeface="微软雅黑" pitchFamily="34" charset="-122"/>
              </a:rPr>
              <a:t>拷贝模板中的内容用于其它幻灯片母版中使用。</a:t>
            </a:r>
          </a:p>
        </p:txBody>
      </p:sp>
      <p:sp>
        <p:nvSpPr>
          <p:cNvPr id="16" name="Rectangle 4"/>
          <p:cNvSpPr>
            <a:spLocks noChangeArrowheads="1"/>
          </p:cNvSpPr>
          <p:nvPr/>
        </p:nvSpPr>
        <p:spPr bwMode="auto">
          <a:xfrm>
            <a:off x="6096000" y="3097348"/>
            <a:ext cx="5471584" cy="1546671"/>
          </a:xfrm>
          <a:prstGeom prst="rect">
            <a:avLst/>
          </a:prstGeom>
          <a:noFill/>
          <a:ln w="3175" algn="ctr">
            <a:noFill/>
            <a:prstDash val="dash"/>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ct val="20000"/>
              </a:spcBef>
              <a:buClr>
                <a:srgbClr val="5B8CC1"/>
              </a:buClr>
              <a:buFont typeface="Wingdings" pitchFamily="2" charset="2"/>
              <a:buNone/>
              <a:defRPr/>
            </a:pPr>
            <a:r>
              <a:rPr lang="zh-CN" altLang="en-US" sz="2000" b="1" kern="0" dirty="0" smtClean="0">
                <a:solidFill>
                  <a:prstClr val="white"/>
                </a:solidFill>
                <a:latin typeface="微软雅黑" pitchFamily="34" charset="-122"/>
                <a:ea typeface="微软雅黑" pitchFamily="34" charset="-122"/>
              </a:rPr>
              <a:t>不可以在以下情况使用</a:t>
            </a:r>
            <a:endParaRPr lang="zh-CN" altLang="en-US" sz="1050" b="1" kern="0" dirty="0" smtClean="0">
              <a:solidFill>
                <a:prstClr val="white"/>
              </a:solidFill>
              <a:latin typeface="微软雅黑" pitchFamily="34" charset="-122"/>
              <a:ea typeface="微软雅黑" pitchFamily="34" charset="-122"/>
            </a:endParaRPr>
          </a:p>
          <a:p>
            <a:pPr>
              <a:lnSpc>
                <a:spcPct val="150000"/>
              </a:lnSpc>
              <a:buClr>
                <a:srgbClr val="5B8CC1"/>
              </a:buClr>
              <a:buFont typeface="Wingdings" pitchFamily="2" charset="2"/>
              <a:buChar char="n"/>
              <a:defRPr/>
            </a:pPr>
            <a:r>
              <a:rPr lang="zh-CN" altLang="en-US" sz="1200" kern="0" dirty="0" smtClean="0">
                <a:solidFill>
                  <a:prstClr val="white"/>
                </a:solidFill>
                <a:latin typeface="微软雅黑" pitchFamily="34" charset="-122"/>
                <a:ea typeface="微软雅黑" pitchFamily="34" charset="-122"/>
              </a:rPr>
              <a:t>用于任何形式的在线付费下载。</a:t>
            </a:r>
          </a:p>
          <a:p>
            <a:pPr>
              <a:lnSpc>
                <a:spcPct val="150000"/>
              </a:lnSpc>
              <a:buClr>
                <a:srgbClr val="5B8CC1"/>
              </a:buClr>
              <a:buFont typeface="Wingdings" pitchFamily="2" charset="2"/>
              <a:buChar char="n"/>
              <a:defRPr/>
            </a:pPr>
            <a:r>
              <a:rPr lang="zh-CN" altLang="en-US" sz="1200" kern="0" dirty="0" smtClean="0">
                <a:solidFill>
                  <a:prstClr val="white"/>
                </a:solidFill>
                <a:latin typeface="微软雅黑" pitchFamily="34" charset="-122"/>
                <a:ea typeface="微软雅黑" pitchFamily="34" charset="-122"/>
              </a:rPr>
              <a:t>收集整理我们发布的免费资源后，刻录光碟销售。</a:t>
            </a:r>
            <a:endParaRPr lang="zh-CN" altLang="en-GB" sz="1200" kern="0" dirty="0" smtClean="0">
              <a:solidFill>
                <a:prstClr val="white"/>
              </a:solidFill>
              <a:latin typeface="微软雅黑" pitchFamily="34" charset="-122"/>
              <a:ea typeface="微软雅黑" pitchFamily="34" charset="-122"/>
            </a:endParaRPr>
          </a:p>
        </p:txBody>
      </p:sp>
      <p:pic>
        <p:nvPicPr>
          <p:cNvPr id="17" name="Picture 10" descr="png-064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887756" y="3097345"/>
            <a:ext cx="52493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descr="png-065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645336" y="3097345"/>
            <a:ext cx="52493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26493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8538602" y="2324500"/>
            <a:ext cx="3278938" cy="2862919"/>
            <a:chOff x="4017280" y="2492386"/>
            <a:chExt cx="3278938" cy="2862919"/>
          </a:xfrm>
        </p:grpSpPr>
        <p:grpSp>
          <p:nvGrpSpPr>
            <p:cNvPr id="8" name="组合 7"/>
            <p:cNvGrpSpPr/>
            <p:nvPr/>
          </p:nvGrpSpPr>
          <p:grpSpPr>
            <a:xfrm>
              <a:off x="6590836" y="2492386"/>
              <a:ext cx="705382" cy="705382"/>
              <a:chOff x="3272949" y="3722523"/>
              <a:chExt cx="813408" cy="877328"/>
            </a:xfrm>
          </p:grpSpPr>
          <p:sp>
            <p:nvSpPr>
              <p:cNvPr id="26" name="椭圆 25"/>
              <p:cNvSpPr/>
              <p:nvPr/>
            </p:nvSpPr>
            <p:spPr>
              <a:xfrm>
                <a:off x="3272949" y="3722523"/>
                <a:ext cx="813408" cy="877328"/>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635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椭圆 26"/>
              <p:cNvSpPr/>
              <p:nvPr/>
            </p:nvSpPr>
            <p:spPr>
              <a:xfrm>
                <a:off x="3286069" y="3736674"/>
                <a:ext cx="787168" cy="849026"/>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7" name="组合 16"/>
            <p:cNvGrpSpPr/>
            <p:nvPr/>
          </p:nvGrpSpPr>
          <p:grpSpPr>
            <a:xfrm>
              <a:off x="4726325" y="2492387"/>
              <a:ext cx="2190211" cy="2190212"/>
              <a:chOff x="1488310" y="1579494"/>
              <a:chExt cx="1414094" cy="1414094"/>
            </a:xfrm>
          </p:grpSpPr>
          <p:grpSp>
            <p:nvGrpSpPr>
              <p:cNvPr id="22" name="组合 21"/>
              <p:cNvGrpSpPr/>
              <p:nvPr/>
            </p:nvGrpSpPr>
            <p:grpSpPr>
              <a:xfrm>
                <a:off x="1488310" y="1579494"/>
                <a:ext cx="1414094" cy="1414094"/>
                <a:chOff x="3176812" y="2273198"/>
                <a:chExt cx="2641825" cy="2726239"/>
              </a:xfrm>
            </p:grpSpPr>
            <p:sp>
              <p:nvSpPr>
                <p:cNvPr id="24" name="椭圆 23"/>
                <p:cNvSpPr/>
                <p:nvPr/>
              </p:nvSpPr>
              <p:spPr>
                <a:xfrm>
                  <a:off x="3176812" y="2273198"/>
                  <a:ext cx="2641825" cy="2726239"/>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2540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prstClr val="white"/>
                    </a:solidFill>
                  </a:endParaRPr>
                </a:p>
              </p:txBody>
            </p:sp>
            <p:sp>
              <p:nvSpPr>
                <p:cNvPr id="25" name="椭圆 24"/>
                <p:cNvSpPr/>
                <p:nvPr/>
              </p:nvSpPr>
              <p:spPr>
                <a:xfrm>
                  <a:off x="3268970" y="2368298"/>
                  <a:ext cx="2457513" cy="2536037"/>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prstClr val="white"/>
                    </a:solidFill>
                  </a:endParaRPr>
                </a:p>
              </p:txBody>
            </p:sp>
          </p:grpSp>
          <p:sp>
            <p:nvSpPr>
              <p:cNvPr id="23" name="文本框 22"/>
              <p:cNvSpPr txBox="1"/>
              <p:nvPr/>
            </p:nvSpPr>
            <p:spPr>
              <a:xfrm>
                <a:off x="1957492" y="1840234"/>
                <a:ext cx="475730" cy="1013439"/>
              </a:xfrm>
              <a:prstGeom prst="rect">
                <a:avLst/>
              </a:prstGeom>
              <a:noFill/>
            </p:spPr>
            <p:txBody>
              <a:bodyPr wrap="square" rtlCol="0">
                <a:spAutoFit/>
              </a:bodyPr>
              <a:lstStyle/>
              <a:p>
                <a:pPr algn="ctr"/>
                <a:r>
                  <a:rPr lang="en-US" altLang="zh-CN" sz="9600" dirty="0">
                    <a:solidFill>
                      <a:schemeClr val="accent2">
                        <a:lumMod val="75000"/>
                      </a:schemeClr>
                    </a:solidFill>
                    <a:latin typeface="方正超粗黑_GBK" panose="03000509000000000000" pitchFamily="65" charset="-122"/>
                    <a:ea typeface="方正超粗黑_GBK" panose="03000509000000000000" pitchFamily="65" charset="-122"/>
                  </a:rPr>
                  <a:t>5</a:t>
                </a:r>
                <a:endParaRPr lang="zh-CN" altLang="en-US" sz="9600" dirty="0" smtClean="0">
                  <a:solidFill>
                    <a:schemeClr val="accent2">
                      <a:lumMod val="75000"/>
                    </a:schemeClr>
                  </a:solidFill>
                  <a:latin typeface="方正超粗黑_GBK" panose="03000509000000000000" pitchFamily="65" charset="-122"/>
                  <a:ea typeface="方正超粗黑_GBK" panose="03000509000000000000" pitchFamily="65" charset="-122"/>
                </a:endParaRPr>
              </a:p>
            </p:txBody>
          </p:sp>
        </p:grpSp>
        <p:grpSp>
          <p:nvGrpSpPr>
            <p:cNvPr id="18" name="组合 17"/>
            <p:cNvGrpSpPr/>
            <p:nvPr/>
          </p:nvGrpSpPr>
          <p:grpSpPr>
            <a:xfrm>
              <a:off x="4017280" y="4162697"/>
              <a:ext cx="1192608" cy="1192608"/>
              <a:chOff x="3272949" y="3722523"/>
              <a:chExt cx="813408" cy="877328"/>
            </a:xfrm>
          </p:grpSpPr>
          <p:sp>
            <p:nvSpPr>
              <p:cNvPr id="20" name="椭圆 19"/>
              <p:cNvSpPr/>
              <p:nvPr/>
            </p:nvSpPr>
            <p:spPr>
              <a:xfrm>
                <a:off x="3272949" y="3722523"/>
                <a:ext cx="813408" cy="877328"/>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635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椭圆 20"/>
              <p:cNvSpPr/>
              <p:nvPr/>
            </p:nvSpPr>
            <p:spPr>
              <a:xfrm>
                <a:off x="3286069" y="3736674"/>
                <a:ext cx="787168" cy="849026"/>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Freeform 96"/>
            <p:cNvSpPr>
              <a:spLocks noEditPoints="1"/>
            </p:cNvSpPr>
            <p:nvPr/>
          </p:nvSpPr>
          <p:spPr bwMode="auto">
            <a:xfrm>
              <a:off x="4169940" y="4318768"/>
              <a:ext cx="887286" cy="880463"/>
            </a:xfrm>
            <a:custGeom>
              <a:avLst/>
              <a:gdLst>
                <a:gd name="T0" fmla="*/ 225 w 258"/>
                <a:gd name="T1" fmla="*/ 129 h 259"/>
                <a:gd name="T2" fmla="*/ 223 w 258"/>
                <a:gd name="T3" fmla="*/ 122 h 259"/>
                <a:gd name="T4" fmla="*/ 251 w 258"/>
                <a:gd name="T5" fmla="*/ 122 h 259"/>
                <a:gd name="T6" fmla="*/ 251 w 258"/>
                <a:gd name="T7" fmla="*/ 135 h 259"/>
                <a:gd name="T8" fmla="*/ 214 w 258"/>
                <a:gd name="T9" fmla="*/ 87 h 259"/>
                <a:gd name="T10" fmla="*/ 212 w 258"/>
                <a:gd name="T11" fmla="*/ 70 h 259"/>
                <a:gd name="T12" fmla="*/ 239 w 258"/>
                <a:gd name="T13" fmla="*/ 65 h 259"/>
                <a:gd name="T14" fmla="*/ 227 w 258"/>
                <a:gd name="T15" fmla="*/ 83 h 259"/>
                <a:gd name="T16" fmla="*/ 231 w 258"/>
                <a:gd name="T17" fmla="*/ 145 h 259"/>
                <a:gd name="T18" fmla="*/ 239 w 258"/>
                <a:gd name="T19" fmla="*/ 165 h 259"/>
                <a:gd name="T20" fmla="*/ 253 w 258"/>
                <a:gd name="T21" fmla="*/ 170 h 259"/>
                <a:gd name="T22" fmla="*/ 247 w 258"/>
                <a:gd name="T23" fmla="*/ 201 h 259"/>
                <a:gd name="T24" fmla="*/ 110 w 258"/>
                <a:gd name="T25" fmla="*/ 201 h 259"/>
                <a:gd name="T26" fmla="*/ 91 w 258"/>
                <a:gd name="T27" fmla="*/ 181 h 259"/>
                <a:gd name="T28" fmla="*/ 97 w 258"/>
                <a:gd name="T29" fmla="*/ 157 h 259"/>
                <a:gd name="T30" fmla="*/ 114 w 258"/>
                <a:gd name="T31" fmla="*/ 148 h 259"/>
                <a:gd name="T32" fmla="*/ 127 w 258"/>
                <a:gd name="T33" fmla="*/ 135 h 259"/>
                <a:gd name="T34" fmla="*/ 143 w 258"/>
                <a:gd name="T35" fmla="*/ 110 h 259"/>
                <a:gd name="T36" fmla="*/ 179 w 258"/>
                <a:gd name="T37" fmla="*/ 101 h 259"/>
                <a:gd name="T38" fmla="*/ 209 w 258"/>
                <a:gd name="T39" fmla="*/ 130 h 259"/>
                <a:gd name="T40" fmla="*/ 121 w 258"/>
                <a:gd name="T41" fmla="*/ 125 h 259"/>
                <a:gd name="T42" fmla="*/ 97 w 258"/>
                <a:gd name="T43" fmla="*/ 142 h 259"/>
                <a:gd name="T44" fmla="*/ 80 w 258"/>
                <a:gd name="T45" fmla="*/ 149 h 259"/>
                <a:gd name="T46" fmla="*/ 66 w 258"/>
                <a:gd name="T47" fmla="*/ 174 h 259"/>
                <a:gd name="T48" fmla="*/ 53 w 258"/>
                <a:gd name="T49" fmla="*/ 121 h 259"/>
                <a:gd name="T50" fmla="*/ 100 w 258"/>
                <a:gd name="T51" fmla="*/ 57 h 259"/>
                <a:gd name="T52" fmla="*/ 152 w 258"/>
                <a:gd name="T53" fmla="*/ 53 h 259"/>
                <a:gd name="T54" fmla="*/ 197 w 258"/>
                <a:gd name="T55" fmla="*/ 88 h 259"/>
                <a:gd name="T56" fmla="*/ 170 w 258"/>
                <a:gd name="T57" fmla="*/ 80 h 259"/>
                <a:gd name="T58" fmla="*/ 124 w 258"/>
                <a:gd name="T59" fmla="*/ 108 h 259"/>
                <a:gd name="T60" fmla="*/ 170 w 258"/>
                <a:gd name="T61" fmla="*/ 48 h 259"/>
                <a:gd name="T62" fmla="*/ 183 w 258"/>
                <a:gd name="T63" fmla="*/ 18 h 259"/>
                <a:gd name="T64" fmla="*/ 195 w 258"/>
                <a:gd name="T65" fmla="*/ 32 h 259"/>
                <a:gd name="T66" fmla="*/ 173 w 258"/>
                <a:gd name="T67" fmla="*/ 51 h 259"/>
                <a:gd name="T68" fmla="*/ 119 w 258"/>
                <a:gd name="T69" fmla="*/ 27 h 259"/>
                <a:gd name="T70" fmla="*/ 128 w 258"/>
                <a:gd name="T71" fmla="*/ 0 h 259"/>
                <a:gd name="T72" fmla="*/ 139 w 258"/>
                <a:gd name="T73" fmla="*/ 19 h 259"/>
                <a:gd name="T74" fmla="*/ 83 w 258"/>
                <a:gd name="T75" fmla="*/ 51 h 259"/>
                <a:gd name="T76" fmla="*/ 65 w 258"/>
                <a:gd name="T77" fmla="*/ 39 h 259"/>
                <a:gd name="T78" fmla="*/ 69 w 258"/>
                <a:gd name="T79" fmla="*/ 17 h 259"/>
                <a:gd name="T80" fmla="*/ 87 w 258"/>
                <a:gd name="T81" fmla="*/ 43 h 259"/>
                <a:gd name="T82" fmla="*/ 32 w 258"/>
                <a:gd name="T83" fmla="*/ 195 h 259"/>
                <a:gd name="T84" fmla="*/ 18 w 258"/>
                <a:gd name="T85" fmla="*/ 184 h 259"/>
                <a:gd name="T86" fmla="*/ 46 w 258"/>
                <a:gd name="T87" fmla="*/ 171 h 259"/>
                <a:gd name="T88" fmla="*/ 39 w 258"/>
                <a:gd name="T89" fmla="*/ 192 h 259"/>
                <a:gd name="T90" fmla="*/ 17 w 258"/>
                <a:gd name="T91" fmla="*/ 69 h 259"/>
                <a:gd name="T92" fmla="*/ 39 w 258"/>
                <a:gd name="T93" fmla="*/ 65 h 259"/>
                <a:gd name="T94" fmla="*/ 50 w 258"/>
                <a:gd name="T95" fmla="*/ 83 h 259"/>
                <a:gd name="T96" fmla="*/ 39 w 258"/>
                <a:gd name="T97" fmla="*/ 129 h 259"/>
                <a:gd name="T98" fmla="*/ 19 w 258"/>
                <a:gd name="T99" fmla="*/ 139 h 259"/>
                <a:gd name="T100" fmla="*/ 1 w 258"/>
                <a:gd name="T101" fmla="*/ 125 h 259"/>
                <a:gd name="T102" fmla="*/ 32 w 258"/>
                <a:gd name="T103" fmla="*/ 122 h 259"/>
                <a:gd name="T104" fmla="*/ 126 w 258"/>
                <a:gd name="T105" fmla="*/ 223 h 259"/>
                <a:gd name="T106" fmla="*/ 111 w 258"/>
                <a:gd name="T107" fmla="*/ 247 h 259"/>
                <a:gd name="T108" fmla="*/ 102 w 258"/>
                <a:gd name="T109" fmla="*/ 229 h 259"/>
                <a:gd name="T110" fmla="*/ 182 w 258"/>
                <a:gd name="T111" fmla="*/ 222 h 259"/>
                <a:gd name="T112" fmla="*/ 175 w 258"/>
                <a:gd name="T113" fmla="*/ 256 h 259"/>
                <a:gd name="T114" fmla="*/ 156 w 258"/>
                <a:gd name="T115" fmla="*/ 249 h 259"/>
                <a:gd name="T116" fmla="*/ 182 w 258"/>
                <a:gd name="T117" fmla="*/ 222 h 259"/>
                <a:gd name="T118" fmla="*/ 234 w 258"/>
                <a:gd name="T119" fmla="*/ 240 h 259"/>
                <a:gd name="T120" fmla="*/ 217 w 258"/>
                <a:gd name="T121" fmla="*/ 246 h 259"/>
                <a:gd name="T122" fmla="*/ 217 w 258"/>
                <a:gd name="T123" fmla="*/ 22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8" h="259">
                  <a:moveTo>
                    <a:pt x="247" y="138"/>
                  </a:moveTo>
                  <a:lnTo>
                    <a:pt x="247" y="138"/>
                  </a:lnTo>
                  <a:lnTo>
                    <a:pt x="243" y="134"/>
                  </a:lnTo>
                  <a:lnTo>
                    <a:pt x="238" y="131"/>
                  </a:lnTo>
                  <a:lnTo>
                    <a:pt x="231" y="129"/>
                  </a:lnTo>
                  <a:lnTo>
                    <a:pt x="225" y="129"/>
                  </a:lnTo>
                  <a:lnTo>
                    <a:pt x="225" y="129"/>
                  </a:lnTo>
                  <a:lnTo>
                    <a:pt x="221" y="129"/>
                  </a:lnTo>
                  <a:lnTo>
                    <a:pt x="221" y="129"/>
                  </a:lnTo>
                  <a:lnTo>
                    <a:pt x="221" y="125"/>
                  </a:lnTo>
                  <a:lnTo>
                    <a:pt x="221" y="125"/>
                  </a:lnTo>
                  <a:lnTo>
                    <a:pt x="223" y="122"/>
                  </a:lnTo>
                  <a:lnTo>
                    <a:pt x="227" y="121"/>
                  </a:lnTo>
                  <a:lnTo>
                    <a:pt x="232" y="119"/>
                  </a:lnTo>
                  <a:lnTo>
                    <a:pt x="238" y="118"/>
                  </a:lnTo>
                  <a:lnTo>
                    <a:pt x="238" y="118"/>
                  </a:lnTo>
                  <a:lnTo>
                    <a:pt x="245" y="119"/>
                  </a:lnTo>
                  <a:lnTo>
                    <a:pt x="251" y="122"/>
                  </a:lnTo>
                  <a:lnTo>
                    <a:pt x="256" y="125"/>
                  </a:lnTo>
                  <a:lnTo>
                    <a:pt x="257" y="129"/>
                  </a:lnTo>
                  <a:lnTo>
                    <a:pt x="257" y="129"/>
                  </a:lnTo>
                  <a:lnTo>
                    <a:pt x="256" y="131"/>
                  </a:lnTo>
                  <a:lnTo>
                    <a:pt x="254" y="134"/>
                  </a:lnTo>
                  <a:lnTo>
                    <a:pt x="251" y="135"/>
                  </a:lnTo>
                  <a:lnTo>
                    <a:pt x="247" y="138"/>
                  </a:lnTo>
                  <a:lnTo>
                    <a:pt x="247" y="138"/>
                  </a:lnTo>
                  <a:close/>
                  <a:moveTo>
                    <a:pt x="227" y="83"/>
                  </a:moveTo>
                  <a:lnTo>
                    <a:pt x="227" y="83"/>
                  </a:lnTo>
                  <a:lnTo>
                    <a:pt x="221" y="86"/>
                  </a:lnTo>
                  <a:lnTo>
                    <a:pt x="214" y="87"/>
                  </a:lnTo>
                  <a:lnTo>
                    <a:pt x="209" y="86"/>
                  </a:lnTo>
                  <a:lnTo>
                    <a:pt x="206" y="83"/>
                  </a:lnTo>
                  <a:lnTo>
                    <a:pt x="206" y="83"/>
                  </a:lnTo>
                  <a:lnTo>
                    <a:pt x="205" y="79"/>
                  </a:lnTo>
                  <a:lnTo>
                    <a:pt x="208" y="75"/>
                  </a:lnTo>
                  <a:lnTo>
                    <a:pt x="212" y="70"/>
                  </a:lnTo>
                  <a:lnTo>
                    <a:pt x="218" y="65"/>
                  </a:lnTo>
                  <a:lnTo>
                    <a:pt x="218" y="65"/>
                  </a:lnTo>
                  <a:lnTo>
                    <a:pt x="225" y="62"/>
                  </a:lnTo>
                  <a:lnTo>
                    <a:pt x="231" y="61"/>
                  </a:lnTo>
                  <a:lnTo>
                    <a:pt x="236" y="62"/>
                  </a:lnTo>
                  <a:lnTo>
                    <a:pt x="239" y="65"/>
                  </a:lnTo>
                  <a:lnTo>
                    <a:pt x="239" y="65"/>
                  </a:lnTo>
                  <a:lnTo>
                    <a:pt x="240" y="69"/>
                  </a:lnTo>
                  <a:lnTo>
                    <a:pt x="238" y="74"/>
                  </a:lnTo>
                  <a:lnTo>
                    <a:pt x="234" y="78"/>
                  </a:lnTo>
                  <a:lnTo>
                    <a:pt x="227" y="83"/>
                  </a:lnTo>
                  <a:lnTo>
                    <a:pt x="227" y="83"/>
                  </a:lnTo>
                  <a:close/>
                  <a:moveTo>
                    <a:pt x="213" y="138"/>
                  </a:moveTo>
                  <a:lnTo>
                    <a:pt x="213" y="138"/>
                  </a:lnTo>
                  <a:lnTo>
                    <a:pt x="218" y="138"/>
                  </a:lnTo>
                  <a:lnTo>
                    <a:pt x="223" y="140"/>
                  </a:lnTo>
                  <a:lnTo>
                    <a:pt x="227" y="142"/>
                  </a:lnTo>
                  <a:lnTo>
                    <a:pt x="231" y="145"/>
                  </a:lnTo>
                  <a:lnTo>
                    <a:pt x="235" y="149"/>
                  </a:lnTo>
                  <a:lnTo>
                    <a:pt x="238" y="153"/>
                  </a:lnTo>
                  <a:lnTo>
                    <a:pt x="239" y="158"/>
                  </a:lnTo>
                  <a:lnTo>
                    <a:pt x="239" y="164"/>
                  </a:lnTo>
                  <a:lnTo>
                    <a:pt x="239" y="164"/>
                  </a:lnTo>
                  <a:lnTo>
                    <a:pt x="239" y="165"/>
                  </a:lnTo>
                  <a:lnTo>
                    <a:pt x="239" y="165"/>
                  </a:lnTo>
                  <a:lnTo>
                    <a:pt x="240" y="165"/>
                  </a:lnTo>
                  <a:lnTo>
                    <a:pt x="240" y="165"/>
                  </a:lnTo>
                  <a:lnTo>
                    <a:pt x="244" y="165"/>
                  </a:lnTo>
                  <a:lnTo>
                    <a:pt x="247" y="166"/>
                  </a:lnTo>
                  <a:lnTo>
                    <a:pt x="253" y="170"/>
                  </a:lnTo>
                  <a:lnTo>
                    <a:pt x="257" y="177"/>
                  </a:lnTo>
                  <a:lnTo>
                    <a:pt x="258" y="183"/>
                  </a:lnTo>
                  <a:lnTo>
                    <a:pt x="258" y="183"/>
                  </a:lnTo>
                  <a:lnTo>
                    <a:pt x="257" y="191"/>
                  </a:lnTo>
                  <a:lnTo>
                    <a:pt x="253" y="196"/>
                  </a:lnTo>
                  <a:lnTo>
                    <a:pt x="247" y="201"/>
                  </a:lnTo>
                  <a:lnTo>
                    <a:pt x="244" y="201"/>
                  </a:lnTo>
                  <a:lnTo>
                    <a:pt x="240" y="203"/>
                  </a:lnTo>
                  <a:lnTo>
                    <a:pt x="240" y="203"/>
                  </a:lnTo>
                  <a:lnTo>
                    <a:pt x="115" y="203"/>
                  </a:lnTo>
                  <a:lnTo>
                    <a:pt x="115" y="203"/>
                  </a:lnTo>
                  <a:lnTo>
                    <a:pt x="110" y="201"/>
                  </a:lnTo>
                  <a:lnTo>
                    <a:pt x="106" y="200"/>
                  </a:lnTo>
                  <a:lnTo>
                    <a:pt x="101" y="197"/>
                  </a:lnTo>
                  <a:lnTo>
                    <a:pt x="97" y="194"/>
                  </a:lnTo>
                  <a:lnTo>
                    <a:pt x="95" y="190"/>
                  </a:lnTo>
                  <a:lnTo>
                    <a:pt x="92" y="184"/>
                  </a:lnTo>
                  <a:lnTo>
                    <a:pt x="91" y="181"/>
                  </a:lnTo>
                  <a:lnTo>
                    <a:pt x="89" y="174"/>
                  </a:lnTo>
                  <a:lnTo>
                    <a:pt x="89" y="174"/>
                  </a:lnTo>
                  <a:lnTo>
                    <a:pt x="91" y="170"/>
                  </a:lnTo>
                  <a:lnTo>
                    <a:pt x="92" y="165"/>
                  </a:lnTo>
                  <a:lnTo>
                    <a:pt x="95" y="161"/>
                  </a:lnTo>
                  <a:lnTo>
                    <a:pt x="97" y="157"/>
                  </a:lnTo>
                  <a:lnTo>
                    <a:pt x="101" y="153"/>
                  </a:lnTo>
                  <a:lnTo>
                    <a:pt x="105" y="152"/>
                  </a:lnTo>
                  <a:lnTo>
                    <a:pt x="109" y="149"/>
                  </a:lnTo>
                  <a:lnTo>
                    <a:pt x="114" y="149"/>
                  </a:lnTo>
                  <a:lnTo>
                    <a:pt x="114" y="149"/>
                  </a:lnTo>
                  <a:lnTo>
                    <a:pt x="114" y="148"/>
                  </a:lnTo>
                  <a:lnTo>
                    <a:pt x="114" y="148"/>
                  </a:lnTo>
                  <a:lnTo>
                    <a:pt x="115" y="143"/>
                  </a:lnTo>
                  <a:lnTo>
                    <a:pt x="117" y="140"/>
                  </a:lnTo>
                  <a:lnTo>
                    <a:pt x="119" y="138"/>
                  </a:lnTo>
                  <a:lnTo>
                    <a:pt x="122" y="136"/>
                  </a:lnTo>
                  <a:lnTo>
                    <a:pt x="127" y="135"/>
                  </a:lnTo>
                  <a:lnTo>
                    <a:pt x="132" y="135"/>
                  </a:lnTo>
                  <a:lnTo>
                    <a:pt x="132" y="135"/>
                  </a:lnTo>
                  <a:lnTo>
                    <a:pt x="134" y="127"/>
                  </a:lnTo>
                  <a:lnTo>
                    <a:pt x="136" y="121"/>
                  </a:lnTo>
                  <a:lnTo>
                    <a:pt x="139" y="116"/>
                  </a:lnTo>
                  <a:lnTo>
                    <a:pt x="143" y="110"/>
                  </a:lnTo>
                  <a:lnTo>
                    <a:pt x="148" y="106"/>
                  </a:lnTo>
                  <a:lnTo>
                    <a:pt x="154" y="103"/>
                  </a:lnTo>
                  <a:lnTo>
                    <a:pt x="162" y="101"/>
                  </a:lnTo>
                  <a:lnTo>
                    <a:pt x="171" y="100"/>
                  </a:lnTo>
                  <a:lnTo>
                    <a:pt x="171" y="100"/>
                  </a:lnTo>
                  <a:lnTo>
                    <a:pt x="179" y="101"/>
                  </a:lnTo>
                  <a:lnTo>
                    <a:pt x="186" y="103"/>
                  </a:lnTo>
                  <a:lnTo>
                    <a:pt x="192" y="106"/>
                  </a:lnTo>
                  <a:lnTo>
                    <a:pt x="199" y="112"/>
                  </a:lnTo>
                  <a:lnTo>
                    <a:pt x="202" y="117"/>
                  </a:lnTo>
                  <a:lnTo>
                    <a:pt x="206" y="123"/>
                  </a:lnTo>
                  <a:lnTo>
                    <a:pt x="209" y="130"/>
                  </a:lnTo>
                  <a:lnTo>
                    <a:pt x="210" y="138"/>
                  </a:lnTo>
                  <a:lnTo>
                    <a:pt x="210" y="138"/>
                  </a:lnTo>
                  <a:lnTo>
                    <a:pt x="213" y="138"/>
                  </a:lnTo>
                  <a:lnTo>
                    <a:pt x="213" y="138"/>
                  </a:lnTo>
                  <a:close/>
                  <a:moveTo>
                    <a:pt x="121" y="125"/>
                  </a:moveTo>
                  <a:lnTo>
                    <a:pt x="121" y="125"/>
                  </a:lnTo>
                  <a:lnTo>
                    <a:pt x="114" y="126"/>
                  </a:lnTo>
                  <a:lnTo>
                    <a:pt x="106" y="127"/>
                  </a:lnTo>
                  <a:lnTo>
                    <a:pt x="104" y="129"/>
                  </a:lnTo>
                  <a:lnTo>
                    <a:pt x="100" y="131"/>
                  </a:lnTo>
                  <a:lnTo>
                    <a:pt x="98" y="136"/>
                  </a:lnTo>
                  <a:lnTo>
                    <a:pt x="97" y="142"/>
                  </a:lnTo>
                  <a:lnTo>
                    <a:pt x="97" y="142"/>
                  </a:lnTo>
                  <a:lnTo>
                    <a:pt x="97" y="143"/>
                  </a:lnTo>
                  <a:lnTo>
                    <a:pt x="97" y="143"/>
                  </a:lnTo>
                  <a:lnTo>
                    <a:pt x="91" y="144"/>
                  </a:lnTo>
                  <a:lnTo>
                    <a:pt x="85" y="145"/>
                  </a:lnTo>
                  <a:lnTo>
                    <a:pt x="80" y="149"/>
                  </a:lnTo>
                  <a:lnTo>
                    <a:pt x="75" y="153"/>
                  </a:lnTo>
                  <a:lnTo>
                    <a:pt x="71" y="157"/>
                  </a:lnTo>
                  <a:lnTo>
                    <a:pt x="69" y="162"/>
                  </a:lnTo>
                  <a:lnTo>
                    <a:pt x="67" y="168"/>
                  </a:lnTo>
                  <a:lnTo>
                    <a:pt x="66" y="174"/>
                  </a:lnTo>
                  <a:lnTo>
                    <a:pt x="66" y="174"/>
                  </a:lnTo>
                  <a:lnTo>
                    <a:pt x="59" y="164"/>
                  </a:lnTo>
                  <a:lnTo>
                    <a:pt x="56" y="153"/>
                  </a:lnTo>
                  <a:lnTo>
                    <a:pt x="53" y="142"/>
                  </a:lnTo>
                  <a:lnTo>
                    <a:pt x="52" y="130"/>
                  </a:lnTo>
                  <a:lnTo>
                    <a:pt x="52" y="130"/>
                  </a:lnTo>
                  <a:lnTo>
                    <a:pt x="53" y="121"/>
                  </a:lnTo>
                  <a:lnTo>
                    <a:pt x="54" y="113"/>
                  </a:lnTo>
                  <a:lnTo>
                    <a:pt x="58" y="99"/>
                  </a:lnTo>
                  <a:lnTo>
                    <a:pt x="66" y="86"/>
                  </a:lnTo>
                  <a:lnTo>
                    <a:pt x="75" y="74"/>
                  </a:lnTo>
                  <a:lnTo>
                    <a:pt x="87" y="64"/>
                  </a:lnTo>
                  <a:lnTo>
                    <a:pt x="100" y="57"/>
                  </a:lnTo>
                  <a:lnTo>
                    <a:pt x="115" y="52"/>
                  </a:lnTo>
                  <a:lnTo>
                    <a:pt x="123" y="51"/>
                  </a:lnTo>
                  <a:lnTo>
                    <a:pt x="131" y="51"/>
                  </a:lnTo>
                  <a:lnTo>
                    <a:pt x="131" y="51"/>
                  </a:lnTo>
                  <a:lnTo>
                    <a:pt x="141" y="52"/>
                  </a:lnTo>
                  <a:lnTo>
                    <a:pt x="152" y="53"/>
                  </a:lnTo>
                  <a:lnTo>
                    <a:pt x="161" y="57"/>
                  </a:lnTo>
                  <a:lnTo>
                    <a:pt x="170" y="61"/>
                  </a:lnTo>
                  <a:lnTo>
                    <a:pt x="178" y="66"/>
                  </a:lnTo>
                  <a:lnTo>
                    <a:pt x="186" y="73"/>
                  </a:lnTo>
                  <a:lnTo>
                    <a:pt x="192" y="80"/>
                  </a:lnTo>
                  <a:lnTo>
                    <a:pt x="197" y="88"/>
                  </a:lnTo>
                  <a:lnTo>
                    <a:pt x="197" y="88"/>
                  </a:lnTo>
                  <a:lnTo>
                    <a:pt x="192" y="84"/>
                  </a:lnTo>
                  <a:lnTo>
                    <a:pt x="186" y="82"/>
                  </a:lnTo>
                  <a:lnTo>
                    <a:pt x="178" y="80"/>
                  </a:lnTo>
                  <a:lnTo>
                    <a:pt x="170" y="80"/>
                  </a:lnTo>
                  <a:lnTo>
                    <a:pt x="170" y="80"/>
                  </a:lnTo>
                  <a:lnTo>
                    <a:pt x="158" y="80"/>
                  </a:lnTo>
                  <a:lnTo>
                    <a:pt x="148" y="83"/>
                  </a:lnTo>
                  <a:lnTo>
                    <a:pt x="140" y="87"/>
                  </a:lnTo>
                  <a:lnTo>
                    <a:pt x="134" y="93"/>
                  </a:lnTo>
                  <a:lnTo>
                    <a:pt x="128" y="100"/>
                  </a:lnTo>
                  <a:lnTo>
                    <a:pt x="124" y="108"/>
                  </a:lnTo>
                  <a:lnTo>
                    <a:pt x="122" y="116"/>
                  </a:lnTo>
                  <a:lnTo>
                    <a:pt x="121" y="125"/>
                  </a:lnTo>
                  <a:lnTo>
                    <a:pt x="121" y="125"/>
                  </a:lnTo>
                  <a:close/>
                  <a:moveTo>
                    <a:pt x="173" y="51"/>
                  </a:moveTo>
                  <a:lnTo>
                    <a:pt x="173" y="51"/>
                  </a:lnTo>
                  <a:lnTo>
                    <a:pt x="170" y="48"/>
                  </a:lnTo>
                  <a:lnTo>
                    <a:pt x="170" y="43"/>
                  </a:lnTo>
                  <a:lnTo>
                    <a:pt x="171" y="36"/>
                  </a:lnTo>
                  <a:lnTo>
                    <a:pt x="174" y="28"/>
                  </a:lnTo>
                  <a:lnTo>
                    <a:pt x="174" y="28"/>
                  </a:lnTo>
                  <a:lnTo>
                    <a:pt x="179" y="23"/>
                  </a:lnTo>
                  <a:lnTo>
                    <a:pt x="183" y="18"/>
                  </a:lnTo>
                  <a:lnTo>
                    <a:pt x="188" y="17"/>
                  </a:lnTo>
                  <a:lnTo>
                    <a:pt x="192" y="17"/>
                  </a:lnTo>
                  <a:lnTo>
                    <a:pt x="192" y="17"/>
                  </a:lnTo>
                  <a:lnTo>
                    <a:pt x="195" y="21"/>
                  </a:lnTo>
                  <a:lnTo>
                    <a:pt x="196" y="26"/>
                  </a:lnTo>
                  <a:lnTo>
                    <a:pt x="195" y="32"/>
                  </a:lnTo>
                  <a:lnTo>
                    <a:pt x="192" y="39"/>
                  </a:lnTo>
                  <a:lnTo>
                    <a:pt x="192" y="39"/>
                  </a:lnTo>
                  <a:lnTo>
                    <a:pt x="187" y="45"/>
                  </a:lnTo>
                  <a:lnTo>
                    <a:pt x="182" y="49"/>
                  </a:lnTo>
                  <a:lnTo>
                    <a:pt x="178" y="52"/>
                  </a:lnTo>
                  <a:lnTo>
                    <a:pt x="173" y="51"/>
                  </a:lnTo>
                  <a:lnTo>
                    <a:pt x="173" y="51"/>
                  </a:lnTo>
                  <a:close/>
                  <a:moveTo>
                    <a:pt x="128" y="39"/>
                  </a:moveTo>
                  <a:lnTo>
                    <a:pt x="128" y="39"/>
                  </a:lnTo>
                  <a:lnTo>
                    <a:pt x="124" y="38"/>
                  </a:lnTo>
                  <a:lnTo>
                    <a:pt x="121" y="34"/>
                  </a:lnTo>
                  <a:lnTo>
                    <a:pt x="119" y="27"/>
                  </a:lnTo>
                  <a:lnTo>
                    <a:pt x="118" y="19"/>
                  </a:lnTo>
                  <a:lnTo>
                    <a:pt x="118" y="19"/>
                  </a:lnTo>
                  <a:lnTo>
                    <a:pt x="119" y="12"/>
                  </a:lnTo>
                  <a:lnTo>
                    <a:pt x="121" y="6"/>
                  </a:lnTo>
                  <a:lnTo>
                    <a:pt x="124" y="1"/>
                  </a:lnTo>
                  <a:lnTo>
                    <a:pt x="128" y="0"/>
                  </a:lnTo>
                  <a:lnTo>
                    <a:pt x="128" y="0"/>
                  </a:lnTo>
                  <a:lnTo>
                    <a:pt x="132" y="1"/>
                  </a:lnTo>
                  <a:lnTo>
                    <a:pt x="135" y="6"/>
                  </a:lnTo>
                  <a:lnTo>
                    <a:pt x="137" y="12"/>
                  </a:lnTo>
                  <a:lnTo>
                    <a:pt x="139" y="19"/>
                  </a:lnTo>
                  <a:lnTo>
                    <a:pt x="139" y="19"/>
                  </a:lnTo>
                  <a:lnTo>
                    <a:pt x="137" y="27"/>
                  </a:lnTo>
                  <a:lnTo>
                    <a:pt x="135" y="34"/>
                  </a:lnTo>
                  <a:lnTo>
                    <a:pt x="132" y="38"/>
                  </a:lnTo>
                  <a:lnTo>
                    <a:pt x="128" y="39"/>
                  </a:lnTo>
                  <a:lnTo>
                    <a:pt x="128" y="39"/>
                  </a:lnTo>
                  <a:close/>
                  <a:moveTo>
                    <a:pt x="83" y="51"/>
                  </a:moveTo>
                  <a:lnTo>
                    <a:pt x="83" y="51"/>
                  </a:lnTo>
                  <a:lnTo>
                    <a:pt x="79" y="52"/>
                  </a:lnTo>
                  <a:lnTo>
                    <a:pt x="74" y="49"/>
                  </a:lnTo>
                  <a:lnTo>
                    <a:pt x="70" y="45"/>
                  </a:lnTo>
                  <a:lnTo>
                    <a:pt x="65" y="39"/>
                  </a:lnTo>
                  <a:lnTo>
                    <a:pt x="65" y="39"/>
                  </a:lnTo>
                  <a:lnTo>
                    <a:pt x="62" y="32"/>
                  </a:lnTo>
                  <a:lnTo>
                    <a:pt x="61" y="26"/>
                  </a:lnTo>
                  <a:lnTo>
                    <a:pt x="61" y="21"/>
                  </a:lnTo>
                  <a:lnTo>
                    <a:pt x="63" y="17"/>
                  </a:lnTo>
                  <a:lnTo>
                    <a:pt x="63" y="17"/>
                  </a:lnTo>
                  <a:lnTo>
                    <a:pt x="69" y="17"/>
                  </a:lnTo>
                  <a:lnTo>
                    <a:pt x="72" y="18"/>
                  </a:lnTo>
                  <a:lnTo>
                    <a:pt x="78" y="23"/>
                  </a:lnTo>
                  <a:lnTo>
                    <a:pt x="83" y="28"/>
                  </a:lnTo>
                  <a:lnTo>
                    <a:pt x="83" y="28"/>
                  </a:lnTo>
                  <a:lnTo>
                    <a:pt x="85" y="36"/>
                  </a:lnTo>
                  <a:lnTo>
                    <a:pt x="87" y="43"/>
                  </a:lnTo>
                  <a:lnTo>
                    <a:pt x="85" y="48"/>
                  </a:lnTo>
                  <a:lnTo>
                    <a:pt x="83" y="51"/>
                  </a:lnTo>
                  <a:lnTo>
                    <a:pt x="83" y="51"/>
                  </a:lnTo>
                  <a:close/>
                  <a:moveTo>
                    <a:pt x="39" y="192"/>
                  </a:moveTo>
                  <a:lnTo>
                    <a:pt x="39" y="192"/>
                  </a:lnTo>
                  <a:lnTo>
                    <a:pt x="32" y="195"/>
                  </a:lnTo>
                  <a:lnTo>
                    <a:pt x="26" y="196"/>
                  </a:lnTo>
                  <a:lnTo>
                    <a:pt x="20" y="195"/>
                  </a:lnTo>
                  <a:lnTo>
                    <a:pt x="17" y="192"/>
                  </a:lnTo>
                  <a:lnTo>
                    <a:pt x="17" y="192"/>
                  </a:lnTo>
                  <a:lnTo>
                    <a:pt x="17" y="188"/>
                  </a:lnTo>
                  <a:lnTo>
                    <a:pt x="18" y="184"/>
                  </a:lnTo>
                  <a:lnTo>
                    <a:pt x="23" y="179"/>
                  </a:lnTo>
                  <a:lnTo>
                    <a:pt x="28" y="174"/>
                  </a:lnTo>
                  <a:lnTo>
                    <a:pt x="28" y="174"/>
                  </a:lnTo>
                  <a:lnTo>
                    <a:pt x="36" y="171"/>
                  </a:lnTo>
                  <a:lnTo>
                    <a:pt x="41" y="170"/>
                  </a:lnTo>
                  <a:lnTo>
                    <a:pt x="46" y="171"/>
                  </a:lnTo>
                  <a:lnTo>
                    <a:pt x="50" y="174"/>
                  </a:lnTo>
                  <a:lnTo>
                    <a:pt x="50" y="174"/>
                  </a:lnTo>
                  <a:lnTo>
                    <a:pt x="50" y="178"/>
                  </a:lnTo>
                  <a:lnTo>
                    <a:pt x="49" y="183"/>
                  </a:lnTo>
                  <a:lnTo>
                    <a:pt x="45" y="187"/>
                  </a:lnTo>
                  <a:lnTo>
                    <a:pt x="39" y="192"/>
                  </a:lnTo>
                  <a:lnTo>
                    <a:pt x="39" y="192"/>
                  </a:lnTo>
                  <a:close/>
                  <a:moveTo>
                    <a:pt x="28" y="83"/>
                  </a:moveTo>
                  <a:lnTo>
                    <a:pt x="28" y="83"/>
                  </a:lnTo>
                  <a:lnTo>
                    <a:pt x="23" y="78"/>
                  </a:lnTo>
                  <a:lnTo>
                    <a:pt x="18" y="74"/>
                  </a:lnTo>
                  <a:lnTo>
                    <a:pt x="17" y="69"/>
                  </a:lnTo>
                  <a:lnTo>
                    <a:pt x="17" y="65"/>
                  </a:lnTo>
                  <a:lnTo>
                    <a:pt x="17" y="65"/>
                  </a:lnTo>
                  <a:lnTo>
                    <a:pt x="20" y="62"/>
                  </a:lnTo>
                  <a:lnTo>
                    <a:pt x="26" y="61"/>
                  </a:lnTo>
                  <a:lnTo>
                    <a:pt x="32" y="62"/>
                  </a:lnTo>
                  <a:lnTo>
                    <a:pt x="39" y="65"/>
                  </a:lnTo>
                  <a:lnTo>
                    <a:pt x="39" y="65"/>
                  </a:lnTo>
                  <a:lnTo>
                    <a:pt x="45" y="70"/>
                  </a:lnTo>
                  <a:lnTo>
                    <a:pt x="49" y="75"/>
                  </a:lnTo>
                  <a:lnTo>
                    <a:pt x="50" y="79"/>
                  </a:lnTo>
                  <a:lnTo>
                    <a:pt x="50" y="83"/>
                  </a:lnTo>
                  <a:lnTo>
                    <a:pt x="50" y="83"/>
                  </a:lnTo>
                  <a:lnTo>
                    <a:pt x="46" y="86"/>
                  </a:lnTo>
                  <a:lnTo>
                    <a:pt x="41" y="87"/>
                  </a:lnTo>
                  <a:lnTo>
                    <a:pt x="36" y="86"/>
                  </a:lnTo>
                  <a:lnTo>
                    <a:pt x="28" y="83"/>
                  </a:lnTo>
                  <a:lnTo>
                    <a:pt x="28" y="83"/>
                  </a:lnTo>
                  <a:close/>
                  <a:moveTo>
                    <a:pt x="39" y="129"/>
                  </a:moveTo>
                  <a:lnTo>
                    <a:pt x="39" y="129"/>
                  </a:lnTo>
                  <a:lnTo>
                    <a:pt x="37" y="132"/>
                  </a:lnTo>
                  <a:lnTo>
                    <a:pt x="32" y="136"/>
                  </a:lnTo>
                  <a:lnTo>
                    <a:pt x="27" y="138"/>
                  </a:lnTo>
                  <a:lnTo>
                    <a:pt x="19" y="139"/>
                  </a:lnTo>
                  <a:lnTo>
                    <a:pt x="19" y="139"/>
                  </a:lnTo>
                  <a:lnTo>
                    <a:pt x="11" y="138"/>
                  </a:lnTo>
                  <a:lnTo>
                    <a:pt x="5" y="136"/>
                  </a:lnTo>
                  <a:lnTo>
                    <a:pt x="1" y="132"/>
                  </a:lnTo>
                  <a:lnTo>
                    <a:pt x="0" y="129"/>
                  </a:lnTo>
                  <a:lnTo>
                    <a:pt x="0" y="129"/>
                  </a:lnTo>
                  <a:lnTo>
                    <a:pt x="1" y="125"/>
                  </a:lnTo>
                  <a:lnTo>
                    <a:pt x="5" y="122"/>
                  </a:lnTo>
                  <a:lnTo>
                    <a:pt x="11" y="119"/>
                  </a:lnTo>
                  <a:lnTo>
                    <a:pt x="19" y="118"/>
                  </a:lnTo>
                  <a:lnTo>
                    <a:pt x="19" y="118"/>
                  </a:lnTo>
                  <a:lnTo>
                    <a:pt x="27" y="119"/>
                  </a:lnTo>
                  <a:lnTo>
                    <a:pt x="32" y="122"/>
                  </a:lnTo>
                  <a:lnTo>
                    <a:pt x="37" y="125"/>
                  </a:lnTo>
                  <a:lnTo>
                    <a:pt x="39" y="129"/>
                  </a:lnTo>
                  <a:lnTo>
                    <a:pt x="39" y="129"/>
                  </a:lnTo>
                  <a:close/>
                  <a:moveTo>
                    <a:pt x="127" y="210"/>
                  </a:moveTo>
                  <a:lnTo>
                    <a:pt x="127" y="210"/>
                  </a:lnTo>
                  <a:lnTo>
                    <a:pt x="126" y="223"/>
                  </a:lnTo>
                  <a:lnTo>
                    <a:pt x="126" y="234"/>
                  </a:lnTo>
                  <a:lnTo>
                    <a:pt x="123" y="240"/>
                  </a:lnTo>
                  <a:lnTo>
                    <a:pt x="123" y="240"/>
                  </a:lnTo>
                  <a:lnTo>
                    <a:pt x="121" y="244"/>
                  </a:lnTo>
                  <a:lnTo>
                    <a:pt x="115" y="247"/>
                  </a:lnTo>
                  <a:lnTo>
                    <a:pt x="111" y="247"/>
                  </a:lnTo>
                  <a:lnTo>
                    <a:pt x="106" y="246"/>
                  </a:lnTo>
                  <a:lnTo>
                    <a:pt x="106" y="246"/>
                  </a:lnTo>
                  <a:lnTo>
                    <a:pt x="102" y="242"/>
                  </a:lnTo>
                  <a:lnTo>
                    <a:pt x="101" y="238"/>
                  </a:lnTo>
                  <a:lnTo>
                    <a:pt x="100" y="233"/>
                  </a:lnTo>
                  <a:lnTo>
                    <a:pt x="102" y="229"/>
                  </a:lnTo>
                  <a:lnTo>
                    <a:pt x="102" y="229"/>
                  </a:lnTo>
                  <a:lnTo>
                    <a:pt x="108" y="222"/>
                  </a:lnTo>
                  <a:lnTo>
                    <a:pt x="115" y="217"/>
                  </a:lnTo>
                  <a:lnTo>
                    <a:pt x="127" y="210"/>
                  </a:lnTo>
                  <a:lnTo>
                    <a:pt x="127" y="210"/>
                  </a:lnTo>
                  <a:close/>
                  <a:moveTo>
                    <a:pt x="182" y="222"/>
                  </a:moveTo>
                  <a:lnTo>
                    <a:pt x="182" y="222"/>
                  </a:lnTo>
                  <a:lnTo>
                    <a:pt x="182" y="235"/>
                  </a:lnTo>
                  <a:lnTo>
                    <a:pt x="180" y="244"/>
                  </a:lnTo>
                  <a:lnTo>
                    <a:pt x="178" y="252"/>
                  </a:lnTo>
                  <a:lnTo>
                    <a:pt x="178" y="252"/>
                  </a:lnTo>
                  <a:lnTo>
                    <a:pt x="175" y="256"/>
                  </a:lnTo>
                  <a:lnTo>
                    <a:pt x="171" y="257"/>
                  </a:lnTo>
                  <a:lnTo>
                    <a:pt x="166" y="259"/>
                  </a:lnTo>
                  <a:lnTo>
                    <a:pt x="161" y="256"/>
                  </a:lnTo>
                  <a:lnTo>
                    <a:pt x="161" y="256"/>
                  </a:lnTo>
                  <a:lnTo>
                    <a:pt x="157" y="253"/>
                  </a:lnTo>
                  <a:lnTo>
                    <a:pt x="156" y="249"/>
                  </a:lnTo>
                  <a:lnTo>
                    <a:pt x="156" y="244"/>
                  </a:lnTo>
                  <a:lnTo>
                    <a:pt x="157" y="239"/>
                  </a:lnTo>
                  <a:lnTo>
                    <a:pt x="157" y="239"/>
                  </a:lnTo>
                  <a:lnTo>
                    <a:pt x="162" y="234"/>
                  </a:lnTo>
                  <a:lnTo>
                    <a:pt x="170" y="229"/>
                  </a:lnTo>
                  <a:lnTo>
                    <a:pt x="182" y="222"/>
                  </a:lnTo>
                  <a:lnTo>
                    <a:pt x="182" y="222"/>
                  </a:lnTo>
                  <a:close/>
                  <a:moveTo>
                    <a:pt x="236" y="210"/>
                  </a:moveTo>
                  <a:lnTo>
                    <a:pt x="236" y="210"/>
                  </a:lnTo>
                  <a:lnTo>
                    <a:pt x="236" y="223"/>
                  </a:lnTo>
                  <a:lnTo>
                    <a:pt x="235" y="234"/>
                  </a:lnTo>
                  <a:lnTo>
                    <a:pt x="234" y="240"/>
                  </a:lnTo>
                  <a:lnTo>
                    <a:pt x="234" y="240"/>
                  </a:lnTo>
                  <a:lnTo>
                    <a:pt x="230" y="244"/>
                  </a:lnTo>
                  <a:lnTo>
                    <a:pt x="226" y="247"/>
                  </a:lnTo>
                  <a:lnTo>
                    <a:pt x="221" y="247"/>
                  </a:lnTo>
                  <a:lnTo>
                    <a:pt x="217" y="246"/>
                  </a:lnTo>
                  <a:lnTo>
                    <a:pt x="217" y="246"/>
                  </a:lnTo>
                  <a:lnTo>
                    <a:pt x="213" y="242"/>
                  </a:lnTo>
                  <a:lnTo>
                    <a:pt x="210" y="238"/>
                  </a:lnTo>
                  <a:lnTo>
                    <a:pt x="210" y="233"/>
                  </a:lnTo>
                  <a:lnTo>
                    <a:pt x="212" y="229"/>
                  </a:lnTo>
                  <a:lnTo>
                    <a:pt x="212" y="229"/>
                  </a:lnTo>
                  <a:lnTo>
                    <a:pt x="217" y="222"/>
                  </a:lnTo>
                  <a:lnTo>
                    <a:pt x="226" y="217"/>
                  </a:lnTo>
                  <a:lnTo>
                    <a:pt x="236" y="210"/>
                  </a:lnTo>
                  <a:lnTo>
                    <a:pt x="236" y="210"/>
                  </a:lnTo>
                  <a:close/>
                </a:path>
              </a:pathLst>
            </a:custGeom>
            <a:solidFill>
              <a:srgbClr val="C55A11"/>
            </a:solidFill>
            <a:ln>
              <a:noFill/>
            </a:ln>
            <a:extLst/>
          </p:spPr>
          <p:txBody>
            <a:bodyPr vert="horz" wrap="square" lIns="91440" tIns="45720" rIns="91440" bIns="45720" numCol="1" anchor="t" anchorCtr="0" compatLnSpc="1">
              <a:prstTxWarp prst="textNoShape">
                <a:avLst/>
              </a:prstTxWarp>
            </a:bodyPr>
            <a:lstStyle/>
            <a:p>
              <a:endParaRPr lang="zh-CN" altLang="en-US"/>
            </a:p>
          </p:txBody>
        </p:sp>
      </p:grpSp>
      <p:sp>
        <p:nvSpPr>
          <p:cNvPr id="31" name="矩形 30"/>
          <p:cNvSpPr/>
          <p:nvPr/>
        </p:nvSpPr>
        <p:spPr>
          <a:xfrm>
            <a:off x="962024" y="290408"/>
            <a:ext cx="6273279" cy="769441"/>
          </a:xfrm>
          <a:prstGeom prst="rect">
            <a:avLst/>
          </a:prstGeom>
        </p:spPr>
        <p:txBody>
          <a:bodyPr wrap="square">
            <a:spAutoFit/>
          </a:bodyPr>
          <a:lstStyle/>
          <a:p>
            <a:r>
              <a:rPr lang="zh-TW" altLang="en-US" sz="4400" b="1" dirty="0" smtClean="0">
                <a:solidFill>
                  <a:schemeClr val="accent2">
                    <a:lumMod val="75000"/>
                  </a:schemeClr>
                </a:solidFill>
              </a:rPr>
              <a:t>適異性教學的重要性</a:t>
            </a:r>
            <a:endParaRPr lang="zh-CN" altLang="en-US" sz="4400" b="1" dirty="0">
              <a:solidFill>
                <a:schemeClr val="accent2">
                  <a:lumMod val="75000"/>
                </a:schemeClr>
              </a:solidFill>
            </a:endParaRPr>
          </a:p>
        </p:txBody>
      </p:sp>
      <p:grpSp>
        <p:nvGrpSpPr>
          <p:cNvPr id="32" name="组合 31"/>
          <p:cNvGrpSpPr/>
          <p:nvPr/>
        </p:nvGrpSpPr>
        <p:grpSpPr>
          <a:xfrm>
            <a:off x="8931576" y="162117"/>
            <a:ext cx="2492990" cy="1879919"/>
            <a:chOff x="4978701" y="0"/>
            <a:chExt cx="2492990" cy="1879919"/>
          </a:xfrm>
        </p:grpSpPr>
        <p:sp>
          <p:nvSpPr>
            <p:cNvPr id="33" name="矩形 32"/>
            <p:cNvSpPr/>
            <p:nvPr/>
          </p:nvSpPr>
          <p:spPr>
            <a:xfrm>
              <a:off x="4978701" y="1233588"/>
              <a:ext cx="2492990" cy="646331"/>
            </a:xfrm>
            <a:prstGeom prst="rect">
              <a:avLst/>
            </a:prstGeom>
          </p:spPr>
          <p:txBody>
            <a:bodyPr wrap="none">
              <a:spAutoFit/>
            </a:bodyPr>
            <a:lstStyle/>
            <a:p>
              <a:r>
                <a:rPr lang="zh-TW" altLang="en-US" sz="3600" b="1" dirty="0" smtClean="0"/>
                <a:t>補充與延伸</a:t>
              </a:r>
              <a:endParaRPr lang="zh-CN" altLang="en-US" sz="3600" b="1" dirty="0"/>
            </a:p>
          </p:txBody>
        </p:sp>
        <p:cxnSp>
          <p:nvCxnSpPr>
            <p:cNvPr id="34" name="直接连接符 33"/>
            <p:cNvCxnSpPr>
              <a:stCxn id="35" idx="4"/>
              <a:endCxn id="36" idx="4"/>
            </p:cNvCxnSpPr>
            <p:nvPr/>
          </p:nvCxnSpPr>
          <p:spPr>
            <a:xfrm>
              <a:off x="6110728" y="133446"/>
              <a:ext cx="12193" cy="917890"/>
            </a:xfrm>
            <a:prstGeom prst="line">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5" name="椭圆 34"/>
            <p:cNvSpPr/>
            <p:nvPr/>
          </p:nvSpPr>
          <p:spPr>
            <a:xfrm>
              <a:off x="6044005" y="0"/>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6056198" y="917890"/>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728" y="1146730"/>
            <a:ext cx="8029147" cy="5545907"/>
          </a:xfrm>
          <a:prstGeom prst="rect">
            <a:avLst/>
          </a:prstGeom>
        </p:spPr>
      </p:pic>
    </p:spTree>
    <p:extLst>
      <p:ext uri="{BB962C8B-B14F-4D97-AF65-F5344CB8AC3E}">
        <p14:creationId xmlns:p14="http://schemas.microsoft.com/office/powerpoint/2010/main" val="41122199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幾何原本第</a:t>
            </a:r>
            <a:r>
              <a:rPr lang="en-US" altLang="zh-TW" dirty="0" smtClean="0"/>
              <a:t>III</a:t>
            </a:r>
            <a:r>
              <a:rPr lang="zh-TW" altLang="en-US" dirty="0" smtClean="0"/>
              <a:t>卷定義</a:t>
            </a:r>
            <a:endParaRPr lang="zh-TW" altLang="en-US" dirty="0"/>
          </a:p>
        </p:txBody>
      </p:sp>
      <p:sp>
        <p:nvSpPr>
          <p:cNvPr id="3" name="內容版面配置區 2"/>
          <p:cNvSpPr>
            <a:spLocks noGrp="1"/>
          </p:cNvSpPr>
          <p:nvPr>
            <p:ph idx="1"/>
          </p:nvPr>
        </p:nvSpPr>
        <p:spPr/>
        <p:txBody>
          <a:bodyPr>
            <a:normAutofit fontScale="77500" lnSpcReduction="20000"/>
          </a:bodyPr>
          <a:lstStyle/>
          <a:p>
            <a:r>
              <a:rPr lang="zh-TW" altLang="en-US" dirty="0" smtClean="0">
                <a:solidFill>
                  <a:srgbClr val="FF0000"/>
                </a:solidFill>
              </a:rPr>
              <a:t>等圓就是直徑或半徑相等的圓</a:t>
            </a:r>
            <a:endParaRPr lang="en-US" altLang="zh-TW" dirty="0" smtClean="0">
              <a:solidFill>
                <a:srgbClr val="FF0000"/>
              </a:solidFill>
            </a:endParaRPr>
          </a:p>
          <a:p>
            <a:r>
              <a:rPr lang="zh-TW" altLang="en-US" dirty="0" smtClean="0">
                <a:solidFill>
                  <a:srgbClr val="FF0000"/>
                </a:solidFill>
              </a:rPr>
              <a:t>一條直線叫做切於一圓，就是它和圓相遇，而延長後不與圓相交</a:t>
            </a:r>
            <a:endParaRPr lang="en-US" altLang="zh-TW" dirty="0" smtClean="0">
              <a:solidFill>
                <a:srgbClr val="FF0000"/>
              </a:solidFill>
            </a:endParaRPr>
          </a:p>
          <a:p>
            <a:r>
              <a:rPr lang="zh-TW" altLang="en-US" dirty="0" smtClean="0">
                <a:solidFill>
                  <a:srgbClr val="FF0000"/>
                </a:solidFill>
              </a:rPr>
              <a:t>兩圓叫做彼此相切，就是彼此相遇，而不彼此相交</a:t>
            </a:r>
            <a:endParaRPr lang="en-US" altLang="zh-TW" dirty="0" smtClean="0">
              <a:solidFill>
                <a:srgbClr val="FF0000"/>
              </a:solidFill>
            </a:endParaRPr>
          </a:p>
          <a:p>
            <a:r>
              <a:rPr lang="zh-TW" altLang="en-US" dirty="0" smtClean="0">
                <a:solidFill>
                  <a:srgbClr val="FF0000"/>
                </a:solidFill>
              </a:rPr>
              <a:t>當著圓心到圓內弦的垂線相等時，稱這些弦有相等的弦心距。</a:t>
            </a:r>
            <a:endParaRPr lang="en-US" altLang="zh-TW" dirty="0" smtClean="0">
              <a:solidFill>
                <a:srgbClr val="FF0000"/>
              </a:solidFill>
            </a:endParaRPr>
          </a:p>
          <a:p>
            <a:r>
              <a:rPr lang="zh-TW" altLang="en-US" dirty="0" smtClean="0">
                <a:solidFill>
                  <a:srgbClr val="FF0000"/>
                </a:solidFill>
              </a:rPr>
              <a:t>而且當垂線較長時，稱這弦有較大的弦心距</a:t>
            </a:r>
            <a:endParaRPr lang="en-US" altLang="zh-TW" dirty="0" smtClean="0">
              <a:solidFill>
                <a:srgbClr val="FF0000"/>
              </a:solidFill>
            </a:endParaRPr>
          </a:p>
          <a:p>
            <a:r>
              <a:rPr lang="zh-TW" altLang="en-US" dirty="0" smtClean="0">
                <a:solidFill>
                  <a:srgbClr val="FF0000"/>
                </a:solidFill>
              </a:rPr>
              <a:t>弓形是由一條弦和一段弧所圍成的圖形</a:t>
            </a:r>
            <a:endParaRPr lang="en-US" altLang="zh-TW" dirty="0" smtClean="0">
              <a:solidFill>
                <a:srgbClr val="FF0000"/>
              </a:solidFill>
            </a:endParaRPr>
          </a:p>
          <a:p>
            <a:r>
              <a:rPr lang="zh-TW" altLang="en-US" dirty="0">
                <a:solidFill>
                  <a:srgbClr val="FF0000"/>
                </a:solidFill>
              </a:rPr>
              <a:t>弓</a:t>
            </a:r>
            <a:r>
              <a:rPr lang="zh-TW" altLang="en-US" dirty="0" smtClean="0">
                <a:solidFill>
                  <a:srgbClr val="FF0000"/>
                </a:solidFill>
              </a:rPr>
              <a:t>形的角是由一直線和一段圓弧所夾的角</a:t>
            </a:r>
            <a:endParaRPr lang="en-US" altLang="zh-TW" dirty="0" smtClean="0">
              <a:solidFill>
                <a:srgbClr val="FF0000"/>
              </a:solidFill>
            </a:endParaRPr>
          </a:p>
          <a:p>
            <a:r>
              <a:rPr lang="zh-TW" altLang="en-US" dirty="0" smtClean="0">
                <a:solidFill>
                  <a:srgbClr val="FF0000"/>
                </a:solidFill>
              </a:rPr>
              <a:t>在弓形弧上取一點，連接這點和這段弓形的底的端點的二直線所夾的角叫做弓形角</a:t>
            </a:r>
            <a:endParaRPr lang="en-US" altLang="zh-TW" dirty="0" smtClean="0">
              <a:solidFill>
                <a:srgbClr val="FF0000"/>
              </a:solidFill>
            </a:endParaRPr>
          </a:p>
          <a:p>
            <a:r>
              <a:rPr lang="zh-TW" altLang="en-US" dirty="0" smtClean="0">
                <a:solidFill>
                  <a:srgbClr val="FF0000"/>
                </a:solidFill>
              </a:rPr>
              <a:t>而且當夾角的兩直線截出一段圓弧時，這角叫做張於弧上的角。</a:t>
            </a:r>
            <a:endParaRPr lang="en-US" altLang="zh-TW" dirty="0" smtClean="0">
              <a:solidFill>
                <a:srgbClr val="FF0000"/>
              </a:solidFill>
            </a:endParaRPr>
          </a:p>
          <a:p>
            <a:r>
              <a:rPr lang="zh-TW" altLang="en-US" dirty="0" smtClean="0">
                <a:solidFill>
                  <a:srgbClr val="FF0000"/>
                </a:solidFill>
              </a:rPr>
              <a:t>由頂點在圓心的角的兩邊和這兩邊所截一段圓弧圍成的圖形叫做扇形</a:t>
            </a:r>
            <a:endParaRPr lang="en-US" altLang="zh-TW" dirty="0" smtClean="0">
              <a:solidFill>
                <a:srgbClr val="FF0000"/>
              </a:solidFill>
            </a:endParaRPr>
          </a:p>
          <a:p>
            <a:r>
              <a:rPr lang="zh-TW" altLang="en-US" dirty="0" smtClean="0">
                <a:solidFill>
                  <a:srgbClr val="FF0000"/>
                </a:solidFill>
              </a:rPr>
              <a:t>相及弓形是那些含相等角的弓形，或者張在它們上的角是彼此相等的。</a:t>
            </a:r>
            <a:endParaRPr lang="en-US" altLang="zh-TW" dirty="0" smtClean="0">
              <a:solidFill>
                <a:srgbClr val="FF0000"/>
              </a:solidFill>
            </a:endParaRPr>
          </a:p>
          <a:p>
            <a:endParaRPr lang="zh-TW" altLang="en-US" dirty="0"/>
          </a:p>
        </p:txBody>
      </p:sp>
    </p:spTree>
    <p:extLst>
      <p:ext uri="{BB962C8B-B14F-4D97-AF65-F5344CB8AC3E}">
        <p14:creationId xmlns:p14="http://schemas.microsoft.com/office/powerpoint/2010/main" val="40341889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幾何原本第</a:t>
            </a:r>
            <a:r>
              <a:rPr lang="en-US" altLang="zh-TW" dirty="0" smtClean="0"/>
              <a:t>III</a:t>
            </a:r>
            <a:r>
              <a:rPr lang="zh-TW" altLang="en-US" dirty="0" smtClean="0"/>
              <a:t>卷命題</a:t>
            </a:r>
            <a:endParaRPr lang="zh-TW" altLang="en-US" dirty="0"/>
          </a:p>
        </p:txBody>
      </p:sp>
      <p:sp>
        <p:nvSpPr>
          <p:cNvPr id="3" name="內容版面配置區 2"/>
          <p:cNvSpPr>
            <a:spLocks noGrp="1"/>
          </p:cNvSpPr>
          <p:nvPr>
            <p:ph idx="1"/>
          </p:nvPr>
        </p:nvSpPr>
        <p:spPr/>
        <p:txBody>
          <a:bodyPr/>
          <a:lstStyle/>
          <a:p>
            <a:r>
              <a:rPr lang="zh-TW" altLang="en-US" dirty="0" smtClean="0">
                <a:solidFill>
                  <a:srgbClr val="FF0000"/>
                </a:solidFill>
              </a:rPr>
              <a:t>命題</a:t>
            </a:r>
            <a:r>
              <a:rPr lang="en-US" altLang="zh-TW" dirty="0" smtClean="0">
                <a:solidFill>
                  <a:srgbClr val="FF0000"/>
                </a:solidFill>
              </a:rPr>
              <a:t>20</a:t>
            </a:r>
            <a:r>
              <a:rPr lang="zh-TW" altLang="en-US" dirty="0" smtClean="0">
                <a:solidFill>
                  <a:srgbClr val="FF0000"/>
                </a:solidFill>
              </a:rPr>
              <a:t>：在一個圓內，同弧上的圓心角等於圓周角的二倍</a:t>
            </a:r>
            <a:endParaRPr lang="en-US" altLang="zh-TW" dirty="0" smtClean="0">
              <a:solidFill>
                <a:srgbClr val="FF0000"/>
              </a:solidFill>
            </a:endParaRPr>
          </a:p>
          <a:p>
            <a:r>
              <a:rPr lang="zh-TW" altLang="en-US" dirty="0" smtClean="0">
                <a:solidFill>
                  <a:srgbClr val="FF0000"/>
                </a:solidFill>
              </a:rPr>
              <a:t>命題</a:t>
            </a:r>
            <a:r>
              <a:rPr lang="en-US" altLang="zh-TW" dirty="0" smtClean="0">
                <a:solidFill>
                  <a:srgbClr val="FF0000"/>
                </a:solidFill>
              </a:rPr>
              <a:t>21</a:t>
            </a:r>
            <a:r>
              <a:rPr lang="zh-TW" altLang="en-US" dirty="0" smtClean="0">
                <a:solidFill>
                  <a:srgbClr val="FF0000"/>
                </a:solidFill>
              </a:rPr>
              <a:t>：在同一弓形上的角是彼此相等的</a:t>
            </a:r>
            <a:endParaRPr lang="en-US" altLang="zh-TW" dirty="0" smtClean="0">
              <a:solidFill>
                <a:srgbClr val="FF0000"/>
              </a:solidFill>
            </a:endParaRPr>
          </a:p>
          <a:p>
            <a:r>
              <a:rPr lang="zh-TW" altLang="en-US" dirty="0" smtClean="0">
                <a:solidFill>
                  <a:srgbClr val="FF0000"/>
                </a:solidFill>
              </a:rPr>
              <a:t>命題</a:t>
            </a:r>
            <a:r>
              <a:rPr lang="en-US" altLang="zh-TW" dirty="0" smtClean="0">
                <a:solidFill>
                  <a:srgbClr val="FF0000"/>
                </a:solidFill>
              </a:rPr>
              <a:t>26</a:t>
            </a:r>
            <a:r>
              <a:rPr lang="zh-TW" altLang="en-US" dirty="0" smtClean="0">
                <a:solidFill>
                  <a:srgbClr val="FF0000"/>
                </a:solidFill>
              </a:rPr>
              <a:t>：在等圓中相等的圓心角或者相等的圓周角所對的弧也是彼此相等的</a:t>
            </a:r>
            <a:endParaRPr lang="en-US" altLang="zh-TW" dirty="0" smtClean="0">
              <a:solidFill>
                <a:srgbClr val="FF0000"/>
              </a:solidFill>
            </a:endParaRPr>
          </a:p>
          <a:p>
            <a:r>
              <a:rPr lang="zh-TW" altLang="en-US" dirty="0" smtClean="0">
                <a:solidFill>
                  <a:srgbClr val="FF0000"/>
                </a:solidFill>
              </a:rPr>
              <a:t>命題</a:t>
            </a:r>
            <a:r>
              <a:rPr lang="en-US" altLang="zh-TW" dirty="0" smtClean="0">
                <a:solidFill>
                  <a:srgbClr val="FF0000"/>
                </a:solidFill>
              </a:rPr>
              <a:t>27</a:t>
            </a:r>
            <a:r>
              <a:rPr lang="zh-TW" altLang="en-US" dirty="0" smtClean="0">
                <a:solidFill>
                  <a:srgbClr val="FF0000"/>
                </a:solidFill>
              </a:rPr>
              <a:t>：在等圓中，等弧上的圓心角或圓周角是彼此相等的</a:t>
            </a:r>
            <a:endParaRPr lang="en-US" altLang="zh-TW" dirty="0" smtClean="0">
              <a:solidFill>
                <a:srgbClr val="FF0000"/>
              </a:solidFill>
            </a:endParaRPr>
          </a:p>
          <a:p>
            <a:r>
              <a:rPr lang="zh-TW" altLang="en-US" dirty="0" smtClean="0">
                <a:solidFill>
                  <a:srgbClr val="FF0000"/>
                </a:solidFill>
              </a:rPr>
              <a:t>命題</a:t>
            </a:r>
            <a:r>
              <a:rPr lang="en-US" altLang="zh-TW" dirty="0" smtClean="0">
                <a:solidFill>
                  <a:srgbClr val="FF0000"/>
                </a:solidFill>
              </a:rPr>
              <a:t>28</a:t>
            </a:r>
            <a:r>
              <a:rPr lang="zh-TW" altLang="en-US" dirty="0" smtClean="0">
                <a:solidFill>
                  <a:srgbClr val="FF0000"/>
                </a:solidFill>
              </a:rPr>
              <a:t>：在等圓中等弦截出相等的弧，優弧等於優弧，劣弧等於劣弧。</a:t>
            </a:r>
            <a:endParaRPr lang="en-US" altLang="zh-TW" dirty="0" smtClean="0">
              <a:solidFill>
                <a:srgbClr val="FF0000"/>
              </a:solidFill>
            </a:endParaRPr>
          </a:p>
          <a:p>
            <a:r>
              <a:rPr lang="zh-TW" altLang="en-US" dirty="0" smtClean="0">
                <a:solidFill>
                  <a:srgbClr val="FF0000"/>
                </a:solidFill>
              </a:rPr>
              <a:t>命題</a:t>
            </a:r>
            <a:r>
              <a:rPr lang="en-US" altLang="zh-TW" dirty="0" smtClean="0">
                <a:solidFill>
                  <a:srgbClr val="FF0000"/>
                </a:solidFill>
              </a:rPr>
              <a:t>29</a:t>
            </a:r>
            <a:r>
              <a:rPr lang="zh-TW" altLang="en-US" dirty="0" smtClean="0">
                <a:solidFill>
                  <a:srgbClr val="FF0000"/>
                </a:solidFill>
              </a:rPr>
              <a:t>。在等圓中，等弧所對的弦也相等。</a:t>
            </a:r>
            <a:endParaRPr lang="en-US" altLang="zh-TW" dirty="0">
              <a:solidFill>
                <a:srgbClr val="FF0000"/>
              </a:solidFill>
            </a:endParaRPr>
          </a:p>
          <a:p>
            <a:endParaRPr lang="en-US" altLang="zh-TW" dirty="0" smtClean="0"/>
          </a:p>
          <a:p>
            <a:endParaRPr lang="zh-TW" altLang="en-US" dirty="0"/>
          </a:p>
        </p:txBody>
      </p:sp>
    </p:spTree>
    <p:extLst>
      <p:ext uri="{BB962C8B-B14F-4D97-AF65-F5344CB8AC3E}">
        <p14:creationId xmlns:p14="http://schemas.microsoft.com/office/powerpoint/2010/main" val="39523208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61998" y="1869487"/>
            <a:ext cx="1665500" cy="1665501"/>
            <a:chOff x="3176812" y="2273198"/>
            <a:chExt cx="2641825" cy="2726239"/>
          </a:xfrm>
        </p:grpSpPr>
        <p:sp>
          <p:nvSpPr>
            <p:cNvPr id="3" name="椭圆 2"/>
            <p:cNvSpPr/>
            <p:nvPr/>
          </p:nvSpPr>
          <p:spPr>
            <a:xfrm>
              <a:off x="3176812" y="2273198"/>
              <a:ext cx="2641825" cy="2726239"/>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2540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prstClr val="white"/>
                </a:solidFill>
              </a:endParaRPr>
            </a:p>
          </p:txBody>
        </p:sp>
        <p:sp>
          <p:nvSpPr>
            <p:cNvPr id="4" name="椭圆 3"/>
            <p:cNvSpPr/>
            <p:nvPr/>
          </p:nvSpPr>
          <p:spPr>
            <a:xfrm>
              <a:off x="3268970" y="2368298"/>
              <a:ext cx="2457512" cy="2536037"/>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prstClr val="white"/>
                </a:solidFill>
              </a:endParaRPr>
            </a:p>
          </p:txBody>
        </p:sp>
      </p:grpSp>
      <p:grpSp>
        <p:nvGrpSpPr>
          <p:cNvPr id="5" name="组合 4"/>
          <p:cNvGrpSpPr/>
          <p:nvPr/>
        </p:nvGrpSpPr>
        <p:grpSpPr>
          <a:xfrm>
            <a:off x="3484217" y="0"/>
            <a:ext cx="5277407" cy="1875256"/>
            <a:chOff x="3484217" y="0"/>
            <a:chExt cx="5277407" cy="1875256"/>
          </a:xfrm>
        </p:grpSpPr>
        <p:sp>
          <p:nvSpPr>
            <p:cNvPr id="6" name="矩形 5"/>
            <p:cNvSpPr/>
            <p:nvPr/>
          </p:nvSpPr>
          <p:spPr>
            <a:xfrm>
              <a:off x="3484217" y="1105815"/>
              <a:ext cx="5277407" cy="769441"/>
            </a:xfrm>
            <a:prstGeom prst="rect">
              <a:avLst/>
            </a:prstGeom>
          </p:spPr>
          <p:txBody>
            <a:bodyPr wrap="none">
              <a:spAutoFit/>
            </a:bodyPr>
            <a:lstStyle/>
            <a:p>
              <a:r>
                <a:rPr lang="zh-TW" altLang="en-US" sz="4400" b="1" i="0" dirty="0" smtClean="0">
                  <a:solidFill>
                    <a:schemeClr val="accent2">
                      <a:lumMod val="75000"/>
                    </a:schemeClr>
                  </a:solidFill>
                  <a:effectLst/>
                  <a:latin typeface="Simsun" panose="02010600030101010101" pitchFamily="2" charset="-122"/>
                  <a:ea typeface="Simsun" panose="02010600030101010101" pitchFamily="2" charset="-122"/>
                </a:rPr>
                <a:t>延伸問題：</a:t>
              </a:r>
              <a:r>
                <a:rPr lang="zh-TW" altLang="en-US" sz="4400" b="1" dirty="0" smtClean="0">
                  <a:solidFill>
                    <a:schemeClr val="accent2">
                      <a:lumMod val="75000"/>
                    </a:schemeClr>
                  </a:solidFill>
                  <a:latin typeface="Simsun" panose="02010600030101010101" pitchFamily="2" charset="-122"/>
                  <a:ea typeface="Simsun" panose="02010600030101010101" pitchFamily="2" charset="-122"/>
                </a:rPr>
                <a:t>兩圓關係</a:t>
              </a:r>
              <a:endParaRPr lang="zh-CN" altLang="en-US" sz="4400" b="1" dirty="0"/>
            </a:p>
          </p:txBody>
        </p:sp>
        <p:cxnSp>
          <p:nvCxnSpPr>
            <p:cNvPr id="7" name="直接连接符 6"/>
            <p:cNvCxnSpPr>
              <a:stCxn id="8" idx="4"/>
              <a:endCxn id="9" idx="4"/>
            </p:cNvCxnSpPr>
            <p:nvPr/>
          </p:nvCxnSpPr>
          <p:spPr>
            <a:xfrm>
              <a:off x="6110728" y="133446"/>
              <a:ext cx="12193" cy="917890"/>
            </a:xfrm>
            <a:prstGeom prst="line">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 name="椭圆 7"/>
            <p:cNvSpPr/>
            <p:nvPr/>
          </p:nvSpPr>
          <p:spPr>
            <a:xfrm>
              <a:off x="6044005" y="0"/>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6056198" y="917890"/>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a:off x="922937" y="2350228"/>
            <a:ext cx="543623" cy="704018"/>
            <a:chOff x="10221913" y="385762"/>
            <a:chExt cx="801688" cy="1038225"/>
          </a:xfrm>
        </p:grpSpPr>
        <p:sp>
          <p:nvSpPr>
            <p:cNvPr id="10" name="Oval 325"/>
            <p:cNvSpPr>
              <a:spLocks noChangeArrowheads="1"/>
            </p:cNvSpPr>
            <p:nvPr/>
          </p:nvSpPr>
          <p:spPr bwMode="auto">
            <a:xfrm>
              <a:off x="10325101" y="385762"/>
              <a:ext cx="157163" cy="155575"/>
            </a:xfrm>
            <a:prstGeom prst="ellipse">
              <a:avLst/>
            </a:prstGeom>
            <a:solidFill>
              <a:srgbClr val="C55A11"/>
            </a:solidFill>
            <a:ln>
              <a:noFill/>
            </a:ln>
            <a:extLst/>
          </p:spPr>
          <p:txBody>
            <a:bodyPr vert="horz" wrap="square" lIns="91440" tIns="45720" rIns="91440" bIns="45720" numCol="1" anchor="t" anchorCtr="0" compatLnSpc="1">
              <a:prstTxWarp prst="textNoShape">
                <a:avLst/>
              </a:prstTxWarp>
            </a:bodyPr>
            <a:lstStyle/>
            <a:p>
              <a:endParaRPr lang="zh-CN" altLang="en-US" sz="2800"/>
            </a:p>
          </p:txBody>
        </p:sp>
        <p:sp>
          <p:nvSpPr>
            <p:cNvPr id="11" name="Oval 326"/>
            <p:cNvSpPr>
              <a:spLocks noChangeArrowheads="1"/>
            </p:cNvSpPr>
            <p:nvPr/>
          </p:nvSpPr>
          <p:spPr bwMode="auto">
            <a:xfrm>
              <a:off x="10761663" y="385762"/>
              <a:ext cx="157163" cy="155575"/>
            </a:xfrm>
            <a:prstGeom prst="ellipse">
              <a:avLst/>
            </a:prstGeom>
            <a:solidFill>
              <a:srgbClr val="C55A11"/>
            </a:solidFill>
            <a:ln>
              <a:noFill/>
            </a:ln>
            <a:extLst/>
          </p:spPr>
          <p:txBody>
            <a:bodyPr vert="horz" wrap="square" lIns="91440" tIns="45720" rIns="91440" bIns="45720" numCol="1" anchor="t" anchorCtr="0" compatLnSpc="1">
              <a:prstTxWarp prst="textNoShape">
                <a:avLst/>
              </a:prstTxWarp>
            </a:bodyPr>
            <a:lstStyle/>
            <a:p>
              <a:endParaRPr lang="zh-CN" altLang="en-US" sz="2800"/>
            </a:p>
          </p:txBody>
        </p:sp>
        <p:sp>
          <p:nvSpPr>
            <p:cNvPr id="12" name="Freeform 327"/>
            <p:cNvSpPr>
              <a:spLocks/>
            </p:cNvSpPr>
            <p:nvPr/>
          </p:nvSpPr>
          <p:spPr bwMode="auto">
            <a:xfrm>
              <a:off x="10221913" y="574675"/>
              <a:ext cx="801688" cy="849312"/>
            </a:xfrm>
            <a:custGeom>
              <a:avLst/>
              <a:gdLst>
                <a:gd name="T0" fmla="*/ 442 w 493"/>
                <a:gd name="T1" fmla="*/ 5 h 522"/>
                <a:gd name="T2" fmla="*/ 412 w 493"/>
                <a:gd name="T3" fmla="*/ 0 h 522"/>
                <a:gd name="T4" fmla="*/ 380 w 493"/>
                <a:gd name="T5" fmla="*/ 0 h 522"/>
                <a:gd name="T6" fmla="*/ 348 w 493"/>
                <a:gd name="T7" fmla="*/ 0 h 522"/>
                <a:gd name="T8" fmla="*/ 318 w 493"/>
                <a:gd name="T9" fmla="*/ 5 h 522"/>
                <a:gd name="T10" fmla="*/ 276 w 493"/>
                <a:gd name="T11" fmla="*/ 69 h 522"/>
                <a:gd name="T12" fmla="*/ 246 w 493"/>
                <a:gd name="T13" fmla="*/ 180 h 522"/>
                <a:gd name="T14" fmla="*/ 217 w 493"/>
                <a:gd name="T15" fmla="*/ 69 h 522"/>
                <a:gd name="T16" fmla="*/ 175 w 493"/>
                <a:gd name="T17" fmla="*/ 5 h 522"/>
                <a:gd name="T18" fmla="*/ 144 w 493"/>
                <a:gd name="T19" fmla="*/ 0 h 522"/>
                <a:gd name="T20" fmla="*/ 112 w 493"/>
                <a:gd name="T21" fmla="*/ 0 h 522"/>
                <a:gd name="T22" fmla="*/ 80 w 493"/>
                <a:gd name="T23" fmla="*/ 0 h 522"/>
                <a:gd name="T24" fmla="*/ 50 w 493"/>
                <a:gd name="T25" fmla="*/ 5 h 522"/>
                <a:gd name="T26" fmla="*/ 7 w 493"/>
                <a:gd name="T27" fmla="*/ 94 h 522"/>
                <a:gd name="T28" fmla="*/ 18 w 493"/>
                <a:gd name="T29" fmla="*/ 250 h 522"/>
                <a:gd name="T30" fmla="*/ 50 w 493"/>
                <a:gd name="T31" fmla="*/ 250 h 522"/>
                <a:gd name="T32" fmla="*/ 29 w 493"/>
                <a:gd name="T33" fmla="*/ 344 h 522"/>
                <a:gd name="T34" fmla="*/ 60 w 493"/>
                <a:gd name="T35" fmla="*/ 344 h 522"/>
                <a:gd name="T36" fmla="*/ 81 w 493"/>
                <a:gd name="T37" fmla="*/ 522 h 522"/>
                <a:gd name="T38" fmla="*/ 106 w 493"/>
                <a:gd name="T39" fmla="*/ 522 h 522"/>
                <a:gd name="T40" fmla="*/ 106 w 493"/>
                <a:gd name="T41" fmla="*/ 344 h 522"/>
                <a:gd name="T42" fmla="*/ 118 w 493"/>
                <a:gd name="T43" fmla="*/ 344 h 522"/>
                <a:gd name="T44" fmla="*/ 118 w 493"/>
                <a:gd name="T45" fmla="*/ 522 h 522"/>
                <a:gd name="T46" fmla="*/ 144 w 493"/>
                <a:gd name="T47" fmla="*/ 522 h 522"/>
                <a:gd name="T48" fmla="*/ 164 w 493"/>
                <a:gd name="T49" fmla="*/ 344 h 522"/>
                <a:gd name="T50" fmla="*/ 196 w 493"/>
                <a:gd name="T51" fmla="*/ 344 h 522"/>
                <a:gd name="T52" fmla="*/ 175 w 493"/>
                <a:gd name="T53" fmla="*/ 250 h 522"/>
                <a:gd name="T54" fmla="*/ 175 w 493"/>
                <a:gd name="T55" fmla="*/ 103 h 522"/>
                <a:gd name="T56" fmla="*/ 230 w 493"/>
                <a:gd name="T57" fmla="*/ 240 h 522"/>
                <a:gd name="T58" fmla="*/ 262 w 493"/>
                <a:gd name="T59" fmla="*/ 240 h 522"/>
                <a:gd name="T60" fmla="*/ 317 w 493"/>
                <a:gd name="T61" fmla="*/ 103 h 522"/>
                <a:gd name="T62" fmla="*/ 317 w 493"/>
                <a:gd name="T63" fmla="*/ 250 h 522"/>
                <a:gd name="T64" fmla="*/ 317 w 493"/>
                <a:gd name="T65" fmla="*/ 522 h 522"/>
                <a:gd name="T66" fmla="*/ 359 w 493"/>
                <a:gd name="T67" fmla="*/ 522 h 522"/>
                <a:gd name="T68" fmla="*/ 380 w 493"/>
                <a:gd name="T69" fmla="*/ 292 h 522"/>
                <a:gd name="T70" fmla="*/ 401 w 493"/>
                <a:gd name="T71" fmla="*/ 522 h 522"/>
                <a:gd name="T72" fmla="*/ 443 w 493"/>
                <a:gd name="T73" fmla="*/ 522 h 522"/>
                <a:gd name="T74" fmla="*/ 443 w 493"/>
                <a:gd name="T75" fmla="*/ 250 h 522"/>
                <a:gd name="T76" fmla="*/ 475 w 493"/>
                <a:gd name="T77" fmla="*/ 250 h 522"/>
                <a:gd name="T78" fmla="*/ 485 w 493"/>
                <a:gd name="T79" fmla="*/ 94 h 522"/>
                <a:gd name="T80" fmla="*/ 442 w 493"/>
                <a:gd name="T81" fmla="*/ 5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93" h="522">
                  <a:moveTo>
                    <a:pt x="442" y="5"/>
                  </a:moveTo>
                  <a:cubicBezTo>
                    <a:pt x="434" y="2"/>
                    <a:pt x="424" y="0"/>
                    <a:pt x="412" y="0"/>
                  </a:cubicBezTo>
                  <a:cubicBezTo>
                    <a:pt x="380" y="0"/>
                    <a:pt x="380" y="0"/>
                    <a:pt x="380" y="0"/>
                  </a:cubicBezTo>
                  <a:cubicBezTo>
                    <a:pt x="348" y="0"/>
                    <a:pt x="348" y="0"/>
                    <a:pt x="348" y="0"/>
                  </a:cubicBezTo>
                  <a:cubicBezTo>
                    <a:pt x="336" y="0"/>
                    <a:pt x="326" y="2"/>
                    <a:pt x="318" y="5"/>
                  </a:cubicBezTo>
                  <a:cubicBezTo>
                    <a:pt x="287" y="17"/>
                    <a:pt x="281" y="47"/>
                    <a:pt x="276" y="69"/>
                  </a:cubicBezTo>
                  <a:cubicBezTo>
                    <a:pt x="246" y="180"/>
                    <a:pt x="246" y="180"/>
                    <a:pt x="246" y="180"/>
                  </a:cubicBezTo>
                  <a:cubicBezTo>
                    <a:pt x="217" y="69"/>
                    <a:pt x="217" y="69"/>
                    <a:pt x="217" y="69"/>
                  </a:cubicBezTo>
                  <a:cubicBezTo>
                    <a:pt x="211" y="46"/>
                    <a:pt x="205" y="17"/>
                    <a:pt x="175" y="5"/>
                  </a:cubicBezTo>
                  <a:cubicBezTo>
                    <a:pt x="166" y="2"/>
                    <a:pt x="156" y="0"/>
                    <a:pt x="144" y="0"/>
                  </a:cubicBezTo>
                  <a:cubicBezTo>
                    <a:pt x="112" y="0"/>
                    <a:pt x="112" y="0"/>
                    <a:pt x="112" y="0"/>
                  </a:cubicBezTo>
                  <a:cubicBezTo>
                    <a:pt x="80" y="0"/>
                    <a:pt x="80" y="0"/>
                    <a:pt x="80" y="0"/>
                  </a:cubicBezTo>
                  <a:cubicBezTo>
                    <a:pt x="68" y="0"/>
                    <a:pt x="58" y="2"/>
                    <a:pt x="50" y="5"/>
                  </a:cubicBezTo>
                  <a:cubicBezTo>
                    <a:pt x="0" y="25"/>
                    <a:pt x="7" y="94"/>
                    <a:pt x="7" y="94"/>
                  </a:cubicBezTo>
                  <a:cubicBezTo>
                    <a:pt x="18" y="250"/>
                    <a:pt x="18" y="250"/>
                    <a:pt x="18" y="250"/>
                  </a:cubicBezTo>
                  <a:cubicBezTo>
                    <a:pt x="50" y="250"/>
                    <a:pt x="50" y="250"/>
                    <a:pt x="50" y="250"/>
                  </a:cubicBezTo>
                  <a:cubicBezTo>
                    <a:pt x="29" y="344"/>
                    <a:pt x="29" y="344"/>
                    <a:pt x="29" y="344"/>
                  </a:cubicBezTo>
                  <a:cubicBezTo>
                    <a:pt x="60" y="344"/>
                    <a:pt x="60" y="344"/>
                    <a:pt x="60" y="344"/>
                  </a:cubicBezTo>
                  <a:cubicBezTo>
                    <a:pt x="81" y="522"/>
                    <a:pt x="81" y="522"/>
                    <a:pt x="81" y="522"/>
                  </a:cubicBezTo>
                  <a:cubicBezTo>
                    <a:pt x="106" y="522"/>
                    <a:pt x="106" y="522"/>
                    <a:pt x="106" y="522"/>
                  </a:cubicBezTo>
                  <a:cubicBezTo>
                    <a:pt x="106" y="344"/>
                    <a:pt x="106" y="344"/>
                    <a:pt x="106" y="344"/>
                  </a:cubicBezTo>
                  <a:cubicBezTo>
                    <a:pt x="118" y="344"/>
                    <a:pt x="118" y="344"/>
                    <a:pt x="118" y="344"/>
                  </a:cubicBezTo>
                  <a:cubicBezTo>
                    <a:pt x="118" y="522"/>
                    <a:pt x="118" y="522"/>
                    <a:pt x="118" y="522"/>
                  </a:cubicBezTo>
                  <a:cubicBezTo>
                    <a:pt x="144" y="522"/>
                    <a:pt x="144" y="522"/>
                    <a:pt x="144" y="522"/>
                  </a:cubicBezTo>
                  <a:cubicBezTo>
                    <a:pt x="164" y="344"/>
                    <a:pt x="164" y="344"/>
                    <a:pt x="164" y="344"/>
                  </a:cubicBezTo>
                  <a:cubicBezTo>
                    <a:pt x="196" y="344"/>
                    <a:pt x="196" y="344"/>
                    <a:pt x="196" y="344"/>
                  </a:cubicBezTo>
                  <a:cubicBezTo>
                    <a:pt x="175" y="250"/>
                    <a:pt x="175" y="250"/>
                    <a:pt x="175" y="250"/>
                  </a:cubicBezTo>
                  <a:cubicBezTo>
                    <a:pt x="175" y="103"/>
                    <a:pt x="175" y="103"/>
                    <a:pt x="175" y="103"/>
                  </a:cubicBezTo>
                  <a:cubicBezTo>
                    <a:pt x="230" y="240"/>
                    <a:pt x="230" y="240"/>
                    <a:pt x="230" y="240"/>
                  </a:cubicBezTo>
                  <a:cubicBezTo>
                    <a:pt x="262" y="240"/>
                    <a:pt x="262" y="240"/>
                    <a:pt x="262" y="240"/>
                  </a:cubicBezTo>
                  <a:cubicBezTo>
                    <a:pt x="317" y="103"/>
                    <a:pt x="317" y="103"/>
                    <a:pt x="317" y="103"/>
                  </a:cubicBezTo>
                  <a:cubicBezTo>
                    <a:pt x="317" y="250"/>
                    <a:pt x="317" y="250"/>
                    <a:pt x="317" y="250"/>
                  </a:cubicBezTo>
                  <a:cubicBezTo>
                    <a:pt x="317" y="522"/>
                    <a:pt x="317" y="522"/>
                    <a:pt x="317" y="522"/>
                  </a:cubicBezTo>
                  <a:cubicBezTo>
                    <a:pt x="359" y="522"/>
                    <a:pt x="359" y="522"/>
                    <a:pt x="359" y="522"/>
                  </a:cubicBezTo>
                  <a:cubicBezTo>
                    <a:pt x="380" y="292"/>
                    <a:pt x="380" y="292"/>
                    <a:pt x="380" y="292"/>
                  </a:cubicBezTo>
                  <a:cubicBezTo>
                    <a:pt x="401" y="522"/>
                    <a:pt x="401" y="522"/>
                    <a:pt x="401" y="522"/>
                  </a:cubicBezTo>
                  <a:cubicBezTo>
                    <a:pt x="443" y="522"/>
                    <a:pt x="443" y="522"/>
                    <a:pt x="443" y="522"/>
                  </a:cubicBezTo>
                  <a:cubicBezTo>
                    <a:pt x="443" y="250"/>
                    <a:pt x="443" y="250"/>
                    <a:pt x="443" y="250"/>
                  </a:cubicBezTo>
                  <a:cubicBezTo>
                    <a:pt x="475" y="250"/>
                    <a:pt x="475" y="250"/>
                    <a:pt x="475" y="250"/>
                  </a:cubicBezTo>
                  <a:cubicBezTo>
                    <a:pt x="485" y="94"/>
                    <a:pt x="485" y="94"/>
                    <a:pt x="485" y="94"/>
                  </a:cubicBezTo>
                  <a:cubicBezTo>
                    <a:pt x="485" y="94"/>
                    <a:pt x="493" y="25"/>
                    <a:pt x="442" y="5"/>
                  </a:cubicBezTo>
                  <a:close/>
                </a:path>
              </a:pathLst>
            </a:custGeom>
            <a:solidFill>
              <a:srgbClr val="C55A11"/>
            </a:solidFill>
            <a:ln>
              <a:noFill/>
            </a:ln>
            <a:extLst/>
          </p:spPr>
          <p:txBody>
            <a:bodyPr vert="horz" wrap="square" lIns="91440" tIns="45720" rIns="91440" bIns="45720" numCol="1" anchor="t" anchorCtr="0" compatLnSpc="1">
              <a:prstTxWarp prst="textNoShape">
                <a:avLst/>
              </a:prstTxWarp>
            </a:bodyPr>
            <a:lstStyle/>
            <a:p>
              <a:endParaRPr lang="zh-CN" altLang="en-US" sz="2800"/>
            </a:p>
          </p:txBody>
        </p:sp>
      </p:grpSp>
      <p:sp>
        <p:nvSpPr>
          <p:cNvPr id="16" name="椭圆 15"/>
          <p:cNvSpPr/>
          <p:nvPr/>
        </p:nvSpPr>
        <p:spPr>
          <a:xfrm>
            <a:off x="1279628" y="1929334"/>
            <a:ext cx="9528754" cy="4059730"/>
          </a:xfrm>
          <a:prstGeom prst="ellipse">
            <a:avLst/>
          </a:prstGeom>
          <a:noFill/>
          <a:ln>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3200" dirty="0" smtClean="0">
                <a:solidFill>
                  <a:srgbClr val="C00000"/>
                </a:solidFill>
              </a:rPr>
              <a:t>一日</a:t>
            </a:r>
            <a:r>
              <a:rPr lang="zh-TW" altLang="en-US" sz="3200" dirty="0">
                <a:solidFill>
                  <a:srgbClr val="C00000"/>
                </a:solidFill>
              </a:rPr>
              <a:t>我騎著我的腳踏車，橫過了一條約</a:t>
            </a:r>
            <a:r>
              <a:rPr lang="en-US" altLang="zh-TW" sz="3200" dirty="0">
                <a:solidFill>
                  <a:srgbClr val="C00000"/>
                </a:solidFill>
              </a:rPr>
              <a:t>15</a:t>
            </a:r>
            <a:r>
              <a:rPr lang="zh-TW" altLang="en-US" sz="3200" dirty="0">
                <a:solidFill>
                  <a:srgbClr val="C00000"/>
                </a:solidFill>
              </a:rPr>
              <a:t>公分的未乾油漆。在以直線前進後不久，我向後看了輪子留在路上的痕跡。會看到什麼</a:t>
            </a:r>
            <a:r>
              <a:rPr lang="zh-TW" altLang="en-US" sz="3200" dirty="0" smtClean="0">
                <a:solidFill>
                  <a:srgbClr val="C00000"/>
                </a:solidFill>
              </a:rPr>
              <a:t>？</a:t>
            </a:r>
            <a:endParaRPr lang="en-US" altLang="zh-TW" sz="3200" dirty="0" smtClean="0">
              <a:solidFill>
                <a:srgbClr val="C00000"/>
              </a:solidFill>
            </a:endParaRPr>
          </a:p>
          <a:p>
            <a:endParaRPr lang="en-US" altLang="zh-TW" dirty="0" smtClean="0">
              <a:solidFill>
                <a:srgbClr val="C00000"/>
              </a:solidFill>
            </a:endParaRPr>
          </a:p>
          <a:p>
            <a:r>
              <a:rPr lang="en-US" altLang="zh-TW" dirty="0">
                <a:solidFill>
                  <a:srgbClr val="C00000"/>
                </a:solidFill>
              </a:rPr>
              <a:t>-</a:t>
            </a:r>
            <a:r>
              <a:rPr lang="zh-TW" altLang="en-US" dirty="0" smtClean="0">
                <a:solidFill>
                  <a:srgbClr val="C00000"/>
                </a:solidFill>
              </a:rPr>
              <a:t>引</a:t>
            </a:r>
            <a:r>
              <a:rPr lang="zh-TW" altLang="en-US" dirty="0">
                <a:solidFill>
                  <a:srgbClr val="C00000"/>
                </a:solidFill>
              </a:rPr>
              <a:t>自數學思考</a:t>
            </a:r>
            <a:r>
              <a:rPr lang="en-US" altLang="zh-TW" dirty="0">
                <a:solidFill>
                  <a:srgbClr val="C00000"/>
                </a:solidFill>
              </a:rPr>
              <a:t>p.63</a:t>
            </a:r>
            <a:r>
              <a:rPr lang="zh-TW" altLang="en-US" dirty="0" smtClean="0">
                <a:solidFill>
                  <a:srgbClr val="C00000"/>
                </a:solidFill>
              </a:rPr>
              <a:t>「</a:t>
            </a:r>
            <a:r>
              <a:rPr lang="zh-TW" altLang="en-US" dirty="0">
                <a:solidFill>
                  <a:srgbClr val="C00000"/>
                </a:solidFill>
              </a:rPr>
              <a:t>沾上油漆的</a:t>
            </a:r>
            <a:r>
              <a:rPr lang="zh-TW" altLang="en-US" dirty="0" smtClean="0">
                <a:solidFill>
                  <a:srgbClr val="C00000"/>
                </a:solidFill>
              </a:rPr>
              <a:t>輪胎」</a:t>
            </a:r>
            <a:r>
              <a:rPr lang="en-US" altLang="zh-TW" dirty="0" smtClean="0">
                <a:solidFill>
                  <a:srgbClr val="C00000"/>
                </a:solidFill>
              </a:rPr>
              <a:t> </a:t>
            </a:r>
            <a:endParaRPr lang="en-US" altLang="zh-TW" dirty="0">
              <a:solidFill>
                <a:srgbClr val="C00000"/>
              </a:solidFill>
            </a:endParaRPr>
          </a:p>
          <a:p>
            <a:endParaRPr lang="en-US" altLang="zh-TW" dirty="0" smtClean="0">
              <a:solidFill>
                <a:srgbClr val="C00000"/>
              </a:solidFill>
            </a:endParaRPr>
          </a:p>
        </p:txBody>
      </p:sp>
      <p:sp>
        <p:nvSpPr>
          <p:cNvPr id="18" name="椭圆 17"/>
          <p:cNvSpPr/>
          <p:nvPr/>
        </p:nvSpPr>
        <p:spPr>
          <a:xfrm>
            <a:off x="10017537" y="1875256"/>
            <a:ext cx="1055438" cy="1055438"/>
          </a:xfrm>
          <a:prstGeom prst="ellipse">
            <a:avLst/>
          </a:prstGeom>
          <a:noFill/>
          <a:ln>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9477530" y="1691736"/>
            <a:ext cx="763987" cy="763987"/>
          </a:xfrm>
          <a:prstGeom prst="ellipse">
            <a:avLst/>
          </a:prstGeom>
          <a:noFill/>
          <a:ln>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圖片 19" descr="「腳踏車」的圖片搜尋結果"/>
          <p:cNvPicPr/>
          <p:nvPr/>
        </p:nvPicPr>
        <p:blipFill>
          <a:blip r:embed="rId2" cstate="print"/>
          <a:srcRect/>
          <a:stretch>
            <a:fillRect/>
          </a:stretch>
        </p:blipFill>
        <p:spPr bwMode="auto">
          <a:xfrm>
            <a:off x="8195405" y="4516120"/>
            <a:ext cx="3644265" cy="2341880"/>
          </a:xfrm>
          <a:prstGeom prst="rect">
            <a:avLst/>
          </a:prstGeom>
          <a:noFill/>
          <a:ln w="9525">
            <a:noFill/>
            <a:miter lim="800000"/>
            <a:headEnd/>
            <a:tailEnd/>
          </a:ln>
        </p:spPr>
      </p:pic>
    </p:spTree>
    <p:extLst>
      <p:ext uri="{BB962C8B-B14F-4D97-AF65-F5344CB8AC3E}">
        <p14:creationId xmlns:p14="http://schemas.microsoft.com/office/powerpoint/2010/main" val="12468269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8150" y="432137"/>
            <a:ext cx="3886200" cy="5839917"/>
          </a:xfrm>
          <a:prstGeom prst="rect">
            <a:avLst/>
          </a:prstGeom>
        </p:spPr>
      </p:pic>
      <p:sp>
        <p:nvSpPr>
          <p:cNvPr id="2" name="矩形 1"/>
          <p:cNvSpPr/>
          <p:nvPr/>
        </p:nvSpPr>
        <p:spPr>
          <a:xfrm>
            <a:off x="304799" y="1255296"/>
            <a:ext cx="7620001" cy="5016758"/>
          </a:xfrm>
          <a:prstGeom prst="rect">
            <a:avLst/>
          </a:prstGeom>
        </p:spPr>
        <p:txBody>
          <a:bodyPr wrap="square">
            <a:spAutoFit/>
          </a:bodyPr>
          <a:lstStyle/>
          <a:p>
            <a:r>
              <a:rPr lang="zh-TW" altLang="zh-TW" sz="3200" dirty="0">
                <a:solidFill>
                  <a:srgbClr val="C00000"/>
                </a:solidFill>
              </a:rPr>
              <a:t>夏洛客福爾摩斯</a:t>
            </a:r>
            <a:r>
              <a:rPr lang="en-US" altLang="zh-TW" sz="3200" dirty="0">
                <a:solidFill>
                  <a:srgbClr val="C00000"/>
                </a:solidFill>
              </a:rPr>
              <a:t>(</a:t>
            </a:r>
            <a:r>
              <a:rPr lang="en-US" altLang="zh-TW" sz="3200" b="1" dirty="0">
                <a:solidFill>
                  <a:srgbClr val="C00000"/>
                </a:solidFill>
              </a:rPr>
              <a:t>Sherlock Holmes)</a:t>
            </a:r>
            <a:r>
              <a:rPr lang="zh-TW" altLang="zh-TW" sz="3200" dirty="0">
                <a:solidFill>
                  <a:srgbClr val="C00000"/>
                </a:solidFill>
              </a:rPr>
              <a:t>是一個由</a:t>
            </a:r>
            <a:r>
              <a:rPr lang="en-US" altLang="zh-TW" sz="3200" dirty="0">
                <a:solidFill>
                  <a:srgbClr val="C00000"/>
                </a:solidFill>
              </a:rPr>
              <a:t>19</a:t>
            </a:r>
            <a:r>
              <a:rPr lang="zh-TW" altLang="zh-TW" sz="3200" dirty="0">
                <a:solidFill>
                  <a:srgbClr val="C00000"/>
                </a:solidFill>
              </a:rPr>
              <a:t>世紀末的英國</a:t>
            </a:r>
            <a:r>
              <a:rPr lang="en-US" altLang="zh-TW" sz="3200" u="sng" dirty="0" err="1">
                <a:solidFill>
                  <a:srgbClr val="C00000"/>
                </a:solidFill>
                <a:hlinkClick r:id="rId3" tooltip="偵探小說"/>
              </a:rPr>
              <a:t>偵探小說</a:t>
            </a:r>
            <a:r>
              <a:rPr lang="zh-TW" altLang="zh-TW" sz="3200" dirty="0">
                <a:solidFill>
                  <a:srgbClr val="C00000"/>
                </a:solidFill>
              </a:rPr>
              <a:t>家</a:t>
            </a:r>
            <a:r>
              <a:rPr lang="en-US" altLang="zh-TW" sz="3200" u="sng" dirty="0" err="1">
                <a:solidFill>
                  <a:srgbClr val="C00000"/>
                </a:solidFill>
                <a:hlinkClick r:id="rId4" tooltip="亞瑟·柯南·道爾"/>
              </a:rPr>
              <a:t>亞瑟·柯南·道爾</a:t>
            </a:r>
            <a:r>
              <a:rPr lang="zh-TW" altLang="zh-TW" sz="3200" dirty="0">
                <a:solidFill>
                  <a:srgbClr val="C00000"/>
                </a:solidFill>
              </a:rPr>
              <a:t>所塑造的一個才華橫溢的虛構</a:t>
            </a:r>
            <a:r>
              <a:rPr lang="en-US" altLang="zh-TW" sz="3200" u="sng" dirty="0" err="1">
                <a:solidFill>
                  <a:srgbClr val="C00000"/>
                </a:solidFill>
                <a:hlinkClick r:id="rId5" tooltip="偵探"/>
              </a:rPr>
              <a:t>偵探</a:t>
            </a:r>
            <a:r>
              <a:rPr lang="zh-TW" altLang="zh-TW" sz="3200" dirty="0">
                <a:solidFill>
                  <a:srgbClr val="C00000"/>
                </a:solidFill>
              </a:rPr>
              <a:t>福爾摩斯對物證的分析既科學又精確。他的方式包括使用潛在指紋，如足跡、蹄印、自行車痕跡來對犯罪現場做出鑑定（《血字的研究》、《銀色馬》、《修院學校》、《巴斯克維爾的獵犬》、《博斯科姆比溪谷秘案》）。我們今天也一起來當當福爾摩斯吧</a:t>
            </a:r>
            <a:r>
              <a:rPr lang="en-US" altLang="zh-TW" sz="3200" dirty="0">
                <a:solidFill>
                  <a:srgbClr val="C00000"/>
                </a:solidFill>
              </a:rPr>
              <a:t>!</a:t>
            </a:r>
            <a:endParaRPr lang="zh-TW" altLang="zh-TW" sz="3200" dirty="0">
              <a:solidFill>
                <a:srgbClr val="C00000"/>
              </a:solidFill>
            </a:endParaRPr>
          </a:p>
        </p:txBody>
      </p:sp>
      <p:sp>
        <p:nvSpPr>
          <p:cNvPr id="4" name="矩形 3"/>
          <p:cNvSpPr/>
          <p:nvPr/>
        </p:nvSpPr>
        <p:spPr>
          <a:xfrm>
            <a:off x="1198217" y="318239"/>
            <a:ext cx="5277407" cy="769441"/>
          </a:xfrm>
          <a:prstGeom prst="rect">
            <a:avLst/>
          </a:prstGeom>
        </p:spPr>
        <p:txBody>
          <a:bodyPr wrap="none">
            <a:spAutoFit/>
          </a:bodyPr>
          <a:lstStyle/>
          <a:p>
            <a:r>
              <a:rPr lang="zh-TW" altLang="en-US" sz="4400" b="1" i="0" dirty="0" smtClean="0">
                <a:solidFill>
                  <a:schemeClr val="accent2">
                    <a:lumMod val="75000"/>
                  </a:schemeClr>
                </a:solidFill>
                <a:effectLst/>
                <a:latin typeface="Simsun" panose="02010600030101010101" pitchFamily="2" charset="-122"/>
                <a:ea typeface="Simsun" panose="02010600030101010101" pitchFamily="2" charset="-122"/>
              </a:rPr>
              <a:t>延伸問題：</a:t>
            </a:r>
            <a:r>
              <a:rPr lang="zh-TW" altLang="en-US" sz="4400" b="1" dirty="0" smtClean="0">
                <a:solidFill>
                  <a:schemeClr val="accent2">
                    <a:lumMod val="75000"/>
                  </a:schemeClr>
                </a:solidFill>
                <a:latin typeface="Simsun" panose="02010600030101010101" pitchFamily="2" charset="-122"/>
                <a:ea typeface="Simsun" panose="02010600030101010101" pitchFamily="2" charset="-122"/>
              </a:rPr>
              <a:t>兩圓軌跡</a:t>
            </a:r>
            <a:endParaRPr lang="zh-CN" altLang="en-US" sz="4400" b="1" dirty="0"/>
          </a:p>
        </p:txBody>
      </p:sp>
    </p:spTree>
    <p:extLst>
      <p:ext uri="{BB962C8B-B14F-4D97-AF65-F5344CB8AC3E}">
        <p14:creationId xmlns:p14="http://schemas.microsoft.com/office/powerpoint/2010/main" val="343710647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cycle Tracks - Which Way Did the Bicycle Go_ - YouTube (480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60867"/>
          </a:xfrm>
          <a:prstGeom prst="rect">
            <a:avLst/>
          </a:prstGeom>
        </p:spPr>
      </p:pic>
    </p:spTree>
    <p:extLst>
      <p:ext uri="{BB962C8B-B14F-4D97-AF65-F5344CB8AC3E}">
        <p14:creationId xmlns:p14="http://schemas.microsoft.com/office/powerpoint/2010/main" val="41045165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_20180620_143846.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12751" y="3305175"/>
            <a:ext cx="5359310" cy="3014663"/>
          </a:xfrm>
          <a:prstGeom prst="rect">
            <a:avLst/>
          </a:prstGeom>
          <a:ln>
            <a:noFill/>
          </a:ln>
          <a:effectLst>
            <a:outerShdw blurRad="292100" dist="139700" dir="2700000" algn="tl" rotWithShape="0">
              <a:srgbClr val="333333">
                <a:alpha val="65000"/>
              </a:srgbClr>
            </a:outerShdw>
          </a:effectLst>
        </p:spPr>
      </p:pic>
      <p:pic>
        <p:nvPicPr>
          <p:cNvPr id="3" name="圖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3206" y="398860"/>
            <a:ext cx="4978399" cy="2800350"/>
          </a:xfrm>
          <a:prstGeom prst="rect">
            <a:avLst/>
          </a:prstGeom>
          <a:ln>
            <a:noFill/>
          </a:ln>
          <a:effectLst>
            <a:outerShdw blurRad="292100" dist="139700" dir="2700000" algn="tl" rotWithShape="0">
              <a:srgbClr val="333333">
                <a:alpha val="65000"/>
              </a:srgbClr>
            </a:outerShdw>
          </a:effectLst>
        </p:spPr>
      </p:pic>
      <p:pic>
        <p:nvPicPr>
          <p:cNvPr id="4" name="V_20180620_142706.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051550" y="3305175"/>
            <a:ext cx="5416549" cy="3046860"/>
          </a:xfrm>
          <a:prstGeom prst="rect">
            <a:avLst/>
          </a:prstGeom>
          <a:ln>
            <a:noFill/>
          </a:ln>
          <a:effectLst>
            <a:outerShdw blurRad="292100" dist="139700" dir="2700000" algn="tl" rotWithShape="0">
              <a:srgbClr val="333333">
                <a:alpha val="65000"/>
              </a:srgbClr>
            </a:outerShdw>
          </a:effectLst>
        </p:spPr>
      </p:pic>
      <p:pic>
        <p:nvPicPr>
          <p:cNvPr id="5" name="圖片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62699" y="502445"/>
            <a:ext cx="4794249" cy="26967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399496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正負得負、負正得負</a:t>
            </a:r>
            <a:endParaRPr lang="zh-TW" altLang="en-US" dirty="0"/>
          </a:p>
        </p:txBody>
      </p:sp>
      <p:sp>
        <p:nvSpPr>
          <p:cNvPr id="3" name="內容版面配置區 2"/>
          <p:cNvSpPr>
            <a:spLocks noGrp="1"/>
          </p:cNvSpPr>
          <p:nvPr>
            <p:ph idx="1"/>
          </p:nvPr>
        </p:nvSpPr>
        <p:spPr/>
        <p:txBody>
          <a:bodyPr/>
          <a:lstStyle/>
          <a:p>
            <a:r>
              <a:rPr lang="zh-TW" altLang="en-US" dirty="0"/>
              <a:t>是代數結構運算過程中，</a:t>
            </a:r>
            <a:r>
              <a:rPr lang="zh-TW" altLang="en-US" dirty="0" smtClean="0"/>
              <a:t>使用交換律、分配</a:t>
            </a:r>
            <a:r>
              <a:rPr lang="zh-TW" altLang="en-US" dirty="0"/>
              <a:t>率運算後所得的結果</a:t>
            </a:r>
            <a:endParaRPr lang="en-US" altLang="zh-TW" dirty="0" smtClean="0"/>
          </a:p>
          <a:p>
            <a:r>
              <a:rPr lang="en-US" altLang="zh-TW" dirty="0" smtClean="0"/>
              <a:t>(-</a:t>
            </a:r>
            <a:r>
              <a:rPr lang="en-US" altLang="zh-TW" dirty="0"/>
              <a:t>5)×3</a:t>
            </a:r>
            <a:r>
              <a:rPr lang="zh-TW" altLang="en-US" dirty="0"/>
              <a:t>＋</a:t>
            </a:r>
            <a:r>
              <a:rPr lang="en-US" altLang="zh-TW" dirty="0"/>
              <a:t>5×3</a:t>
            </a:r>
            <a:r>
              <a:rPr lang="zh-TW" altLang="en-US" dirty="0"/>
              <a:t>＝</a:t>
            </a:r>
            <a:r>
              <a:rPr lang="en-US" altLang="zh-TW" dirty="0"/>
              <a:t>(-5</a:t>
            </a:r>
            <a:r>
              <a:rPr lang="zh-TW" altLang="en-US" dirty="0"/>
              <a:t>＋</a:t>
            </a:r>
            <a:r>
              <a:rPr lang="en-US" altLang="zh-TW" dirty="0"/>
              <a:t>5)×3</a:t>
            </a:r>
            <a:r>
              <a:rPr lang="zh-TW" altLang="en-US" dirty="0"/>
              <a:t>＝</a:t>
            </a:r>
            <a:r>
              <a:rPr lang="en-US" altLang="zh-TW" dirty="0"/>
              <a:t>0×3</a:t>
            </a:r>
            <a:r>
              <a:rPr lang="zh-TW" altLang="en-US" dirty="0"/>
              <a:t>＝</a:t>
            </a:r>
            <a:r>
              <a:rPr lang="en-US" altLang="zh-TW" dirty="0"/>
              <a:t>0</a:t>
            </a:r>
            <a:r>
              <a:rPr lang="zh-TW" altLang="en-US" dirty="0"/>
              <a:t>和</a:t>
            </a:r>
            <a:r>
              <a:rPr lang="en-US" altLang="zh-TW" dirty="0"/>
              <a:t>3×(-5)</a:t>
            </a:r>
            <a:r>
              <a:rPr lang="zh-TW" altLang="en-US" dirty="0"/>
              <a:t>＋</a:t>
            </a:r>
            <a:r>
              <a:rPr lang="en-US" altLang="zh-TW" dirty="0"/>
              <a:t>3×5</a:t>
            </a:r>
            <a:r>
              <a:rPr lang="zh-TW" altLang="en-US" dirty="0"/>
              <a:t>＝</a:t>
            </a:r>
            <a:r>
              <a:rPr lang="en-US" altLang="zh-TW" dirty="0"/>
              <a:t>3×(-5</a:t>
            </a:r>
            <a:r>
              <a:rPr lang="zh-TW" altLang="en-US" dirty="0"/>
              <a:t>＋</a:t>
            </a:r>
            <a:r>
              <a:rPr lang="en-US" altLang="zh-TW" dirty="0"/>
              <a:t>5)</a:t>
            </a:r>
            <a:r>
              <a:rPr lang="zh-TW" altLang="en-US" dirty="0"/>
              <a:t>＝</a:t>
            </a:r>
            <a:r>
              <a:rPr lang="en-US" altLang="zh-TW" dirty="0"/>
              <a:t>3×0</a:t>
            </a:r>
            <a:r>
              <a:rPr lang="zh-TW" altLang="en-US" dirty="0"/>
              <a:t>＝</a:t>
            </a:r>
            <a:r>
              <a:rPr lang="en-US" altLang="zh-TW" dirty="0"/>
              <a:t>0</a:t>
            </a:r>
            <a:r>
              <a:rPr lang="zh-TW" altLang="en-US" dirty="0"/>
              <a:t>。</a:t>
            </a:r>
            <a:r>
              <a:rPr lang="en-US" altLang="zh-TW" dirty="0"/>
              <a:t>(-5)×3</a:t>
            </a:r>
            <a:r>
              <a:rPr lang="zh-TW" altLang="en-US" dirty="0"/>
              <a:t>和</a:t>
            </a:r>
            <a:r>
              <a:rPr lang="en-US" altLang="zh-TW" dirty="0"/>
              <a:t>3×(-5)</a:t>
            </a:r>
            <a:r>
              <a:rPr lang="zh-TW" altLang="en-US" dirty="0"/>
              <a:t>都是</a:t>
            </a:r>
            <a:r>
              <a:rPr lang="en-US" altLang="zh-TW" dirty="0"/>
              <a:t>15</a:t>
            </a:r>
            <a:r>
              <a:rPr lang="zh-TW" altLang="en-US" dirty="0"/>
              <a:t>的相反數，所以彼此相等，你可以看到交換律和分配律介入了這個證明。</a:t>
            </a:r>
          </a:p>
        </p:txBody>
      </p:sp>
    </p:spTree>
    <p:extLst>
      <p:ext uri="{BB962C8B-B14F-4D97-AF65-F5344CB8AC3E}">
        <p14:creationId xmlns:p14="http://schemas.microsoft.com/office/powerpoint/2010/main" val="3353493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4" y="0"/>
            <a:ext cx="9144001" cy="6858000"/>
          </a:xfrm>
          <a:prstGeom prst="rect">
            <a:avLst/>
          </a:prstGeom>
          <a:ln>
            <a:noFill/>
          </a:ln>
          <a:effectLst>
            <a:outerShdw blurRad="292100" dist="139700" dir="2700000" algn="tl" rotWithShape="0">
              <a:srgbClr val="333333">
                <a:alpha val="65000"/>
              </a:srgbClr>
            </a:outerShdw>
          </a:effectLst>
        </p:spPr>
      </p:pic>
      <p:sp>
        <p:nvSpPr>
          <p:cNvPr id="5" name="文字方塊 4"/>
          <p:cNvSpPr txBox="1"/>
          <p:nvPr/>
        </p:nvSpPr>
        <p:spPr>
          <a:xfrm>
            <a:off x="9324975" y="1390650"/>
            <a:ext cx="2705100" cy="2123658"/>
          </a:xfrm>
          <a:prstGeom prst="rect">
            <a:avLst/>
          </a:prstGeom>
          <a:noFill/>
        </p:spPr>
        <p:txBody>
          <a:bodyPr wrap="square" rtlCol="0">
            <a:spAutoFit/>
          </a:bodyPr>
          <a:lstStyle/>
          <a:p>
            <a:r>
              <a:rPr lang="zh-TW" altLang="en-US" sz="4400" dirty="0" smtClean="0"/>
              <a:t>蘆洲國中參加</a:t>
            </a:r>
            <a:r>
              <a:rPr lang="en-US" altLang="zh-TW" sz="4400" dirty="0" smtClean="0"/>
              <a:t>CA</a:t>
            </a:r>
            <a:r>
              <a:rPr lang="zh-TW" altLang="en-US" sz="4400" dirty="0" smtClean="0"/>
              <a:t>的生根研習</a:t>
            </a:r>
            <a:endParaRPr lang="zh-TW" altLang="en-US" sz="4400" dirty="0"/>
          </a:p>
        </p:txBody>
      </p:sp>
      <p:sp>
        <p:nvSpPr>
          <p:cNvPr id="2" name="矩形 1"/>
          <p:cNvSpPr/>
          <p:nvPr/>
        </p:nvSpPr>
        <p:spPr>
          <a:xfrm>
            <a:off x="3295650" y="2247899"/>
            <a:ext cx="962025" cy="23336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4848225" y="1895475"/>
            <a:ext cx="1171575" cy="38385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50777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兩種不同的負負得正</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14:m>
                  <m:oMath xmlns:m="http://schemas.openxmlformats.org/officeDocument/2006/math">
                    <m:r>
                      <a:rPr lang="en-US" altLang="zh-TW" sz="3600" b="0" i="1" smtClean="0">
                        <a:latin typeface="Cambria Math"/>
                      </a:rPr>
                      <m:t>−</m:t>
                    </m:r>
                    <m:d>
                      <m:dPr>
                        <m:ctrlPr>
                          <a:rPr lang="en-US" altLang="zh-TW" sz="3600" b="0" i="1" smtClean="0">
                            <a:latin typeface="Cambria Math"/>
                          </a:rPr>
                        </m:ctrlPr>
                      </m:dPr>
                      <m:e>
                        <m:r>
                          <a:rPr lang="en-US" altLang="zh-TW" sz="3600" b="0" i="1" smtClean="0">
                            <a:latin typeface="Cambria Math"/>
                          </a:rPr>
                          <m:t>−1</m:t>
                        </m:r>
                      </m:e>
                    </m:d>
                    <m:r>
                      <a:rPr lang="en-US" altLang="zh-TW" sz="3600" b="0" i="1" smtClean="0">
                        <a:latin typeface="Cambria Math"/>
                      </a:rPr>
                      <m:t>=1</m:t>
                    </m:r>
                  </m:oMath>
                </a14:m>
                <a:endParaRPr lang="en-US" altLang="zh-TW" sz="3600" dirty="0" smtClean="0"/>
              </a:p>
              <a:p>
                <a:pPr lvl="1"/>
                <a:r>
                  <a:rPr lang="zh-TW" altLang="en-US" sz="2800" dirty="0" smtClean="0"/>
                  <a:t>代表「相反」數的概念，意義是將國小學生所學的數概念，擴充定義在數學上的「有向距離」。</a:t>
                </a:r>
                <a:endParaRPr lang="en-US" altLang="zh-TW" sz="2800" dirty="0" smtClean="0"/>
              </a:p>
              <a:p>
                <a14:m>
                  <m:oMath xmlns:m="http://schemas.openxmlformats.org/officeDocument/2006/math">
                    <m:d>
                      <m:dPr>
                        <m:ctrlPr>
                          <a:rPr lang="en-US" altLang="zh-TW" sz="4000" b="0" i="1" smtClean="0">
                            <a:latin typeface="Cambria Math"/>
                          </a:rPr>
                        </m:ctrlPr>
                      </m:dPr>
                      <m:e>
                        <m:r>
                          <a:rPr lang="en-US" altLang="zh-TW" sz="4000" b="0" i="1" smtClean="0">
                            <a:latin typeface="Cambria Math"/>
                          </a:rPr>
                          <m:t>−1</m:t>
                        </m:r>
                      </m:e>
                    </m:d>
                    <m:r>
                      <a:rPr lang="en-US" altLang="zh-TW" sz="4000" b="0" i="1" smtClean="0">
                        <a:latin typeface="Cambria Math"/>
                        <a:ea typeface="Cambria Math"/>
                      </a:rPr>
                      <m:t>×</m:t>
                    </m:r>
                    <m:d>
                      <m:dPr>
                        <m:ctrlPr>
                          <a:rPr lang="en-US" altLang="zh-TW" sz="4000" b="0" i="1" smtClean="0">
                            <a:latin typeface="Cambria Math"/>
                            <a:ea typeface="Cambria Math"/>
                          </a:rPr>
                        </m:ctrlPr>
                      </m:dPr>
                      <m:e>
                        <m:r>
                          <a:rPr lang="en-US" altLang="zh-TW" sz="4000" b="0" i="1" smtClean="0">
                            <a:latin typeface="Cambria Math"/>
                            <a:ea typeface="Cambria Math"/>
                          </a:rPr>
                          <m:t>−1</m:t>
                        </m:r>
                      </m:e>
                    </m:d>
                    <m:r>
                      <a:rPr lang="en-US" altLang="zh-TW" sz="4000" b="0" i="1" smtClean="0">
                        <a:latin typeface="Cambria Math"/>
                        <a:ea typeface="Cambria Math"/>
                      </a:rPr>
                      <m:t>=1</m:t>
                    </m:r>
                  </m:oMath>
                </a14:m>
                <a:endParaRPr lang="en-US" altLang="zh-TW" sz="4000" b="0" dirty="0" smtClean="0">
                  <a:ea typeface="Cambria Math"/>
                </a:endParaRPr>
              </a:p>
              <a:p>
                <a:pPr lvl="1"/>
                <a:r>
                  <a:rPr lang="zh-TW" altLang="en-US" sz="2800" dirty="0" smtClean="0"/>
                  <a:t>是代數結構運算過程中，使用分配率運算後所得的結果。</a:t>
                </a:r>
                <a:endParaRPr lang="en-US" altLang="zh-TW" sz="2800" dirty="0" smtClean="0"/>
              </a:p>
              <a:p>
                <a:pPr lvl="1"/>
                <a:r>
                  <a:rPr lang="zh-TW" altLang="en-US" dirty="0"/>
                  <a:t>已</a:t>
                </a:r>
                <a:r>
                  <a:rPr lang="zh-TW" altLang="en-US" dirty="0" smtClean="0"/>
                  <a:t>知</a:t>
                </a:r>
                <a14:m>
                  <m:oMath xmlns:m="http://schemas.openxmlformats.org/officeDocument/2006/math">
                    <m:r>
                      <a:rPr lang="en-US" altLang="zh-TW" b="0" i="1" smtClean="0">
                        <a:latin typeface="Cambria Math"/>
                      </a:rPr>
                      <m:t>𝑎</m:t>
                    </m:r>
                    <m:r>
                      <a:rPr lang="en-US" altLang="zh-TW" b="0" i="1" smtClean="0">
                        <a:latin typeface="Cambria Math"/>
                        <a:ea typeface="Cambria Math"/>
                      </a:rPr>
                      <m:t>×</m:t>
                    </m:r>
                    <m:d>
                      <m:dPr>
                        <m:ctrlPr>
                          <a:rPr lang="en-US" altLang="zh-TW" b="0" i="1" smtClean="0">
                            <a:latin typeface="Cambria Math"/>
                            <a:ea typeface="Cambria Math"/>
                          </a:rPr>
                        </m:ctrlPr>
                      </m:dPr>
                      <m:e>
                        <m:r>
                          <a:rPr lang="en-US" altLang="zh-TW" b="0" i="1" smtClean="0">
                            <a:latin typeface="Cambria Math"/>
                            <a:ea typeface="Cambria Math"/>
                          </a:rPr>
                          <m:t>𝑏</m:t>
                        </m:r>
                        <m:r>
                          <a:rPr lang="en-US" altLang="zh-TW" b="0" i="1" smtClean="0">
                            <a:latin typeface="Cambria Math"/>
                            <a:ea typeface="Cambria Math"/>
                          </a:rPr>
                          <m:t>+</m:t>
                        </m:r>
                        <m:r>
                          <a:rPr lang="en-US" altLang="zh-TW" b="0" i="1" smtClean="0">
                            <a:latin typeface="Cambria Math"/>
                            <a:ea typeface="Cambria Math"/>
                          </a:rPr>
                          <m:t>𝑐</m:t>
                        </m:r>
                      </m:e>
                    </m:d>
                    <m:r>
                      <a:rPr lang="en-US" altLang="zh-TW" b="0" i="1" smtClean="0">
                        <a:latin typeface="Cambria Math"/>
                        <a:ea typeface="Cambria Math"/>
                      </a:rPr>
                      <m:t>=</m:t>
                    </m:r>
                    <m:r>
                      <a:rPr lang="en-US" altLang="zh-TW" b="0" i="1" smtClean="0">
                        <a:latin typeface="Cambria Math"/>
                        <a:ea typeface="Cambria Math"/>
                      </a:rPr>
                      <m:t>𝑎</m:t>
                    </m:r>
                    <m:r>
                      <a:rPr lang="en-US" altLang="zh-TW" b="0" i="1" smtClean="0">
                        <a:latin typeface="Cambria Math"/>
                        <a:ea typeface="Cambria Math"/>
                      </a:rPr>
                      <m:t>×</m:t>
                    </m:r>
                    <m:r>
                      <a:rPr lang="en-US" altLang="zh-TW" b="0" i="1" smtClean="0">
                        <a:latin typeface="Cambria Math"/>
                        <a:ea typeface="Cambria Math"/>
                      </a:rPr>
                      <m:t>𝑏</m:t>
                    </m:r>
                    <m:r>
                      <a:rPr lang="en-US" altLang="zh-TW" b="0" i="1" smtClean="0">
                        <a:latin typeface="Cambria Math"/>
                        <a:ea typeface="Cambria Math"/>
                      </a:rPr>
                      <m:t>+</m:t>
                    </m:r>
                    <m:r>
                      <a:rPr lang="en-US" altLang="zh-TW" b="0" i="1" smtClean="0">
                        <a:latin typeface="Cambria Math"/>
                        <a:ea typeface="Cambria Math"/>
                      </a:rPr>
                      <m:t>𝑎</m:t>
                    </m:r>
                    <m:r>
                      <a:rPr lang="en-US" altLang="zh-TW" b="0" i="1" smtClean="0">
                        <a:latin typeface="Cambria Math"/>
                        <a:ea typeface="Cambria Math"/>
                      </a:rPr>
                      <m:t>×</m:t>
                    </m:r>
                    <m:r>
                      <a:rPr lang="en-US" altLang="zh-TW" b="0" i="1" smtClean="0">
                        <a:latin typeface="Cambria Math"/>
                        <a:ea typeface="Cambria Math"/>
                      </a:rPr>
                      <m:t>𝑐</m:t>
                    </m:r>
                    <m:r>
                      <a:rPr lang="zh-TW" altLang="en-US" b="0" i="1" smtClean="0">
                        <a:latin typeface="Cambria Math"/>
                        <a:ea typeface="Cambria Math"/>
                      </a:rPr>
                      <m:t>；</m:t>
                    </m:r>
                    <m:r>
                      <a:rPr lang="en-US" altLang="zh-TW" i="1">
                        <a:latin typeface="Cambria Math"/>
                      </a:rPr>
                      <m:t>𝑎</m:t>
                    </m:r>
                    <m:r>
                      <a:rPr lang="en-US" altLang="zh-TW" i="1">
                        <a:latin typeface="Cambria Math"/>
                        <a:ea typeface="Cambria Math"/>
                      </a:rPr>
                      <m:t>×</m:t>
                    </m:r>
                    <m:r>
                      <a:rPr lang="en-US" altLang="zh-TW" b="0" i="0" smtClean="0">
                        <a:latin typeface="Cambria Math"/>
                        <a:ea typeface="Cambria Math"/>
                      </a:rPr>
                      <m:t>0=0</m:t>
                    </m:r>
                    <m:r>
                      <a:rPr lang="zh-TW" altLang="en-US" b="0" i="1" smtClean="0">
                        <a:latin typeface="Cambria Math"/>
                        <a:ea typeface="Cambria Math"/>
                      </a:rPr>
                      <m:t>；</m:t>
                    </m:r>
                    <m:d>
                      <m:dPr>
                        <m:ctrlPr>
                          <a:rPr lang="en-US" altLang="zh-TW" b="0" i="1" smtClean="0">
                            <a:latin typeface="Cambria Math"/>
                            <a:ea typeface="Cambria Math"/>
                          </a:rPr>
                        </m:ctrlPr>
                      </m:dPr>
                      <m:e>
                        <m:r>
                          <a:rPr lang="en-US" altLang="zh-TW" b="0" i="1" smtClean="0">
                            <a:latin typeface="Cambria Math"/>
                            <a:ea typeface="Cambria Math"/>
                          </a:rPr>
                          <m:t>−</m:t>
                        </m:r>
                        <m:r>
                          <a:rPr lang="en-US" altLang="zh-TW" b="0" i="1" smtClean="0">
                            <a:latin typeface="Cambria Math"/>
                            <a:ea typeface="Cambria Math"/>
                          </a:rPr>
                          <m:t>𝑎</m:t>
                        </m:r>
                      </m:e>
                    </m:d>
                    <m:r>
                      <a:rPr lang="en-US" altLang="zh-TW" b="0" i="1" smtClean="0">
                        <a:latin typeface="Cambria Math"/>
                        <a:ea typeface="Cambria Math"/>
                      </a:rPr>
                      <m:t>×0=0</m:t>
                    </m:r>
                  </m:oMath>
                </a14:m>
                <a:endParaRPr lang="en-US" altLang="zh-TW" b="0" i="0" dirty="0" smtClean="0">
                  <a:latin typeface="Cambria Math"/>
                  <a:ea typeface="Cambria Math"/>
                </a:endParaRPr>
              </a:p>
              <a:p>
                <a:pPr lvl="1"/>
                <a14:m>
                  <m:oMath xmlns:m="http://schemas.openxmlformats.org/officeDocument/2006/math">
                    <m:r>
                      <a:rPr lang="en-US" altLang="zh-TW" b="0" i="1" smtClean="0">
                        <a:latin typeface="Cambria Math"/>
                      </a:rPr>
                      <m:t>𝑎</m:t>
                    </m:r>
                    <m:r>
                      <a:rPr lang="en-US" altLang="zh-TW" b="0" i="1" smtClean="0">
                        <a:latin typeface="Cambria Math"/>
                        <a:ea typeface="Cambria Math"/>
                      </a:rPr>
                      <m:t>×</m:t>
                    </m:r>
                    <m:d>
                      <m:dPr>
                        <m:begChr m:val="["/>
                        <m:endChr m:val="]"/>
                        <m:ctrlPr>
                          <a:rPr lang="en-US" altLang="zh-TW" b="0" i="1" smtClean="0">
                            <a:latin typeface="Cambria Math"/>
                            <a:ea typeface="Cambria Math"/>
                          </a:rPr>
                        </m:ctrlPr>
                      </m:dPr>
                      <m:e>
                        <m:r>
                          <a:rPr lang="en-US" altLang="zh-TW" b="0" i="1" smtClean="0">
                            <a:latin typeface="Cambria Math"/>
                            <a:ea typeface="Cambria Math"/>
                          </a:rPr>
                          <m:t>𝑏</m:t>
                        </m:r>
                        <m:r>
                          <a:rPr lang="en-US" altLang="zh-TW" b="0" i="1" smtClean="0">
                            <a:latin typeface="Cambria Math"/>
                            <a:ea typeface="Cambria Math"/>
                          </a:rPr>
                          <m:t>+</m:t>
                        </m:r>
                        <m:d>
                          <m:dPr>
                            <m:ctrlPr>
                              <a:rPr lang="en-US" altLang="zh-TW" b="0" i="1" smtClean="0">
                                <a:latin typeface="Cambria Math"/>
                                <a:ea typeface="Cambria Math"/>
                              </a:rPr>
                            </m:ctrlPr>
                          </m:dPr>
                          <m:e>
                            <m:r>
                              <a:rPr lang="en-US" altLang="zh-TW" b="0" i="1" smtClean="0">
                                <a:latin typeface="Cambria Math"/>
                                <a:ea typeface="Cambria Math"/>
                              </a:rPr>
                              <m:t>−</m:t>
                            </m:r>
                            <m:r>
                              <a:rPr lang="en-US" altLang="zh-TW" b="0" i="1" smtClean="0">
                                <a:latin typeface="Cambria Math"/>
                                <a:ea typeface="Cambria Math"/>
                              </a:rPr>
                              <m:t>𝑏</m:t>
                            </m:r>
                          </m:e>
                        </m:d>
                      </m:e>
                    </m:d>
                    <m:r>
                      <a:rPr lang="en-US" altLang="zh-TW" b="0" i="1" smtClean="0">
                        <a:latin typeface="Cambria Math"/>
                        <a:ea typeface="Cambria Math"/>
                      </a:rPr>
                      <m:t>=0</m:t>
                    </m:r>
                    <m:r>
                      <a:rPr lang="zh-TW" altLang="en-US" dirty="0">
                        <a:latin typeface="Cambria Math"/>
                      </a:rPr>
                      <m:t>⟹</m:t>
                    </m:r>
                    <m:r>
                      <a:rPr lang="en-US" altLang="zh-TW" b="0" i="1" smtClean="0">
                        <a:latin typeface="Cambria Math"/>
                        <a:ea typeface="Cambria Math"/>
                      </a:rPr>
                      <m:t>𝑎</m:t>
                    </m:r>
                    <m:r>
                      <a:rPr lang="en-US" altLang="zh-TW" b="0" i="1" smtClean="0">
                        <a:latin typeface="Cambria Math"/>
                        <a:ea typeface="Cambria Math"/>
                      </a:rPr>
                      <m:t>×</m:t>
                    </m:r>
                    <m:r>
                      <a:rPr lang="en-US" altLang="zh-TW" b="0" i="1" smtClean="0">
                        <a:latin typeface="Cambria Math"/>
                        <a:ea typeface="Cambria Math"/>
                      </a:rPr>
                      <m:t>𝑏</m:t>
                    </m:r>
                    <m:r>
                      <a:rPr lang="en-US" altLang="zh-TW" b="0" i="1" smtClean="0">
                        <a:latin typeface="Cambria Math"/>
                        <a:ea typeface="Cambria Math"/>
                      </a:rPr>
                      <m:t>+</m:t>
                    </m:r>
                    <m:r>
                      <a:rPr lang="en-US" altLang="zh-TW" b="0" i="1" smtClean="0">
                        <a:latin typeface="Cambria Math"/>
                        <a:ea typeface="Cambria Math"/>
                      </a:rPr>
                      <m:t>𝑎</m:t>
                    </m:r>
                    <m:r>
                      <a:rPr lang="en-US" altLang="zh-TW" b="0" i="1" smtClean="0">
                        <a:latin typeface="Cambria Math"/>
                        <a:ea typeface="Cambria Math"/>
                      </a:rPr>
                      <m:t>×</m:t>
                    </m:r>
                    <m:d>
                      <m:dPr>
                        <m:ctrlPr>
                          <a:rPr lang="en-US" altLang="zh-TW" b="0" i="1" smtClean="0">
                            <a:latin typeface="Cambria Math"/>
                            <a:ea typeface="Cambria Math"/>
                          </a:rPr>
                        </m:ctrlPr>
                      </m:dPr>
                      <m:e>
                        <m:r>
                          <a:rPr lang="en-US" altLang="zh-TW" b="0" i="1" smtClean="0">
                            <a:latin typeface="Cambria Math"/>
                            <a:ea typeface="Cambria Math"/>
                          </a:rPr>
                          <m:t>−</m:t>
                        </m:r>
                        <m:r>
                          <a:rPr lang="en-US" altLang="zh-TW" b="0" i="1" smtClean="0">
                            <a:latin typeface="Cambria Math"/>
                            <a:ea typeface="Cambria Math"/>
                          </a:rPr>
                          <m:t>𝑏</m:t>
                        </m:r>
                      </m:e>
                    </m:d>
                    <m:r>
                      <a:rPr lang="en-US" altLang="zh-TW" b="0" i="1" smtClean="0">
                        <a:latin typeface="Cambria Math"/>
                        <a:ea typeface="Cambria Math"/>
                      </a:rPr>
                      <m:t>=0</m:t>
                    </m:r>
                    <m:r>
                      <a:rPr lang="zh-TW" altLang="en-US" dirty="0">
                        <a:latin typeface="Cambria Math"/>
                      </a:rPr>
                      <m:t>⟹</m:t>
                    </m:r>
                    <m:r>
                      <a:rPr lang="en-US" altLang="zh-TW" i="1">
                        <a:latin typeface="Cambria Math"/>
                        <a:ea typeface="Cambria Math"/>
                      </a:rPr>
                      <m:t>𝑎</m:t>
                    </m:r>
                    <m:r>
                      <a:rPr lang="en-US" altLang="zh-TW" i="1">
                        <a:latin typeface="Cambria Math"/>
                        <a:ea typeface="Cambria Math"/>
                      </a:rPr>
                      <m:t>×</m:t>
                    </m:r>
                    <m:d>
                      <m:dPr>
                        <m:ctrlPr>
                          <a:rPr lang="en-US" altLang="zh-TW" i="1">
                            <a:latin typeface="Cambria Math"/>
                            <a:ea typeface="Cambria Math"/>
                          </a:rPr>
                        </m:ctrlPr>
                      </m:dPr>
                      <m:e>
                        <m:r>
                          <a:rPr lang="en-US" altLang="zh-TW" i="1">
                            <a:latin typeface="Cambria Math"/>
                            <a:ea typeface="Cambria Math"/>
                          </a:rPr>
                          <m:t>−</m:t>
                        </m:r>
                        <m:r>
                          <a:rPr lang="en-US" altLang="zh-TW" i="1">
                            <a:latin typeface="Cambria Math"/>
                            <a:ea typeface="Cambria Math"/>
                          </a:rPr>
                          <m:t>𝑏</m:t>
                        </m:r>
                      </m:e>
                    </m:d>
                    <m:r>
                      <a:rPr lang="en-US" altLang="zh-TW" i="1">
                        <a:latin typeface="Cambria Math"/>
                        <a:ea typeface="Cambria Math"/>
                      </a:rPr>
                      <m:t>=−(</m:t>
                    </m:r>
                    <m:r>
                      <a:rPr lang="en-US" altLang="zh-TW" i="1">
                        <a:latin typeface="Cambria Math"/>
                        <a:ea typeface="Cambria Math"/>
                      </a:rPr>
                      <m:t>𝑎𝑏</m:t>
                    </m:r>
                    <m:r>
                      <a:rPr lang="en-US" altLang="zh-TW" i="1">
                        <a:latin typeface="Cambria Math"/>
                        <a:ea typeface="Cambria Math"/>
                      </a:rPr>
                      <m:t>)</m:t>
                    </m:r>
                  </m:oMath>
                </a14:m>
                <a:endParaRPr lang="en-US" altLang="zh-TW" dirty="0"/>
              </a:p>
              <a:p>
                <a:pPr lvl="1"/>
                <a14:m>
                  <m:oMath xmlns:m="http://schemas.openxmlformats.org/officeDocument/2006/math">
                    <m:d>
                      <m:dPr>
                        <m:ctrlPr>
                          <a:rPr lang="en-US" altLang="zh-TW" b="0" i="1" smtClean="0">
                            <a:latin typeface="Cambria Math"/>
                          </a:rPr>
                        </m:ctrlPr>
                      </m:dPr>
                      <m:e>
                        <m:r>
                          <a:rPr lang="en-US" altLang="zh-TW" b="0" i="1" smtClean="0">
                            <a:latin typeface="Cambria Math"/>
                          </a:rPr>
                          <m:t>−</m:t>
                        </m:r>
                        <m:r>
                          <a:rPr lang="en-US" altLang="zh-TW" b="0" i="1" smtClean="0">
                            <a:latin typeface="Cambria Math"/>
                          </a:rPr>
                          <m:t>𝑎</m:t>
                        </m:r>
                      </m:e>
                    </m:d>
                    <m:r>
                      <a:rPr lang="en-US" altLang="zh-TW" i="1">
                        <a:latin typeface="Cambria Math"/>
                        <a:ea typeface="Cambria Math"/>
                      </a:rPr>
                      <m:t>×</m:t>
                    </m:r>
                    <m:d>
                      <m:dPr>
                        <m:begChr m:val="["/>
                        <m:endChr m:val="]"/>
                        <m:ctrlPr>
                          <a:rPr lang="en-US" altLang="zh-TW" i="1">
                            <a:latin typeface="Cambria Math"/>
                            <a:ea typeface="Cambria Math"/>
                          </a:rPr>
                        </m:ctrlPr>
                      </m:dPr>
                      <m:e>
                        <m:r>
                          <a:rPr lang="en-US" altLang="zh-TW" i="1">
                            <a:latin typeface="Cambria Math"/>
                            <a:ea typeface="Cambria Math"/>
                          </a:rPr>
                          <m:t>𝑏</m:t>
                        </m:r>
                        <m:r>
                          <a:rPr lang="en-US" altLang="zh-TW" i="1">
                            <a:latin typeface="Cambria Math"/>
                            <a:ea typeface="Cambria Math"/>
                          </a:rPr>
                          <m:t>+</m:t>
                        </m:r>
                        <m:d>
                          <m:dPr>
                            <m:ctrlPr>
                              <a:rPr lang="en-US" altLang="zh-TW" i="1">
                                <a:latin typeface="Cambria Math"/>
                                <a:ea typeface="Cambria Math"/>
                              </a:rPr>
                            </m:ctrlPr>
                          </m:dPr>
                          <m:e>
                            <m:r>
                              <a:rPr lang="en-US" altLang="zh-TW" i="1">
                                <a:latin typeface="Cambria Math"/>
                                <a:ea typeface="Cambria Math"/>
                              </a:rPr>
                              <m:t>−</m:t>
                            </m:r>
                            <m:r>
                              <a:rPr lang="en-US" altLang="zh-TW" i="1">
                                <a:latin typeface="Cambria Math"/>
                                <a:ea typeface="Cambria Math"/>
                              </a:rPr>
                              <m:t>𝑏</m:t>
                            </m:r>
                          </m:e>
                        </m:d>
                      </m:e>
                    </m:d>
                    <m:r>
                      <a:rPr lang="en-US" altLang="zh-TW" b="0" i="1" smtClean="0">
                        <a:latin typeface="Cambria Math"/>
                        <a:ea typeface="Cambria Math"/>
                      </a:rPr>
                      <m:t>=0</m:t>
                    </m:r>
                    <m:r>
                      <a:rPr lang="zh-TW" altLang="en-US" dirty="0">
                        <a:latin typeface="Cambria Math"/>
                      </a:rPr>
                      <m:t>⟹</m:t>
                    </m:r>
                    <m:d>
                      <m:dPr>
                        <m:ctrlPr>
                          <a:rPr lang="en-US" altLang="zh-TW" b="0" i="1" dirty="0" smtClean="0">
                            <a:latin typeface="Cambria Math"/>
                          </a:rPr>
                        </m:ctrlPr>
                      </m:dPr>
                      <m:e>
                        <m:r>
                          <a:rPr lang="en-US" altLang="zh-TW" b="0" i="1" dirty="0" smtClean="0">
                            <a:latin typeface="Cambria Math"/>
                          </a:rPr>
                          <m:t>−</m:t>
                        </m:r>
                        <m:r>
                          <a:rPr lang="en-US" altLang="zh-TW" i="1">
                            <a:latin typeface="Cambria Math"/>
                            <a:ea typeface="Cambria Math"/>
                          </a:rPr>
                          <m:t>𝑎</m:t>
                        </m:r>
                      </m:e>
                    </m:d>
                    <m:r>
                      <a:rPr lang="en-US" altLang="zh-TW" i="1">
                        <a:latin typeface="Cambria Math"/>
                        <a:ea typeface="Cambria Math"/>
                      </a:rPr>
                      <m:t>×</m:t>
                    </m:r>
                    <m:r>
                      <a:rPr lang="en-US" altLang="zh-TW" i="1">
                        <a:latin typeface="Cambria Math"/>
                        <a:ea typeface="Cambria Math"/>
                      </a:rPr>
                      <m:t>𝑏</m:t>
                    </m:r>
                    <m:r>
                      <a:rPr lang="en-US" altLang="zh-TW" i="1">
                        <a:latin typeface="Cambria Math"/>
                        <a:ea typeface="Cambria Math"/>
                      </a:rPr>
                      <m:t>+</m:t>
                    </m:r>
                    <m:d>
                      <m:dPr>
                        <m:ctrlPr>
                          <a:rPr lang="en-US" altLang="zh-TW" b="0" i="1" smtClean="0">
                            <a:latin typeface="Cambria Math"/>
                            <a:ea typeface="Cambria Math"/>
                          </a:rPr>
                        </m:ctrlPr>
                      </m:dPr>
                      <m:e>
                        <m:r>
                          <a:rPr lang="en-US" altLang="zh-TW" b="0" i="1" smtClean="0">
                            <a:latin typeface="Cambria Math"/>
                            <a:ea typeface="Cambria Math"/>
                          </a:rPr>
                          <m:t>−</m:t>
                        </m:r>
                        <m:r>
                          <a:rPr lang="en-US" altLang="zh-TW" i="1">
                            <a:latin typeface="Cambria Math"/>
                            <a:ea typeface="Cambria Math"/>
                          </a:rPr>
                          <m:t>𝑎</m:t>
                        </m:r>
                      </m:e>
                    </m:d>
                    <m:r>
                      <a:rPr lang="en-US" altLang="zh-TW" i="1">
                        <a:latin typeface="Cambria Math"/>
                        <a:ea typeface="Cambria Math"/>
                      </a:rPr>
                      <m:t>×</m:t>
                    </m:r>
                    <m:d>
                      <m:dPr>
                        <m:ctrlPr>
                          <a:rPr lang="en-US" altLang="zh-TW" i="1">
                            <a:latin typeface="Cambria Math"/>
                            <a:ea typeface="Cambria Math"/>
                          </a:rPr>
                        </m:ctrlPr>
                      </m:dPr>
                      <m:e>
                        <m:r>
                          <a:rPr lang="en-US" altLang="zh-TW" i="1">
                            <a:latin typeface="Cambria Math"/>
                            <a:ea typeface="Cambria Math"/>
                          </a:rPr>
                          <m:t>−</m:t>
                        </m:r>
                        <m:r>
                          <a:rPr lang="en-US" altLang="zh-TW" i="1">
                            <a:latin typeface="Cambria Math"/>
                            <a:ea typeface="Cambria Math"/>
                          </a:rPr>
                          <m:t>𝑏</m:t>
                        </m:r>
                      </m:e>
                    </m:d>
                    <m:r>
                      <a:rPr lang="en-US" altLang="zh-TW" b="0" i="1" smtClean="0">
                        <a:latin typeface="Cambria Math"/>
                        <a:ea typeface="Cambria Math"/>
                      </a:rPr>
                      <m:t>=0</m:t>
                    </m:r>
                  </m:oMath>
                </a14:m>
                <a:endParaRPr lang="en-US" altLang="zh-TW" b="0" i="1" dirty="0" smtClean="0">
                  <a:latin typeface="Cambria Math"/>
                  <a:ea typeface="Cambria Math"/>
                </a:endParaRPr>
              </a:p>
              <a:p>
                <a:pPr lvl="1"/>
                <a14:m>
                  <m:oMath xmlns:m="http://schemas.openxmlformats.org/officeDocument/2006/math">
                    <m:r>
                      <a:rPr lang="zh-TW" altLang="en-US" dirty="0">
                        <a:latin typeface="Cambria Math"/>
                      </a:rPr>
                      <m:t>⟹</m:t>
                    </m:r>
                    <m:d>
                      <m:dPr>
                        <m:ctrlPr>
                          <a:rPr lang="en-US" altLang="zh-TW" i="1">
                            <a:latin typeface="Cambria Math"/>
                            <a:ea typeface="Cambria Math"/>
                          </a:rPr>
                        </m:ctrlPr>
                      </m:dPr>
                      <m:e>
                        <m:r>
                          <a:rPr lang="en-US" altLang="zh-TW" i="1">
                            <a:latin typeface="Cambria Math"/>
                            <a:ea typeface="Cambria Math"/>
                          </a:rPr>
                          <m:t>−</m:t>
                        </m:r>
                        <m:r>
                          <a:rPr lang="en-US" altLang="zh-TW" i="1">
                            <a:latin typeface="Cambria Math"/>
                            <a:ea typeface="Cambria Math"/>
                          </a:rPr>
                          <m:t>𝑎</m:t>
                        </m:r>
                      </m:e>
                    </m:d>
                    <m:r>
                      <a:rPr lang="en-US" altLang="zh-TW" i="1">
                        <a:latin typeface="Cambria Math"/>
                        <a:ea typeface="Cambria Math"/>
                      </a:rPr>
                      <m:t>×</m:t>
                    </m:r>
                    <m:d>
                      <m:dPr>
                        <m:ctrlPr>
                          <a:rPr lang="en-US" altLang="zh-TW" i="1">
                            <a:latin typeface="Cambria Math"/>
                            <a:ea typeface="Cambria Math"/>
                          </a:rPr>
                        </m:ctrlPr>
                      </m:dPr>
                      <m:e>
                        <m:r>
                          <a:rPr lang="en-US" altLang="zh-TW" i="1">
                            <a:latin typeface="Cambria Math"/>
                            <a:ea typeface="Cambria Math"/>
                          </a:rPr>
                          <m:t>−</m:t>
                        </m:r>
                        <m:r>
                          <a:rPr lang="en-US" altLang="zh-TW" i="1">
                            <a:latin typeface="Cambria Math"/>
                            <a:ea typeface="Cambria Math"/>
                          </a:rPr>
                          <m:t>𝑏</m:t>
                        </m:r>
                      </m:e>
                    </m:d>
                    <m:r>
                      <a:rPr lang="en-US" altLang="zh-TW" b="0" i="1" smtClean="0">
                        <a:latin typeface="Cambria Math"/>
                        <a:ea typeface="Cambria Math"/>
                      </a:rPr>
                      <m:t>=</m:t>
                    </m:r>
                    <m:r>
                      <a:rPr lang="en-US" altLang="zh-TW" b="0" i="1" smtClean="0">
                        <a:latin typeface="Cambria Math"/>
                        <a:ea typeface="Cambria Math"/>
                      </a:rPr>
                      <m:t>𝑎𝑏</m:t>
                    </m:r>
                  </m:oMath>
                </a14:m>
                <a:endParaRPr lang="zh-TW" altLang="en-US"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rotWithShape="1">
                <a:blip r:embed="rId2"/>
                <a:stretch>
                  <a:fillRect r="-464"/>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0732924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思維</a:t>
            </a:r>
            <a:endParaRPr lang="zh-TW" altLang="en-US" dirty="0"/>
          </a:p>
        </p:txBody>
      </p:sp>
      <p:sp>
        <p:nvSpPr>
          <p:cNvPr id="3" name="內容版面配置區 2"/>
          <p:cNvSpPr>
            <a:spLocks noGrp="1"/>
          </p:cNvSpPr>
          <p:nvPr>
            <p:ph idx="1"/>
          </p:nvPr>
        </p:nvSpPr>
        <p:spPr/>
        <p:txBody>
          <a:bodyPr/>
          <a:lstStyle/>
          <a:p>
            <a:r>
              <a:rPr lang="en-US" altLang="zh-TW" dirty="0" smtClean="0">
                <a:hlinkClick r:id="rId2"/>
              </a:rPr>
              <a:t>0</a:t>
            </a:r>
            <a:r>
              <a:rPr lang="zh-TW" altLang="en-US" dirty="0" smtClean="0">
                <a:hlinkClick r:id="rId2"/>
              </a:rPr>
              <a:t>有科學記號嗎？</a:t>
            </a:r>
            <a:endParaRPr lang="en-US" altLang="zh-TW" dirty="0" smtClean="0">
              <a:solidFill>
                <a:srgbClr val="FF0000"/>
              </a:solidFill>
            </a:endParaRPr>
          </a:p>
          <a:p>
            <a:r>
              <a:rPr lang="zh-TW" altLang="en-US" dirty="0" smtClean="0">
                <a:hlinkClick r:id="rId3"/>
              </a:rPr>
              <a:t>為何已經有「度度量」要使用「弧度量」？</a:t>
            </a:r>
            <a:endParaRPr lang="en-US" altLang="zh-TW" dirty="0" smtClean="0"/>
          </a:p>
          <a:p>
            <a:pPr lvl="1"/>
            <a:endParaRPr lang="en-US" altLang="zh-TW" dirty="0" smtClean="0"/>
          </a:p>
          <a:p>
            <a:endParaRPr lang="zh-TW" altLang="en-US" dirty="0"/>
          </a:p>
        </p:txBody>
      </p:sp>
    </p:spTree>
    <p:extLst>
      <p:ext uri="{BB962C8B-B14F-4D97-AF65-F5344CB8AC3E}">
        <p14:creationId xmlns:p14="http://schemas.microsoft.com/office/powerpoint/2010/main" val="15510671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57694" y="0"/>
            <a:ext cx="7248006" cy="2800767"/>
          </a:xfrm>
          <a:prstGeom prst="rect">
            <a:avLst/>
          </a:prstGeom>
        </p:spPr>
        <p:txBody>
          <a:bodyPr wrap="square">
            <a:spAutoFit/>
          </a:bodyPr>
          <a:lstStyle/>
          <a:p>
            <a:r>
              <a:rPr lang="zh-TW" altLang="en-US" sz="4400" dirty="0" smtClean="0">
                <a:latin typeface="造字工房丁丁（非商用）常规体" pitchFamily="50" charset="-122"/>
                <a:ea typeface="造字工房丁丁（非商用）常规体" pitchFamily="50" charset="-122"/>
                <a:cs typeface="Angsana New" panose="02020603050405020304" pitchFamily="18" charset="-34"/>
              </a:rPr>
              <a:t>上課用字遣詞、一舉一動都很有味道，不是</a:t>
            </a:r>
            <a:r>
              <a:rPr lang="zh-TW" altLang="en-US" sz="4400" dirty="0" smtClean="0">
                <a:latin typeface="造字工房丁丁（非商用）常规体" pitchFamily="50" charset="-122"/>
                <a:ea typeface="造字工房丁丁（非商用）常规体" pitchFamily="50" charset="-122"/>
                <a:cs typeface="Angsana New" panose="02020603050405020304" pitchFamily="18" charset="-34"/>
              </a:rPr>
              <a:t>搞炫麗的</a:t>
            </a:r>
            <a:r>
              <a:rPr lang="zh-TW" altLang="en-US" sz="4400" dirty="0" smtClean="0">
                <a:latin typeface="造字工房丁丁（非商用）常规体" pitchFamily="50" charset="-122"/>
                <a:ea typeface="造字工房丁丁（非商用）常规体" pitchFamily="50" charset="-122"/>
                <a:cs typeface="Angsana New" panose="02020603050405020304" pitchFamily="18" charset="-34"/>
              </a:rPr>
              <a:t>活動吸引學生，而是很自然真切的引導學生思維</a:t>
            </a:r>
            <a:endParaRPr lang="en-US" altLang="zh-CN" sz="4400" dirty="0" smtClean="0">
              <a:latin typeface="造字工房丁丁（非商用）常规体" pitchFamily="50" charset="-122"/>
              <a:ea typeface="造字工房丁丁（非商用）常规体" pitchFamily="50" charset="-122"/>
              <a:cs typeface="Angsana New" panose="02020603050405020304" pitchFamily="18" charset="-34"/>
            </a:endParaRPr>
          </a:p>
        </p:txBody>
      </p:sp>
      <p:pic>
        <p:nvPicPr>
          <p:cNvPr id="2" name="V_20180510_152116.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68328" y="2860011"/>
            <a:ext cx="6503972" cy="3658484"/>
          </a:xfrm>
          <a:prstGeom prst="rect">
            <a:avLst/>
          </a:prstGeom>
          <a:ln>
            <a:noFill/>
          </a:ln>
          <a:effectLst>
            <a:outerShdw blurRad="292100" dist="139700" dir="2700000" algn="tl" rotWithShape="0">
              <a:srgbClr val="333333">
                <a:alpha val="65000"/>
              </a:srgbClr>
            </a:outerShdw>
          </a:effectLst>
        </p:spPr>
      </p:pic>
      <p:pic>
        <p:nvPicPr>
          <p:cNvPr id="7" name="nature sounds howling wolf звуки природы вой волка 天籟嚎叫的狼 sonidos de la naturaleza lobo aullando.mp4">
            <a:hlinkClick r:id="" action="ppaction://media"/>
          </p:cNvPr>
          <p:cNvPicPr>
            <a:picLocks noChangeAspect="1"/>
          </p:cNvPicPr>
          <p:nvPr>
            <a:videoFile r:link="rId3"/>
            <p:extLst>
              <p:ext uri="{DAA4B4D4-6D71-4841-9C94-3DE7FCFB9230}">
                <p14:media xmlns:p14="http://schemas.microsoft.com/office/powerpoint/2010/main" r:embed="rId4">
                  <p14:trim end="26417.8536"/>
                </p14:media>
              </p:ext>
            </p:extLst>
          </p:nvPr>
        </p:nvPicPr>
        <p:blipFill>
          <a:blip r:embed="rId8"/>
          <a:stretch>
            <a:fillRect/>
          </a:stretch>
        </p:blipFill>
        <p:spPr>
          <a:xfrm>
            <a:off x="7128633" y="94613"/>
            <a:ext cx="4916262" cy="2765398"/>
          </a:xfrm>
          <a:prstGeom prst="rect">
            <a:avLst/>
          </a:prstGeom>
          <a:ln>
            <a:noFill/>
          </a:ln>
          <a:effectLst>
            <a:outerShdw blurRad="292100" dist="139700" dir="2700000" algn="tl" rotWithShape="0">
              <a:srgbClr val="333333">
                <a:alpha val="65000"/>
              </a:srgbClr>
            </a:outerShdw>
          </a:effectLst>
        </p:spPr>
      </p:pic>
      <p:sp>
        <p:nvSpPr>
          <p:cNvPr id="3" name="文字方塊 2"/>
          <p:cNvSpPr txBox="1"/>
          <p:nvPr/>
        </p:nvSpPr>
        <p:spPr>
          <a:xfrm>
            <a:off x="7629525" y="3169947"/>
            <a:ext cx="4010025" cy="1569660"/>
          </a:xfrm>
          <a:prstGeom prst="rect">
            <a:avLst/>
          </a:prstGeom>
          <a:noFill/>
        </p:spPr>
        <p:txBody>
          <a:bodyPr wrap="square" rtlCol="0">
            <a:spAutoFit/>
          </a:bodyPr>
          <a:lstStyle/>
          <a:p>
            <a:r>
              <a:rPr lang="zh-TW" altLang="en-US" sz="4800" dirty="0" smtClean="0"/>
              <a:t>人家我只會對學生吠</a:t>
            </a:r>
            <a:r>
              <a:rPr lang="en-US" altLang="zh-TW" sz="4800" dirty="0" smtClean="0"/>
              <a:t>~</a:t>
            </a:r>
            <a:endParaRPr lang="zh-TW" altLang="en-US" sz="4800" dirty="0"/>
          </a:p>
        </p:txBody>
      </p:sp>
    </p:spTree>
    <p:extLst>
      <p:ext uri="{BB962C8B-B14F-4D97-AF65-F5344CB8AC3E}">
        <p14:creationId xmlns:p14="http://schemas.microsoft.com/office/powerpoint/2010/main" val="37960936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video>
              <p:cMediaNode vol="80000">
                <p:cTn id="19" fill="hold" display="0">
                  <p:stCondLst>
                    <p:cond delay="indefinite"/>
                  </p:stCondLst>
                </p:cTn>
                <p:tgtEl>
                  <p:spTgt spid="2"/>
                </p:tgtEl>
              </p:cMediaNode>
            </p:vide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7"/>
                                        </p:tgtEl>
                                      </p:cBhvr>
                                    </p:cmd>
                                  </p:childTnLst>
                                </p:cTn>
                              </p:par>
                            </p:childTnLst>
                          </p:cTn>
                        </p:par>
                      </p:childTnLst>
                    </p:cTn>
                  </p:par>
                </p:childTnLst>
              </p:cTn>
              <p:nextCondLst>
                <p:cond evt="onClick" delay="0">
                  <p:tgtEl>
                    <p:spTgt spid="7"/>
                  </p:tgtEl>
                </p:cond>
              </p:nextCondLst>
            </p:seq>
            <p:video>
              <p:cMediaNode vol="80000">
                <p:cTn id="25" fill="hold" display="0">
                  <p:stCondLst>
                    <p:cond delay="indefinite"/>
                  </p:stCondLst>
                </p:cTn>
                <p:tgtEl>
                  <p:spTgt spid="7"/>
                </p:tgtEl>
              </p:cMediaNode>
            </p:video>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209" y="343674"/>
            <a:ext cx="6938962" cy="4722972"/>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8709" y="133409"/>
            <a:ext cx="1514475" cy="2390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文字方塊 7"/>
          <p:cNvSpPr txBox="1"/>
          <p:nvPr/>
        </p:nvSpPr>
        <p:spPr>
          <a:xfrm>
            <a:off x="7442595" y="2705160"/>
            <a:ext cx="4263629" cy="2123658"/>
          </a:xfrm>
          <a:prstGeom prst="rect">
            <a:avLst/>
          </a:prstGeom>
          <a:noFill/>
        </p:spPr>
        <p:txBody>
          <a:bodyPr wrap="square" rtlCol="0">
            <a:spAutoFit/>
          </a:bodyPr>
          <a:lstStyle/>
          <a:p>
            <a:r>
              <a:rPr lang="zh-TW" altLang="en-US" sz="4400" b="1" dirty="0" smtClean="0">
                <a:solidFill>
                  <a:schemeClr val="tx1">
                    <a:lumMod val="95000"/>
                    <a:lumOff val="5000"/>
                  </a:schemeClr>
                </a:solidFill>
              </a:rPr>
              <a:t>讓學生感受到數學自然真切平凡憾動人心的力量</a:t>
            </a:r>
            <a:r>
              <a:rPr lang="zh-TW" altLang="en-US" sz="4400" dirty="0" smtClean="0"/>
              <a:t>。</a:t>
            </a:r>
            <a:endParaRPr lang="zh-TW" altLang="en-US" sz="4400" dirty="0"/>
          </a:p>
        </p:txBody>
      </p:sp>
      <p:sp>
        <p:nvSpPr>
          <p:cNvPr id="9" name="矩形 8"/>
          <p:cNvSpPr/>
          <p:nvPr/>
        </p:nvSpPr>
        <p:spPr>
          <a:xfrm>
            <a:off x="151209" y="5217570"/>
            <a:ext cx="9627395" cy="1569660"/>
          </a:xfrm>
          <a:prstGeom prst="rect">
            <a:avLst/>
          </a:prstGeom>
        </p:spPr>
        <p:txBody>
          <a:bodyPr wrap="square">
            <a:spAutoFit/>
          </a:bodyPr>
          <a:lstStyle/>
          <a:p>
            <a:pPr lvl="1"/>
            <a:r>
              <a:rPr lang="en-US" altLang="zh-TW" sz="3200" dirty="0">
                <a:solidFill>
                  <a:schemeClr val="tx1">
                    <a:lumMod val="95000"/>
                    <a:lumOff val="5000"/>
                  </a:schemeClr>
                </a:solidFill>
                <a:latin typeface="標楷體" pitchFamily="65" charset="-120"/>
              </a:rPr>
              <a:t>CA</a:t>
            </a:r>
            <a:r>
              <a:rPr lang="zh-TW" altLang="en-US" sz="3200" dirty="0">
                <a:solidFill>
                  <a:schemeClr val="tx1">
                    <a:lumMod val="95000"/>
                    <a:lumOff val="5000"/>
                  </a:schemeClr>
                </a:solidFill>
                <a:latin typeface="標楷體" pitchFamily="65" charset="-120"/>
              </a:rPr>
              <a:t>教授：賠自己的錢也要做</a:t>
            </a:r>
            <a:endParaRPr lang="en-US" altLang="zh-TW" sz="3200" dirty="0">
              <a:solidFill>
                <a:schemeClr val="tx1">
                  <a:lumMod val="95000"/>
                  <a:lumOff val="5000"/>
                </a:schemeClr>
              </a:solidFill>
              <a:latin typeface="標楷體" pitchFamily="65" charset="-120"/>
            </a:endParaRPr>
          </a:p>
          <a:p>
            <a:pPr lvl="1"/>
            <a:r>
              <a:rPr lang="zh-TW" altLang="en-US" sz="3200" dirty="0">
                <a:solidFill>
                  <a:schemeClr val="tx1">
                    <a:lumMod val="95000"/>
                    <a:lumOff val="5000"/>
                  </a:schemeClr>
                </a:solidFill>
                <a:latin typeface="標楷體" pitchFamily="65" charset="-120"/>
              </a:rPr>
              <a:t>陳梅仙師：所有的學習單免費提供讓大眾使用</a:t>
            </a:r>
            <a:endParaRPr lang="en-US" altLang="zh-TW" sz="3200" dirty="0">
              <a:solidFill>
                <a:schemeClr val="tx1">
                  <a:lumMod val="95000"/>
                  <a:lumOff val="5000"/>
                </a:schemeClr>
              </a:solidFill>
              <a:latin typeface="標楷體" pitchFamily="65" charset="-120"/>
            </a:endParaRPr>
          </a:p>
          <a:p>
            <a:pPr lvl="1"/>
            <a:r>
              <a:rPr lang="zh-TW" altLang="en-US" sz="3200" dirty="0">
                <a:solidFill>
                  <a:schemeClr val="tx1">
                    <a:lumMod val="95000"/>
                    <a:lumOff val="5000"/>
                  </a:schemeClr>
                </a:solidFill>
                <a:latin typeface="標楷體" pitchFamily="65" charset="-120"/>
              </a:rPr>
              <a:t>白晨如師</a:t>
            </a:r>
            <a:r>
              <a:rPr lang="zh-TW" altLang="en-US" sz="3200" dirty="0" smtClean="0">
                <a:solidFill>
                  <a:schemeClr val="tx1">
                    <a:lumMod val="95000"/>
                    <a:lumOff val="5000"/>
                  </a:schemeClr>
                </a:solidFill>
                <a:latin typeface="標楷體" pitchFamily="65" charset="-120"/>
              </a:rPr>
              <a:t>：把</a:t>
            </a:r>
            <a:r>
              <a:rPr lang="zh-TW" altLang="en-US" sz="3200" dirty="0">
                <a:solidFill>
                  <a:schemeClr val="tx1">
                    <a:lumMod val="95000"/>
                    <a:lumOff val="5000"/>
                  </a:schemeClr>
                </a:solidFill>
                <a:latin typeface="標楷體" pitchFamily="65" charset="-120"/>
              </a:rPr>
              <a:t>女兒捐出來</a:t>
            </a:r>
            <a:endParaRPr lang="en-US" altLang="zh-TW" sz="3200" dirty="0">
              <a:solidFill>
                <a:schemeClr val="tx1">
                  <a:lumMod val="95000"/>
                  <a:lumOff val="5000"/>
                </a:schemeClr>
              </a:solidFill>
              <a:latin typeface="標楷體" pitchFamily="65" charset="-120"/>
            </a:endParaRPr>
          </a:p>
        </p:txBody>
      </p:sp>
    </p:spTree>
    <p:extLst>
      <p:ext uri="{BB962C8B-B14F-4D97-AF65-F5344CB8AC3E}">
        <p14:creationId xmlns:p14="http://schemas.microsoft.com/office/powerpoint/2010/main" val="35121802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4172025" y="2242873"/>
            <a:ext cx="3278938" cy="2862919"/>
            <a:chOff x="4017280" y="2492386"/>
            <a:chExt cx="3278938" cy="2862919"/>
          </a:xfrm>
        </p:grpSpPr>
        <p:grpSp>
          <p:nvGrpSpPr>
            <p:cNvPr id="8" name="组合 7"/>
            <p:cNvGrpSpPr/>
            <p:nvPr/>
          </p:nvGrpSpPr>
          <p:grpSpPr>
            <a:xfrm>
              <a:off x="6590836" y="2492386"/>
              <a:ext cx="705382" cy="705382"/>
              <a:chOff x="3272949" y="3722523"/>
              <a:chExt cx="813408" cy="877328"/>
            </a:xfrm>
          </p:grpSpPr>
          <p:sp>
            <p:nvSpPr>
              <p:cNvPr id="26" name="椭圆 25"/>
              <p:cNvSpPr/>
              <p:nvPr/>
            </p:nvSpPr>
            <p:spPr>
              <a:xfrm>
                <a:off x="3272949" y="3722523"/>
                <a:ext cx="813408" cy="877328"/>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635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椭圆 26"/>
              <p:cNvSpPr/>
              <p:nvPr/>
            </p:nvSpPr>
            <p:spPr>
              <a:xfrm>
                <a:off x="3286069" y="3736674"/>
                <a:ext cx="787168" cy="849026"/>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7" name="组合 16"/>
            <p:cNvGrpSpPr/>
            <p:nvPr/>
          </p:nvGrpSpPr>
          <p:grpSpPr>
            <a:xfrm>
              <a:off x="4726325" y="2492387"/>
              <a:ext cx="2190211" cy="2190212"/>
              <a:chOff x="1488310" y="1579494"/>
              <a:chExt cx="1414094" cy="1414094"/>
            </a:xfrm>
          </p:grpSpPr>
          <p:grpSp>
            <p:nvGrpSpPr>
              <p:cNvPr id="22" name="组合 21"/>
              <p:cNvGrpSpPr/>
              <p:nvPr/>
            </p:nvGrpSpPr>
            <p:grpSpPr>
              <a:xfrm>
                <a:off x="1488310" y="1579494"/>
                <a:ext cx="1414094" cy="1414094"/>
                <a:chOff x="3176812" y="2273198"/>
                <a:chExt cx="2641825" cy="2726239"/>
              </a:xfrm>
            </p:grpSpPr>
            <p:sp>
              <p:nvSpPr>
                <p:cNvPr id="24" name="椭圆 23"/>
                <p:cNvSpPr/>
                <p:nvPr/>
              </p:nvSpPr>
              <p:spPr>
                <a:xfrm>
                  <a:off x="3176812" y="2273198"/>
                  <a:ext cx="2641825" cy="2726239"/>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2540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prstClr val="white"/>
                    </a:solidFill>
                  </a:endParaRPr>
                </a:p>
              </p:txBody>
            </p:sp>
            <p:sp>
              <p:nvSpPr>
                <p:cNvPr id="25" name="椭圆 24"/>
                <p:cNvSpPr/>
                <p:nvPr/>
              </p:nvSpPr>
              <p:spPr>
                <a:xfrm>
                  <a:off x="3268970" y="2368298"/>
                  <a:ext cx="2457512" cy="2536037"/>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prstClr val="white"/>
                    </a:solidFill>
                  </a:endParaRPr>
                </a:p>
              </p:txBody>
            </p:sp>
          </p:grpSp>
          <p:sp>
            <p:nvSpPr>
              <p:cNvPr id="23" name="文本框 22"/>
              <p:cNvSpPr txBox="1"/>
              <p:nvPr/>
            </p:nvSpPr>
            <p:spPr>
              <a:xfrm>
                <a:off x="1957492" y="1840234"/>
                <a:ext cx="475730" cy="1013439"/>
              </a:xfrm>
              <a:prstGeom prst="rect">
                <a:avLst/>
              </a:prstGeom>
              <a:noFill/>
            </p:spPr>
            <p:txBody>
              <a:bodyPr wrap="square" rtlCol="0">
                <a:spAutoFit/>
              </a:bodyPr>
              <a:lstStyle/>
              <a:p>
                <a:pPr algn="ctr"/>
                <a:r>
                  <a:rPr lang="en-US" altLang="zh-CN" sz="9600" dirty="0">
                    <a:solidFill>
                      <a:schemeClr val="accent2">
                        <a:lumMod val="75000"/>
                      </a:schemeClr>
                    </a:solidFill>
                    <a:latin typeface="方正超粗黑_GBK" panose="03000509000000000000" pitchFamily="65" charset="-122"/>
                    <a:ea typeface="方正超粗黑_GBK" panose="03000509000000000000" pitchFamily="65" charset="-122"/>
                  </a:rPr>
                  <a:t>2</a:t>
                </a:r>
                <a:endParaRPr lang="zh-CN" altLang="en-US" sz="9600" dirty="0" smtClean="0">
                  <a:solidFill>
                    <a:schemeClr val="accent2">
                      <a:lumMod val="75000"/>
                    </a:schemeClr>
                  </a:solidFill>
                  <a:latin typeface="方正超粗黑_GBK" panose="03000509000000000000" pitchFamily="65" charset="-122"/>
                  <a:ea typeface="方正超粗黑_GBK" panose="03000509000000000000" pitchFamily="65" charset="-122"/>
                </a:endParaRPr>
              </a:p>
            </p:txBody>
          </p:sp>
        </p:grpSp>
        <p:grpSp>
          <p:nvGrpSpPr>
            <p:cNvPr id="18" name="组合 17"/>
            <p:cNvGrpSpPr/>
            <p:nvPr/>
          </p:nvGrpSpPr>
          <p:grpSpPr>
            <a:xfrm>
              <a:off x="4017280" y="4162697"/>
              <a:ext cx="1192608" cy="1192608"/>
              <a:chOff x="3272949" y="3722523"/>
              <a:chExt cx="813408" cy="877328"/>
            </a:xfrm>
          </p:grpSpPr>
          <p:sp>
            <p:nvSpPr>
              <p:cNvPr id="20" name="椭圆 19"/>
              <p:cNvSpPr/>
              <p:nvPr/>
            </p:nvSpPr>
            <p:spPr>
              <a:xfrm>
                <a:off x="3272949" y="3722523"/>
                <a:ext cx="813408" cy="877328"/>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635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椭圆 20"/>
              <p:cNvSpPr/>
              <p:nvPr/>
            </p:nvSpPr>
            <p:spPr>
              <a:xfrm>
                <a:off x="3286069" y="3736674"/>
                <a:ext cx="787168" cy="849026"/>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Freeform 96"/>
            <p:cNvSpPr>
              <a:spLocks noEditPoints="1"/>
            </p:cNvSpPr>
            <p:nvPr/>
          </p:nvSpPr>
          <p:spPr bwMode="auto">
            <a:xfrm>
              <a:off x="4169940" y="4318768"/>
              <a:ext cx="887286" cy="880463"/>
            </a:xfrm>
            <a:custGeom>
              <a:avLst/>
              <a:gdLst>
                <a:gd name="T0" fmla="*/ 225 w 258"/>
                <a:gd name="T1" fmla="*/ 129 h 259"/>
                <a:gd name="T2" fmla="*/ 223 w 258"/>
                <a:gd name="T3" fmla="*/ 122 h 259"/>
                <a:gd name="T4" fmla="*/ 251 w 258"/>
                <a:gd name="T5" fmla="*/ 122 h 259"/>
                <a:gd name="T6" fmla="*/ 251 w 258"/>
                <a:gd name="T7" fmla="*/ 135 h 259"/>
                <a:gd name="T8" fmla="*/ 214 w 258"/>
                <a:gd name="T9" fmla="*/ 87 h 259"/>
                <a:gd name="T10" fmla="*/ 212 w 258"/>
                <a:gd name="T11" fmla="*/ 70 h 259"/>
                <a:gd name="T12" fmla="*/ 239 w 258"/>
                <a:gd name="T13" fmla="*/ 65 h 259"/>
                <a:gd name="T14" fmla="*/ 227 w 258"/>
                <a:gd name="T15" fmla="*/ 83 h 259"/>
                <a:gd name="T16" fmla="*/ 231 w 258"/>
                <a:gd name="T17" fmla="*/ 145 h 259"/>
                <a:gd name="T18" fmla="*/ 239 w 258"/>
                <a:gd name="T19" fmla="*/ 165 h 259"/>
                <a:gd name="T20" fmla="*/ 253 w 258"/>
                <a:gd name="T21" fmla="*/ 170 h 259"/>
                <a:gd name="T22" fmla="*/ 247 w 258"/>
                <a:gd name="T23" fmla="*/ 201 h 259"/>
                <a:gd name="T24" fmla="*/ 110 w 258"/>
                <a:gd name="T25" fmla="*/ 201 h 259"/>
                <a:gd name="T26" fmla="*/ 91 w 258"/>
                <a:gd name="T27" fmla="*/ 181 h 259"/>
                <a:gd name="T28" fmla="*/ 97 w 258"/>
                <a:gd name="T29" fmla="*/ 157 h 259"/>
                <a:gd name="T30" fmla="*/ 114 w 258"/>
                <a:gd name="T31" fmla="*/ 148 h 259"/>
                <a:gd name="T32" fmla="*/ 127 w 258"/>
                <a:gd name="T33" fmla="*/ 135 h 259"/>
                <a:gd name="T34" fmla="*/ 143 w 258"/>
                <a:gd name="T35" fmla="*/ 110 h 259"/>
                <a:gd name="T36" fmla="*/ 179 w 258"/>
                <a:gd name="T37" fmla="*/ 101 h 259"/>
                <a:gd name="T38" fmla="*/ 209 w 258"/>
                <a:gd name="T39" fmla="*/ 130 h 259"/>
                <a:gd name="T40" fmla="*/ 121 w 258"/>
                <a:gd name="T41" fmla="*/ 125 h 259"/>
                <a:gd name="T42" fmla="*/ 97 w 258"/>
                <a:gd name="T43" fmla="*/ 142 h 259"/>
                <a:gd name="T44" fmla="*/ 80 w 258"/>
                <a:gd name="T45" fmla="*/ 149 h 259"/>
                <a:gd name="T46" fmla="*/ 66 w 258"/>
                <a:gd name="T47" fmla="*/ 174 h 259"/>
                <a:gd name="T48" fmla="*/ 53 w 258"/>
                <a:gd name="T49" fmla="*/ 121 h 259"/>
                <a:gd name="T50" fmla="*/ 100 w 258"/>
                <a:gd name="T51" fmla="*/ 57 h 259"/>
                <a:gd name="T52" fmla="*/ 152 w 258"/>
                <a:gd name="T53" fmla="*/ 53 h 259"/>
                <a:gd name="T54" fmla="*/ 197 w 258"/>
                <a:gd name="T55" fmla="*/ 88 h 259"/>
                <a:gd name="T56" fmla="*/ 170 w 258"/>
                <a:gd name="T57" fmla="*/ 80 h 259"/>
                <a:gd name="T58" fmla="*/ 124 w 258"/>
                <a:gd name="T59" fmla="*/ 108 h 259"/>
                <a:gd name="T60" fmla="*/ 170 w 258"/>
                <a:gd name="T61" fmla="*/ 48 h 259"/>
                <a:gd name="T62" fmla="*/ 183 w 258"/>
                <a:gd name="T63" fmla="*/ 18 h 259"/>
                <a:gd name="T64" fmla="*/ 195 w 258"/>
                <a:gd name="T65" fmla="*/ 32 h 259"/>
                <a:gd name="T66" fmla="*/ 173 w 258"/>
                <a:gd name="T67" fmla="*/ 51 h 259"/>
                <a:gd name="T68" fmla="*/ 119 w 258"/>
                <a:gd name="T69" fmla="*/ 27 h 259"/>
                <a:gd name="T70" fmla="*/ 128 w 258"/>
                <a:gd name="T71" fmla="*/ 0 h 259"/>
                <a:gd name="T72" fmla="*/ 139 w 258"/>
                <a:gd name="T73" fmla="*/ 19 h 259"/>
                <a:gd name="T74" fmla="*/ 83 w 258"/>
                <a:gd name="T75" fmla="*/ 51 h 259"/>
                <a:gd name="T76" fmla="*/ 65 w 258"/>
                <a:gd name="T77" fmla="*/ 39 h 259"/>
                <a:gd name="T78" fmla="*/ 69 w 258"/>
                <a:gd name="T79" fmla="*/ 17 h 259"/>
                <a:gd name="T80" fmla="*/ 87 w 258"/>
                <a:gd name="T81" fmla="*/ 43 h 259"/>
                <a:gd name="T82" fmla="*/ 32 w 258"/>
                <a:gd name="T83" fmla="*/ 195 h 259"/>
                <a:gd name="T84" fmla="*/ 18 w 258"/>
                <a:gd name="T85" fmla="*/ 184 h 259"/>
                <a:gd name="T86" fmla="*/ 46 w 258"/>
                <a:gd name="T87" fmla="*/ 171 h 259"/>
                <a:gd name="T88" fmla="*/ 39 w 258"/>
                <a:gd name="T89" fmla="*/ 192 h 259"/>
                <a:gd name="T90" fmla="*/ 17 w 258"/>
                <a:gd name="T91" fmla="*/ 69 h 259"/>
                <a:gd name="T92" fmla="*/ 39 w 258"/>
                <a:gd name="T93" fmla="*/ 65 h 259"/>
                <a:gd name="T94" fmla="*/ 50 w 258"/>
                <a:gd name="T95" fmla="*/ 83 h 259"/>
                <a:gd name="T96" fmla="*/ 39 w 258"/>
                <a:gd name="T97" fmla="*/ 129 h 259"/>
                <a:gd name="T98" fmla="*/ 19 w 258"/>
                <a:gd name="T99" fmla="*/ 139 h 259"/>
                <a:gd name="T100" fmla="*/ 1 w 258"/>
                <a:gd name="T101" fmla="*/ 125 h 259"/>
                <a:gd name="T102" fmla="*/ 32 w 258"/>
                <a:gd name="T103" fmla="*/ 122 h 259"/>
                <a:gd name="T104" fmla="*/ 126 w 258"/>
                <a:gd name="T105" fmla="*/ 223 h 259"/>
                <a:gd name="T106" fmla="*/ 111 w 258"/>
                <a:gd name="T107" fmla="*/ 247 h 259"/>
                <a:gd name="T108" fmla="*/ 102 w 258"/>
                <a:gd name="T109" fmla="*/ 229 h 259"/>
                <a:gd name="T110" fmla="*/ 182 w 258"/>
                <a:gd name="T111" fmla="*/ 222 h 259"/>
                <a:gd name="T112" fmla="*/ 175 w 258"/>
                <a:gd name="T113" fmla="*/ 256 h 259"/>
                <a:gd name="T114" fmla="*/ 156 w 258"/>
                <a:gd name="T115" fmla="*/ 249 h 259"/>
                <a:gd name="T116" fmla="*/ 182 w 258"/>
                <a:gd name="T117" fmla="*/ 222 h 259"/>
                <a:gd name="T118" fmla="*/ 234 w 258"/>
                <a:gd name="T119" fmla="*/ 240 h 259"/>
                <a:gd name="T120" fmla="*/ 217 w 258"/>
                <a:gd name="T121" fmla="*/ 246 h 259"/>
                <a:gd name="T122" fmla="*/ 217 w 258"/>
                <a:gd name="T123" fmla="*/ 22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8" h="259">
                  <a:moveTo>
                    <a:pt x="247" y="138"/>
                  </a:moveTo>
                  <a:lnTo>
                    <a:pt x="247" y="138"/>
                  </a:lnTo>
                  <a:lnTo>
                    <a:pt x="243" y="134"/>
                  </a:lnTo>
                  <a:lnTo>
                    <a:pt x="238" y="131"/>
                  </a:lnTo>
                  <a:lnTo>
                    <a:pt x="231" y="129"/>
                  </a:lnTo>
                  <a:lnTo>
                    <a:pt x="225" y="129"/>
                  </a:lnTo>
                  <a:lnTo>
                    <a:pt x="225" y="129"/>
                  </a:lnTo>
                  <a:lnTo>
                    <a:pt x="221" y="129"/>
                  </a:lnTo>
                  <a:lnTo>
                    <a:pt x="221" y="129"/>
                  </a:lnTo>
                  <a:lnTo>
                    <a:pt x="221" y="125"/>
                  </a:lnTo>
                  <a:lnTo>
                    <a:pt x="221" y="125"/>
                  </a:lnTo>
                  <a:lnTo>
                    <a:pt x="223" y="122"/>
                  </a:lnTo>
                  <a:lnTo>
                    <a:pt x="227" y="121"/>
                  </a:lnTo>
                  <a:lnTo>
                    <a:pt x="232" y="119"/>
                  </a:lnTo>
                  <a:lnTo>
                    <a:pt x="238" y="118"/>
                  </a:lnTo>
                  <a:lnTo>
                    <a:pt x="238" y="118"/>
                  </a:lnTo>
                  <a:lnTo>
                    <a:pt x="245" y="119"/>
                  </a:lnTo>
                  <a:lnTo>
                    <a:pt x="251" y="122"/>
                  </a:lnTo>
                  <a:lnTo>
                    <a:pt x="256" y="125"/>
                  </a:lnTo>
                  <a:lnTo>
                    <a:pt x="257" y="129"/>
                  </a:lnTo>
                  <a:lnTo>
                    <a:pt x="257" y="129"/>
                  </a:lnTo>
                  <a:lnTo>
                    <a:pt x="256" y="131"/>
                  </a:lnTo>
                  <a:lnTo>
                    <a:pt x="254" y="134"/>
                  </a:lnTo>
                  <a:lnTo>
                    <a:pt x="251" y="135"/>
                  </a:lnTo>
                  <a:lnTo>
                    <a:pt x="247" y="138"/>
                  </a:lnTo>
                  <a:lnTo>
                    <a:pt x="247" y="138"/>
                  </a:lnTo>
                  <a:close/>
                  <a:moveTo>
                    <a:pt x="227" y="83"/>
                  </a:moveTo>
                  <a:lnTo>
                    <a:pt x="227" y="83"/>
                  </a:lnTo>
                  <a:lnTo>
                    <a:pt x="221" y="86"/>
                  </a:lnTo>
                  <a:lnTo>
                    <a:pt x="214" y="87"/>
                  </a:lnTo>
                  <a:lnTo>
                    <a:pt x="209" y="86"/>
                  </a:lnTo>
                  <a:lnTo>
                    <a:pt x="206" y="83"/>
                  </a:lnTo>
                  <a:lnTo>
                    <a:pt x="206" y="83"/>
                  </a:lnTo>
                  <a:lnTo>
                    <a:pt x="205" y="79"/>
                  </a:lnTo>
                  <a:lnTo>
                    <a:pt x="208" y="75"/>
                  </a:lnTo>
                  <a:lnTo>
                    <a:pt x="212" y="70"/>
                  </a:lnTo>
                  <a:lnTo>
                    <a:pt x="218" y="65"/>
                  </a:lnTo>
                  <a:lnTo>
                    <a:pt x="218" y="65"/>
                  </a:lnTo>
                  <a:lnTo>
                    <a:pt x="225" y="62"/>
                  </a:lnTo>
                  <a:lnTo>
                    <a:pt x="231" y="61"/>
                  </a:lnTo>
                  <a:lnTo>
                    <a:pt x="236" y="62"/>
                  </a:lnTo>
                  <a:lnTo>
                    <a:pt x="239" y="65"/>
                  </a:lnTo>
                  <a:lnTo>
                    <a:pt x="239" y="65"/>
                  </a:lnTo>
                  <a:lnTo>
                    <a:pt x="240" y="69"/>
                  </a:lnTo>
                  <a:lnTo>
                    <a:pt x="238" y="74"/>
                  </a:lnTo>
                  <a:lnTo>
                    <a:pt x="234" y="78"/>
                  </a:lnTo>
                  <a:lnTo>
                    <a:pt x="227" y="83"/>
                  </a:lnTo>
                  <a:lnTo>
                    <a:pt x="227" y="83"/>
                  </a:lnTo>
                  <a:close/>
                  <a:moveTo>
                    <a:pt x="213" y="138"/>
                  </a:moveTo>
                  <a:lnTo>
                    <a:pt x="213" y="138"/>
                  </a:lnTo>
                  <a:lnTo>
                    <a:pt x="218" y="138"/>
                  </a:lnTo>
                  <a:lnTo>
                    <a:pt x="223" y="140"/>
                  </a:lnTo>
                  <a:lnTo>
                    <a:pt x="227" y="142"/>
                  </a:lnTo>
                  <a:lnTo>
                    <a:pt x="231" y="145"/>
                  </a:lnTo>
                  <a:lnTo>
                    <a:pt x="235" y="149"/>
                  </a:lnTo>
                  <a:lnTo>
                    <a:pt x="238" y="153"/>
                  </a:lnTo>
                  <a:lnTo>
                    <a:pt x="239" y="158"/>
                  </a:lnTo>
                  <a:lnTo>
                    <a:pt x="239" y="164"/>
                  </a:lnTo>
                  <a:lnTo>
                    <a:pt x="239" y="164"/>
                  </a:lnTo>
                  <a:lnTo>
                    <a:pt x="239" y="165"/>
                  </a:lnTo>
                  <a:lnTo>
                    <a:pt x="239" y="165"/>
                  </a:lnTo>
                  <a:lnTo>
                    <a:pt x="240" y="165"/>
                  </a:lnTo>
                  <a:lnTo>
                    <a:pt x="240" y="165"/>
                  </a:lnTo>
                  <a:lnTo>
                    <a:pt x="244" y="165"/>
                  </a:lnTo>
                  <a:lnTo>
                    <a:pt x="247" y="166"/>
                  </a:lnTo>
                  <a:lnTo>
                    <a:pt x="253" y="170"/>
                  </a:lnTo>
                  <a:lnTo>
                    <a:pt x="257" y="177"/>
                  </a:lnTo>
                  <a:lnTo>
                    <a:pt x="258" y="183"/>
                  </a:lnTo>
                  <a:lnTo>
                    <a:pt x="258" y="183"/>
                  </a:lnTo>
                  <a:lnTo>
                    <a:pt x="257" y="191"/>
                  </a:lnTo>
                  <a:lnTo>
                    <a:pt x="253" y="196"/>
                  </a:lnTo>
                  <a:lnTo>
                    <a:pt x="247" y="201"/>
                  </a:lnTo>
                  <a:lnTo>
                    <a:pt x="244" y="201"/>
                  </a:lnTo>
                  <a:lnTo>
                    <a:pt x="240" y="203"/>
                  </a:lnTo>
                  <a:lnTo>
                    <a:pt x="240" y="203"/>
                  </a:lnTo>
                  <a:lnTo>
                    <a:pt x="115" y="203"/>
                  </a:lnTo>
                  <a:lnTo>
                    <a:pt x="115" y="203"/>
                  </a:lnTo>
                  <a:lnTo>
                    <a:pt x="110" y="201"/>
                  </a:lnTo>
                  <a:lnTo>
                    <a:pt x="106" y="200"/>
                  </a:lnTo>
                  <a:lnTo>
                    <a:pt x="101" y="197"/>
                  </a:lnTo>
                  <a:lnTo>
                    <a:pt x="97" y="194"/>
                  </a:lnTo>
                  <a:lnTo>
                    <a:pt x="95" y="190"/>
                  </a:lnTo>
                  <a:lnTo>
                    <a:pt x="92" y="184"/>
                  </a:lnTo>
                  <a:lnTo>
                    <a:pt x="91" y="181"/>
                  </a:lnTo>
                  <a:lnTo>
                    <a:pt x="89" y="174"/>
                  </a:lnTo>
                  <a:lnTo>
                    <a:pt x="89" y="174"/>
                  </a:lnTo>
                  <a:lnTo>
                    <a:pt x="91" y="170"/>
                  </a:lnTo>
                  <a:lnTo>
                    <a:pt x="92" y="165"/>
                  </a:lnTo>
                  <a:lnTo>
                    <a:pt x="95" y="161"/>
                  </a:lnTo>
                  <a:lnTo>
                    <a:pt x="97" y="157"/>
                  </a:lnTo>
                  <a:lnTo>
                    <a:pt x="101" y="153"/>
                  </a:lnTo>
                  <a:lnTo>
                    <a:pt x="105" y="152"/>
                  </a:lnTo>
                  <a:lnTo>
                    <a:pt x="109" y="149"/>
                  </a:lnTo>
                  <a:lnTo>
                    <a:pt x="114" y="149"/>
                  </a:lnTo>
                  <a:lnTo>
                    <a:pt x="114" y="149"/>
                  </a:lnTo>
                  <a:lnTo>
                    <a:pt x="114" y="148"/>
                  </a:lnTo>
                  <a:lnTo>
                    <a:pt x="114" y="148"/>
                  </a:lnTo>
                  <a:lnTo>
                    <a:pt x="115" y="143"/>
                  </a:lnTo>
                  <a:lnTo>
                    <a:pt x="117" y="140"/>
                  </a:lnTo>
                  <a:lnTo>
                    <a:pt x="119" y="138"/>
                  </a:lnTo>
                  <a:lnTo>
                    <a:pt x="122" y="136"/>
                  </a:lnTo>
                  <a:lnTo>
                    <a:pt x="127" y="135"/>
                  </a:lnTo>
                  <a:lnTo>
                    <a:pt x="132" y="135"/>
                  </a:lnTo>
                  <a:lnTo>
                    <a:pt x="132" y="135"/>
                  </a:lnTo>
                  <a:lnTo>
                    <a:pt x="134" y="127"/>
                  </a:lnTo>
                  <a:lnTo>
                    <a:pt x="136" y="121"/>
                  </a:lnTo>
                  <a:lnTo>
                    <a:pt x="139" y="116"/>
                  </a:lnTo>
                  <a:lnTo>
                    <a:pt x="143" y="110"/>
                  </a:lnTo>
                  <a:lnTo>
                    <a:pt x="148" y="106"/>
                  </a:lnTo>
                  <a:lnTo>
                    <a:pt x="154" y="103"/>
                  </a:lnTo>
                  <a:lnTo>
                    <a:pt x="162" y="101"/>
                  </a:lnTo>
                  <a:lnTo>
                    <a:pt x="171" y="100"/>
                  </a:lnTo>
                  <a:lnTo>
                    <a:pt x="171" y="100"/>
                  </a:lnTo>
                  <a:lnTo>
                    <a:pt x="179" y="101"/>
                  </a:lnTo>
                  <a:lnTo>
                    <a:pt x="186" y="103"/>
                  </a:lnTo>
                  <a:lnTo>
                    <a:pt x="192" y="106"/>
                  </a:lnTo>
                  <a:lnTo>
                    <a:pt x="199" y="112"/>
                  </a:lnTo>
                  <a:lnTo>
                    <a:pt x="202" y="117"/>
                  </a:lnTo>
                  <a:lnTo>
                    <a:pt x="206" y="123"/>
                  </a:lnTo>
                  <a:lnTo>
                    <a:pt x="209" y="130"/>
                  </a:lnTo>
                  <a:lnTo>
                    <a:pt x="210" y="138"/>
                  </a:lnTo>
                  <a:lnTo>
                    <a:pt x="210" y="138"/>
                  </a:lnTo>
                  <a:lnTo>
                    <a:pt x="213" y="138"/>
                  </a:lnTo>
                  <a:lnTo>
                    <a:pt x="213" y="138"/>
                  </a:lnTo>
                  <a:close/>
                  <a:moveTo>
                    <a:pt x="121" y="125"/>
                  </a:moveTo>
                  <a:lnTo>
                    <a:pt x="121" y="125"/>
                  </a:lnTo>
                  <a:lnTo>
                    <a:pt x="114" y="126"/>
                  </a:lnTo>
                  <a:lnTo>
                    <a:pt x="106" y="127"/>
                  </a:lnTo>
                  <a:lnTo>
                    <a:pt x="104" y="129"/>
                  </a:lnTo>
                  <a:lnTo>
                    <a:pt x="100" y="131"/>
                  </a:lnTo>
                  <a:lnTo>
                    <a:pt x="98" y="136"/>
                  </a:lnTo>
                  <a:lnTo>
                    <a:pt x="97" y="142"/>
                  </a:lnTo>
                  <a:lnTo>
                    <a:pt x="97" y="142"/>
                  </a:lnTo>
                  <a:lnTo>
                    <a:pt x="97" y="143"/>
                  </a:lnTo>
                  <a:lnTo>
                    <a:pt x="97" y="143"/>
                  </a:lnTo>
                  <a:lnTo>
                    <a:pt x="91" y="144"/>
                  </a:lnTo>
                  <a:lnTo>
                    <a:pt x="85" y="145"/>
                  </a:lnTo>
                  <a:lnTo>
                    <a:pt x="80" y="149"/>
                  </a:lnTo>
                  <a:lnTo>
                    <a:pt x="75" y="153"/>
                  </a:lnTo>
                  <a:lnTo>
                    <a:pt x="71" y="157"/>
                  </a:lnTo>
                  <a:lnTo>
                    <a:pt x="69" y="162"/>
                  </a:lnTo>
                  <a:lnTo>
                    <a:pt x="67" y="168"/>
                  </a:lnTo>
                  <a:lnTo>
                    <a:pt x="66" y="174"/>
                  </a:lnTo>
                  <a:lnTo>
                    <a:pt x="66" y="174"/>
                  </a:lnTo>
                  <a:lnTo>
                    <a:pt x="59" y="164"/>
                  </a:lnTo>
                  <a:lnTo>
                    <a:pt x="56" y="153"/>
                  </a:lnTo>
                  <a:lnTo>
                    <a:pt x="53" y="142"/>
                  </a:lnTo>
                  <a:lnTo>
                    <a:pt x="52" y="130"/>
                  </a:lnTo>
                  <a:lnTo>
                    <a:pt x="52" y="130"/>
                  </a:lnTo>
                  <a:lnTo>
                    <a:pt x="53" y="121"/>
                  </a:lnTo>
                  <a:lnTo>
                    <a:pt x="54" y="113"/>
                  </a:lnTo>
                  <a:lnTo>
                    <a:pt x="58" y="99"/>
                  </a:lnTo>
                  <a:lnTo>
                    <a:pt x="66" y="86"/>
                  </a:lnTo>
                  <a:lnTo>
                    <a:pt x="75" y="74"/>
                  </a:lnTo>
                  <a:lnTo>
                    <a:pt x="87" y="64"/>
                  </a:lnTo>
                  <a:lnTo>
                    <a:pt x="100" y="57"/>
                  </a:lnTo>
                  <a:lnTo>
                    <a:pt x="115" y="52"/>
                  </a:lnTo>
                  <a:lnTo>
                    <a:pt x="123" y="51"/>
                  </a:lnTo>
                  <a:lnTo>
                    <a:pt x="131" y="51"/>
                  </a:lnTo>
                  <a:lnTo>
                    <a:pt x="131" y="51"/>
                  </a:lnTo>
                  <a:lnTo>
                    <a:pt x="141" y="52"/>
                  </a:lnTo>
                  <a:lnTo>
                    <a:pt x="152" y="53"/>
                  </a:lnTo>
                  <a:lnTo>
                    <a:pt x="161" y="57"/>
                  </a:lnTo>
                  <a:lnTo>
                    <a:pt x="170" y="61"/>
                  </a:lnTo>
                  <a:lnTo>
                    <a:pt x="178" y="66"/>
                  </a:lnTo>
                  <a:lnTo>
                    <a:pt x="186" y="73"/>
                  </a:lnTo>
                  <a:lnTo>
                    <a:pt x="192" y="80"/>
                  </a:lnTo>
                  <a:lnTo>
                    <a:pt x="197" y="88"/>
                  </a:lnTo>
                  <a:lnTo>
                    <a:pt x="197" y="88"/>
                  </a:lnTo>
                  <a:lnTo>
                    <a:pt x="192" y="84"/>
                  </a:lnTo>
                  <a:lnTo>
                    <a:pt x="186" y="82"/>
                  </a:lnTo>
                  <a:lnTo>
                    <a:pt x="178" y="80"/>
                  </a:lnTo>
                  <a:lnTo>
                    <a:pt x="170" y="80"/>
                  </a:lnTo>
                  <a:lnTo>
                    <a:pt x="170" y="80"/>
                  </a:lnTo>
                  <a:lnTo>
                    <a:pt x="158" y="80"/>
                  </a:lnTo>
                  <a:lnTo>
                    <a:pt x="148" y="83"/>
                  </a:lnTo>
                  <a:lnTo>
                    <a:pt x="140" y="87"/>
                  </a:lnTo>
                  <a:lnTo>
                    <a:pt x="134" y="93"/>
                  </a:lnTo>
                  <a:lnTo>
                    <a:pt x="128" y="100"/>
                  </a:lnTo>
                  <a:lnTo>
                    <a:pt x="124" y="108"/>
                  </a:lnTo>
                  <a:lnTo>
                    <a:pt x="122" y="116"/>
                  </a:lnTo>
                  <a:lnTo>
                    <a:pt x="121" y="125"/>
                  </a:lnTo>
                  <a:lnTo>
                    <a:pt x="121" y="125"/>
                  </a:lnTo>
                  <a:close/>
                  <a:moveTo>
                    <a:pt x="173" y="51"/>
                  </a:moveTo>
                  <a:lnTo>
                    <a:pt x="173" y="51"/>
                  </a:lnTo>
                  <a:lnTo>
                    <a:pt x="170" y="48"/>
                  </a:lnTo>
                  <a:lnTo>
                    <a:pt x="170" y="43"/>
                  </a:lnTo>
                  <a:lnTo>
                    <a:pt x="171" y="36"/>
                  </a:lnTo>
                  <a:lnTo>
                    <a:pt x="174" y="28"/>
                  </a:lnTo>
                  <a:lnTo>
                    <a:pt x="174" y="28"/>
                  </a:lnTo>
                  <a:lnTo>
                    <a:pt x="179" y="23"/>
                  </a:lnTo>
                  <a:lnTo>
                    <a:pt x="183" y="18"/>
                  </a:lnTo>
                  <a:lnTo>
                    <a:pt x="188" y="17"/>
                  </a:lnTo>
                  <a:lnTo>
                    <a:pt x="192" y="17"/>
                  </a:lnTo>
                  <a:lnTo>
                    <a:pt x="192" y="17"/>
                  </a:lnTo>
                  <a:lnTo>
                    <a:pt x="195" y="21"/>
                  </a:lnTo>
                  <a:lnTo>
                    <a:pt x="196" y="26"/>
                  </a:lnTo>
                  <a:lnTo>
                    <a:pt x="195" y="32"/>
                  </a:lnTo>
                  <a:lnTo>
                    <a:pt x="192" y="39"/>
                  </a:lnTo>
                  <a:lnTo>
                    <a:pt x="192" y="39"/>
                  </a:lnTo>
                  <a:lnTo>
                    <a:pt x="187" y="45"/>
                  </a:lnTo>
                  <a:lnTo>
                    <a:pt x="182" y="49"/>
                  </a:lnTo>
                  <a:lnTo>
                    <a:pt x="178" y="52"/>
                  </a:lnTo>
                  <a:lnTo>
                    <a:pt x="173" y="51"/>
                  </a:lnTo>
                  <a:lnTo>
                    <a:pt x="173" y="51"/>
                  </a:lnTo>
                  <a:close/>
                  <a:moveTo>
                    <a:pt x="128" y="39"/>
                  </a:moveTo>
                  <a:lnTo>
                    <a:pt x="128" y="39"/>
                  </a:lnTo>
                  <a:lnTo>
                    <a:pt x="124" y="38"/>
                  </a:lnTo>
                  <a:lnTo>
                    <a:pt x="121" y="34"/>
                  </a:lnTo>
                  <a:lnTo>
                    <a:pt x="119" y="27"/>
                  </a:lnTo>
                  <a:lnTo>
                    <a:pt x="118" y="19"/>
                  </a:lnTo>
                  <a:lnTo>
                    <a:pt x="118" y="19"/>
                  </a:lnTo>
                  <a:lnTo>
                    <a:pt x="119" y="12"/>
                  </a:lnTo>
                  <a:lnTo>
                    <a:pt x="121" y="6"/>
                  </a:lnTo>
                  <a:lnTo>
                    <a:pt x="124" y="1"/>
                  </a:lnTo>
                  <a:lnTo>
                    <a:pt x="128" y="0"/>
                  </a:lnTo>
                  <a:lnTo>
                    <a:pt x="128" y="0"/>
                  </a:lnTo>
                  <a:lnTo>
                    <a:pt x="132" y="1"/>
                  </a:lnTo>
                  <a:lnTo>
                    <a:pt x="135" y="6"/>
                  </a:lnTo>
                  <a:lnTo>
                    <a:pt x="137" y="12"/>
                  </a:lnTo>
                  <a:lnTo>
                    <a:pt x="139" y="19"/>
                  </a:lnTo>
                  <a:lnTo>
                    <a:pt x="139" y="19"/>
                  </a:lnTo>
                  <a:lnTo>
                    <a:pt x="137" y="27"/>
                  </a:lnTo>
                  <a:lnTo>
                    <a:pt x="135" y="34"/>
                  </a:lnTo>
                  <a:lnTo>
                    <a:pt x="132" y="38"/>
                  </a:lnTo>
                  <a:lnTo>
                    <a:pt x="128" y="39"/>
                  </a:lnTo>
                  <a:lnTo>
                    <a:pt x="128" y="39"/>
                  </a:lnTo>
                  <a:close/>
                  <a:moveTo>
                    <a:pt x="83" y="51"/>
                  </a:moveTo>
                  <a:lnTo>
                    <a:pt x="83" y="51"/>
                  </a:lnTo>
                  <a:lnTo>
                    <a:pt x="79" y="52"/>
                  </a:lnTo>
                  <a:lnTo>
                    <a:pt x="74" y="49"/>
                  </a:lnTo>
                  <a:lnTo>
                    <a:pt x="70" y="45"/>
                  </a:lnTo>
                  <a:lnTo>
                    <a:pt x="65" y="39"/>
                  </a:lnTo>
                  <a:lnTo>
                    <a:pt x="65" y="39"/>
                  </a:lnTo>
                  <a:lnTo>
                    <a:pt x="62" y="32"/>
                  </a:lnTo>
                  <a:lnTo>
                    <a:pt x="61" y="26"/>
                  </a:lnTo>
                  <a:lnTo>
                    <a:pt x="61" y="21"/>
                  </a:lnTo>
                  <a:lnTo>
                    <a:pt x="63" y="17"/>
                  </a:lnTo>
                  <a:lnTo>
                    <a:pt x="63" y="17"/>
                  </a:lnTo>
                  <a:lnTo>
                    <a:pt x="69" y="17"/>
                  </a:lnTo>
                  <a:lnTo>
                    <a:pt x="72" y="18"/>
                  </a:lnTo>
                  <a:lnTo>
                    <a:pt x="78" y="23"/>
                  </a:lnTo>
                  <a:lnTo>
                    <a:pt x="83" y="28"/>
                  </a:lnTo>
                  <a:lnTo>
                    <a:pt x="83" y="28"/>
                  </a:lnTo>
                  <a:lnTo>
                    <a:pt x="85" y="36"/>
                  </a:lnTo>
                  <a:lnTo>
                    <a:pt x="87" y="43"/>
                  </a:lnTo>
                  <a:lnTo>
                    <a:pt x="85" y="48"/>
                  </a:lnTo>
                  <a:lnTo>
                    <a:pt x="83" y="51"/>
                  </a:lnTo>
                  <a:lnTo>
                    <a:pt x="83" y="51"/>
                  </a:lnTo>
                  <a:close/>
                  <a:moveTo>
                    <a:pt x="39" y="192"/>
                  </a:moveTo>
                  <a:lnTo>
                    <a:pt x="39" y="192"/>
                  </a:lnTo>
                  <a:lnTo>
                    <a:pt x="32" y="195"/>
                  </a:lnTo>
                  <a:lnTo>
                    <a:pt x="26" y="196"/>
                  </a:lnTo>
                  <a:lnTo>
                    <a:pt x="20" y="195"/>
                  </a:lnTo>
                  <a:lnTo>
                    <a:pt x="17" y="192"/>
                  </a:lnTo>
                  <a:lnTo>
                    <a:pt x="17" y="192"/>
                  </a:lnTo>
                  <a:lnTo>
                    <a:pt x="17" y="188"/>
                  </a:lnTo>
                  <a:lnTo>
                    <a:pt x="18" y="184"/>
                  </a:lnTo>
                  <a:lnTo>
                    <a:pt x="23" y="179"/>
                  </a:lnTo>
                  <a:lnTo>
                    <a:pt x="28" y="174"/>
                  </a:lnTo>
                  <a:lnTo>
                    <a:pt x="28" y="174"/>
                  </a:lnTo>
                  <a:lnTo>
                    <a:pt x="36" y="171"/>
                  </a:lnTo>
                  <a:lnTo>
                    <a:pt x="41" y="170"/>
                  </a:lnTo>
                  <a:lnTo>
                    <a:pt x="46" y="171"/>
                  </a:lnTo>
                  <a:lnTo>
                    <a:pt x="50" y="174"/>
                  </a:lnTo>
                  <a:lnTo>
                    <a:pt x="50" y="174"/>
                  </a:lnTo>
                  <a:lnTo>
                    <a:pt x="50" y="178"/>
                  </a:lnTo>
                  <a:lnTo>
                    <a:pt x="49" y="183"/>
                  </a:lnTo>
                  <a:lnTo>
                    <a:pt x="45" y="187"/>
                  </a:lnTo>
                  <a:lnTo>
                    <a:pt x="39" y="192"/>
                  </a:lnTo>
                  <a:lnTo>
                    <a:pt x="39" y="192"/>
                  </a:lnTo>
                  <a:close/>
                  <a:moveTo>
                    <a:pt x="28" y="83"/>
                  </a:moveTo>
                  <a:lnTo>
                    <a:pt x="28" y="83"/>
                  </a:lnTo>
                  <a:lnTo>
                    <a:pt x="23" y="78"/>
                  </a:lnTo>
                  <a:lnTo>
                    <a:pt x="18" y="74"/>
                  </a:lnTo>
                  <a:lnTo>
                    <a:pt x="17" y="69"/>
                  </a:lnTo>
                  <a:lnTo>
                    <a:pt x="17" y="65"/>
                  </a:lnTo>
                  <a:lnTo>
                    <a:pt x="17" y="65"/>
                  </a:lnTo>
                  <a:lnTo>
                    <a:pt x="20" y="62"/>
                  </a:lnTo>
                  <a:lnTo>
                    <a:pt x="26" y="61"/>
                  </a:lnTo>
                  <a:lnTo>
                    <a:pt x="32" y="62"/>
                  </a:lnTo>
                  <a:lnTo>
                    <a:pt x="39" y="65"/>
                  </a:lnTo>
                  <a:lnTo>
                    <a:pt x="39" y="65"/>
                  </a:lnTo>
                  <a:lnTo>
                    <a:pt x="45" y="70"/>
                  </a:lnTo>
                  <a:lnTo>
                    <a:pt x="49" y="75"/>
                  </a:lnTo>
                  <a:lnTo>
                    <a:pt x="50" y="79"/>
                  </a:lnTo>
                  <a:lnTo>
                    <a:pt x="50" y="83"/>
                  </a:lnTo>
                  <a:lnTo>
                    <a:pt x="50" y="83"/>
                  </a:lnTo>
                  <a:lnTo>
                    <a:pt x="46" y="86"/>
                  </a:lnTo>
                  <a:lnTo>
                    <a:pt x="41" y="87"/>
                  </a:lnTo>
                  <a:lnTo>
                    <a:pt x="36" y="86"/>
                  </a:lnTo>
                  <a:lnTo>
                    <a:pt x="28" y="83"/>
                  </a:lnTo>
                  <a:lnTo>
                    <a:pt x="28" y="83"/>
                  </a:lnTo>
                  <a:close/>
                  <a:moveTo>
                    <a:pt x="39" y="129"/>
                  </a:moveTo>
                  <a:lnTo>
                    <a:pt x="39" y="129"/>
                  </a:lnTo>
                  <a:lnTo>
                    <a:pt x="37" y="132"/>
                  </a:lnTo>
                  <a:lnTo>
                    <a:pt x="32" y="136"/>
                  </a:lnTo>
                  <a:lnTo>
                    <a:pt x="27" y="138"/>
                  </a:lnTo>
                  <a:lnTo>
                    <a:pt x="19" y="139"/>
                  </a:lnTo>
                  <a:lnTo>
                    <a:pt x="19" y="139"/>
                  </a:lnTo>
                  <a:lnTo>
                    <a:pt x="11" y="138"/>
                  </a:lnTo>
                  <a:lnTo>
                    <a:pt x="5" y="136"/>
                  </a:lnTo>
                  <a:lnTo>
                    <a:pt x="1" y="132"/>
                  </a:lnTo>
                  <a:lnTo>
                    <a:pt x="0" y="129"/>
                  </a:lnTo>
                  <a:lnTo>
                    <a:pt x="0" y="129"/>
                  </a:lnTo>
                  <a:lnTo>
                    <a:pt x="1" y="125"/>
                  </a:lnTo>
                  <a:lnTo>
                    <a:pt x="5" y="122"/>
                  </a:lnTo>
                  <a:lnTo>
                    <a:pt x="11" y="119"/>
                  </a:lnTo>
                  <a:lnTo>
                    <a:pt x="19" y="118"/>
                  </a:lnTo>
                  <a:lnTo>
                    <a:pt x="19" y="118"/>
                  </a:lnTo>
                  <a:lnTo>
                    <a:pt x="27" y="119"/>
                  </a:lnTo>
                  <a:lnTo>
                    <a:pt x="32" y="122"/>
                  </a:lnTo>
                  <a:lnTo>
                    <a:pt x="37" y="125"/>
                  </a:lnTo>
                  <a:lnTo>
                    <a:pt x="39" y="129"/>
                  </a:lnTo>
                  <a:lnTo>
                    <a:pt x="39" y="129"/>
                  </a:lnTo>
                  <a:close/>
                  <a:moveTo>
                    <a:pt x="127" y="210"/>
                  </a:moveTo>
                  <a:lnTo>
                    <a:pt x="127" y="210"/>
                  </a:lnTo>
                  <a:lnTo>
                    <a:pt x="126" y="223"/>
                  </a:lnTo>
                  <a:lnTo>
                    <a:pt x="126" y="234"/>
                  </a:lnTo>
                  <a:lnTo>
                    <a:pt x="123" y="240"/>
                  </a:lnTo>
                  <a:lnTo>
                    <a:pt x="123" y="240"/>
                  </a:lnTo>
                  <a:lnTo>
                    <a:pt x="121" y="244"/>
                  </a:lnTo>
                  <a:lnTo>
                    <a:pt x="115" y="247"/>
                  </a:lnTo>
                  <a:lnTo>
                    <a:pt x="111" y="247"/>
                  </a:lnTo>
                  <a:lnTo>
                    <a:pt x="106" y="246"/>
                  </a:lnTo>
                  <a:lnTo>
                    <a:pt x="106" y="246"/>
                  </a:lnTo>
                  <a:lnTo>
                    <a:pt x="102" y="242"/>
                  </a:lnTo>
                  <a:lnTo>
                    <a:pt x="101" y="238"/>
                  </a:lnTo>
                  <a:lnTo>
                    <a:pt x="100" y="233"/>
                  </a:lnTo>
                  <a:lnTo>
                    <a:pt x="102" y="229"/>
                  </a:lnTo>
                  <a:lnTo>
                    <a:pt x="102" y="229"/>
                  </a:lnTo>
                  <a:lnTo>
                    <a:pt x="108" y="222"/>
                  </a:lnTo>
                  <a:lnTo>
                    <a:pt x="115" y="217"/>
                  </a:lnTo>
                  <a:lnTo>
                    <a:pt x="127" y="210"/>
                  </a:lnTo>
                  <a:lnTo>
                    <a:pt x="127" y="210"/>
                  </a:lnTo>
                  <a:close/>
                  <a:moveTo>
                    <a:pt x="182" y="222"/>
                  </a:moveTo>
                  <a:lnTo>
                    <a:pt x="182" y="222"/>
                  </a:lnTo>
                  <a:lnTo>
                    <a:pt x="182" y="235"/>
                  </a:lnTo>
                  <a:lnTo>
                    <a:pt x="180" y="244"/>
                  </a:lnTo>
                  <a:lnTo>
                    <a:pt x="178" y="252"/>
                  </a:lnTo>
                  <a:lnTo>
                    <a:pt x="178" y="252"/>
                  </a:lnTo>
                  <a:lnTo>
                    <a:pt x="175" y="256"/>
                  </a:lnTo>
                  <a:lnTo>
                    <a:pt x="171" y="257"/>
                  </a:lnTo>
                  <a:lnTo>
                    <a:pt x="166" y="259"/>
                  </a:lnTo>
                  <a:lnTo>
                    <a:pt x="161" y="256"/>
                  </a:lnTo>
                  <a:lnTo>
                    <a:pt x="161" y="256"/>
                  </a:lnTo>
                  <a:lnTo>
                    <a:pt x="157" y="253"/>
                  </a:lnTo>
                  <a:lnTo>
                    <a:pt x="156" y="249"/>
                  </a:lnTo>
                  <a:lnTo>
                    <a:pt x="156" y="244"/>
                  </a:lnTo>
                  <a:lnTo>
                    <a:pt x="157" y="239"/>
                  </a:lnTo>
                  <a:lnTo>
                    <a:pt x="157" y="239"/>
                  </a:lnTo>
                  <a:lnTo>
                    <a:pt x="162" y="234"/>
                  </a:lnTo>
                  <a:lnTo>
                    <a:pt x="170" y="229"/>
                  </a:lnTo>
                  <a:lnTo>
                    <a:pt x="182" y="222"/>
                  </a:lnTo>
                  <a:lnTo>
                    <a:pt x="182" y="222"/>
                  </a:lnTo>
                  <a:close/>
                  <a:moveTo>
                    <a:pt x="236" y="210"/>
                  </a:moveTo>
                  <a:lnTo>
                    <a:pt x="236" y="210"/>
                  </a:lnTo>
                  <a:lnTo>
                    <a:pt x="236" y="223"/>
                  </a:lnTo>
                  <a:lnTo>
                    <a:pt x="235" y="234"/>
                  </a:lnTo>
                  <a:lnTo>
                    <a:pt x="234" y="240"/>
                  </a:lnTo>
                  <a:lnTo>
                    <a:pt x="234" y="240"/>
                  </a:lnTo>
                  <a:lnTo>
                    <a:pt x="230" y="244"/>
                  </a:lnTo>
                  <a:lnTo>
                    <a:pt x="226" y="247"/>
                  </a:lnTo>
                  <a:lnTo>
                    <a:pt x="221" y="247"/>
                  </a:lnTo>
                  <a:lnTo>
                    <a:pt x="217" y="246"/>
                  </a:lnTo>
                  <a:lnTo>
                    <a:pt x="217" y="246"/>
                  </a:lnTo>
                  <a:lnTo>
                    <a:pt x="213" y="242"/>
                  </a:lnTo>
                  <a:lnTo>
                    <a:pt x="210" y="238"/>
                  </a:lnTo>
                  <a:lnTo>
                    <a:pt x="210" y="233"/>
                  </a:lnTo>
                  <a:lnTo>
                    <a:pt x="212" y="229"/>
                  </a:lnTo>
                  <a:lnTo>
                    <a:pt x="212" y="229"/>
                  </a:lnTo>
                  <a:lnTo>
                    <a:pt x="217" y="222"/>
                  </a:lnTo>
                  <a:lnTo>
                    <a:pt x="226" y="217"/>
                  </a:lnTo>
                  <a:lnTo>
                    <a:pt x="236" y="210"/>
                  </a:lnTo>
                  <a:lnTo>
                    <a:pt x="236" y="210"/>
                  </a:lnTo>
                  <a:close/>
                </a:path>
              </a:pathLst>
            </a:custGeom>
            <a:solidFill>
              <a:srgbClr val="C55A11"/>
            </a:solidFill>
            <a:ln>
              <a:noFill/>
            </a:ln>
            <a:extLst/>
          </p:spPr>
          <p:txBody>
            <a:bodyPr vert="horz" wrap="square" lIns="91440" tIns="45720" rIns="91440" bIns="45720" numCol="1" anchor="t" anchorCtr="0" compatLnSpc="1">
              <a:prstTxWarp prst="textNoShape">
                <a:avLst/>
              </a:prstTxWarp>
            </a:bodyPr>
            <a:lstStyle/>
            <a:p>
              <a:endParaRPr lang="zh-CN" altLang="en-US"/>
            </a:p>
          </p:txBody>
        </p:sp>
      </p:grpSp>
      <p:sp>
        <p:nvSpPr>
          <p:cNvPr id="30" name="矩形 29"/>
          <p:cNvSpPr/>
          <p:nvPr/>
        </p:nvSpPr>
        <p:spPr>
          <a:xfrm>
            <a:off x="3422015" y="5352091"/>
            <a:ext cx="6070893" cy="769441"/>
          </a:xfrm>
          <a:prstGeom prst="rect">
            <a:avLst/>
          </a:prstGeom>
        </p:spPr>
        <p:txBody>
          <a:bodyPr wrap="none">
            <a:spAutoFit/>
          </a:bodyPr>
          <a:lstStyle/>
          <a:p>
            <a:r>
              <a:rPr lang="zh-TW" altLang="en-US" sz="4400" dirty="0" smtClean="0">
                <a:solidFill>
                  <a:schemeClr val="accent2">
                    <a:lumMod val="75000"/>
                  </a:schemeClr>
                </a:solidFill>
                <a:latin typeface="微软雅黑" panose="020B0503020204020204" pitchFamily="34" charset="-122"/>
                <a:ea typeface="微软雅黑" panose="020B0503020204020204" pitchFamily="34" charset="-122"/>
              </a:rPr>
              <a:t>道可道非常道</a:t>
            </a:r>
            <a:r>
              <a:rPr lang="en-US" altLang="zh-TW" sz="4400" dirty="0" smtClean="0">
                <a:solidFill>
                  <a:schemeClr val="accent2">
                    <a:lumMod val="75000"/>
                  </a:schemeClr>
                </a:solidFill>
                <a:latin typeface="微软雅黑" panose="020B0503020204020204" pitchFamily="34" charset="-122"/>
                <a:ea typeface="微软雅黑" panose="020B0503020204020204" pitchFamily="34" charset="-122"/>
              </a:rPr>
              <a:t>-</a:t>
            </a:r>
            <a:r>
              <a:rPr lang="zh-TW" altLang="en-US" sz="4400" dirty="0" smtClean="0">
                <a:solidFill>
                  <a:schemeClr val="accent2">
                    <a:lumMod val="75000"/>
                  </a:schemeClr>
                </a:solidFill>
                <a:latin typeface="微软雅黑" panose="020B0503020204020204" pitchFamily="34" charset="-122"/>
                <a:ea typeface="微软雅黑" panose="020B0503020204020204" pitchFamily="34" charset="-122"/>
              </a:rPr>
              <a:t>數學素養</a:t>
            </a:r>
            <a:endParaRPr lang="zh-CN" altLang="en-US" sz="4400" dirty="0">
              <a:solidFill>
                <a:schemeClr val="accent2">
                  <a:lumMod val="75000"/>
                </a:schemeClr>
              </a:solidFill>
              <a:latin typeface="微软雅黑" panose="020B0503020204020204" pitchFamily="34" charset="-122"/>
              <a:ea typeface="微软雅黑" panose="020B0503020204020204" pitchFamily="34" charset="-122"/>
            </a:endParaRPr>
          </a:p>
        </p:txBody>
      </p:sp>
      <p:grpSp>
        <p:nvGrpSpPr>
          <p:cNvPr id="32" name="组合 31"/>
          <p:cNvGrpSpPr/>
          <p:nvPr/>
        </p:nvGrpSpPr>
        <p:grpSpPr>
          <a:xfrm>
            <a:off x="5210967" y="0"/>
            <a:ext cx="2492990" cy="1844054"/>
            <a:chOff x="5210967" y="0"/>
            <a:chExt cx="2492990" cy="1844054"/>
          </a:xfrm>
        </p:grpSpPr>
        <p:sp>
          <p:nvSpPr>
            <p:cNvPr id="33" name="矩形 32"/>
            <p:cNvSpPr/>
            <p:nvPr/>
          </p:nvSpPr>
          <p:spPr>
            <a:xfrm>
              <a:off x="5210967" y="1197723"/>
              <a:ext cx="2492990" cy="646331"/>
            </a:xfrm>
            <a:prstGeom prst="rect">
              <a:avLst/>
            </a:prstGeom>
          </p:spPr>
          <p:txBody>
            <a:bodyPr wrap="none">
              <a:spAutoFit/>
            </a:bodyPr>
            <a:lstStyle/>
            <a:p>
              <a:r>
                <a:rPr lang="zh-TW" altLang="en-US" sz="3600" b="1" dirty="0" smtClean="0"/>
                <a:t>聞、思、修</a:t>
              </a:r>
              <a:endParaRPr lang="zh-CN" altLang="en-US" sz="3600" b="1" dirty="0"/>
            </a:p>
          </p:txBody>
        </p:sp>
        <p:cxnSp>
          <p:nvCxnSpPr>
            <p:cNvPr id="34" name="直接连接符 33"/>
            <p:cNvCxnSpPr>
              <a:stCxn id="35" idx="4"/>
              <a:endCxn id="36" idx="4"/>
            </p:cNvCxnSpPr>
            <p:nvPr/>
          </p:nvCxnSpPr>
          <p:spPr>
            <a:xfrm>
              <a:off x="6110728" y="133446"/>
              <a:ext cx="12193" cy="917890"/>
            </a:xfrm>
            <a:prstGeom prst="line">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5" name="椭圆 34"/>
            <p:cNvSpPr/>
            <p:nvPr/>
          </p:nvSpPr>
          <p:spPr>
            <a:xfrm>
              <a:off x="6044005" y="0"/>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6056198" y="917890"/>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9118073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7163"/>
            <a:ext cx="10972800" cy="654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2263394"/>
      </p:ext>
    </p:extLst>
  </p:cSld>
  <p:clrMapOvr>
    <a:masterClrMapping/>
  </p:clrMapOvr>
  <p:timing>
    <p:tnLst>
      <p:par>
        <p:cTn id="1" dur="indefinite" restart="never" nodeType="tmRoot"/>
      </p:par>
    </p:tnLst>
  </p:timing>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2109</TotalTime>
  <Words>2109</Words>
  <Application>Microsoft Office PowerPoint</Application>
  <PresentationFormat>自訂</PresentationFormat>
  <Paragraphs>165</Paragraphs>
  <Slides>51</Slides>
  <Notes>2</Notes>
  <HiddenSlides>0</HiddenSlides>
  <MMClips>5</MMClips>
  <ScaleCrop>false</ScaleCrop>
  <HeadingPairs>
    <vt:vector size="4" baseType="variant">
      <vt:variant>
        <vt:lpstr>佈景主題</vt:lpstr>
      </vt:variant>
      <vt:variant>
        <vt:i4>1</vt:i4>
      </vt:variant>
      <vt:variant>
        <vt:lpstr>投影片標題</vt:lpstr>
      </vt:variant>
      <vt:variant>
        <vt:i4>51</vt:i4>
      </vt:variant>
    </vt:vector>
  </HeadingPairs>
  <TitlesOfParts>
    <vt:vector size="52" baseType="lpstr">
      <vt:lpstr>第一PPT，www.1ppt.com</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陳梅仙老師  2018.01.14在劍潭青年活動中心開場提問：</vt:lpstr>
      <vt:lpstr>用得出來的數學素養</vt:lpstr>
      <vt:lpstr>數學素養簡單說</vt:lpstr>
      <vt:lpstr>PowerPoint 簡報</vt:lpstr>
      <vt:lpstr>PowerPoint 簡報</vt:lpstr>
      <vt:lpstr>PowerPoint 簡報</vt:lpstr>
      <vt:lpstr>PowerPoint 簡報</vt:lpstr>
      <vt:lpstr>PowerPoint 簡報</vt:lpstr>
      <vt:lpstr>PowerPoint 簡報</vt:lpstr>
      <vt:lpstr>鋪陳的細膩與藝術： 我們為什麼要學生學習「圓」概念？到底什麼是「圓」？什麼是「不圓」？如何把「不圓」變成「圓」？如何用較明確的說法來表達「圓」？</vt:lpstr>
      <vt:lpstr>PowerPoint 簡報</vt:lpstr>
      <vt:lpstr>PowerPoint 簡報</vt:lpstr>
      <vt:lpstr>PowerPoint 簡報</vt:lpstr>
      <vt:lpstr>PowerPoint 簡報</vt:lpstr>
      <vt:lpstr>PowerPoint 簡報</vt:lpstr>
      <vt:lpstr>知所先後則近道矣： 先談「圓心」還是先談「圓」？ 如何讓學生感受「點與圓」的關係及其性質？</vt:lpstr>
      <vt:lpstr>PowerPoint 簡報</vt:lpstr>
      <vt:lpstr>PowerPoint 簡報</vt:lpstr>
      <vt:lpstr>梅仙師學習單 點與圓的關係⟹點與線段的關係⟹再回到圓內(外)一點到圓的最短(長)距離</vt:lpstr>
      <vt:lpstr>同樣鋪陳，提問的深度與藝術!!! 兩圓公切線問題</vt:lpstr>
      <vt:lpstr>PowerPoint 簡報</vt:lpstr>
      <vt:lpstr>PowerPoint 簡報</vt:lpstr>
      <vt:lpstr>PowerPoint 簡報</vt:lpstr>
      <vt:lpstr>PowerPoint 簡報</vt:lpstr>
      <vt:lpstr>PowerPoint 簡報</vt:lpstr>
      <vt:lpstr>圖片來源：http://www.science.com.tw/company/index.php?route=product/product&amp;product_id=1770</vt:lpstr>
      <vt:lpstr>PowerPoint 簡報</vt:lpstr>
      <vt:lpstr>PowerPoint 簡報</vt:lpstr>
      <vt:lpstr>PowerPoint 簡報</vt:lpstr>
      <vt:lpstr>PowerPoint 簡報</vt:lpstr>
      <vt:lpstr>PowerPoint 簡報</vt:lpstr>
      <vt:lpstr>PowerPoint 簡報</vt:lpstr>
      <vt:lpstr>PowerPoint 簡報</vt:lpstr>
      <vt:lpstr>幾何原本第III卷定義</vt:lpstr>
      <vt:lpstr>幾何原本第III卷命題</vt:lpstr>
      <vt:lpstr>PowerPoint 簡報</vt:lpstr>
      <vt:lpstr>PowerPoint 簡報</vt:lpstr>
      <vt:lpstr>PowerPoint 簡報</vt:lpstr>
      <vt:lpstr>PowerPoint 簡報</vt:lpstr>
      <vt:lpstr>正負得負、負正得負</vt:lpstr>
      <vt:lpstr>兩種不同的負負得正</vt:lpstr>
      <vt:lpstr>思維</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简洁微立体</dc:title>
  <dc:creator>第一PPT</dc:creator>
  <cp:keywords>www.1ppt.com</cp:keywords>
  <cp:lastModifiedBy>減八</cp:lastModifiedBy>
  <cp:revision>360</cp:revision>
  <dcterms:created xsi:type="dcterms:W3CDTF">2016-01-22T02:37:50Z</dcterms:created>
  <dcterms:modified xsi:type="dcterms:W3CDTF">2018-07-27T12:53:32Z</dcterms:modified>
</cp:coreProperties>
</file>