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7" r:id="rId1"/>
  </p:sldMasterIdLst>
  <p:sldIdLst>
    <p:sldId id="256" r:id="rId2"/>
    <p:sldId id="263" r:id="rId3"/>
    <p:sldId id="266" r:id="rId4"/>
    <p:sldId id="267" r:id="rId5"/>
    <p:sldId id="270" r:id="rId6"/>
    <p:sldId id="268" r:id="rId7"/>
    <p:sldId id="271" r:id="rId8"/>
    <p:sldId id="272" r:id="rId9"/>
    <p:sldId id="273" r:id="rId10"/>
    <p:sldId id="269" r:id="rId11"/>
    <p:sldId id="274" r:id="rId12"/>
    <p:sldId id="275" r:id="rId13"/>
    <p:sldId id="277" r:id="rId14"/>
    <p:sldId id="264" r:id="rId15"/>
    <p:sldId id="278" r:id="rId16"/>
    <p:sldId id="279" r:id="rId17"/>
    <p:sldId id="28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1" d="100"/>
          <a:sy n="51" d="100"/>
        </p:scale>
        <p:origin x="564" y="52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3BB3C10A-D341-48D7-91BE-9CDB524DF814}" type="datetimeFigureOut">
              <a:rPr lang="zh-TW" altLang="en-US" smtClean="0"/>
              <a:pPr/>
              <a:t>2018/7/15</a:t>
            </a:fld>
            <a:endParaRPr lang="zh-TW"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D1B12FE-1014-4F88-B817-F7B82997BEE2}" type="slidenum">
              <a:rPr lang="zh-TW" altLang="en-US" smtClean="0"/>
              <a:pPr/>
              <a:t>‹#›</a:t>
            </a:fld>
            <a:endParaRPr lang="zh-TW" altLang="en-US"/>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582532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3BB3C10A-D341-48D7-91BE-9CDB524DF814}" type="datetimeFigureOut">
              <a:rPr lang="zh-TW" altLang="en-US" smtClean="0"/>
              <a:pPr/>
              <a:t>2018/7/15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val="3321615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3BB3C10A-D341-48D7-91BE-9CDB524DF814}" type="datetimeFigureOut">
              <a:rPr lang="zh-TW" altLang="en-US" smtClean="0"/>
              <a:pPr/>
              <a:t>2018/7/15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val="3720657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3BB3C10A-D341-48D7-91BE-9CDB524DF814}" type="datetimeFigureOut">
              <a:rPr lang="zh-TW" altLang="en-US" smtClean="0"/>
              <a:pPr/>
              <a:t>2018/7/15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val="354517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3BB3C10A-D341-48D7-91BE-9CDB524DF814}" type="datetimeFigureOut">
              <a:rPr lang="zh-TW" altLang="en-US" smtClean="0"/>
              <a:pPr/>
              <a:t>2018/7/15</a:t>
            </a:fld>
            <a:endParaRPr lang="zh-TW"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D1B12FE-1014-4F88-B817-F7B82997BEE2}" type="slidenum">
              <a:rPr lang="zh-TW" altLang="en-US" smtClean="0"/>
              <a:pPr/>
              <a:t>‹#›</a:t>
            </a:fld>
            <a:endParaRPr lang="zh-TW" altLang="en-US"/>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85486577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TW" altLang="en-US"/>
              <a:t>按一下以編輯母片標題樣式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3BB3C10A-D341-48D7-91BE-9CDB524DF814}" type="datetimeFigureOut">
              <a:rPr lang="zh-TW" altLang="en-US" smtClean="0"/>
              <a:pPr/>
              <a:t>2018/7/15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val="94141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3BB3C10A-D341-48D7-91BE-9CDB524DF814}" type="datetimeFigureOut">
              <a:rPr lang="zh-TW" altLang="en-US" smtClean="0"/>
              <a:pPr/>
              <a:t>2018/7/15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val="3287198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3BB3C10A-D341-48D7-91BE-9CDB524DF814}" type="datetimeFigureOut">
              <a:rPr lang="zh-TW" altLang="en-US" smtClean="0"/>
              <a:pPr/>
              <a:t>2018/7/15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val="2701817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B3C10A-D341-48D7-91BE-9CDB524DF814}" type="datetimeFigureOut">
              <a:rPr lang="zh-TW" altLang="en-US" smtClean="0"/>
              <a:pPr/>
              <a:t>2018/7/15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val="3766692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BB3C10A-D341-48D7-91BE-9CDB524DF814}" type="datetimeFigureOut">
              <a:rPr lang="zh-TW" altLang="en-US" smtClean="0"/>
              <a:pPr/>
              <a:t>2018/7/15</a:t>
            </a:fld>
            <a:endParaRPr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TW"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D1B12FE-1014-4F88-B817-F7B82997BEE2}" type="slidenum">
              <a:rPr lang="zh-TW" altLang="en-US" smtClean="0"/>
              <a:pPr/>
              <a:t>‹#›</a:t>
            </a:fld>
            <a:endParaRPr lang="zh-TW" altLang="en-US"/>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89874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BB3C10A-D341-48D7-91BE-9CDB524DF814}" type="datetimeFigureOut">
              <a:rPr lang="zh-TW" altLang="en-US" smtClean="0"/>
              <a:pPr/>
              <a:t>2018/7/15</a:t>
            </a:fld>
            <a:endParaRPr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TW"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D1B12FE-1014-4F88-B817-F7B82997BEE2}" type="slidenum">
              <a:rPr lang="zh-TW" altLang="en-US" smtClean="0"/>
              <a:pPr/>
              <a:t>‹#›</a:t>
            </a:fld>
            <a:endParaRPr lang="zh-TW" altLang="en-US"/>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21938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3BB3C10A-D341-48D7-91BE-9CDB524DF814}" type="datetimeFigureOut">
              <a:rPr lang="zh-TW" altLang="en-US" smtClean="0"/>
              <a:pPr/>
              <a:t>2018/7/15</a:t>
            </a:fld>
            <a:endParaRPr lang="zh-TW"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zh-TW"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D1B12FE-1014-4F88-B817-F7B82997BEE2}" type="slidenum">
              <a:rPr lang="zh-TW" altLang="en-US" smtClean="0"/>
              <a:pPr/>
              <a:t>‹#›</a:t>
            </a:fld>
            <a:endParaRPr lang="zh-TW" altLang="en-US"/>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41161573"/>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3qOsr2R-U8Q"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915127" y="1231501"/>
            <a:ext cx="8361229" cy="2098226"/>
          </a:xfrm>
        </p:spPr>
        <p:txBody>
          <a:bodyPr/>
          <a:lstStyle/>
          <a:p>
            <a:r>
              <a:rPr lang="zh-TW" altLang="en-US" dirty="0"/>
              <a:t>一元一次方程式</a:t>
            </a:r>
          </a:p>
        </p:txBody>
      </p:sp>
      <p:sp>
        <p:nvSpPr>
          <p:cNvPr id="3" name="副標題 2"/>
          <p:cNvSpPr>
            <a:spLocks noGrp="1"/>
          </p:cNvSpPr>
          <p:nvPr>
            <p:ph type="subTitle" idx="1"/>
          </p:nvPr>
        </p:nvSpPr>
        <p:spPr/>
        <p:txBody>
          <a:bodyPr>
            <a:normAutofit fontScale="92500" lnSpcReduction="10000"/>
          </a:bodyPr>
          <a:lstStyle/>
          <a:p>
            <a:pPr algn="l"/>
            <a:r>
              <a:rPr lang="zh-TW" altLang="en-US" dirty="0">
                <a:solidFill>
                  <a:schemeClr val="tx1">
                    <a:lumMod val="95000"/>
                    <a:lumOff val="5000"/>
                  </a:schemeClr>
                </a:solidFill>
              </a:rPr>
              <a:t>想法出處：</a:t>
            </a:r>
            <a:r>
              <a:rPr lang="en-US" altLang="zh-TW" dirty="0">
                <a:solidFill>
                  <a:schemeClr val="tx1">
                    <a:lumMod val="95000"/>
                    <a:lumOff val="5000"/>
                  </a:schemeClr>
                </a:solidFill>
              </a:rPr>
              <a:t>CA</a:t>
            </a:r>
            <a:r>
              <a:rPr lang="zh-TW" altLang="en-US" dirty="0">
                <a:solidFill>
                  <a:schemeClr val="tx1">
                    <a:lumMod val="95000"/>
                    <a:lumOff val="5000"/>
                  </a:schemeClr>
                </a:solidFill>
              </a:rPr>
              <a:t>和陳梅仙老師</a:t>
            </a:r>
          </a:p>
          <a:p>
            <a:pPr algn="l"/>
            <a:r>
              <a:rPr lang="zh-TW" altLang="en-US" dirty="0">
                <a:solidFill>
                  <a:schemeClr val="tx1">
                    <a:lumMod val="95000"/>
                    <a:lumOff val="5000"/>
                  </a:schemeClr>
                </a:solidFill>
              </a:rPr>
              <a:t>教材來源：數學新世界 七年級學習單教材</a:t>
            </a:r>
          </a:p>
          <a:p>
            <a:pPr algn="l"/>
            <a:r>
              <a:rPr lang="zh-TW" altLang="en-US" dirty="0">
                <a:solidFill>
                  <a:schemeClr val="tx1">
                    <a:lumMod val="95000"/>
                    <a:lumOff val="5000"/>
                  </a:schemeClr>
                </a:solidFill>
              </a:rPr>
              <a:t>共備引導者：曾秀華</a:t>
            </a:r>
          </a:p>
          <a:p>
            <a:endParaRPr lang="zh-TW" altLang="en-US" dirty="0">
              <a:solidFill>
                <a:schemeClr val="tx1">
                  <a:lumMod val="95000"/>
                  <a:lumOff val="5000"/>
                </a:schemeClr>
              </a:solidFill>
            </a:endParaRPr>
          </a:p>
        </p:txBody>
      </p:sp>
    </p:spTree>
    <p:extLst>
      <p:ext uri="{BB962C8B-B14F-4D97-AF65-F5344CB8AC3E}">
        <p14:creationId xmlns:p14="http://schemas.microsoft.com/office/powerpoint/2010/main" val="1139116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5025" y="1301360"/>
            <a:ext cx="9900203" cy="2852737"/>
          </a:xfrm>
        </p:spPr>
        <p:txBody>
          <a:bodyPr/>
          <a:lstStyle/>
          <a:p>
            <a:pPr algn="l"/>
            <a:r>
              <a:rPr lang="en-US" altLang="zh-TW" dirty="0"/>
              <a:t>4.	</a:t>
            </a:r>
            <a:r>
              <a:rPr lang="zh-TW" altLang="en-US" dirty="0"/>
              <a:t>學生在這章節要學到的核心概念是什麼？</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3207710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9601200" cy="5793970"/>
          </a:xfrm>
        </p:spPr>
        <p:txBody>
          <a:bodyPr>
            <a:normAutofit/>
          </a:bodyPr>
          <a:lstStyle/>
          <a:p>
            <a:pPr>
              <a:lnSpc>
                <a:spcPct val="150000"/>
              </a:lnSpc>
            </a:pPr>
            <a:r>
              <a:rPr lang="en-US" altLang="zh-TW" sz="3200" dirty="0"/>
              <a:t>(</a:t>
            </a:r>
            <a:r>
              <a:rPr lang="zh-TW" altLang="en-US" sz="3200" dirty="0"/>
              <a:t>一</a:t>
            </a:r>
            <a:r>
              <a:rPr lang="en-US" altLang="zh-TW" sz="3200" dirty="0"/>
              <a:t>)	</a:t>
            </a:r>
            <a:r>
              <a:rPr lang="zh-TW" altLang="en-US" sz="3200" dirty="0"/>
              <a:t>課綱</a:t>
            </a:r>
            <a:r>
              <a:rPr lang="en-US" altLang="zh-TW" sz="3200" dirty="0"/>
              <a:t>(</a:t>
            </a:r>
            <a:r>
              <a:rPr lang="zh-TW" altLang="en-US" sz="3200" dirty="0"/>
              <a:t>草案─</a:t>
            </a:r>
            <a:r>
              <a:rPr lang="en-US" altLang="zh-TW" sz="3200" dirty="0"/>
              <a:t>105</a:t>
            </a:r>
            <a:r>
              <a:rPr lang="zh-TW" altLang="en-US" sz="3200" dirty="0"/>
              <a:t>年</a:t>
            </a:r>
            <a:r>
              <a:rPr lang="en-US" altLang="zh-TW" sz="3200" dirty="0"/>
              <a:t>2</a:t>
            </a:r>
            <a:r>
              <a:rPr lang="zh-TW" altLang="en-US" sz="3200" dirty="0"/>
              <a:t>月</a:t>
            </a:r>
            <a:r>
              <a:rPr lang="en-US" altLang="zh-TW" sz="3200" dirty="0"/>
              <a:t>4</a:t>
            </a:r>
            <a:r>
              <a:rPr lang="zh-TW" altLang="en-US" sz="3200" dirty="0"/>
              <a:t>日教育部版</a:t>
            </a:r>
            <a:r>
              <a:rPr lang="en-US" altLang="zh-TW" sz="3200" dirty="0"/>
              <a:t>)</a:t>
            </a:r>
            <a:r>
              <a:rPr lang="zh-TW" altLang="en-US" sz="3200" dirty="0"/>
              <a:t>說</a:t>
            </a:r>
            <a:br>
              <a:rPr lang="zh-TW" altLang="en-US" sz="3200" dirty="0"/>
            </a:br>
            <a:r>
              <a:rPr lang="en-US" altLang="zh-TW" sz="3200" dirty="0"/>
              <a:t>1.	a-IV-1 </a:t>
            </a:r>
            <a:r>
              <a:rPr lang="zh-TW" altLang="en-US" sz="3200" dirty="0"/>
              <a:t>理解並應用符號及文字敘述表達概念、運算、推理及證明。</a:t>
            </a:r>
            <a:br>
              <a:rPr lang="zh-TW" altLang="en-US" sz="3200" dirty="0"/>
            </a:br>
            <a:r>
              <a:rPr lang="en-US" altLang="zh-TW" sz="3200" dirty="0"/>
              <a:t>2.	a-IV-2 </a:t>
            </a:r>
            <a:r>
              <a:rPr lang="zh-TW" altLang="en-US" sz="3200" dirty="0"/>
              <a:t>理解一元一次方程式及其解的意義，能以等量公理與移項法則求解和驗算，並能運用到日常生活的情境解決問題。</a:t>
            </a:r>
            <a:br>
              <a:rPr lang="zh-TW" altLang="en-US" sz="3200" dirty="0"/>
            </a:br>
            <a:endParaRPr lang="zh-TW" altLang="en-US" sz="3200" dirty="0"/>
          </a:p>
        </p:txBody>
      </p:sp>
    </p:spTree>
    <p:extLst>
      <p:ext uri="{BB962C8B-B14F-4D97-AF65-F5344CB8AC3E}">
        <p14:creationId xmlns:p14="http://schemas.microsoft.com/office/powerpoint/2010/main" val="2457020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10318652" cy="5793970"/>
          </a:xfrm>
        </p:spPr>
        <p:txBody>
          <a:bodyPr>
            <a:normAutofit fontScale="90000"/>
          </a:bodyPr>
          <a:lstStyle/>
          <a:p>
            <a:pPr>
              <a:lnSpc>
                <a:spcPct val="150000"/>
              </a:lnSpc>
            </a:pPr>
            <a:r>
              <a:rPr lang="en-US" altLang="zh-TW" sz="2800" dirty="0"/>
              <a:t>(</a:t>
            </a:r>
            <a:r>
              <a:rPr lang="zh-TW" altLang="en-US" sz="2800" dirty="0"/>
              <a:t>二</a:t>
            </a:r>
            <a:r>
              <a:rPr lang="en-US" altLang="zh-TW" sz="2800" dirty="0"/>
              <a:t>)	</a:t>
            </a:r>
            <a:r>
              <a:rPr lang="zh-TW" altLang="en-US" sz="2800" dirty="0"/>
              <a:t>梅仙老師說</a:t>
            </a:r>
            <a:br>
              <a:rPr lang="zh-TW" altLang="en-US" sz="2800" dirty="0"/>
            </a:br>
            <a:r>
              <a:rPr lang="en-US" altLang="zh-TW" sz="2800" dirty="0"/>
              <a:t>1.</a:t>
            </a:r>
            <a:r>
              <a:rPr lang="zh-TW" altLang="en-US" sz="2800" dirty="0"/>
              <a:t>我們總有一種想知道答案的渴望，我們將這種渴望轉化為可執行的方程式，幫助我們解出答案，這個過程就叫解方程式。舉凡段考試題猜題、明天會不會下雨、今天買的食物吃得飽嗎？</a:t>
            </a:r>
            <a:r>
              <a:rPr lang="en-US" altLang="zh-TW" sz="2800" dirty="0"/>
              <a:t>…</a:t>
            </a:r>
            <a:r>
              <a:rPr lang="zh-TW" altLang="en-US" sz="2800" dirty="0"/>
              <a:t>都是我們想知道的渴望。</a:t>
            </a:r>
            <a:br>
              <a:rPr lang="zh-TW" altLang="en-US" sz="2800" dirty="0"/>
            </a:br>
            <a:r>
              <a:rPr lang="en-US" altLang="zh-TW" sz="2800" dirty="0"/>
              <a:t>2.</a:t>
            </a:r>
            <a:r>
              <a:rPr lang="zh-TW" altLang="en-US" sz="2800" dirty="0"/>
              <a:t>列方程式的核心本質在想要解題，而解題的關鍵策略在拉關係，將未知和已知扯上關係，因此，寫出未知和已知的關係式是方程式的核心，而列出關係式的想法有等式、不等式和比例式。</a:t>
            </a:r>
            <a:br>
              <a:rPr lang="zh-TW" altLang="en-US" sz="2800" dirty="0"/>
            </a:br>
            <a:r>
              <a:rPr lang="en-US" altLang="zh-TW" sz="2800" dirty="0"/>
              <a:t>3.</a:t>
            </a:r>
            <a:r>
              <a:rPr lang="zh-TW" altLang="en-US" sz="2800" dirty="0"/>
              <a:t>解方程式的核心想法在等量公理的操作，等量公理操作的核心在函數的想法，在操作過程算式的改變時，維持著解的不變性。</a:t>
            </a:r>
            <a:br>
              <a:rPr lang="zh-TW" altLang="en-US" sz="2800" dirty="0"/>
            </a:br>
            <a:r>
              <a:rPr lang="en-US" altLang="zh-TW" sz="2800" dirty="0"/>
              <a:t>4.</a:t>
            </a:r>
            <a:r>
              <a:rPr lang="zh-TW" altLang="en-US" sz="2800" dirty="0"/>
              <a:t>列出方程式：將多元多次方程式不斷化簡未知數的數量和次方到可以解題並且好算的算式。</a:t>
            </a:r>
            <a:br>
              <a:rPr lang="zh-TW" altLang="en-US" sz="3200" dirty="0"/>
            </a:br>
            <a:endParaRPr lang="zh-TW" altLang="en-US" sz="3200" dirty="0"/>
          </a:p>
        </p:txBody>
      </p:sp>
    </p:spTree>
    <p:extLst>
      <p:ext uri="{BB962C8B-B14F-4D97-AF65-F5344CB8AC3E}">
        <p14:creationId xmlns:p14="http://schemas.microsoft.com/office/powerpoint/2010/main" val="2457020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10318652" cy="5793970"/>
          </a:xfrm>
        </p:spPr>
        <p:txBody>
          <a:bodyPr>
            <a:normAutofit/>
          </a:bodyPr>
          <a:lstStyle/>
          <a:p>
            <a:pPr>
              <a:lnSpc>
                <a:spcPct val="150000"/>
              </a:lnSpc>
            </a:pPr>
            <a:br>
              <a:rPr lang="zh-TW" altLang="en-US" sz="3200" dirty="0"/>
            </a:br>
            <a:r>
              <a:rPr lang="en-US" altLang="zh-TW" sz="3200" dirty="0"/>
              <a:t>(</a:t>
            </a:r>
            <a:r>
              <a:rPr lang="zh-TW" altLang="en-US" sz="3200" dirty="0"/>
              <a:t>三</a:t>
            </a:r>
            <a:r>
              <a:rPr lang="en-US" altLang="zh-TW" sz="3200" dirty="0"/>
              <a:t>)	</a:t>
            </a:r>
            <a:r>
              <a:rPr lang="zh-TW" altLang="en-US" sz="3200" dirty="0"/>
              <a:t>自己說</a:t>
            </a:r>
            <a:br>
              <a:rPr lang="zh-TW" altLang="en-US" sz="3200" dirty="0"/>
            </a:br>
            <a:r>
              <a:rPr lang="en-US" altLang="zh-TW" sz="3200" dirty="0"/>
              <a:t>1.	</a:t>
            </a:r>
            <a:r>
              <a:rPr lang="zh-TW" altLang="en-US" sz="3200" dirty="0"/>
              <a:t>學生能分別具體情境中的已知與未知。</a:t>
            </a:r>
            <a:br>
              <a:rPr lang="zh-TW" altLang="en-US" sz="3200" dirty="0"/>
            </a:br>
            <a:r>
              <a:rPr lang="en-US" altLang="zh-TW" sz="3200" dirty="0"/>
              <a:t>2.	</a:t>
            </a:r>
            <a:r>
              <a:rPr lang="zh-TW" altLang="en-US" sz="3200" dirty="0"/>
              <a:t>學生能將已知與未知間的關係用數學式表示。</a:t>
            </a:r>
            <a:br>
              <a:rPr lang="zh-TW" altLang="en-US" sz="3200" dirty="0"/>
            </a:br>
            <a:r>
              <a:rPr lang="en-US" altLang="zh-TW" sz="3200" dirty="0"/>
              <a:t>3.	</a:t>
            </a:r>
            <a:r>
              <a:rPr lang="zh-TW" altLang="en-US" sz="3200" dirty="0"/>
              <a:t>學生能藉由數學運算</a:t>
            </a:r>
            <a:r>
              <a:rPr lang="en-US" altLang="zh-TW" sz="3200" dirty="0"/>
              <a:t>(</a:t>
            </a:r>
            <a:r>
              <a:rPr lang="zh-TW" altLang="en-US" sz="3200" dirty="0"/>
              <a:t>等量公理</a:t>
            </a:r>
            <a:r>
              <a:rPr lang="en-US" altLang="zh-TW" sz="3200" dirty="0"/>
              <a:t>)</a:t>
            </a:r>
            <a:r>
              <a:rPr lang="zh-TW" altLang="en-US" sz="3200" dirty="0"/>
              <a:t>求出未知數據。</a:t>
            </a:r>
          </a:p>
        </p:txBody>
      </p:sp>
    </p:spTree>
    <p:extLst>
      <p:ext uri="{BB962C8B-B14F-4D97-AF65-F5344CB8AC3E}">
        <p14:creationId xmlns:p14="http://schemas.microsoft.com/office/powerpoint/2010/main" val="2457020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概念發展脈絡</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2692260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10318652" cy="5793970"/>
          </a:xfrm>
        </p:spPr>
        <p:txBody>
          <a:bodyPr>
            <a:normAutofit fontScale="90000"/>
          </a:bodyPr>
          <a:lstStyle/>
          <a:p>
            <a:pPr>
              <a:lnSpc>
                <a:spcPct val="150000"/>
              </a:lnSpc>
            </a:pPr>
            <a:r>
              <a:rPr lang="en-US" altLang="zh-TW" sz="2800" dirty="0"/>
              <a:t>(</a:t>
            </a:r>
            <a:r>
              <a:rPr lang="zh-TW" altLang="en-US" sz="2800" dirty="0"/>
              <a:t>一</a:t>
            </a:r>
            <a:r>
              <a:rPr lang="en-US" altLang="zh-TW" sz="2800" dirty="0"/>
              <a:t>)	</a:t>
            </a:r>
            <a:r>
              <a:rPr lang="zh-TW" altLang="en-US" sz="2800" dirty="0"/>
              <a:t>國小：</a:t>
            </a:r>
            <a:br>
              <a:rPr lang="zh-TW" altLang="en-US" sz="2800" dirty="0"/>
            </a:br>
            <a:r>
              <a:rPr lang="en-US" altLang="zh-TW" sz="2800" dirty="0"/>
              <a:t>1.	</a:t>
            </a:r>
            <a:r>
              <a:rPr lang="zh-TW" altLang="en-US" sz="2800" dirty="0"/>
              <a:t>等量公理─如果兩個量相等，則同時放大、縮小一樣的倍率仍會相等；同時加、減一個相同的量亦是。</a:t>
            </a:r>
            <a:br>
              <a:rPr lang="zh-TW" altLang="en-US" sz="2800" dirty="0"/>
            </a:br>
            <a:r>
              <a:rPr lang="en-US" altLang="zh-TW" sz="2800" dirty="0"/>
              <a:t>(</a:t>
            </a:r>
            <a:r>
              <a:rPr lang="zh-TW" altLang="en-US" sz="2800" dirty="0"/>
              <a:t>二</a:t>
            </a:r>
            <a:r>
              <a:rPr lang="en-US" altLang="zh-TW" sz="2800" dirty="0"/>
              <a:t>)	</a:t>
            </a:r>
            <a:r>
              <a:rPr lang="zh-TW" altLang="en-US" sz="2800" dirty="0"/>
              <a:t>七年級上學期：</a:t>
            </a:r>
            <a:br>
              <a:rPr lang="zh-TW" altLang="en-US" sz="2800" dirty="0"/>
            </a:br>
            <a:r>
              <a:rPr lang="en-US" altLang="zh-TW" sz="2800" dirty="0"/>
              <a:t>1.	</a:t>
            </a:r>
            <a:r>
              <a:rPr lang="zh-TW" altLang="en-US" sz="2800" dirty="0"/>
              <a:t>一元一次方程式─</a:t>
            </a:r>
            <a:br>
              <a:rPr lang="zh-TW" altLang="en-US" sz="2800" dirty="0"/>
            </a:br>
            <a:r>
              <a:rPr lang="en-US" altLang="zh-TW" sz="2800" dirty="0"/>
              <a:t>(1)	</a:t>
            </a:r>
            <a:r>
              <a:rPr lang="zh-TW" altLang="en-US" sz="2800" dirty="0"/>
              <a:t>透過想知道的渴望談出解方程式的想法。</a:t>
            </a:r>
            <a:br>
              <a:rPr lang="zh-TW" altLang="en-US" sz="2800" dirty="0"/>
            </a:br>
            <a:r>
              <a:rPr lang="en-US" altLang="zh-TW" sz="2800" dirty="0"/>
              <a:t>(2)	</a:t>
            </a:r>
            <a:r>
              <a:rPr lang="zh-TW" altLang="en-US" sz="2800" dirty="0"/>
              <a:t>給條件不足的題目，讓學生感受解題連結已知的重要性。</a:t>
            </a:r>
            <a:br>
              <a:rPr lang="zh-TW" altLang="en-US" sz="2800" dirty="0"/>
            </a:br>
            <a:r>
              <a:rPr lang="en-US" altLang="zh-TW" sz="2800" dirty="0"/>
              <a:t>(3)	</a:t>
            </a:r>
            <a:r>
              <a:rPr lang="zh-TW" altLang="en-US" sz="2800" dirty="0"/>
              <a:t>給應用問題，請學生分辨已知和未知，再扯關係列算式。</a:t>
            </a:r>
            <a:br>
              <a:rPr lang="zh-TW" altLang="en-US" sz="2800" dirty="0"/>
            </a:br>
            <a:r>
              <a:rPr lang="en-US" altLang="zh-TW" sz="2800" dirty="0"/>
              <a:t>(4)	</a:t>
            </a:r>
            <a:r>
              <a:rPr lang="zh-TW" altLang="en-US" sz="2800" dirty="0"/>
              <a:t>等量公理解方程式。</a:t>
            </a:r>
            <a:r>
              <a:rPr lang="en-US" altLang="zh-TW" sz="2800" dirty="0"/>
              <a:t>(</a:t>
            </a:r>
            <a:r>
              <a:rPr lang="zh-TW" altLang="en-US" sz="2800" dirty="0"/>
              <a:t>函數想法：一起增加、減少、放大或縮小都不會改變大小或相等關係</a:t>
            </a:r>
            <a:r>
              <a:rPr lang="en-US" altLang="zh-TW" sz="2800" dirty="0"/>
              <a:t>)</a:t>
            </a:r>
            <a:br>
              <a:rPr lang="en-US" altLang="zh-TW" sz="3200" dirty="0"/>
            </a:br>
            <a:endParaRPr lang="zh-TW" altLang="en-US" sz="3200" dirty="0"/>
          </a:p>
        </p:txBody>
      </p:sp>
    </p:spTree>
    <p:extLst>
      <p:ext uri="{BB962C8B-B14F-4D97-AF65-F5344CB8AC3E}">
        <p14:creationId xmlns:p14="http://schemas.microsoft.com/office/powerpoint/2010/main" val="2457020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10318652" cy="5793970"/>
          </a:xfrm>
        </p:spPr>
        <p:txBody>
          <a:bodyPr>
            <a:normAutofit/>
          </a:bodyPr>
          <a:lstStyle/>
          <a:p>
            <a:pPr>
              <a:lnSpc>
                <a:spcPct val="150000"/>
              </a:lnSpc>
            </a:pPr>
            <a:r>
              <a:rPr lang="en-US" altLang="zh-TW" sz="2400" dirty="0"/>
              <a:t>(</a:t>
            </a:r>
            <a:r>
              <a:rPr lang="zh-TW" altLang="en-US" sz="2400" dirty="0"/>
              <a:t>二</a:t>
            </a:r>
            <a:r>
              <a:rPr lang="en-US" altLang="zh-TW" sz="2400" dirty="0"/>
              <a:t>)	</a:t>
            </a:r>
            <a:r>
              <a:rPr lang="zh-TW" altLang="en-US" sz="2500" dirty="0"/>
              <a:t>七年級下學期：</a:t>
            </a:r>
            <a:br>
              <a:rPr lang="zh-TW" altLang="en-US" sz="2500" dirty="0"/>
            </a:br>
            <a:r>
              <a:rPr lang="en-US" altLang="zh-TW" sz="2500" dirty="0"/>
              <a:t>(1)	</a:t>
            </a:r>
            <a:r>
              <a:rPr lang="zh-TW" altLang="en-US" sz="2500" dirty="0"/>
              <a:t>二元一次方程式─透過更複雜的情境問題，讓學生感受到一元一次方程式的不足。</a:t>
            </a:r>
            <a:br>
              <a:rPr lang="zh-TW" altLang="en-US" sz="2500" dirty="0"/>
            </a:br>
            <a:r>
              <a:rPr lang="en-US" altLang="zh-TW" sz="2500" dirty="0"/>
              <a:t>(2)	</a:t>
            </a:r>
            <a:r>
              <a:rPr lang="zh-TW" altLang="en-US" sz="2500" dirty="0"/>
              <a:t>二元一次方程式圖形─將抽象的代數運算具象化。</a:t>
            </a:r>
            <a:br>
              <a:rPr lang="zh-TW" altLang="en-US" sz="2500" dirty="0"/>
            </a:br>
            <a:r>
              <a:rPr lang="en-US" altLang="zh-TW" sz="2500" dirty="0"/>
              <a:t>(3)	</a:t>
            </a:r>
            <a:r>
              <a:rPr lang="zh-TW" altLang="en-US" sz="2500" dirty="0"/>
              <a:t>一次函數圖形─將解方程與函數結合。將一個一元一次方程式的等號兩邊的式子看作是兩個函數，而解方程可看作是在尋找兩個函數何時函數值會相等的過程。</a:t>
            </a:r>
          </a:p>
        </p:txBody>
      </p:sp>
    </p:spTree>
    <p:extLst>
      <p:ext uri="{BB962C8B-B14F-4D97-AF65-F5344CB8AC3E}">
        <p14:creationId xmlns:p14="http://schemas.microsoft.com/office/powerpoint/2010/main" val="2457020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謝謝聆聽與分享</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2692260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反思問題</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2277607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5025" y="1301360"/>
            <a:ext cx="9612971" cy="2852737"/>
          </a:xfrm>
        </p:spPr>
        <p:txBody>
          <a:bodyPr/>
          <a:lstStyle/>
          <a:p>
            <a:pPr algn="l"/>
            <a:r>
              <a:rPr lang="en-US" altLang="zh-TW" dirty="0"/>
              <a:t>1.	</a:t>
            </a:r>
            <a:r>
              <a:rPr lang="zh-TW" altLang="en-US" dirty="0"/>
              <a:t>為什麼要學方程式？</a:t>
            </a:r>
          </a:p>
        </p:txBody>
      </p:sp>
      <p:sp>
        <p:nvSpPr>
          <p:cNvPr id="3" name="文字版面配置區 2"/>
          <p:cNvSpPr>
            <a:spLocks noGrp="1"/>
          </p:cNvSpPr>
          <p:nvPr>
            <p:ph type="body" idx="1"/>
          </p:nvPr>
        </p:nvSpPr>
        <p:spPr/>
        <p:txBody>
          <a:bodyPr/>
          <a:lstStyle/>
          <a:p>
            <a:r>
              <a:rPr lang="en-US" altLang="zh-TW" dirty="0">
                <a:hlinkClick r:id="rId2"/>
              </a:rPr>
              <a:t>https://</a:t>
            </a:r>
            <a:r>
              <a:rPr lang="en-US" altLang="zh-TW" dirty="0" err="1">
                <a:hlinkClick r:id="rId2"/>
              </a:rPr>
              <a:t>www.youtube.com</a:t>
            </a:r>
            <a:r>
              <a:rPr lang="en-US" altLang="zh-TW" dirty="0">
                <a:hlinkClick r:id="rId2"/>
              </a:rPr>
              <a:t>/</a:t>
            </a:r>
            <a:r>
              <a:rPr lang="en-US" altLang="zh-TW" dirty="0" err="1">
                <a:hlinkClick r:id="rId2"/>
              </a:rPr>
              <a:t>watch?v</a:t>
            </a:r>
            <a:r>
              <a:rPr lang="en-US" altLang="zh-TW" dirty="0">
                <a:hlinkClick r:id="rId2"/>
              </a:rPr>
              <a:t>=</a:t>
            </a:r>
            <a:r>
              <a:rPr lang="en-US" altLang="zh-TW" dirty="0" err="1">
                <a:hlinkClick r:id="rId2"/>
              </a:rPr>
              <a:t>3qOsr2R-U8Q</a:t>
            </a:r>
            <a:r>
              <a:rPr lang="en-US" altLang="zh-TW" dirty="0"/>
              <a:t> </a:t>
            </a:r>
            <a:endParaRPr lang="zh-TW" altLang="en-US" dirty="0"/>
          </a:p>
        </p:txBody>
      </p:sp>
    </p:spTree>
    <p:extLst>
      <p:ext uri="{BB962C8B-B14F-4D97-AF65-F5344CB8AC3E}">
        <p14:creationId xmlns:p14="http://schemas.microsoft.com/office/powerpoint/2010/main" val="3925954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5025" y="1301360"/>
            <a:ext cx="9900203" cy="2852737"/>
          </a:xfrm>
        </p:spPr>
        <p:txBody>
          <a:bodyPr/>
          <a:lstStyle/>
          <a:p>
            <a:pPr algn="l"/>
            <a:r>
              <a:rPr lang="en-US" altLang="zh-TW" dirty="0"/>
              <a:t>2.	</a:t>
            </a:r>
            <a:r>
              <a:rPr lang="zh-TW" altLang="en-US" dirty="0"/>
              <a:t>那些關係可以用</a:t>
            </a:r>
            <a:br>
              <a:rPr lang="en-US" altLang="zh-TW" dirty="0"/>
            </a:br>
            <a:r>
              <a:rPr lang="zh-TW" altLang="en-US" dirty="0"/>
              <a:t>一元 一次方程式表示？</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1820897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71600" y="623455"/>
            <a:ext cx="9601200" cy="5793970"/>
          </a:xfrm>
        </p:spPr>
        <p:txBody>
          <a:bodyPr>
            <a:normAutofit fontScale="90000"/>
          </a:bodyPr>
          <a:lstStyle/>
          <a:p>
            <a:pPr>
              <a:lnSpc>
                <a:spcPct val="150000"/>
              </a:lnSpc>
            </a:pPr>
            <a:r>
              <a:rPr lang="en-US" altLang="zh-TW" sz="3200" dirty="0"/>
              <a:t>(1)	</a:t>
            </a:r>
            <a:r>
              <a:rPr lang="zh-TW" altLang="en-US" sz="3200" u="sng" dirty="0"/>
              <a:t>小名</a:t>
            </a:r>
            <a:r>
              <a:rPr lang="zh-TW" altLang="en-US" sz="3200" dirty="0"/>
              <a:t>早上量身高發現比上次量的身高多了</a:t>
            </a:r>
            <a:r>
              <a:rPr lang="en-US" altLang="zh-TW" sz="3200" dirty="0"/>
              <a:t>5</a:t>
            </a:r>
            <a:r>
              <a:rPr lang="zh-TW" altLang="en-US" sz="3200" dirty="0"/>
              <a:t>公分！</a:t>
            </a:r>
            <a:br>
              <a:rPr lang="en-US" altLang="zh-TW" sz="3200" dirty="0"/>
            </a:br>
            <a:r>
              <a:rPr lang="en-US" altLang="zh-TW" sz="3200" dirty="0"/>
              <a:t>          </a:t>
            </a:r>
            <a:r>
              <a:rPr lang="zh-TW" altLang="en-US" sz="3200" dirty="0"/>
              <a:t>請問</a:t>
            </a:r>
            <a:r>
              <a:rPr lang="zh-TW" altLang="en-US" sz="3200" u="sng" dirty="0"/>
              <a:t>小名</a:t>
            </a:r>
            <a:r>
              <a:rPr lang="zh-TW" altLang="en-US" sz="3200" dirty="0"/>
              <a:t>現在身高多少公分？</a:t>
            </a:r>
            <a:br>
              <a:rPr lang="zh-TW" altLang="en-US" sz="3200" dirty="0"/>
            </a:br>
            <a:r>
              <a:rPr lang="en-US" altLang="zh-TW" sz="3200" dirty="0"/>
              <a:t>(2)	</a:t>
            </a:r>
            <a:r>
              <a:rPr lang="zh-TW" altLang="en-US" sz="3200" u="sng" dirty="0"/>
              <a:t>小名</a:t>
            </a:r>
            <a:r>
              <a:rPr lang="zh-TW" altLang="en-US" sz="3200" dirty="0"/>
              <a:t>今天買完早餐之後，口袋剩下</a:t>
            </a:r>
            <a:r>
              <a:rPr lang="en-US" altLang="zh-TW" sz="3200" dirty="0"/>
              <a:t>18</a:t>
            </a:r>
            <a:r>
              <a:rPr lang="zh-TW" altLang="en-US" sz="3200" dirty="0"/>
              <a:t>元，</a:t>
            </a:r>
            <a:br>
              <a:rPr lang="en-US" altLang="zh-TW" sz="3200" dirty="0"/>
            </a:br>
            <a:r>
              <a:rPr lang="en-US" altLang="zh-TW" sz="3200" dirty="0"/>
              <a:t>          </a:t>
            </a:r>
            <a:r>
              <a:rPr lang="zh-TW" altLang="en-US" sz="3200" dirty="0"/>
              <a:t>請問</a:t>
            </a:r>
            <a:r>
              <a:rPr lang="zh-TW" altLang="en-US" sz="3200" u="sng" dirty="0"/>
              <a:t>小名</a:t>
            </a:r>
            <a:r>
              <a:rPr lang="zh-TW" altLang="en-US" sz="3200" dirty="0"/>
              <a:t>原本多少錢呢？</a:t>
            </a:r>
            <a:br>
              <a:rPr lang="zh-TW" altLang="en-US" sz="3200" dirty="0"/>
            </a:br>
            <a:r>
              <a:rPr lang="en-US" altLang="zh-TW" sz="3200" dirty="0"/>
              <a:t>(3)	</a:t>
            </a:r>
            <a:r>
              <a:rPr lang="zh-TW" altLang="en-US" sz="3200" u="sng" dirty="0"/>
              <a:t>小贏</a:t>
            </a:r>
            <a:r>
              <a:rPr lang="zh-TW" altLang="en-US" sz="3200" dirty="0"/>
              <a:t>存錢筒今天滿了，打開存錢筒發現裡面</a:t>
            </a:r>
            <a:br>
              <a:rPr lang="en-US" altLang="zh-TW" sz="3200" dirty="0"/>
            </a:br>
            <a:r>
              <a:rPr lang="en-US" altLang="zh-TW" sz="3200" dirty="0"/>
              <a:t>          </a:t>
            </a:r>
            <a:r>
              <a:rPr lang="zh-TW" altLang="en-US" sz="3200" dirty="0"/>
              <a:t>總共有</a:t>
            </a:r>
            <a:r>
              <a:rPr lang="en-US" altLang="zh-TW" sz="3200" dirty="0"/>
              <a:t>5000</a:t>
            </a:r>
            <a:r>
              <a:rPr lang="zh-TW" altLang="en-US" sz="3200" dirty="0"/>
              <a:t>元，請問存錢筒中有多少</a:t>
            </a:r>
            <a:r>
              <a:rPr lang="en-US" altLang="zh-TW" sz="3200" dirty="0"/>
              <a:t>50</a:t>
            </a:r>
            <a:r>
              <a:rPr lang="zh-TW" altLang="en-US" sz="3200" dirty="0"/>
              <a:t>元硬幣呢？</a:t>
            </a:r>
            <a:br>
              <a:rPr lang="zh-TW" altLang="en-US" sz="3200" dirty="0"/>
            </a:br>
            <a:r>
              <a:rPr lang="en-US" altLang="zh-TW" sz="3200" dirty="0"/>
              <a:t>(4)	</a:t>
            </a:r>
            <a:r>
              <a:rPr lang="zh-TW" altLang="en-US" sz="3200" u="sng" dirty="0"/>
              <a:t>小瑩</a:t>
            </a:r>
            <a:r>
              <a:rPr lang="zh-TW" altLang="en-US" sz="3200" dirty="0"/>
              <a:t>想買</a:t>
            </a:r>
            <a:r>
              <a:rPr lang="en-US" altLang="zh-TW" sz="3200" dirty="0" err="1"/>
              <a:t>iphone</a:t>
            </a:r>
            <a:r>
              <a:rPr lang="zh-TW" altLang="en-US" sz="3200" dirty="0"/>
              <a:t>手機，準備開始存錢，她希望半年後</a:t>
            </a:r>
            <a:br>
              <a:rPr lang="en-US" altLang="zh-TW" sz="3200" dirty="0"/>
            </a:br>
            <a:r>
              <a:rPr lang="en-US" altLang="zh-TW" sz="3200" dirty="0"/>
              <a:t>          </a:t>
            </a:r>
            <a:r>
              <a:rPr lang="zh-TW" altLang="en-US" sz="3200" dirty="0"/>
              <a:t>可以買到手機，請問</a:t>
            </a:r>
            <a:r>
              <a:rPr lang="zh-TW" altLang="en-US" sz="3200" u="sng" dirty="0"/>
              <a:t>小瑩</a:t>
            </a:r>
            <a:r>
              <a:rPr lang="zh-TW" altLang="en-US" sz="3200" dirty="0"/>
              <a:t>每天要存多少錢？</a:t>
            </a:r>
            <a:br>
              <a:rPr lang="zh-TW" altLang="en-US" dirty="0"/>
            </a:br>
            <a:endParaRPr lang="zh-TW" altLang="en-US" dirty="0"/>
          </a:p>
        </p:txBody>
      </p:sp>
    </p:spTree>
    <p:extLst>
      <p:ext uri="{BB962C8B-B14F-4D97-AF65-F5344CB8AC3E}">
        <p14:creationId xmlns:p14="http://schemas.microsoft.com/office/powerpoint/2010/main" val="1757136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5025" y="1301360"/>
            <a:ext cx="9900203" cy="2852737"/>
          </a:xfrm>
        </p:spPr>
        <p:txBody>
          <a:bodyPr/>
          <a:lstStyle/>
          <a:p>
            <a:pPr algn="l"/>
            <a:r>
              <a:rPr lang="en-US" altLang="zh-TW" dirty="0"/>
              <a:t>3.	</a:t>
            </a:r>
            <a:r>
              <a:rPr lang="zh-TW" altLang="en-US" dirty="0"/>
              <a:t>那些關係需要利用一元一次方程式求出未知？</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585937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71600" y="623455"/>
            <a:ext cx="9601200" cy="5793970"/>
          </a:xfrm>
        </p:spPr>
        <p:txBody>
          <a:bodyPr>
            <a:normAutofit fontScale="90000"/>
          </a:bodyPr>
          <a:lstStyle/>
          <a:p>
            <a:pPr>
              <a:lnSpc>
                <a:spcPct val="150000"/>
              </a:lnSpc>
            </a:pPr>
            <a:r>
              <a:rPr lang="en-US" altLang="zh-TW" sz="3200" dirty="0"/>
              <a:t>&lt;</a:t>
            </a:r>
            <a:r>
              <a:rPr lang="en-US" altLang="zh-TW" sz="3200" dirty="0" err="1"/>
              <a:t>part1</a:t>
            </a:r>
            <a:r>
              <a:rPr lang="en-US" altLang="zh-TW" sz="3200" dirty="0"/>
              <a:t>&gt;</a:t>
            </a:r>
            <a:br>
              <a:rPr lang="en-US" altLang="zh-TW" sz="3200" dirty="0"/>
            </a:br>
            <a:r>
              <a:rPr lang="en-US" altLang="zh-TW" sz="3200" dirty="0"/>
              <a:t>(1)	</a:t>
            </a:r>
            <a:r>
              <a:rPr lang="zh-TW" altLang="en-US" sz="3200" u="sng" dirty="0"/>
              <a:t>可可</a:t>
            </a:r>
            <a:r>
              <a:rPr lang="zh-TW" altLang="en-US" sz="3200" dirty="0"/>
              <a:t>到書局買了一枝</a:t>
            </a:r>
            <a:r>
              <a:rPr lang="en-US" altLang="zh-TW" sz="3200" dirty="0"/>
              <a:t>15</a:t>
            </a:r>
            <a:r>
              <a:rPr lang="zh-TW" altLang="en-US" sz="3200" dirty="0"/>
              <a:t>元的鉛筆和一本</a:t>
            </a:r>
            <a:r>
              <a:rPr lang="en-US" altLang="zh-TW" sz="3200" dirty="0"/>
              <a:t>22</a:t>
            </a:r>
            <a:r>
              <a:rPr lang="zh-TW" altLang="en-US" sz="3200" dirty="0"/>
              <a:t>元的</a:t>
            </a:r>
            <a:br>
              <a:rPr lang="en-US" altLang="zh-TW" sz="3200" dirty="0"/>
            </a:br>
            <a:r>
              <a:rPr lang="en-US" altLang="zh-TW" sz="3200" dirty="0"/>
              <a:t>         </a:t>
            </a:r>
            <a:r>
              <a:rPr lang="zh-TW" altLang="en-US" sz="3200" dirty="0"/>
              <a:t>筆記本，請問可可在書局共花了多少錢？</a:t>
            </a:r>
            <a:br>
              <a:rPr lang="zh-TW" altLang="en-US" sz="3200" dirty="0"/>
            </a:br>
            <a:r>
              <a:rPr lang="en-US" altLang="zh-TW" sz="3200" dirty="0"/>
              <a:t>(2)	</a:t>
            </a:r>
            <a:r>
              <a:rPr lang="zh-TW" altLang="en-US" sz="3200" dirty="0"/>
              <a:t>全班</a:t>
            </a:r>
            <a:r>
              <a:rPr lang="en-US" altLang="zh-TW" sz="3200" dirty="0"/>
              <a:t>32</a:t>
            </a:r>
            <a:r>
              <a:rPr lang="zh-TW" altLang="en-US" sz="3200" dirty="0"/>
              <a:t>人一同出遊搭小火車，若一節小火車車廂</a:t>
            </a:r>
            <a:br>
              <a:rPr lang="en-US" altLang="zh-TW" sz="3200" dirty="0"/>
            </a:br>
            <a:r>
              <a:rPr lang="en-US" altLang="zh-TW" sz="3200" dirty="0"/>
              <a:t>          </a:t>
            </a:r>
            <a:r>
              <a:rPr lang="zh-TW" altLang="en-US" sz="3200" dirty="0"/>
              <a:t>可坐</a:t>
            </a:r>
            <a:r>
              <a:rPr lang="en-US" altLang="zh-TW" sz="3200" dirty="0"/>
              <a:t>8</a:t>
            </a:r>
            <a:r>
              <a:rPr lang="zh-TW" altLang="en-US" sz="3200" dirty="0"/>
              <a:t>人，若全班都要坐，至少需要幾節車廂？</a:t>
            </a:r>
            <a:br>
              <a:rPr lang="zh-TW" altLang="en-US" sz="3200" dirty="0"/>
            </a:br>
            <a:br>
              <a:rPr lang="zh-TW" altLang="en-US" dirty="0"/>
            </a:br>
            <a:endParaRPr lang="zh-TW" altLang="en-US" dirty="0"/>
          </a:p>
        </p:txBody>
      </p:sp>
    </p:spTree>
    <p:extLst>
      <p:ext uri="{BB962C8B-B14F-4D97-AF65-F5344CB8AC3E}">
        <p14:creationId xmlns:p14="http://schemas.microsoft.com/office/powerpoint/2010/main" val="930891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85668" y="384304"/>
            <a:ext cx="9601200" cy="5793970"/>
          </a:xfrm>
        </p:spPr>
        <p:txBody>
          <a:bodyPr>
            <a:noAutofit/>
          </a:bodyPr>
          <a:lstStyle/>
          <a:p>
            <a:pPr>
              <a:lnSpc>
                <a:spcPct val="150000"/>
              </a:lnSpc>
            </a:pPr>
            <a:r>
              <a:rPr lang="en-US" altLang="zh-TW" sz="3200" dirty="0"/>
              <a:t>&lt;</a:t>
            </a:r>
            <a:r>
              <a:rPr lang="en-US" altLang="zh-TW" sz="3200" dirty="0" err="1"/>
              <a:t>part2</a:t>
            </a:r>
            <a:r>
              <a:rPr lang="en-US" altLang="zh-TW" sz="3200" dirty="0"/>
              <a:t>&gt;</a:t>
            </a:r>
            <a:br>
              <a:rPr lang="en-US" altLang="zh-TW" sz="3200" dirty="0"/>
            </a:br>
            <a:r>
              <a:rPr lang="en-US" altLang="zh-TW" sz="3200" dirty="0"/>
              <a:t>(1)	</a:t>
            </a:r>
            <a:r>
              <a:rPr lang="zh-TW" altLang="en-US" sz="3200" u="sng" dirty="0"/>
              <a:t>可可</a:t>
            </a:r>
            <a:r>
              <a:rPr lang="zh-TW" altLang="en-US" sz="3200" dirty="0"/>
              <a:t>到書局買了一枝鉛筆和一本筆記本，她付</a:t>
            </a:r>
            <a:br>
              <a:rPr lang="en-US" altLang="zh-TW" sz="3200" dirty="0"/>
            </a:br>
            <a:r>
              <a:rPr lang="en-US" altLang="zh-TW" sz="3200" dirty="0"/>
              <a:t>         </a:t>
            </a:r>
            <a:r>
              <a:rPr lang="zh-TW" altLang="en-US" sz="3200" dirty="0"/>
              <a:t>給店員</a:t>
            </a:r>
            <a:r>
              <a:rPr lang="en-US" altLang="zh-TW" sz="3200" dirty="0"/>
              <a:t>35</a:t>
            </a:r>
            <a:r>
              <a:rPr lang="zh-TW" altLang="en-US" sz="3200" dirty="0"/>
              <a:t>元，店員沒有找零給她，若已知一枝</a:t>
            </a:r>
            <a:br>
              <a:rPr lang="en-US" altLang="zh-TW" sz="3200" dirty="0"/>
            </a:br>
            <a:r>
              <a:rPr lang="en-US" altLang="zh-TW" sz="3200" dirty="0"/>
              <a:t>         </a:t>
            </a:r>
            <a:r>
              <a:rPr lang="zh-TW" altLang="en-US" sz="3200" dirty="0"/>
              <a:t>鉛筆</a:t>
            </a:r>
            <a:r>
              <a:rPr lang="en-US" altLang="zh-TW" sz="3200" dirty="0"/>
              <a:t>18</a:t>
            </a:r>
            <a:r>
              <a:rPr lang="zh-TW" altLang="en-US" sz="3200" dirty="0"/>
              <a:t>元，請問一本筆記本多少錢？</a:t>
            </a:r>
            <a:br>
              <a:rPr lang="zh-TW" altLang="en-US" sz="3200" dirty="0"/>
            </a:br>
            <a:r>
              <a:rPr lang="en-US" altLang="zh-TW" sz="3200" dirty="0"/>
              <a:t>(2)	</a:t>
            </a:r>
            <a:r>
              <a:rPr lang="zh-TW" altLang="en-US" sz="3200" dirty="0"/>
              <a:t>全班</a:t>
            </a:r>
            <a:r>
              <a:rPr lang="en-US" altLang="zh-TW" sz="3200" dirty="0"/>
              <a:t>32</a:t>
            </a:r>
            <a:r>
              <a:rPr lang="zh-TW" altLang="en-US" sz="3200" dirty="0"/>
              <a:t>人一同出遊搭小火車，全班恰好坐了</a:t>
            </a:r>
            <a:r>
              <a:rPr lang="en-US" altLang="zh-TW" sz="3200" dirty="0"/>
              <a:t>4</a:t>
            </a:r>
            <a:r>
              <a:rPr lang="zh-TW" altLang="en-US" sz="3200" dirty="0"/>
              <a:t>節</a:t>
            </a:r>
            <a:br>
              <a:rPr lang="en-US" altLang="zh-TW" sz="3200" dirty="0"/>
            </a:br>
            <a:r>
              <a:rPr lang="en-US" altLang="zh-TW" sz="3200" dirty="0"/>
              <a:t>         </a:t>
            </a:r>
            <a:r>
              <a:rPr lang="zh-TW" altLang="en-US" sz="3200" dirty="0"/>
              <a:t>車廂，在這</a:t>
            </a:r>
            <a:r>
              <a:rPr lang="en-US" altLang="zh-TW" sz="3200" dirty="0"/>
              <a:t>4</a:t>
            </a:r>
            <a:r>
              <a:rPr lang="zh-TW" altLang="en-US" sz="3200" dirty="0"/>
              <a:t>節車廂內只有班上同學，無其他乘</a:t>
            </a:r>
            <a:br>
              <a:rPr lang="en-US" altLang="zh-TW" sz="3200" dirty="0"/>
            </a:br>
            <a:r>
              <a:rPr lang="zh-TW" altLang="en-US" sz="3200" dirty="0"/>
              <a:t>         客的狀況下，請問這台小火車一節車廂可以坐</a:t>
            </a:r>
            <a:br>
              <a:rPr lang="en-US" altLang="zh-TW" sz="3200" dirty="0"/>
            </a:br>
            <a:r>
              <a:rPr lang="zh-TW" altLang="en-US" sz="3200" dirty="0"/>
              <a:t>         多少人？</a:t>
            </a:r>
          </a:p>
        </p:txBody>
      </p:sp>
    </p:spTree>
    <p:extLst>
      <p:ext uri="{BB962C8B-B14F-4D97-AF65-F5344CB8AC3E}">
        <p14:creationId xmlns:p14="http://schemas.microsoft.com/office/powerpoint/2010/main" val="847994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9601200" cy="5793970"/>
          </a:xfrm>
        </p:spPr>
        <p:txBody>
          <a:bodyPr>
            <a:normAutofit fontScale="90000"/>
          </a:bodyPr>
          <a:lstStyle/>
          <a:p>
            <a:pPr>
              <a:lnSpc>
                <a:spcPct val="150000"/>
              </a:lnSpc>
            </a:pPr>
            <a:r>
              <a:rPr lang="en-US" altLang="zh-TW" sz="3200" dirty="0"/>
              <a:t>&lt;</a:t>
            </a:r>
            <a:r>
              <a:rPr lang="en-US" altLang="zh-TW" sz="3200" dirty="0" err="1"/>
              <a:t>part3</a:t>
            </a:r>
            <a:r>
              <a:rPr lang="en-US" altLang="zh-TW" sz="3200" dirty="0"/>
              <a:t>&gt;</a:t>
            </a:r>
            <a:br>
              <a:rPr lang="en-US" altLang="zh-TW" sz="3200" dirty="0"/>
            </a:br>
            <a:r>
              <a:rPr lang="en-US" altLang="zh-TW" sz="3200" dirty="0"/>
              <a:t>(1)	</a:t>
            </a:r>
            <a:r>
              <a:rPr lang="zh-TW" altLang="en-US" sz="3200" u="sng" dirty="0"/>
              <a:t>可可</a:t>
            </a:r>
            <a:r>
              <a:rPr lang="zh-TW" altLang="en-US" sz="3200" dirty="0"/>
              <a:t>到書局買了一枝鉛筆和一本筆記本，她付給店員</a:t>
            </a:r>
            <a:br>
              <a:rPr lang="en-US" altLang="zh-TW" sz="3200" dirty="0"/>
            </a:br>
            <a:r>
              <a:rPr lang="zh-TW" altLang="en-US" sz="3200" dirty="0"/>
              <a:t>          </a:t>
            </a:r>
            <a:r>
              <a:rPr lang="en-US" altLang="zh-TW" sz="3200" dirty="0"/>
              <a:t>100</a:t>
            </a:r>
            <a:r>
              <a:rPr lang="zh-TW" altLang="en-US" sz="3200" dirty="0"/>
              <a:t>元，店員找了她</a:t>
            </a:r>
            <a:r>
              <a:rPr lang="en-US" altLang="zh-TW" sz="3200" dirty="0"/>
              <a:t>62</a:t>
            </a:r>
            <a:r>
              <a:rPr lang="zh-TW" altLang="en-US" sz="3200" dirty="0"/>
              <a:t>元的零錢，若已知一枝鉛筆</a:t>
            </a:r>
            <a:r>
              <a:rPr lang="en-US" altLang="zh-TW" sz="3200" dirty="0"/>
              <a:t>18</a:t>
            </a:r>
            <a:br>
              <a:rPr lang="en-US" altLang="zh-TW" sz="3200" dirty="0"/>
            </a:br>
            <a:r>
              <a:rPr lang="zh-TW" altLang="en-US" sz="3200" dirty="0"/>
              <a:t>          元，請問一本筆記本多少錢？</a:t>
            </a:r>
            <a:br>
              <a:rPr lang="zh-TW" altLang="en-US" sz="3200" dirty="0"/>
            </a:br>
            <a:r>
              <a:rPr lang="en-US" altLang="zh-TW" sz="3200" dirty="0"/>
              <a:t>(2)	</a:t>
            </a:r>
            <a:r>
              <a:rPr lang="zh-TW" altLang="en-US" sz="3200" dirty="0"/>
              <a:t>全班</a:t>
            </a:r>
            <a:r>
              <a:rPr lang="en-US" altLang="zh-TW" sz="3200" dirty="0"/>
              <a:t>32</a:t>
            </a:r>
            <a:r>
              <a:rPr lang="zh-TW" altLang="en-US" sz="3200" dirty="0"/>
              <a:t>人一同出遊搭小火車，全班坐了</a:t>
            </a:r>
            <a:r>
              <a:rPr lang="en-US" altLang="zh-TW" sz="3200" dirty="0"/>
              <a:t>4</a:t>
            </a:r>
            <a:r>
              <a:rPr lang="zh-TW" altLang="en-US" sz="3200" dirty="0"/>
              <a:t>節車廂，在</a:t>
            </a:r>
            <a:br>
              <a:rPr lang="en-US" altLang="zh-TW" sz="3200" dirty="0"/>
            </a:br>
            <a:r>
              <a:rPr lang="zh-TW" altLang="en-US" sz="3200" dirty="0"/>
              <a:t>          第</a:t>
            </a:r>
            <a:r>
              <a:rPr lang="en-US" altLang="zh-TW" sz="3200" dirty="0"/>
              <a:t>1</a:t>
            </a:r>
            <a:r>
              <a:rPr lang="zh-TW" altLang="en-US" sz="3200" dirty="0"/>
              <a:t>節車廂內有</a:t>
            </a:r>
            <a:r>
              <a:rPr lang="en-US" altLang="zh-TW" sz="3200" dirty="0"/>
              <a:t>4</a:t>
            </a:r>
            <a:r>
              <a:rPr lang="zh-TW" altLang="en-US" sz="3200" dirty="0"/>
              <a:t>位其他們乘客，在第</a:t>
            </a:r>
            <a:r>
              <a:rPr lang="en-US" altLang="zh-TW" sz="3200" dirty="0"/>
              <a:t>2</a:t>
            </a:r>
            <a:r>
              <a:rPr lang="zh-TW" altLang="en-US" sz="3200" dirty="0"/>
              <a:t>節車廂內有</a:t>
            </a:r>
            <a:r>
              <a:rPr lang="en-US" altLang="zh-TW" sz="3200" dirty="0"/>
              <a:t>1</a:t>
            </a:r>
            <a:br>
              <a:rPr lang="en-US" altLang="zh-TW" sz="3200" dirty="0"/>
            </a:br>
            <a:r>
              <a:rPr lang="zh-TW" altLang="en-US" sz="3200" dirty="0"/>
              <a:t>          位其他們乘客，在第</a:t>
            </a:r>
            <a:r>
              <a:rPr lang="en-US" altLang="zh-TW" sz="3200" dirty="0"/>
              <a:t>3</a:t>
            </a:r>
            <a:r>
              <a:rPr lang="zh-TW" altLang="en-US" sz="3200" dirty="0"/>
              <a:t>節車廂內有</a:t>
            </a:r>
            <a:r>
              <a:rPr lang="en-US" altLang="zh-TW" sz="3200" dirty="0"/>
              <a:t>3</a:t>
            </a:r>
            <a:r>
              <a:rPr lang="zh-TW" altLang="en-US" sz="3200" dirty="0"/>
              <a:t>位其他們乘客，</a:t>
            </a:r>
            <a:br>
              <a:rPr lang="en-US" altLang="zh-TW" sz="3200" dirty="0"/>
            </a:br>
            <a:r>
              <a:rPr lang="zh-TW" altLang="en-US" sz="3200" dirty="0"/>
              <a:t>          在第</a:t>
            </a:r>
            <a:r>
              <a:rPr lang="en-US" altLang="zh-TW" sz="3200" dirty="0"/>
              <a:t>4</a:t>
            </a:r>
            <a:r>
              <a:rPr lang="zh-TW" altLang="en-US" sz="3200" dirty="0"/>
              <a:t>節車廂無其他乘客，在以上的狀況下，請問這</a:t>
            </a:r>
            <a:br>
              <a:rPr lang="en-US" altLang="zh-TW" sz="3200" dirty="0"/>
            </a:br>
            <a:r>
              <a:rPr lang="zh-TW" altLang="en-US" sz="3200" dirty="0"/>
              <a:t>          台小火車一節車廂可以坐幾人？</a:t>
            </a:r>
          </a:p>
        </p:txBody>
      </p:sp>
    </p:spTree>
    <p:extLst>
      <p:ext uri="{BB962C8B-B14F-4D97-AF65-F5344CB8AC3E}">
        <p14:creationId xmlns:p14="http://schemas.microsoft.com/office/powerpoint/2010/main" val="2457020711"/>
      </p:ext>
    </p:extLst>
  </p:cSld>
  <p:clrMapOvr>
    <a:masterClrMapping/>
  </p:clrMapOvr>
</p:sld>
</file>

<file path=ppt/theme/theme1.xml><?xml version="1.0" encoding="utf-8"?>
<a:theme xmlns:a="http://schemas.openxmlformats.org/drawingml/2006/main" name="Crop">
  <a:themeElements>
    <a:clrScheme name="灰階">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TM10001105[[fn=裁剪]]</Template>
  <TotalTime>128</TotalTime>
  <Words>82</Words>
  <Application>Microsoft Office PowerPoint</Application>
  <PresentationFormat>寬螢幕</PresentationFormat>
  <Paragraphs>21</Paragraphs>
  <Slides>17</Slides>
  <Notes>0</Notes>
  <HiddenSlides>0</HiddenSlides>
  <MMClips>0</MMClips>
  <ScaleCrop>false</ScaleCrop>
  <HeadingPairs>
    <vt:vector size="6" baseType="variant">
      <vt:variant>
        <vt:lpstr>使用字型</vt:lpstr>
      </vt:variant>
      <vt:variant>
        <vt:i4>2</vt:i4>
      </vt:variant>
      <vt:variant>
        <vt:lpstr>佈景主題</vt:lpstr>
      </vt:variant>
      <vt:variant>
        <vt:i4>1</vt:i4>
      </vt:variant>
      <vt:variant>
        <vt:lpstr>投影片標題</vt:lpstr>
      </vt:variant>
      <vt:variant>
        <vt:i4>17</vt:i4>
      </vt:variant>
    </vt:vector>
  </HeadingPairs>
  <TitlesOfParts>
    <vt:vector size="20" baseType="lpstr">
      <vt:lpstr>微軟正黑體</vt:lpstr>
      <vt:lpstr>Franklin Gothic Book</vt:lpstr>
      <vt:lpstr>Crop</vt:lpstr>
      <vt:lpstr>一元一次方程式</vt:lpstr>
      <vt:lpstr>反思問題</vt:lpstr>
      <vt:lpstr>1. 為什麼要學方程式？</vt:lpstr>
      <vt:lpstr>2. 那些關係可以用 一元 一次方程式表示？</vt:lpstr>
      <vt:lpstr>(1) 小名早上量身高發現比上次量的身高多了5公分！           請問小名現在身高多少公分？ (2) 小名今天買完早餐之後，口袋剩下18元，           請問小名原本多少錢呢？ (3) 小贏存錢筒今天滿了，打開存錢筒發現裡面           總共有5000元，請問存錢筒中有多少50元硬幣呢？ (4) 小瑩想買iphone手機，準備開始存錢，她希望半年後           可以買到手機，請問小瑩每天要存多少錢？ </vt:lpstr>
      <vt:lpstr>3. 那些關係需要利用一元一次方程式求出未知？</vt:lpstr>
      <vt:lpstr>&lt;part1&gt; (1) 可可到書局買了一枝15元的鉛筆和一本22元的          筆記本，請問可可在書局共花了多少錢？ (2) 全班32人一同出遊搭小火車，若一節小火車車廂           可坐8人，若全班都要坐，至少需要幾節車廂？  </vt:lpstr>
      <vt:lpstr>&lt;part2&gt; (1) 可可到書局買了一枝鉛筆和一本筆記本，她付          給店員35元，店員沒有找零給她，若已知一枝          鉛筆18元，請問一本筆記本多少錢？ (2) 全班32人一同出遊搭小火車，全班恰好坐了4節          車廂，在這4節車廂內只有班上同學，無其他乘          客的狀況下，請問這台小火車一節車廂可以坐          多少人？</vt:lpstr>
      <vt:lpstr>&lt;part3&gt; (1) 可可到書局買了一枝鉛筆和一本筆記本，她付給店員           100元，店員找了她62元的零錢，若已知一枝鉛筆18           元，請問一本筆記本多少錢？ (2) 全班32人一同出遊搭小火車，全班坐了4節車廂，在           第1節車廂內有4位其他們乘客，在第2節車廂內有1           位其他們乘客，在第3節車廂內有3位其他們乘客，           在第4節車廂無其他乘客，在以上的狀況下，請問這           台小火車一節車廂可以坐幾人？</vt:lpstr>
      <vt:lpstr>4. 學生在這章節要學到的核心概念是什麼？</vt:lpstr>
      <vt:lpstr>(一) 課綱(草案─105年2月4日教育部版)說 1. a-IV-1 理解並應用符號及文字敘述表達概念、運算、推理及證明。 2. a-IV-2 理解一元一次方程式及其解的意義，能以等量公理與移項法則求解和驗算，並能運用到日常生活的情境解決問題。 </vt:lpstr>
      <vt:lpstr>(二) 梅仙老師說 1.我們總有一種想知道答案的渴望，我們將這種渴望轉化為可執行的方程式，幫助我們解出答案，這個過程就叫解方程式。舉凡段考試題猜題、明天會不會下雨、今天買的食物吃得飽嗎？…都是我們想知道的渴望。 2.列方程式的核心本質在想要解題，而解題的關鍵策略在拉關係，將未知和已知扯上關係，因此，寫出未知和已知的關係式是方程式的核心，而列出關係式的想法有等式、不等式和比例式。 3.解方程式的核心想法在等量公理的操作，等量公理操作的核心在函數的想法，在操作過程算式的改變時，維持著解的不變性。 4.列出方程式：將多元多次方程式不斷化簡未知數的數量和次方到可以解題並且好算的算式。 </vt:lpstr>
      <vt:lpstr> (三) 自己說 1. 學生能分別具體情境中的已知與未知。 2. 學生能將已知與未知間的關係用數學式表示。 3. 學生能藉由數學運算(等量公理)求出未知數據。</vt:lpstr>
      <vt:lpstr>概念發展脈絡</vt:lpstr>
      <vt:lpstr>(一) 國小： 1. 等量公理─如果兩個量相等，則同時放大、縮小一樣的倍率仍會相等；同時加、減一個相同的量亦是。 (二) 七年級上學期： 1. 一元一次方程式─ (1) 透過想知道的渴望談出解方程式的想法。 (2) 給條件不足的題目，讓學生感受解題連結已知的重要性。 (3) 給應用問題，請學生分辨已知和未知，再扯關係列算式。 (4) 等量公理解方程式。(函數想法：一起增加、減少、放大或縮小都不會改變大小或相等關係) </vt:lpstr>
      <vt:lpstr>(二) 七年級下學期： (1) 二元一次方程式─透過更複雜的情境問題，讓學生感受到一元一次方程式的不足。 (2) 二元一次方程式圖形─將抽象的代數運算具象化。 (3) 一次函數圖形─將解方程與函數結合。將一個一元一次方程式的等號兩邊的式子看作是兩個函數，而解方程可看作是在尋找兩個函數何時函數值會相等的過程。</vt:lpstr>
      <vt:lpstr>謝謝聆聽與分享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User</cp:lastModifiedBy>
  <cp:revision>16</cp:revision>
  <dcterms:created xsi:type="dcterms:W3CDTF">2018-07-08T09:54:45Z</dcterms:created>
  <dcterms:modified xsi:type="dcterms:W3CDTF">2018-07-15T04:54:35Z</dcterms:modified>
</cp:coreProperties>
</file>