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70" r:id="rId1"/>
  </p:sldMasterIdLst>
  <p:notesMasterIdLst>
    <p:notesMasterId r:id="rId22"/>
  </p:notesMasterIdLst>
  <p:sldIdLst>
    <p:sldId id="466" r:id="rId2"/>
    <p:sldId id="560" r:id="rId3"/>
    <p:sldId id="561" r:id="rId4"/>
    <p:sldId id="562" r:id="rId5"/>
    <p:sldId id="563" r:id="rId6"/>
    <p:sldId id="564" r:id="rId7"/>
    <p:sldId id="565" r:id="rId8"/>
    <p:sldId id="566" r:id="rId9"/>
    <p:sldId id="567" r:id="rId10"/>
    <p:sldId id="568" r:id="rId11"/>
    <p:sldId id="569" r:id="rId12"/>
    <p:sldId id="570" r:id="rId13"/>
    <p:sldId id="571" r:id="rId14"/>
    <p:sldId id="572" r:id="rId15"/>
    <p:sldId id="574" r:id="rId16"/>
    <p:sldId id="575" r:id="rId17"/>
    <p:sldId id="576" r:id="rId18"/>
    <p:sldId id="577" r:id="rId19"/>
    <p:sldId id="578" r:id="rId20"/>
    <p:sldId id="579" r:id="rId21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CC00"/>
    <a:srgbClr val="0000FF"/>
    <a:srgbClr val="008000"/>
    <a:srgbClr val="99FF33"/>
    <a:srgbClr val="66FFFF"/>
    <a:srgbClr val="A6A6A6"/>
    <a:srgbClr val="BFBFBF"/>
    <a:srgbClr val="00000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14" autoAdjust="0"/>
    <p:restoredTop sz="94660" autoAdjust="0"/>
  </p:normalViewPr>
  <p:slideViewPr>
    <p:cSldViewPr snapToGrid="0">
      <p:cViewPr varScale="1">
        <p:scale>
          <a:sx n="68" d="100"/>
          <a:sy n="68" d="100"/>
        </p:scale>
        <p:origin x="432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BFD021-6A73-488C-8B51-F22DABB8A545}" type="datetimeFigureOut">
              <a:rPr lang="zh-CN" altLang="en-US" smtClean="0"/>
              <a:t>2018/7/13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CA0EB4-A529-4335-9B3E-020BB0F9FF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1927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hmath.com/NH-MATH/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nhmath.com/NH-MATH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矩形 3"/>
          <p:cNvSpPr/>
          <p:nvPr/>
        </p:nvSpPr>
        <p:spPr>
          <a:xfrm>
            <a:off x="7088719" y="4132274"/>
            <a:ext cx="5005916" cy="26050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TW" altLang="en-US">
              <a:solidFill>
                <a:prstClr val="white"/>
              </a:solidFill>
            </a:endParaRPr>
          </a:p>
        </p:txBody>
      </p:sp>
      <p:sp useBgFill="1">
        <p:nvSpPr>
          <p:cNvPr id="5" name="矩形 4"/>
          <p:cNvSpPr/>
          <p:nvPr/>
        </p:nvSpPr>
        <p:spPr>
          <a:xfrm>
            <a:off x="7662341" y="4137025"/>
            <a:ext cx="4440767" cy="26050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TW" altLang="en-US">
              <a:solidFill>
                <a:prstClr val="white"/>
              </a:solidFill>
            </a:endParaRPr>
          </a:p>
        </p:txBody>
      </p:sp>
      <p:sp useBgFill="1">
        <p:nvSpPr>
          <p:cNvPr id="6" name="矩形 5"/>
          <p:cNvSpPr/>
          <p:nvPr/>
        </p:nvSpPr>
        <p:spPr>
          <a:xfrm>
            <a:off x="7088725" y="4159250"/>
            <a:ext cx="5022849" cy="26050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TW" altLang="en-US">
              <a:solidFill>
                <a:prstClr val="white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60" y="13806"/>
            <a:ext cx="3600000" cy="5039018"/>
          </a:xfrm>
          <a:prstGeom prst="rect">
            <a:avLst/>
          </a:prstGeom>
          <a:noFill/>
          <a:effectLst>
            <a:outerShdw dist="38100" dir="5400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</p:pic>
      <p:pic>
        <p:nvPicPr>
          <p:cNvPr id="9" name="圖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852" y="4137036"/>
            <a:ext cx="1200149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>
            <a:lvl1pPr>
              <a:defRPr>
                <a:latin typeface="華康行楷體W5(P)" pitchFamily="66" charset="-120"/>
                <a:ea typeface="華康行楷體W5(P)" pitchFamily="66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tint val="75000"/>
                  </a:schemeClr>
                </a:solidFill>
                <a:latin typeface="超研澤中鋼筆行楷" pitchFamily="49" charset="-120"/>
                <a:ea typeface="超研澤中鋼筆行楷" pitchFamily="49" charset="-120"/>
                <a:cs typeface="超研澤中鋼筆行楷" pitchFamily="49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zh-TW" altLang="en-US" dirty="0"/>
          </a:p>
        </p:txBody>
      </p:sp>
      <p:sp>
        <p:nvSpPr>
          <p:cNvPr id="10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71A9B-AC66-45C0-BE13-3413B8186F5B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CB06F-9728-4768-A7A9-B54245B0FB8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97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42900" indent="-342900">
              <a:buFontTx/>
              <a:buBlip>
                <a:blip r:embed="rId2"/>
              </a:buBlip>
              <a:defRPr/>
            </a:lvl1pPr>
            <a:lvl2pPr marL="742950" indent="-285750">
              <a:buFontTx/>
              <a:buBlip>
                <a:blip r:embed="rId3"/>
              </a:buBlip>
              <a:defRPr/>
            </a:lvl2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34828-EA7D-4DE1-B749-3BAF077C5D01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8603D-8AA9-4025-96EE-516BA6BDB8A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5979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49"/>
            <a:ext cx="27432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49"/>
            <a:ext cx="8026400" cy="5851525"/>
          </a:xfrm>
        </p:spPr>
        <p:txBody>
          <a:bodyPr vert="eaVert"/>
          <a:lstStyle>
            <a:lvl1pPr marL="342900" indent="-342900">
              <a:buFontTx/>
              <a:buBlip>
                <a:blip r:embed="rId2"/>
              </a:buBlip>
              <a:defRPr/>
            </a:lvl1pPr>
            <a:lvl2pPr marL="742950" indent="-285750">
              <a:buFontTx/>
              <a:buBlip>
                <a:blip r:embed="rId3"/>
              </a:buBlip>
              <a:defRPr/>
            </a:lvl2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33EF5-38B9-4169-982A-E872559919E9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0DCBD-7AF9-4DFB-9E2E-29B5A24AEBC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7909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Tx/>
              <a:buBlip>
                <a:blip r:embed="rId2"/>
              </a:buBlip>
              <a:defRPr/>
            </a:lvl1pPr>
            <a:lvl2pPr marL="742950" indent="-285750">
              <a:buFontTx/>
              <a:buBlip>
                <a:blip r:embed="rId3"/>
              </a:buBlip>
              <a:defRPr/>
            </a:lvl2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2342A-F8D8-4F17-BD28-B504F20A9765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C393E-F859-485C-9063-6AAF2FF7C8F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7782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矩形 3"/>
          <p:cNvSpPr/>
          <p:nvPr/>
        </p:nvSpPr>
        <p:spPr>
          <a:xfrm>
            <a:off x="7763941" y="5003811"/>
            <a:ext cx="4561417" cy="18065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TW" altLang="en-US">
              <a:solidFill>
                <a:prstClr val="white"/>
              </a:solidFill>
            </a:endParaRPr>
          </a:p>
        </p:txBody>
      </p:sp>
      <p:sp useBgFill="1">
        <p:nvSpPr>
          <p:cNvPr id="5" name="矩形 4"/>
          <p:cNvSpPr/>
          <p:nvPr/>
        </p:nvSpPr>
        <p:spPr>
          <a:xfrm>
            <a:off x="7643287" y="5003811"/>
            <a:ext cx="4559300" cy="18065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TW" altLang="en-US">
              <a:solidFill>
                <a:prstClr val="white"/>
              </a:solidFill>
            </a:endParaRPr>
          </a:p>
        </p:txBody>
      </p:sp>
      <p:sp useBgFill="1">
        <p:nvSpPr>
          <p:cNvPr id="6" name="矩形 5"/>
          <p:cNvSpPr/>
          <p:nvPr/>
        </p:nvSpPr>
        <p:spPr>
          <a:xfrm>
            <a:off x="7630584" y="5053024"/>
            <a:ext cx="4561416" cy="18049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TW" altLang="en-US">
              <a:solidFill>
                <a:prstClr val="white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60" y="13806"/>
            <a:ext cx="3600000" cy="5039018"/>
          </a:xfrm>
          <a:prstGeom prst="rect">
            <a:avLst/>
          </a:prstGeom>
          <a:noFill/>
          <a:effectLst>
            <a:outerShdw dist="38100" dir="5400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</p:pic>
      <p:pic>
        <p:nvPicPr>
          <p:cNvPr id="8" name="圖片 15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852" y="4137036"/>
            <a:ext cx="1200149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0" cap="all">
                <a:latin typeface="華康文徵明體W4(P)" pitchFamily="66" charset="-120"/>
                <a:ea typeface="華康文徵明體W4(P)" pitchFamily="66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lumMod val="95000"/>
                    <a:lumOff val="5000"/>
                  </a:schemeClr>
                </a:solidFill>
                <a:latin typeface="超研澤中鋼筆行楷" pitchFamily="49" charset="-120"/>
                <a:ea typeface="超研澤中鋼筆行楷" pitchFamily="49" charset="-120"/>
                <a:cs typeface="超研澤中鋼筆行楷" pitchFamily="49" charset="-12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0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334E8-BDEE-41BA-9389-583C26AB8B7D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048DE-0630-4688-836E-14E5E76D793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024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CC08E-5386-4AE2-B00E-67C90E5A95EC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9D6DC-D2FC-435E-88A2-FA70E2AF1AB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3762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B523E-A11C-4A22-A4DF-3A73C0352D5A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6713C-3CD2-49CF-A09D-FF49FD9E7C0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0445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9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8468" y="5053013"/>
            <a:ext cx="753533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圖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951" y="6616711"/>
            <a:ext cx="4320116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5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27033-3BC9-421C-A12A-9E538E93622A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AF632-F49D-4F6F-8747-03FBF54FA03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4303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269E0-66DC-4698-82C0-2402FA0D9146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E27F2-6F89-4C40-B0F8-4A0D7BC8DAC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1561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C4234-4939-48A3-961B-2A98349DA84E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25893-3C60-4CFD-8C50-8F551C81923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2640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1755B-7D4D-4471-8938-89F856609BFA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5B1BB-2B6B-400D-B0E1-64571306539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2741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14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54" y="86374"/>
            <a:ext cx="3600703" cy="5040000"/>
          </a:xfrm>
          <a:prstGeom prst="rect">
            <a:avLst/>
          </a:prstGeom>
        </p:spPr>
      </p:pic>
      <p:sp>
        <p:nvSpPr>
          <p:cNvPr id="1027" name="標題版面配置區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8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B6ED216-43CF-4EF0-9F9E-0508ACE815D4}" type="datetimeFigureOut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2018/7/13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ea typeface="新細明體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4A3AEF-015E-4A14-80EB-4420189B79B1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TW" altLang="en-US"/>
          </a:p>
        </p:txBody>
      </p:sp>
      <p:pic>
        <p:nvPicPr>
          <p:cNvPr id="1032" name="圖片 1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8468" y="5053013"/>
            <a:ext cx="753533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0216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華康行楷體W5" pitchFamily="65" charset="-120"/>
          <a:ea typeface="華康行楷體W5" pitchFamily="65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華康行楷體W5" panose="03000509000000000000" pitchFamily="65" charset="-120"/>
          <a:ea typeface="華康行楷體W5" panose="03000509000000000000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AFF08BA-FEF3-46AF-AA9C-84CE144AE9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sz="7200" dirty="0"/>
              <a:t>對稱圖形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5473DD7C-3478-4EC4-BDFB-4FE0B73240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想法源自：</a:t>
            </a:r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CA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、白晨如、陳梅仙</a:t>
            </a:r>
          </a:p>
          <a:p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國小單元共備單設計者：許瑜庭</a:t>
            </a:r>
          </a:p>
        </p:txBody>
      </p:sp>
    </p:spTree>
    <p:extLst>
      <p:ext uri="{BB962C8B-B14F-4D97-AF65-F5344CB8AC3E}">
        <p14:creationId xmlns:p14="http://schemas.microsoft.com/office/powerpoint/2010/main" val="2561524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416347-9AD8-4132-9CCE-E178AF96D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對稱圖形：核心概念</a:t>
            </a:r>
            <a:endParaRPr lang="zh-TW" altLang="en-US" dirty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C329BDC-B789-4E3F-9A38-FD5DF6719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263193"/>
            <a:ext cx="10724091" cy="477817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TW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隸書體W5" panose="03000509000000000000" pitchFamily="65" charset="-120"/>
                <a:ea typeface="華康隸書體W5" panose="03000509000000000000" pitchFamily="65" charset="-120"/>
              </a:rPr>
              <a:t>對稱圖形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的核心概念：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一個圖形如果能找到至少一條翻轉的軸線，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  讓軸線兩邊的圖形完全疊合，</a:t>
            </a:r>
          </a:p>
          <a:p>
            <a:pPr marL="0" indent="0">
              <a:buNone/>
            </a:pP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  就是「線對稱圖形」。</a:t>
            </a:r>
          </a:p>
          <a:p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一個圖形，繞著旋轉中心轉了</a:t>
            </a:r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180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度，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  和原來的圖形能完全疊合，</a:t>
            </a:r>
          </a:p>
          <a:p>
            <a:pPr marL="0" indent="0">
              <a:buNone/>
            </a:pP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  稱為「點對稱圖形」。</a:t>
            </a:r>
          </a:p>
          <a:p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28731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416347-9AD8-4132-9CCE-E178AF96D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對稱圖形：概念發展脈絡</a:t>
            </a:r>
            <a:endParaRPr lang="zh-TW" altLang="en-US" dirty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C329BDC-B789-4E3F-9A38-FD5DF6719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263193"/>
            <a:ext cx="10724091" cy="47781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隸書體W5" panose="03000509000000000000" pitchFamily="65" charset="-120"/>
                <a:ea typeface="華康隸書體W5" panose="03000509000000000000" pitchFamily="65" charset="-120"/>
              </a:rPr>
              <a:t>對稱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：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稱，ㄔㄥˋ，適合、相當、足夠。</a:t>
            </a:r>
          </a:p>
          <a:p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 </a:t>
            </a:r>
          </a:p>
          <a:p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B065F977-6C56-4283-BCC5-744874BD247B}"/>
              </a:ext>
            </a:extLst>
          </p:cNvPr>
          <p:cNvPicPr/>
          <p:nvPr/>
        </p:nvPicPr>
        <p:blipFill rotWithShape="1">
          <a:blip r:embed="rId2"/>
          <a:srcRect l="26896" t="60402" r="16542" b="13224"/>
          <a:stretch/>
        </p:blipFill>
        <p:spPr bwMode="auto">
          <a:xfrm>
            <a:off x="677333" y="3429000"/>
            <a:ext cx="9680195" cy="25381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44609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416347-9AD8-4132-9CCE-E178AF96D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對稱圖形：概念發展脈絡</a:t>
            </a:r>
            <a:endParaRPr lang="zh-TW" altLang="en-US" dirty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C329BDC-B789-4E3F-9A38-FD5DF6719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263193"/>
            <a:ext cx="10724091" cy="47781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隸書體W5" panose="03000509000000000000" pitchFamily="65" charset="-120"/>
                <a:ea typeface="華康隸書體W5" panose="03000509000000000000" pitchFamily="65" charset="-120"/>
              </a:rPr>
              <a:t>對稱軸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：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旋轉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 </a:t>
            </a:r>
          </a:p>
          <a:p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2B7AC6C-7E12-4FBC-B770-F32E8829C254}"/>
              </a:ext>
            </a:extLst>
          </p:cNvPr>
          <p:cNvPicPr/>
          <p:nvPr/>
        </p:nvPicPr>
        <p:blipFill rotWithShape="1">
          <a:blip r:embed="rId2"/>
          <a:srcRect l="29897" t="32218" r="28200" b="32280"/>
          <a:stretch/>
        </p:blipFill>
        <p:spPr bwMode="auto">
          <a:xfrm>
            <a:off x="677333" y="3346214"/>
            <a:ext cx="7368622" cy="35117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圖片 5" descr="ãéãçåçæå°çµæ">
            <a:extLst>
              <a:ext uri="{FF2B5EF4-FFF2-40B4-BE49-F238E27FC236}">
                <a16:creationId xmlns:a16="http://schemas.microsoft.com/office/drawing/2014/main" id="{428B4FAD-7640-437C-9EE6-DB42DE2FD31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844" y="3346214"/>
            <a:ext cx="1729491" cy="33699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5288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416347-9AD8-4132-9CCE-E178AF96D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對稱圖形：概念發展脈絡</a:t>
            </a:r>
            <a:endParaRPr lang="zh-TW" altLang="en-US" dirty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C329BDC-B789-4E3F-9A38-FD5DF6719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263193"/>
            <a:ext cx="10724091" cy="47781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隸書體W5" panose="03000509000000000000" pitchFamily="65" charset="-120"/>
                <a:ea typeface="華康隸書體W5" panose="03000509000000000000" pitchFamily="65" charset="-120"/>
              </a:rPr>
              <a:t>對稱圖形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：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一個圖形如果能找到至少一條翻轉的軸線，</a:t>
            </a:r>
          </a:p>
          <a:p>
            <a:pPr marL="0" indent="0">
              <a:buNone/>
            </a:pP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讓軸線兩邊的圖形完全疊合，就是「線對稱圖形」。</a:t>
            </a:r>
          </a:p>
          <a:p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剪紙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羅夏克墨漬測驗。</a:t>
            </a:r>
          </a:p>
          <a:p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8A3E6E48-22EC-404E-B6B7-9FBC4FDBD435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55" t="35091" r="24276" b="10117"/>
          <a:stretch/>
        </p:blipFill>
        <p:spPr bwMode="auto">
          <a:xfrm>
            <a:off x="8606672" y="3963324"/>
            <a:ext cx="3611704" cy="28946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 descr="ç¸éåç">
            <a:extLst>
              <a:ext uri="{FF2B5EF4-FFF2-40B4-BE49-F238E27FC236}">
                <a16:creationId xmlns:a16="http://schemas.microsoft.com/office/drawing/2014/main" id="{39AF46E0-4399-437B-B79C-B504B2DE7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941" y="5016552"/>
            <a:ext cx="4496506" cy="1912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96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416347-9AD8-4132-9CCE-E178AF96D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對稱圖形：概念發展脈絡</a:t>
            </a:r>
            <a:endParaRPr lang="zh-TW" altLang="en-US" dirty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C329BDC-B789-4E3F-9A38-FD5DF6719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263193"/>
            <a:ext cx="10724091" cy="47781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隸書體W5" panose="03000509000000000000" pitchFamily="65" charset="-120"/>
                <a:ea typeface="華康隸書體W5" panose="03000509000000000000" pitchFamily="65" charset="-120"/>
              </a:rPr>
              <a:t>對稱圖形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：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Q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：下方圖形各有一條對稱軸，</a:t>
            </a:r>
          </a:p>
          <a:p>
            <a:pPr marL="0" indent="0">
              <a:buNone/>
            </a:pP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   請試著在對稱軸的另一邊畫出一模一樣的圖形。</a:t>
            </a:r>
          </a:p>
          <a:p>
            <a:pPr marL="0" indent="0">
              <a:buNone/>
            </a:pPr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F67F06D9-6821-4356-9EEF-9D193726BE0E}"/>
              </a:ext>
            </a:extLst>
          </p:cNvPr>
          <p:cNvPicPr/>
          <p:nvPr/>
        </p:nvPicPr>
        <p:blipFill rotWithShape="1">
          <a:blip r:embed="rId2"/>
          <a:srcRect l="29551" t="38169" r="26238" b="36179"/>
          <a:stretch/>
        </p:blipFill>
        <p:spPr bwMode="auto">
          <a:xfrm>
            <a:off x="1220111" y="3429000"/>
            <a:ext cx="10181313" cy="33218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98573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416347-9AD8-4132-9CCE-E178AF96D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對稱圖形：概念發展脈絡</a:t>
            </a:r>
            <a:endParaRPr lang="zh-TW" altLang="en-US" dirty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C329BDC-B789-4E3F-9A38-FD5DF6719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263193"/>
            <a:ext cx="10724091" cy="47781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隸書體W5" panose="03000509000000000000" pitchFamily="65" charset="-120"/>
                <a:ea typeface="華康隸書體W5" panose="03000509000000000000" pitchFamily="65" charset="-120"/>
              </a:rPr>
              <a:t>對稱圖形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：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一個圖形，繞著旋轉中心轉了</a:t>
            </a:r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180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度，</a:t>
            </a:r>
          </a:p>
          <a:p>
            <a:pPr marL="0" indent="0">
              <a:buNone/>
            </a:pP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和原來的圖形能完全疊合，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稱為「點對稱圖形」。</a:t>
            </a:r>
          </a:p>
          <a:p>
            <a:pPr marL="0" indent="0">
              <a:buNone/>
            </a:pPr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風車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67ED5FBB-EC34-49C7-A3AD-E1B63EF7D763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9" t="37964" r="60753" b="17915"/>
          <a:stretch/>
        </p:blipFill>
        <p:spPr bwMode="auto">
          <a:xfrm>
            <a:off x="8243284" y="1942932"/>
            <a:ext cx="2886465" cy="42787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25307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416347-9AD8-4132-9CCE-E178AF96D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對稱圖形：概念發展脈絡</a:t>
            </a:r>
            <a:endParaRPr lang="zh-TW" altLang="en-US" dirty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C329BDC-B789-4E3F-9A38-FD5DF6719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263193"/>
            <a:ext cx="10724091" cy="47781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隸書體W5" panose="03000509000000000000" pitchFamily="65" charset="-120"/>
                <a:ea typeface="華康隸書體W5" panose="03000509000000000000" pitchFamily="65" charset="-120"/>
              </a:rPr>
              <a:t>對稱圖形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：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對稱圖形有一種和諧、舒適的感覺，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以及看到部分和整體的關係。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美國攝影師</a:t>
            </a:r>
            <a:r>
              <a:rPr lang="en-US" altLang="zh-TW" sz="2800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SEPEHR GHASSEMI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  極致對稱的建築攝影作品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</p:txBody>
      </p:sp>
      <p:pic>
        <p:nvPicPr>
          <p:cNvPr id="5" name="Picture 2" descr="1812">
            <a:extLst>
              <a:ext uri="{FF2B5EF4-FFF2-40B4-BE49-F238E27FC236}">
                <a16:creationId xmlns:a16="http://schemas.microsoft.com/office/drawing/2014/main" id="{50705E9D-B2A1-44E0-B361-C70ED6AA044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373" y="2991825"/>
            <a:ext cx="5800627" cy="3866176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2277988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416347-9AD8-4132-9CCE-E178AF96D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對稱圖形：概念發展脈絡</a:t>
            </a:r>
            <a:endParaRPr lang="zh-TW" altLang="en-US" dirty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C329BDC-B789-4E3F-9A38-FD5DF6719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263193"/>
            <a:ext cx="10724091" cy="47781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隸書體W5" panose="03000509000000000000" pitchFamily="65" charset="-120"/>
                <a:ea typeface="華康隸書體W5" panose="03000509000000000000" pitchFamily="65" charset="-120"/>
              </a:rPr>
              <a:t>對稱圖形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：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對稱圖形有一種和諧、舒適的感覺，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以及看到部分和整體的關係。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大自然中的對稱</a:t>
            </a:r>
          </a:p>
          <a:p>
            <a:pPr marL="0" indent="0">
              <a:buNone/>
            </a:pPr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A26991C-478B-481F-9314-BF3F6A4E76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773" t="31614" r="29716" b="42818"/>
          <a:stretch/>
        </p:blipFill>
        <p:spPr>
          <a:xfrm>
            <a:off x="1084083" y="4477731"/>
            <a:ext cx="6591134" cy="2399123"/>
          </a:xfrm>
          <a:prstGeom prst="rect">
            <a:avLst/>
          </a:prstGeom>
        </p:spPr>
      </p:pic>
      <p:pic>
        <p:nvPicPr>
          <p:cNvPr id="6" name="Picture 2" descr="http://5b0988e595225.cdn.sohucs.com/images/20171009/12e8361bf1444dfdbe9f9eb9dd4e1ce1.jpeg">
            <a:extLst>
              <a:ext uri="{FF2B5EF4-FFF2-40B4-BE49-F238E27FC236}">
                <a16:creationId xmlns:a16="http://schemas.microsoft.com/office/drawing/2014/main" id="{2DE97A45-6E42-423E-B46D-680166ED767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217" y="3964622"/>
            <a:ext cx="3907183" cy="2893378"/>
          </a:xfrm>
          <a:prstGeom prst="rect">
            <a:avLst/>
          </a:prstGeom>
          <a:noFill/>
          <a:extLst/>
        </p:spPr>
      </p:pic>
      <p:pic>
        <p:nvPicPr>
          <p:cNvPr id="7" name="Picture 2" descr="http://5b0988e595225.cdn.sohucs.com/images/20171009/124d23e5a82546248c1c50da70763c3f.jpeg">
            <a:extLst>
              <a:ext uri="{FF2B5EF4-FFF2-40B4-BE49-F238E27FC236}">
                <a16:creationId xmlns:a16="http://schemas.microsoft.com/office/drawing/2014/main" id="{14952DEF-2601-42D6-B37E-A477F869DE3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217" y="1164704"/>
            <a:ext cx="3127901" cy="2799896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11096261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416347-9AD8-4132-9CCE-E178AF96D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對稱圖形：評量</a:t>
            </a:r>
            <a:endParaRPr lang="zh-TW" altLang="en-US" dirty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C329BDC-B789-4E3F-9A38-FD5DF6719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263193"/>
            <a:ext cx="10724091" cy="47781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Q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：下面哪些圖形是線對稱圖形？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   哪些是點對稱圖形？</a:t>
            </a:r>
          </a:p>
          <a:p>
            <a:pPr marL="0" indent="0">
              <a:buNone/>
            </a:pPr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8C177C32-7F5E-4472-936D-A5AB0ACF8DB4}"/>
              </a:ext>
            </a:extLst>
          </p:cNvPr>
          <p:cNvPicPr/>
          <p:nvPr/>
        </p:nvPicPr>
        <p:blipFill rotWithShape="1">
          <a:blip r:embed="rId2"/>
          <a:srcRect l="28166" t="54176" r="26930" b="24482"/>
          <a:stretch/>
        </p:blipFill>
        <p:spPr bwMode="auto">
          <a:xfrm>
            <a:off x="292237" y="2732657"/>
            <a:ext cx="11170762" cy="29868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031050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416347-9AD8-4132-9CCE-E178AF96D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對稱圖形：參考影片</a:t>
            </a:r>
            <a:endParaRPr lang="zh-TW" altLang="en-US" dirty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C329BDC-B789-4E3F-9A38-FD5DF6719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263193"/>
            <a:ext cx="10724091" cy="47781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隸書體W5" panose="03000509000000000000" pitchFamily="65" charset="-120"/>
                <a:ea typeface="華康隸書體W5" panose="03000509000000000000" pitchFamily="65" charset="-120"/>
              </a:rPr>
              <a:t>對稱圖形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：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(1)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數學新世界</a:t>
            </a:r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--CA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談數學</a:t>
            </a:r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--20170317 </a:t>
            </a:r>
          </a:p>
          <a:p>
            <a:pPr marL="0" indent="0">
              <a:buNone/>
            </a:pPr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   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僑孝國小 五年級 對稱圖形 </a:t>
            </a:r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PART 1</a:t>
            </a:r>
          </a:p>
          <a:p>
            <a:pPr marL="0" indent="0">
              <a:buNone/>
            </a:pP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(2)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數學新世界</a:t>
            </a:r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--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瑜庭談數學</a:t>
            </a:r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--20180209 </a:t>
            </a:r>
          </a:p>
          <a:p>
            <a:pPr marL="0" indent="0">
              <a:buNone/>
            </a:pPr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   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雲林縣數學生根教學國小領域教學共備人才培訓 </a:t>
            </a:r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part1</a:t>
            </a:r>
          </a:p>
          <a:p>
            <a:pPr marL="0" indent="0">
              <a:buNone/>
            </a:pPr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7265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416347-9AD8-4132-9CCE-E178AF96D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對稱圖形：關鍵名詞</a:t>
            </a:r>
            <a:endParaRPr lang="zh-TW" altLang="en-US" dirty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C329BDC-B789-4E3F-9A38-FD5DF6719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263193"/>
            <a:ext cx="10724091" cy="4778170"/>
          </a:xfrm>
        </p:spPr>
        <p:txBody>
          <a:bodyPr>
            <a:normAutofit/>
          </a:bodyPr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圖形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對稱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對稱軸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線對稱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點對稱</a:t>
            </a:r>
          </a:p>
        </p:txBody>
      </p:sp>
    </p:spTree>
    <p:extLst>
      <p:ext uri="{BB962C8B-B14F-4D97-AF65-F5344CB8AC3E}">
        <p14:creationId xmlns:p14="http://schemas.microsoft.com/office/powerpoint/2010/main" val="30370847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416347-9AD8-4132-9CCE-E178AF96D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對稱圖形：觀摩、討論、修改</a:t>
            </a:r>
            <a:endParaRPr lang="zh-TW" altLang="en-US" dirty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C329BDC-B789-4E3F-9A38-FD5DF6719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263193"/>
            <a:ext cx="10724091" cy="4778170"/>
          </a:xfrm>
        </p:spPr>
        <p:txBody>
          <a:bodyPr>
            <a:normAutofit/>
          </a:bodyPr>
          <a:lstStyle/>
          <a:p>
            <a:r>
              <a:rPr lang="zh-TW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針對單元核心概念、概念發展的教學脈絡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  </a:t>
            </a:r>
            <a:r>
              <a:rPr lang="zh-TW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進行細部分析或調整。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找出屬於自己最自在的概念發展的教學脈絡。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  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endParaRPr lang="zh-TW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31374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416347-9AD8-4132-9CCE-E178AF96D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對稱圖形：反思提問</a:t>
            </a:r>
            <a:endParaRPr lang="zh-TW" altLang="en-US" dirty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C329BDC-B789-4E3F-9A38-FD5DF6719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272619"/>
            <a:ext cx="10724091" cy="4768743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這些圖像算不算是「形」？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94668D8A-DC3A-4C6B-9049-469435242044}"/>
              </a:ext>
            </a:extLst>
          </p:cNvPr>
          <p:cNvPicPr/>
          <p:nvPr/>
        </p:nvPicPr>
        <p:blipFill rotWithShape="1">
          <a:blip r:embed="rId2"/>
          <a:srcRect l="29551" t="27046" r="28316" b="26944"/>
          <a:stretch/>
        </p:blipFill>
        <p:spPr bwMode="auto">
          <a:xfrm>
            <a:off x="1082206" y="1941922"/>
            <a:ext cx="8250330" cy="48423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1475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416347-9AD8-4132-9CCE-E178AF96D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對稱圖形：反思提問</a:t>
            </a:r>
            <a:endParaRPr lang="zh-TW" altLang="en-US" dirty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C329BDC-B789-4E3F-9A38-FD5DF6719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263193"/>
            <a:ext cx="10724091" cy="4778170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如何能拍出在「人在景色正中間的照片」？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 </a:t>
            </a:r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(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想法來自陳維民老師</a:t>
            </a:r>
            <a:r>
              <a:rPr lang="en-US" altLang="zh-TW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)</a:t>
            </a:r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</p:txBody>
      </p:sp>
      <p:pic>
        <p:nvPicPr>
          <p:cNvPr id="5" name="圖片 4" descr="ãä¸­æ­£ç´å¿µå ãçåçæå°çµæ">
            <a:extLst>
              <a:ext uri="{FF2B5EF4-FFF2-40B4-BE49-F238E27FC236}">
                <a16:creationId xmlns:a16="http://schemas.microsoft.com/office/drawing/2014/main" id="{07940D42-93C3-42D1-A314-575468ABB999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9" r="957" b="2"/>
          <a:stretch/>
        </p:blipFill>
        <p:spPr bwMode="auto">
          <a:xfrm>
            <a:off x="1034954" y="2406193"/>
            <a:ext cx="8316435" cy="44518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89994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416347-9AD8-4132-9CCE-E178AF96D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對稱圖形：反思提問</a:t>
            </a:r>
            <a:endParaRPr lang="zh-TW" altLang="en-US" dirty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C329BDC-B789-4E3F-9A38-FD5DF6719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263193"/>
            <a:ext cx="10724091" cy="4778170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什麼是對稱？</a:t>
            </a:r>
          </a:p>
          <a:p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對是什麼？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稱是什麼？</a:t>
            </a:r>
          </a:p>
          <a:p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1590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416347-9AD8-4132-9CCE-E178AF96D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對稱圖形：反思提問</a:t>
            </a:r>
            <a:endParaRPr lang="zh-TW" altLang="en-US" dirty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C329BDC-B789-4E3F-9A38-FD5DF6719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263193"/>
            <a:ext cx="10724091" cy="4778170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什麼是對稱？</a:t>
            </a:r>
          </a:p>
          <a:p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對是什麼？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稱是什麼？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對稱圖形中，為何使用「對稱軸」，而不用「對稱線」？</a:t>
            </a:r>
          </a:p>
          <a:p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91087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416347-9AD8-4132-9CCE-E178AF96D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對稱圖形：反思提問</a:t>
            </a:r>
            <a:endParaRPr lang="zh-TW" altLang="en-US" dirty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C329BDC-B789-4E3F-9A38-FD5DF6719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263193"/>
            <a:ext cx="10724091" cy="47781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一個圖形上能找出一條直線，</a:t>
            </a:r>
          </a:p>
          <a:p>
            <a:pPr marL="0" indent="0">
              <a:buNone/>
            </a:pP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使得圖形沿著此直線對折之後能夠完全重疊，</a:t>
            </a:r>
          </a:p>
          <a:p>
            <a:pPr marL="0" indent="0">
              <a:buNone/>
            </a:pP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此種圖形稱為線對稱圖形，</a:t>
            </a:r>
          </a:p>
          <a:p>
            <a:pPr marL="0" indent="0">
              <a:buNone/>
            </a:pP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而對折的這條直線稱為對稱軸。</a:t>
            </a:r>
          </a:p>
          <a:p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有沒有更有味道的說法？</a:t>
            </a:r>
          </a:p>
          <a:p>
            <a:pPr marL="0" indent="0">
              <a:buNone/>
            </a:pP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  </a:t>
            </a:r>
          </a:p>
          <a:p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對稱軸有沒有更貼切的說法？</a:t>
            </a:r>
          </a:p>
          <a:p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C6D033AD-13A1-4E53-8997-F17E8FF77E5D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34" t="34476" r="29470" b="23045"/>
          <a:stretch/>
        </p:blipFill>
        <p:spPr bwMode="auto">
          <a:xfrm>
            <a:off x="7258639" y="2799762"/>
            <a:ext cx="3189402" cy="29411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37910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416347-9AD8-4132-9CCE-E178AF96D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對稱圖形：核心概念</a:t>
            </a:r>
            <a:endParaRPr lang="zh-TW" altLang="en-US" dirty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C329BDC-B789-4E3F-9A38-FD5DF6719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263193"/>
            <a:ext cx="10724091" cy="47781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隸書體W5" panose="03000509000000000000" pitchFamily="65" charset="-120"/>
                <a:ea typeface="華康隸書體W5" panose="03000509000000000000" pitchFamily="65" charset="-120"/>
              </a:rPr>
              <a:t>對稱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的核心概念：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稱，ㄔㄥˋ，適合、相當、足夠。</a:t>
            </a:r>
          </a:p>
          <a:p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秤，天平、公平。</a:t>
            </a:r>
          </a:p>
          <a:p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65616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416347-9AD8-4132-9CCE-E178AF96D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對稱圖形：核心概念</a:t>
            </a:r>
            <a:endParaRPr lang="zh-TW" altLang="en-US" dirty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C329BDC-B789-4E3F-9A38-FD5DF6719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263193"/>
            <a:ext cx="10724091" cy="47781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隸書體W5" panose="03000509000000000000" pitchFamily="65" charset="-120"/>
                <a:ea typeface="華康隸書體W5" panose="03000509000000000000" pitchFamily="65" charset="-120"/>
              </a:rPr>
              <a:t>軸</a:t>
            </a:r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的核心概念：</a:t>
            </a: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endParaRPr lang="en-US" altLang="zh-TW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r>
              <a:rPr lang="zh-TW" altLang="en-US" dirty="0">
                <a:latin typeface="華康隸書體W5" panose="03000509000000000000" pitchFamily="65" charset="-120"/>
                <a:ea typeface="華康隸書體W5" panose="03000509000000000000" pitchFamily="65" charset="-120"/>
              </a:rPr>
              <a:t>旋轉。</a:t>
            </a:r>
          </a:p>
          <a:p>
            <a:pPr marL="0" indent="0">
              <a:buNone/>
            </a:pPr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  <a:p>
            <a:pPr marL="0" indent="0">
              <a:buNone/>
            </a:pPr>
            <a:endParaRPr lang="zh-TW" altLang="en-US" dirty="0">
              <a:latin typeface="華康隸書體W5" panose="03000509000000000000" pitchFamily="65" charset="-120"/>
              <a:ea typeface="華康隸書體W5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661143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A3FE3C99-2218-4003-8976-8FFEF26117BE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+IQ0o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BPiENK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E+IQ0q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T4hDSi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T4hDSm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T4hDSj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T4hDSnL80YFnAAAAawAAABwAAAB1bml2ZXJzYWwvbG9jYWxfc2V0dGluZ3MueG1sDcw7CsNADEXR3qsQ6p1P58JjdymDIc4ChP0IBo0UZkRIdp/pbnG44/zNSh+Uerglvp4uTLDN98NeiZ/rrR+Yaojtom5IbM40T92ovok+ENFgpbfKD2VFbhG4S25yKaiwkGhnPk/dH1BLAwQUAAIACABElFdHI7RO+/sCAACwCAAAFAAAAHVuaXZlcnNhbC9wbGF5ZXIueG1srVXfT9swEH4u0v6HyO/YLR0DqgTEkNAexoTUse2tMombeE3izHYI5a/f2c7vpWxIe2iVnO/77nz33cW/es5S74lJxUUeoAWeI4/loYh4Hgfo4evt8Tm6unx35Bcp3TPp8ShAZc4NgKbIi5gKJS80gO+pTgLUM2BgRl4huZBc74H7FLjbSCdL9O5oBi65ClCidbEipKoqzBUg8liJtDQkCociI4VkiuWaSeLSQF6DXem/o+GXiZzofcFUD1notweuSVqOZ8UHJNUSCxmTk/l8QX7cfV6HCcvoMc+VpnnIkAeVnNlSPtJwdyeiMmXK2Ga+S3LNtDZJWNvM1yu+OM89JcMAOYdNxpSiMVM4zWNEHJZMgP1tSlVS86gBreFVO17zWr+Ned80brZzpHMuyseUqwSO+pDOOgn0yTCqn9nrWgU9NAq6NUzIk+xXySWL7Ou3VozzBXIBW8XZPLGqQjiAp1saaiH3NwADFdUdxG3TsGsatqCWA7fR1x0Fam67ZVSXkjWlmvlPPGLiC5WSGllcalkyn4yMNZYMwT5xV66b1DXET3SWnv5Db4zfqDU/1WudsYD/0ZhPQNTWhOcRe77l4KNZBjXVDIptbFgXKTYxu5xU+Zj1dD0wuRzrpsBFPE1lzGAMI6op6ezkEJRJqsAlLOUI2zs4CE54nKTw05MM49ODNBmVu0mG3sFBcCrC3QS0NbdlJOM6jsTUKsgnE+vED0ulRcZfrDwHe0avrA5fG7nm6Lrg7cHZ/I9RHMRoBnOLJlaXeertq+bw3sypVp3PpnCWgVphHpguC+fVzEJZjHwitqVlqm/6OTX7sAcd5Tw1HdNc30HvolrzF+ZVPDJfusXS1CRhRjMB+nC+7DFAP2G7DMJb06GIW5E3dcCY2Df3byvabPm6da7rhzrsQw2fOKscxs3UR1BHLEWZR6Me4qL7iKgUdtq1ZNRL2RZutDgBkYoiQO/hob7zxelFd+WzxUWDtXndu8Aulzes9DrhTkGk1nV7Eb/eDfD4G1BLAwQUAAIACABPiENKsIcj9GwBAAD3AgAAKQAAAHVuaXZlcnNhbC9za2luX2N1c3RvbWl6YXRpb25fc2V0dGluZ3MueG1sjVLbSiQxEH33K4I/MEkqt4Z2ILeWeVHRAZ+b6ezSrKaXTsRlycebdncYR0c09VR1Tp2iKqdNv8Zon1KeHse/fR6neBdyHuPPtD5DqN1ND9N8M4cUclodKvdjHKbnTfwxLbVaTbmPQz8PdkHTGqPu9SEltXKqZswwiiTz1CvkPLcVa8A1YCvmKLHt6p3EP9057ELMp1Xb1RH6sWETU5jzJg7hzxqO2W+h4w0u534YKy+tBVui7KcWx5ZAjHDJfaEaAASy3BGHi5SN1AR5zDiGYhQFCohwThpRiKQcatY1oqow3wjEJGPUFepp7UZaG0dtkdAQous0rxpbus5IjBEhBJgrXEBnMKpsqBoa1HJAcGBAFG00UYA625mOFe+8sBwp6gXGhRkDGB+Oe9ju7bkO1W+vsz/nF4Inv+AkunhrdcJc7e5pnit5Gx5/P/Q5oHG4OL+59Xf+aqu3m+ur8/++fPXwnrWYtW79qbdfAFBLAwQUAAIACABPiENKKoo35ocRAADwYQAAFwAAAHVuaXZlcnNhbC91bml2ZXJzYWwucG5n7d35V5LZ/wBwSzMnZ6LNzCxtmrTFBdQaMxdabNKRcp3UUtHUbDM1MxRZUqexRSV1yl2aXNolbdLcwCUl1KAJldKUCoUQlRCRHT70nZrPjH7mD/ie83AOeLj3Oc+9r/vc1R/eXPI6sO+bRasXaWlpfePu5uqjpaUD09LSjtPT1aSodlvu0/yZF++zb7dWFXUNV/NFJ2rX/l1aWtU4fUXYAs33r2LdAuO1tBa3f3rPI8fcjtDSCrvg7rrLLzFkYgh+5UGkkixQ5qO0nM8f0Aa15X60fJr1I2TTj67Oesvn2yyZeAYp/+i6/kXaMv35e3QueXkqtFOQlYEUmWhtk2JIfu5BPZ926NFRwjYm45f99RxaaX0Vo6c0iU/rIT4uUEim6Z72/GbxMLsEMVwvkbKLYmTcr1eFnp+n+/ePtz+sXqUsO+S2LZuLO8yCukjephlLu6643DTU/hrSovX3j/s2XtERiid65qZYRXXAzZW2/8yGtOxM1u5zGyM/oEHVTcqw+3dgJvsyI2aVdyM95YRZ3RjvbFAiTh9Bmyz4Z/b5lEjtvh9PK5V8rCEMVjWnuudTwN/4WdRXWFrlmUWNZMzO/xC5E+K9xMBVd3ZGvtESWJN3Ytmc+81rLWf8/CyiB203S3PV+CHEe+lPc2/1EEK5l7OM0zO37JY2171+S41ml9HSVu6/1HfnkP3sFq2fp7/cwHtvxJw66ec2bdkcR82YbQ/RtYT5uRpkz75ek4w0sFnQCyAABIAAEAACQAAIAAEgAASAABAAAkAACAABIAAEgAAQAAJAAAgAASAABIAAEAACQAAIAAEgAASAABAAAkAACAABIAAEgAAQAAJAAAgAASAABIAAEAACQAAIAAEgAASAABAAAkAACAABIAAEgAAQAAJAAAgAASAABIAAEADi/xEiRdo28ojmMij5H9ECz6eo7WO7wxLT5sbR0z1tvy4/4FXAKpvZYQFbes6Hvs9sM14wJ6KgnvnRg0cPzk6FxP57+/5b8jXY5sg5dX12HkyZZz6/bOfdF7PKWKspOvVSaJvW7Cr5C5xhLtKR3Oce4Obfk6YoG+1xTlPP2CkLTbbX40Vn+rr9wVHNTWvH8hjeo/8s0NoeokTNrIDmBctt+ziNImEdSRk97RDTrBJtZXEZKswtSSJZVQwNyUdJ3qUXmaol5I2GbtaNTcgk3uhMVrupyT9jKcK1+UT5JEVVof52100XzgNGNOWcM7Ue7UJiB52AVLNF8B14aTsrdOpNPK3kJ0uj9MNgBHL7SRP1BcOQV720bTh5u6kqVkh15KMm4uBoUd9zMEZw5Qqe5iIfv8t5zBYLt3djlzQJOo3hJUo+Vi0fpGKQYFFiI/XR5Kk3TKhaShs0ATczgn+oei8OQAaaoKf/eB5J4PxWWoUsOLq3dlz+wlE4Tc3/8vRzUmQe077KRZe2eYdy40qT2AUdNDNe3PVSWr1L0+TM3fRlcRAHxuqfwOKfSNWMjdWIoQRGx8buk6XiZvGw/DH53isfUgi+mEGLwQiLDNWNbGlScbta694jgpdPlKqZj+a/VzPqD0pWIbxBjfLJRkRnFbIBWYwcQDbFgUdvrn+qBxap8yZPFWULatZOJQfN1PTyDhH2BLpcbw4H0+8/W4w9HFDDffdXhamvdypHh1g4KCY8vPXiGg/E2SqbiInuYATqGjPnu8XmJ+EvfFFNZk6Udt7yHtnIExViP+ROJKXWM/+kN0S5IeG+Vk5eB2tSnM7Q+5alOBHsnV2uStb5RfDwcniCv4hpUN9ZkvnW1oTglNHhveAi9/2IMVPS2f/BtvRcXjYai0Ou7bzJrcmrCOG8kwa0juy4fpx8KDtJPsCf6K53sP/cr7abaYuarTwF8b33MAXXqYq7WJIvCpPA8OA8nHmXSillfpWE4rYNtHjjY2mkkfBBs8D8IKapJas7qFLsFfabKtmkZsuGDNG+C4Sle7ekwvCYxNteNvArGWZ/VNlTg3+YUTqPiS1ueYC7L27xADMHEFsGTfifahKQvXZqR/IAL/nwuX5q4ZcObufFHHy/AloN7ez+fbo2NoMp7C3lDPA5NWcPimJbI2ihtosR0ZA7pFY8FntFuqBvIze84yF7yokahoWcamxcCmMLQlfDahdcr0+PxpFWbDhnZASmE0nkgbxI7qjj08GE5uXOI5HTv6c3OztAOeTPY+HWsRtEJ5Y5lpkjJb/2QMQGm+YxucxbxK1RXMt+pyBIfWVozUSyb4b+3as+IEOPKjGowFffvDFDz5ynfj21jT/tRBURSxxiOM8/3xDxsmW/yvzW4M2nLwOZ3KtxJSSskk7x4FRPx7aOrE51R2+mVvHjfarLiYZdhTF6DWcLTEqVYX7wg3aZfnR+mA/JRcnAVTLbI5BUkZkfHSs9hgLlyh4LlF6dLPiMM8za7swHfvVMZDWEokhMjg/5axo8bpw48ZgxgNqcFSNrUIID4VilKO0mZa2+edFr3PHjDeNh6SvuhDftOSw0c8hTxj8QXUpakCsgjPSqT8tvpeMENQhsaQLVwKZTXFaAcffryGnIW3TouxOZ522VlQT6rTscu8z1BjsqPe1Am+hCuK1t24GpZBiJyyvMG+1NpZiqPqY/wLb0ydOD+QsbimZk+JmF0ZNk5ecpF62bpSRsNZlK4trgz1Fe2WD5vqjhdNXJwlRKin6u7OfEBtdXumcZeYcywB130j2x1s6kCvv5ILg66wm1gThSgcnaaUslrO9IDLDa10nw1BR7cTNLUImwf/+D8/3dXZHq+c9f5p3q676uMmEVEfu7m9mR9ZYDa05sSeIE8nuHMfKJK6cbJrg6uSIiqNnek3//80L2NuibNVOeegz4m+dY1Zg/STYWTpc9SZJ9NISj4oS9vp7RGJUQz5wR8Go5vqQZhZAGR11olaiFuCReUl/7GDYXV8aLy5u0QGNEEpFmTtiOHhDY9vO8SSEEehWjziSE4w/Cl4Yrkc5MmUi2JpRB5yevZI06j8gL9MwX6uaaXTWZBBnpuhxWZhGHBRgZ9xY8s4fd/UgW0/p08Ne6zX8F0rXVjFWLma+0WcfZcAFEleyaJstPYODsmSjhPWYyg9ULX9zP3+YyWaK+ksMnqVUduVmrspusPWKMKcJCPHnrW7+nt01ZjE544unkEp7UD3bXVLQDx6h7765cxakWeqnF54N5wscEGpFJc4Usha20GHlpXJIu1z5JaYnkP7NOJm/Kf/g4orvdKOzz+ncnpW4YybsRYKtKPY1aBj24hO45vg9SgFkGj2NpJj6i1VkY/ugguR2r5MHBJtiG4dscX+iWwvuZ8+jkw8jkV5ykLByDJzL2JFnkB80oyPReXvAfETplSatWcxyb09Ahk1L6r5kVwgJokKY+R7ZutsXxQdV7UikBv/aoEYPCiMxtf4X9rUu5J/GPq72QVS27jdtVtyBXJoKqBLi6B9bXNdcHw1huHbkyb/j7Gs8NAVMkmrBYtYBz0VWukytrJjtk7e2qHX1Wner+OmCHaavrukvZ5bedMHxoee0QKbTtZ7H+X2MsYdWrjXo9+KOWTmPLxTKH3W5W6ytby124pkxEuGp7+J2a6P3OmTrh12yJaoreIiGYHihHWpUIBjh2cCSDdwh8uKRVorIQNVih3akoM9v13s4TZ6ttlcosA9iY+FPhG/TMNSs39HuSYhQM3gnD9hP62l+2z0hUVz+c2AkJI91DE+zlf1YniJCCTm2pDa2xOpsRE7DD5TfT6jKTut270eocbl5eBpxwDKJ0CMZlvPBROxLX3CJGRDIZ4ZRBFxrCMrKTF0zgVF2gKBIeME7Kkg+QVkQx8t7omcMxrM7NbUmtA6KHaOtEp+fLSgUfL397QaSS85lOM6/CizaWJr6vxYOgio/sRqZysoOlt5EhXxw7sRbZRG8wbB35fbJ9MF3+ZYdUdOJt9j6T147fZ+ACOfq5UtJBO3VO8VIQOy6U63FmTFyEsesVjG4XYt3NpWsSuSG5nG3OuKX2neJgI7iPHTzf0ll92So82FatsmIdxxnAujpfSgPyLS1hLrIPZc/FJLVy/97s1AYeh+4JRQu2i56ItnJbk1FYtwTbWDdIAbHMhN4ZTCPQC5DBzaCwL1sp4um31/xD6nNCz7y2XzOkmVI78172qK8Vb2M+Odvg91oUucXj2yMTbqETwtczZg6ik/QLz2rBlPpxKaPmqGv58U2F6vge8iLzyO/QRYL98Kh5Ff0bQC6StxXVEau9x+J4x1+miSWq87yI0AlHtjeH3HZKlXUIIjhH50508roc/1wl5EaJmt0f6LK5R/fVYPWPVMmqc/etz2l6hdPNjEh3ZxWqomaG9YG3yFwkz8AuTjwMKcC6H1AiFmTLxjJkNRUCZ68xaQYjWQWev/a7/F8voYdLdXLdIUmsTHtrYi+7RrORSB+KpzkXaZ4RooiknIjBlL42UrDtSfWSlxZQBH5Xc9ogp6R7+ngOYlq0+IxiefhgadWwzeH8cXFr+2/iD9ySzxX9ujgtxVOzZT3yVTbq6x3oN7IN6ppYb1NTBqtHbVa0SItl3NovHFwJ6iTsx5Iuf8VicNRPT8t2WA55yhSdPBsoTvayeOmesbixd40hzB0E2ZU/kJJpvFfVLWNalCzSjYUCZe5jJVjpRx7hnqp1DoIUaIbk0SqRswfbu9xa7ImV0TtoMrUwHTr9Yk8RXjGy8QiloCNn6ZOnOaOhv9Mc89BplHzZRCF4kbmLl2Nv2a2oi5+7XszbB3XDA47548sNDowev34K39WdVAIm8wgkor/lnUdN4ZpdEejYhBNXsw1ulERlV+4qX/QK5eBD+h5dXChGyQeZK2E6ucaNfoFIcuP0Rx4yGY50cFKwsbEjWUM2nxvna21w87RP47GaEXWDizX0GpNTzykddLyuZ/6IDz/DbxZjop1reN2n2Ba5MWjeYc2ZYH3+uKSyiyFaHM8F6YHE81Z82ZK/6G7RTJrDWwotpcQqXLfnO/EdrEEUE9xhxDkWZivV8YRwpc4BKHcqV9NLiPzQPNX5jx9DTNfVx4i/bD1MMZJ3u5i0CCbOg99Ltyog+YIZJRI0Ey0eSus3W2n+iPQN81OP1jSuRa5UbCMwc+CsPaSTy1qYu4fI7R9AVImSLZXz3r1zOXbky2CRGd3mh1XPhHfFY5vMmByV7AFaCk+eeGwhfdPSFrFs/xh+4fDMfjgcIx0l3HRXqqOZ049VSWGaLp30y/LWEUlrOfFc7IRjHdqU/4LgGSRr72iXo2NHqUMOf9bZntySgHJq4JOr/aVnPY4SpsQ7+jgJ1/CGTzXPR1UpWbWQxI7BqxUcKBwFujyNN1BREcRHUhEBa5Vf/E4MkXbDVWfCSfxnP124Yap4u3Ah43W457e8iUYMrgK6TvO8UC9Y1kNmn1u5XHfMQjtLUM++40STla71iPLBxW8B821CshpYFXZuJiYLc+Ot4k9a0HGY6bLn7SBo047CXlY/fUP6ZFxzPF+zV/zl4yqsW5+w6TLBczxxY0gU/8qXJSg3JVxtNmwzf+eUEwNFTa7C0wgO6eEKsxNrYNSlgWdiPwXLryTmUT71aY8yyn+nrJLhPxKDla1dfz8oco7dUN2cCCKdeF9z7OFM/HC8AoWJtnTohN/sbC0f3pQlsu84uXg9uhitmqmf74aG5sp8fpYxpXkfFONR0EaJbRYyP+A96HK8Iq2tu8fqv8c+f23OtHS8kIal05IaSapL8uZU9ynjYiGLONVlUbTPFH3WV/3m43SU8pDzeDHcHtwIXTf7yP8qeiekQElve5iY3jrngKvp4Uc2t89JttNk2C+KWTHnLA4BmatlDNKay/Zf68798QCP/wvWL2eqz60b3vRvwfpFHYbw7Uv+x71bWvJ07157M6Dgp1+7xFfxHHfazbkiyjCzHBOkmXMEmj62z91n+Zx/cNx4kHLiOxbZv7Uc806z4PDZQho0JhnyY2Fh1+zfJ4Bq9+2+ewmGVZgWEHuaf1PrQrU0L/e9B1yrdoem/gdQSwMEFAACAAgAT4hDSpXukX5LAAAAawAAABsAAAB1bml2ZXJzYWwvdW5pdmVyc2FsLnBuZy54bWyzsa/IzVEoSy0qzszPs1Uy1DNQsrfj5bIpKEoty0wtV6gAigEFIUBJoRLINUJwyzNTSjKAQgbmZgjBjNTM9IwSWyULA3O4oD7QTABQSwECAAAUAAIACABPiENKFQ6tKGQEAAAHEQAAHQAAAAAAAAABAAAAAAAAAAAAdW5pdmVyc2FsL2NvbW1vbl9tZXNzYWdlcy5sbmdQSwECAAAUAAIACABPiENKCH4LIykDAACGDAAAJwAAAAAAAAABAAAAAACfBAAAdW5pdmVyc2FsL2ZsYXNoX3B1Ymxpc2hpbmdfc2V0dGluZ3MueG1sUEsBAgAAFAACAAgAT4hDSrX8CWS6AgAAVQoAACEAAAAAAAAAAQAAAAAADQgAAHVuaXZlcnNhbC9mbGFzaF9za2luX3NldHRpbmdzLnhtbFBLAQIAABQAAgAIAE+IQ0oqlg9n/gIAAJcLAAAmAAAAAAAAAAEAAAAAAAYLAAB1bml2ZXJzYWwvaHRtbF9wdWJsaXNoaW5nX3NldHRpbmdzLnhtbFBLAQIAABQAAgAIAE+IQ0pocVKRmgEAAB8GAAAfAAAAAAAAAAEAAAAAAEgOAAB1bml2ZXJzYWwvaHRtbF9za2luX3NldHRpbmdzLmpzUEsBAgAAFAACAAgAT4hDSj08L9HBAAAA5QEAABoAAAAAAAAAAQAAAAAAHxAAAHVuaXZlcnNhbC9pMThuX3ByZXNldHMueG1sUEsBAgAAFAACAAgAT4hDSnL80YFnAAAAawAAABwAAAAAAAAAAQAAAAAAGBEAAHVuaXZlcnNhbC9sb2NhbF9zZXR0aW5ncy54bWxQSwECAAAUAAIACABElFdHI7RO+/sCAACwCAAAFAAAAAAAAAABAAAAAAC5EQAAdW5pdmVyc2FsL3BsYXllci54bWxQSwECAAAUAAIACABPiENKsIcj9GwBAAD3AgAAKQAAAAAAAAABAAAAAADmFAAAdW5pdmVyc2FsL3NraW5fY3VzdG9taXphdGlvbl9zZXR0aW5ncy54bWxQSwECAAAUAAIACABPiENKKoo35ocRAADwYQAAFwAAAAAAAAAAAAAAAACZFgAAdW5pdmVyc2FsL3VuaXZlcnNhbC5wbmdQSwECAAAUAAIACABPiENKle6RfksAAABrAAAAGwAAAAAAAAABAAAAAABVKAAAdW5pdmVyc2FsL3VuaXZlcnNhbC5wbmcueG1sUEsFBgAAAAALAAsASQMAANkoAAAAAA=="/>
  <p:tag name="ISPRING_PRESENTATION_TITLE" val="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4_數學新世界專用簡報母片(new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數學新世界專用簡報母片(new)" id="{41894B60-F2A0-6147-9F4D-AABD86F22DD9}" vid="{F4D36A4C-ABFE-8E48-83B8-E099DCFFBF31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639</Words>
  <Application>Microsoft Office PowerPoint</Application>
  <PresentationFormat>寬螢幕</PresentationFormat>
  <Paragraphs>117</Paragraphs>
  <Slides>20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31" baseType="lpstr">
      <vt:lpstr>SimSun</vt:lpstr>
      <vt:lpstr>華康文徵明體W4(P)</vt:lpstr>
      <vt:lpstr>華康行楷體W5</vt:lpstr>
      <vt:lpstr>華康行楷體W5(P)</vt:lpstr>
      <vt:lpstr>華康隸書體W5</vt:lpstr>
      <vt:lpstr>超研澤中鋼筆行楷</vt:lpstr>
      <vt:lpstr>新細明體</vt:lpstr>
      <vt:lpstr>標楷體</vt:lpstr>
      <vt:lpstr>Arial</vt:lpstr>
      <vt:lpstr>Calibri</vt:lpstr>
      <vt:lpstr>4_數學新世界專用簡報母片(new)</vt:lpstr>
      <vt:lpstr>對稱圖形</vt:lpstr>
      <vt:lpstr>對稱圖形：關鍵名詞</vt:lpstr>
      <vt:lpstr>對稱圖形：反思提問</vt:lpstr>
      <vt:lpstr>對稱圖形：反思提問</vt:lpstr>
      <vt:lpstr>對稱圖形：反思提問</vt:lpstr>
      <vt:lpstr>對稱圖形：反思提問</vt:lpstr>
      <vt:lpstr>對稱圖形：反思提問</vt:lpstr>
      <vt:lpstr>對稱圖形：核心概念</vt:lpstr>
      <vt:lpstr>對稱圖形：核心概念</vt:lpstr>
      <vt:lpstr>對稱圖形：核心概念</vt:lpstr>
      <vt:lpstr>對稱圖形：概念發展脈絡</vt:lpstr>
      <vt:lpstr>對稱圖形：概念發展脈絡</vt:lpstr>
      <vt:lpstr>對稱圖形：概念發展脈絡</vt:lpstr>
      <vt:lpstr>對稱圖形：概念發展脈絡</vt:lpstr>
      <vt:lpstr>對稱圖形：概念發展脈絡</vt:lpstr>
      <vt:lpstr>對稱圖形：概念發展脈絡</vt:lpstr>
      <vt:lpstr>對稱圖形：概念發展脈絡</vt:lpstr>
      <vt:lpstr>對稱圖形：評量</vt:lpstr>
      <vt:lpstr>對稱圖形：參考影片</vt:lpstr>
      <vt:lpstr>對稱圖形：觀摩、討論、修改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>http:/www.ypppt.com</cp:keywords>
  <cp:lastModifiedBy/>
  <cp:revision>1</cp:revision>
  <dcterms:created xsi:type="dcterms:W3CDTF">2017-10-20T03:31:41Z</dcterms:created>
  <dcterms:modified xsi:type="dcterms:W3CDTF">2018-07-13T15:58:32Z</dcterms:modified>
</cp:coreProperties>
</file>