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276" r:id="rId30"/>
    <p:sldId id="279" r:id="rId31"/>
    <p:sldId id="280" r:id="rId32"/>
    <p:sldId id="263" r:id="rId33"/>
    <p:sldId id="281" r:id="rId34"/>
    <p:sldId id="262" r:id="rId35"/>
    <p:sldId id="273" r:id="rId36"/>
    <p:sldId id="274" r:id="rId37"/>
    <p:sldId id="260" r:id="rId38"/>
    <p:sldId id="272" r:id="rId39"/>
    <p:sldId id="315" r:id="rId40"/>
    <p:sldId id="283" r:id="rId41"/>
    <p:sldId id="259" r:id="rId42"/>
    <p:sldId id="287" r:id="rId43"/>
    <p:sldId id="286" r:id="rId44"/>
    <p:sldId id="284" r:id="rId45"/>
    <p:sldId id="261" r:id="rId46"/>
    <p:sldId id="270" r:id="rId47"/>
    <p:sldId id="288" r:id="rId48"/>
    <p:sldId id="289" r:id="rId49"/>
    <p:sldId id="318" r:id="rId50"/>
    <p:sldId id="319" r:id="rId51"/>
    <p:sldId id="320" r:id="rId52"/>
    <p:sldId id="321" r:id="rId53"/>
    <p:sldId id="322" r:id="rId54"/>
    <p:sldId id="291" r:id="rId55"/>
    <p:sldId id="278" r:id="rId56"/>
    <p:sldId id="292" r:id="rId57"/>
    <p:sldId id="334" r:id="rId58"/>
    <p:sldId id="293" r:id="rId5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737" autoAdjust="0"/>
  </p:normalViewPr>
  <p:slideViewPr>
    <p:cSldViewPr snapToGrid="0">
      <p:cViewPr varScale="1">
        <p:scale>
          <a:sx n="68" d="100"/>
          <a:sy n="68" d="100"/>
        </p:scale>
        <p:origin x="-5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2214E1F-6644-4ABB-B4FB-ACD128E7513A}" type="datetimeFigureOut">
              <a:rPr lang="zh-TW" altLang="en-US" smtClean="0"/>
              <a:t>2018/7/28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71BD807-BDC2-40AD-B013-F51287FF42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4E1F-6644-4ABB-B4FB-ACD128E7513A}" type="datetimeFigureOut">
              <a:rPr lang="zh-TW" altLang="en-US" smtClean="0"/>
              <a:t>2018/7/28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D807-BDC2-40AD-B013-F51287FF42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4E1F-6644-4ABB-B4FB-ACD128E7513A}" type="datetimeFigureOut">
              <a:rPr lang="zh-TW" altLang="en-US" smtClean="0"/>
              <a:t>2018/7/28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D807-BDC2-40AD-B013-F51287FF42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4E1F-6644-4ABB-B4FB-ACD128E7513A}" type="datetimeFigureOut">
              <a:rPr lang="zh-TW" altLang="en-US" smtClean="0">
                <a:solidFill>
                  <a:srgbClr val="DBF5F9">
                    <a:shade val="90000"/>
                  </a:srgbClr>
                </a:solidFill>
              </a:rPr>
              <a:pPr/>
              <a:t>2018/7/28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D807-BDC2-40AD-B013-F51287FF4262}" type="slidenum">
              <a:rPr lang="zh-TW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06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4E1F-6644-4ABB-B4FB-ACD128E7513A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2018/7/28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D807-BDC2-40AD-B013-F51287FF4262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66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4E1F-6644-4ABB-B4FB-ACD128E7513A}" type="datetimeFigureOut">
              <a:rPr lang="zh-TW" altLang="en-US" smtClean="0">
                <a:solidFill>
                  <a:srgbClr val="DBF5F9">
                    <a:shade val="90000"/>
                  </a:srgbClr>
                </a:solidFill>
              </a:rPr>
              <a:pPr/>
              <a:t>2018/7/28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D807-BDC2-40AD-B013-F51287FF4262}" type="slidenum">
              <a:rPr lang="zh-TW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73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4E1F-6644-4ABB-B4FB-ACD128E7513A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2018/7/28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D807-BDC2-40AD-B013-F51287FF4262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12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4E1F-6644-4ABB-B4FB-ACD128E7513A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2018/7/28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D807-BDC2-40AD-B013-F51287FF4262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41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4E1F-6644-4ABB-B4FB-ACD128E7513A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2018/7/28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D807-BDC2-40AD-B013-F51287FF4262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96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4E1F-6644-4ABB-B4FB-ACD128E7513A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2018/7/28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D807-BDC2-40AD-B013-F51287FF4262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65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4E1F-6644-4ABB-B4FB-ACD128E7513A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2018/7/28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D807-BDC2-40AD-B013-F51287FF4262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8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4E1F-6644-4ABB-B4FB-ACD128E7513A}" type="datetimeFigureOut">
              <a:rPr lang="zh-TW" altLang="en-US" smtClean="0"/>
              <a:t>2018/7/28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D807-BDC2-40AD-B013-F51287FF42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4E1F-6644-4ABB-B4FB-ACD128E7513A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2018/7/28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71BD807-BDC2-40AD-B013-F51287FF4262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21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4E1F-6644-4ABB-B4FB-ACD128E7513A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2018/7/28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D807-BDC2-40AD-B013-F51287FF4262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99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4E1F-6644-4ABB-B4FB-ACD128E7513A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2018/7/28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D807-BDC2-40AD-B013-F51287FF4262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3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4E1F-6644-4ABB-B4FB-ACD128E7513A}" type="datetimeFigureOut">
              <a:rPr lang="zh-TW" altLang="en-US" smtClean="0"/>
              <a:t>2018/7/28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D807-BDC2-40AD-B013-F51287FF42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4E1F-6644-4ABB-B4FB-ACD128E7513A}" type="datetimeFigureOut">
              <a:rPr lang="zh-TW" altLang="en-US" smtClean="0"/>
              <a:t>2018/7/28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D807-BDC2-40AD-B013-F51287FF426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4E1F-6644-4ABB-B4FB-ACD128E7513A}" type="datetimeFigureOut">
              <a:rPr lang="zh-TW" altLang="en-US" smtClean="0"/>
              <a:t>2018/7/28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D807-BDC2-40AD-B013-F51287FF426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4E1F-6644-4ABB-B4FB-ACD128E7513A}" type="datetimeFigureOut">
              <a:rPr lang="zh-TW" altLang="en-US" smtClean="0"/>
              <a:t>2018/7/28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D807-BDC2-40AD-B013-F51287FF42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4E1F-6644-4ABB-B4FB-ACD128E7513A}" type="datetimeFigureOut">
              <a:rPr lang="zh-TW" altLang="en-US" smtClean="0"/>
              <a:t>2018/7/28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D807-BDC2-40AD-B013-F51287FF42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2214E1F-6644-4ABB-B4FB-ACD128E7513A}" type="datetimeFigureOut">
              <a:rPr lang="zh-TW" altLang="en-US" smtClean="0"/>
              <a:t>2018/7/28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71BD807-BDC2-40AD-B013-F51287FF42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2214E1F-6644-4ABB-B4FB-ACD128E7513A}" type="datetimeFigureOut">
              <a:rPr lang="zh-TW" altLang="en-US" smtClean="0"/>
              <a:t>2018/7/28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71BD807-BDC2-40AD-B013-F51287FF42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2214E1F-6644-4ABB-B4FB-ACD128E7513A}" type="datetimeFigureOut">
              <a:rPr lang="zh-TW" altLang="en-US" smtClean="0"/>
              <a:t>2018/7/28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71BD807-BDC2-40AD-B013-F51287FF42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214E1F-6644-4ABB-B4FB-ACD128E7513A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2018/7/28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1BD807-BDC2-40AD-B013-F51287FF4262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918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IVPYIWhtQQ" TargetMode="External"/><Relationship Id="rId2" Type="http://schemas.openxmlformats.org/officeDocument/2006/relationships/hyperlink" Target="https://www.youtube.com/watch?v=o8hSrT5PPnE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watch?time_continue=1&amp;v=y8lPgjWmgu4" TargetMode="External"/><Relationship Id="rId5" Type="http://schemas.openxmlformats.org/officeDocument/2006/relationships/hyperlink" Target="https://www.youtube.com/watch?time_continue=667&amp;v=GlehBLAFVT8" TargetMode="External"/><Relationship Id="rId4" Type="http://schemas.openxmlformats.org/officeDocument/2006/relationships/hyperlink" Target="https://www.youtube.com/watch?v=1k7tm36fI0c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共備</a:t>
            </a:r>
            <a:r>
              <a:rPr lang="zh-TW" altLang="en-US" dirty="0" smtClean="0"/>
              <a:t>主題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因數與倍數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ym typeface="Wingdings" pitchFamily="2" charset="2"/>
              </a:rPr>
              <a:t>分享者：　新手教師</a:t>
            </a:r>
            <a:r>
              <a:rPr lang="zh-TW" altLang="en-US" dirty="0">
                <a:sym typeface="Wingdings" pitchFamily="2" charset="2"/>
              </a:rPr>
              <a:t>　</a:t>
            </a:r>
            <a:r>
              <a:rPr lang="zh-TW" altLang="en-US" dirty="0" smtClean="0"/>
              <a:t>鍾明君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</a:rPr>
              <a:t>因數與倍數、公因數與公倍數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</a:rPr>
              <a:t>質數與合數、因數分解與短除法</a:t>
            </a:r>
            <a:endParaRPr lang="en-US" altLang="zh-TW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6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課本怎麼說</a:t>
            </a:r>
            <a:r>
              <a:rPr lang="en-US" altLang="zh-TW" dirty="0" smtClean="0"/>
              <a:t>(B11_</a:t>
            </a:r>
            <a:r>
              <a:rPr lang="zh-TW" altLang="en-US" dirty="0" smtClean="0"/>
              <a:t>判斷質數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2109788"/>
            <a:ext cx="2676525" cy="142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4252912"/>
            <a:ext cx="3460690" cy="140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593" y="2109788"/>
            <a:ext cx="3410761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00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課本怎麼說</a:t>
            </a:r>
            <a:r>
              <a:rPr lang="en-US" altLang="zh-TW" dirty="0" smtClean="0"/>
              <a:t>(B11_</a:t>
            </a:r>
            <a:r>
              <a:rPr lang="zh-TW" altLang="en-US" dirty="0" smtClean="0"/>
              <a:t>質因數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導入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(1)</a:t>
            </a:r>
            <a:r>
              <a:rPr lang="zh-TW" altLang="en-US" dirty="0" smtClean="0"/>
              <a:t>找出</a:t>
            </a:r>
            <a:r>
              <a:rPr lang="en-US" altLang="zh-TW" dirty="0" smtClean="0"/>
              <a:t>36</a:t>
            </a:r>
            <a:r>
              <a:rPr lang="zh-TW" altLang="en-US" dirty="0" smtClean="0"/>
              <a:t>的所有因數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(2)</a:t>
            </a:r>
            <a:r>
              <a:rPr lang="zh-TW" altLang="en-US" dirty="0" smtClean="0"/>
              <a:t>判斷因數中是質數的數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宣告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符合</a:t>
            </a:r>
            <a:r>
              <a:rPr lang="en-US" altLang="zh-TW" dirty="0" smtClean="0"/>
              <a:t>(1)</a:t>
            </a:r>
            <a:r>
              <a:rPr lang="zh-TW" altLang="en-US" dirty="0" smtClean="0"/>
              <a:t>、</a:t>
            </a:r>
            <a:r>
              <a:rPr lang="en-US" altLang="zh-TW" dirty="0" smtClean="0"/>
              <a:t>(2)</a:t>
            </a:r>
            <a:r>
              <a:rPr lang="zh-TW" altLang="en-US" dirty="0" smtClean="0"/>
              <a:t>的即為</a:t>
            </a:r>
            <a:r>
              <a:rPr lang="en-US" altLang="zh-TW" dirty="0" smtClean="0"/>
              <a:t>36</a:t>
            </a:r>
            <a:r>
              <a:rPr lang="zh-TW" altLang="en-US" dirty="0" smtClean="0"/>
              <a:t>的質因數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96" y="5107639"/>
            <a:ext cx="7119936" cy="76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47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課本怎麼說</a:t>
            </a:r>
            <a:r>
              <a:rPr lang="en-US" altLang="zh-TW" dirty="0" smtClean="0"/>
              <a:t>(B11_</a:t>
            </a:r>
            <a:r>
              <a:rPr lang="zh-TW" altLang="en-US" dirty="0" smtClean="0"/>
              <a:t>質因數分解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848548"/>
          </a:xfrm>
        </p:spPr>
        <p:txBody>
          <a:bodyPr>
            <a:normAutofit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78" y="2273954"/>
            <a:ext cx="7017543" cy="18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78" y="5021447"/>
            <a:ext cx="7372351" cy="71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81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課本怎麼說</a:t>
            </a:r>
            <a:r>
              <a:rPr lang="en-US" altLang="zh-TW" dirty="0"/>
              <a:t>(B11_</a:t>
            </a:r>
            <a:r>
              <a:rPr lang="zh-TW" altLang="en-US" dirty="0"/>
              <a:t>質因數分解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(1)</a:t>
            </a:r>
            <a:r>
              <a:rPr lang="zh-TW" altLang="en-US" dirty="0"/>
              <a:t>整數相乘的表示方式 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(2)</a:t>
            </a:r>
            <a:r>
              <a:rPr lang="zh-TW" altLang="en-US" dirty="0"/>
              <a:t>利用樹狀圖找出質數相乘的表示方式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(3)</a:t>
            </a:r>
            <a:r>
              <a:rPr lang="zh-TW" altLang="en-US" dirty="0" smtClean="0"/>
              <a:t>宣告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3900488"/>
            <a:ext cx="58959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13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課本怎麼說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(B11_</a:t>
            </a:r>
            <a:r>
              <a:rPr lang="zh-TW" altLang="en-US" dirty="0" smtClean="0"/>
              <a:t>最大公因數與最小公倍數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五年級：列舉，找共同的數</a:t>
            </a:r>
            <a:endParaRPr lang="en-US" altLang="zh-TW" dirty="0" smtClean="0"/>
          </a:p>
          <a:p>
            <a:r>
              <a:rPr lang="zh-TW" altLang="en-US" dirty="0"/>
              <a:t>六年級：質因數分解</a:t>
            </a:r>
            <a:r>
              <a:rPr lang="zh-TW" altLang="en-US" dirty="0" smtClean="0"/>
              <a:t>，再宣告</a:t>
            </a:r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27" y="4462463"/>
            <a:ext cx="6791164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15" y="3338520"/>
            <a:ext cx="757721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47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學數學？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學數學對你而言是什麼？</a:t>
            </a:r>
            <a:endParaRPr lang="en-US" altLang="zh-TW" dirty="0" smtClean="0"/>
          </a:p>
          <a:p>
            <a:r>
              <a:rPr lang="zh-TW" altLang="en-US" dirty="0"/>
              <a:t>學數學有用嗎</a:t>
            </a:r>
            <a:r>
              <a:rPr lang="zh-TW" altLang="en-US" dirty="0" smtClean="0"/>
              <a:t>？用在哪裡？</a:t>
            </a:r>
            <a:endParaRPr lang="en-US" altLang="zh-TW" dirty="0" smtClean="0"/>
          </a:p>
          <a:p>
            <a:r>
              <a:rPr lang="zh-TW" altLang="en-US" dirty="0"/>
              <a:t>為什麼要</a:t>
            </a:r>
            <a:r>
              <a:rPr lang="zh-TW" altLang="en-US" dirty="0" smtClean="0"/>
              <a:t>探討、學習那些數學？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1143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準備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【</a:t>
            </a:r>
            <a:r>
              <a:rPr lang="zh-TW" altLang="en-US" dirty="0" smtClean="0"/>
              <a:t>因數與倍數</a:t>
            </a:r>
            <a:r>
              <a:rPr lang="en-US" altLang="zh-TW" dirty="0" smtClean="0"/>
              <a:t>】</a:t>
            </a:r>
            <a:r>
              <a:rPr lang="zh-TW" altLang="en-US" dirty="0" smtClean="0"/>
              <a:t>有哪些概念？</a:t>
            </a:r>
            <a:endParaRPr lang="en-US" altLang="zh-TW" dirty="0" smtClean="0"/>
          </a:p>
          <a:p>
            <a:r>
              <a:rPr lang="en-US" altLang="zh-TW" dirty="0"/>
              <a:t>【</a:t>
            </a:r>
            <a:r>
              <a:rPr lang="zh-TW" altLang="en-US" dirty="0" smtClean="0"/>
              <a:t>因數與倍數</a:t>
            </a:r>
            <a:r>
              <a:rPr lang="en-US" altLang="zh-TW" dirty="0" smtClean="0"/>
              <a:t>】</a:t>
            </a:r>
            <a:r>
              <a:rPr lang="zh-TW" altLang="en-US" dirty="0" smtClean="0"/>
              <a:t>的學習順序？</a:t>
            </a:r>
            <a:endParaRPr lang="en-US" altLang="zh-TW" dirty="0" smtClean="0"/>
          </a:p>
          <a:p>
            <a:r>
              <a:rPr lang="en-US" altLang="zh-TW" dirty="0"/>
              <a:t>【</a:t>
            </a:r>
            <a:r>
              <a:rPr lang="zh-TW" altLang="en-US" dirty="0" smtClean="0"/>
              <a:t>因數與倍數</a:t>
            </a:r>
            <a:r>
              <a:rPr lang="en-US" altLang="zh-TW" dirty="0" smtClean="0"/>
              <a:t>】</a:t>
            </a:r>
            <a:r>
              <a:rPr lang="zh-TW" altLang="en-US" dirty="0" smtClean="0"/>
              <a:t>可以用在哪？</a:t>
            </a:r>
            <a:endParaRPr lang="en-US" altLang="zh-TW" dirty="0" smtClean="0"/>
          </a:p>
          <a:p>
            <a:r>
              <a:rPr lang="zh-TW" altLang="en-US" dirty="0" smtClean="0"/>
              <a:t>用什麼方式教、怎麼導入呢？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377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一堂數學課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在</a:t>
            </a:r>
            <a:r>
              <a:rPr lang="zh-TW" altLang="en-US" dirty="0" smtClean="0"/>
              <a:t>談的是什麼？</a:t>
            </a:r>
            <a:endParaRPr lang="en-US" altLang="zh-TW" dirty="0" smtClean="0"/>
          </a:p>
          <a:p>
            <a:r>
              <a:rPr lang="zh-TW" altLang="en-US" dirty="0"/>
              <a:t>還可以怎麼來談？</a:t>
            </a:r>
          </a:p>
        </p:txBody>
      </p:sp>
    </p:spTree>
    <p:extLst>
      <p:ext uri="{BB962C8B-B14F-4D97-AF65-F5344CB8AC3E}">
        <p14:creationId xmlns:p14="http://schemas.microsoft.com/office/powerpoint/2010/main" val="82345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從數的作用說起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757363"/>
            <a:ext cx="9072532" cy="510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34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數：倍</a:t>
            </a:r>
            <a:r>
              <a:rPr lang="zh-TW" altLang="en-US" dirty="0"/>
              <a:t>的</a:t>
            </a:r>
            <a:r>
              <a:rPr lang="zh-TW" altLang="en-US" dirty="0" smtClean="0"/>
              <a:t>作用</a:t>
            </a:r>
            <a:r>
              <a:rPr lang="en-US" altLang="zh-TW" dirty="0" smtClean="0"/>
              <a:t>(</a:t>
            </a:r>
            <a:r>
              <a:rPr lang="zh-TW" altLang="en-US" dirty="0" smtClean="0"/>
              <a:t>對象、過程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0637"/>
            <a:ext cx="9144000" cy="510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9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談談因數與</a:t>
            </a:r>
            <a:r>
              <a:rPr lang="zh-TW" altLang="en-US" dirty="0" smtClean="0"/>
              <a:t>倍數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看看課本怎麼說？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課程地位</a:t>
            </a:r>
            <a:r>
              <a:rPr lang="zh-TW" altLang="en-US" dirty="0" smtClean="0"/>
              <a:t>圖</a:t>
            </a:r>
            <a:r>
              <a:rPr lang="en-US" altLang="zh-TW" dirty="0" smtClean="0"/>
              <a:t>(</a:t>
            </a:r>
            <a:r>
              <a:rPr lang="zh-TW" altLang="en-US" dirty="0" smtClean="0"/>
              <a:t>相關的課程單元</a:t>
            </a:r>
            <a:r>
              <a:rPr lang="en-US" altLang="zh-TW" dirty="0" smtClean="0"/>
              <a:t>)</a:t>
            </a:r>
          </a:p>
          <a:p>
            <a:r>
              <a:rPr lang="zh-TW" altLang="en-US" dirty="0"/>
              <a:t>課本怎麼</a:t>
            </a:r>
            <a:r>
              <a:rPr lang="zh-TW" altLang="en-US" dirty="0" smtClean="0"/>
              <a:t>教</a:t>
            </a:r>
            <a:r>
              <a:rPr lang="en-US" altLang="zh-TW" dirty="0" smtClean="0"/>
              <a:t>(</a:t>
            </a:r>
            <a:r>
              <a:rPr lang="zh-TW" altLang="en-US" dirty="0" smtClean="0"/>
              <a:t>概念的導入方法</a:t>
            </a:r>
            <a:r>
              <a:rPr lang="en-US" altLang="zh-TW" dirty="0" smtClean="0"/>
              <a:t>)</a:t>
            </a:r>
          </a:p>
          <a:p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876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「用」在等值分數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5167"/>
            <a:ext cx="9144000" cy="514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33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因數分解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4525"/>
            <a:ext cx="9094178" cy="455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35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因數與倍數</a:t>
            </a:r>
            <a:r>
              <a:rPr lang="en-US" altLang="zh-TW" dirty="0" smtClean="0"/>
              <a:t>(</a:t>
            </a:r>
            <a:r>
              <a:rPr lang="zh-TW" altLang="en-US" dirty="0" smtClean="0"/>
              <a:t>操作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2071687"/>
            <a:ext cx="8344036" cy="452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4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因數與倍數</a:t>
            </a:r>
            <a:r>
              <a:rPr lang="en-US" altLang="zh-TW" dirty="0" smtClean="0"/>
              <a:t>(</a:t>
            </a:r>
            <a:r>
              <a:rPr lang="zh-TW" altLang="en-US" dirty="0" smtClean="0"/>
              <a:t>正式介紹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976214"/>
            <a:ext cx="7686676" cy="431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09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最小</a:t>
            </a:r>
            <a:r>
              <a:rPr lang="en-US" altLang="zh-TW" dirty="0" smtClean="0"/>
              <a:t>)</a:t>
            </a:r>
            <a:r>
              <a:rPr lang="zh-TW" altLang="en-US" dirty="0" smtClean="0"/>
              <a:t>公倍數與短除法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870265"/>
            <a:ext cx="8843963" cy="498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31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延伸：短除法</a:t>
            </a:r>
            <a:r>
              <a:rPr lang="en-US" altLang="zh-TW" dirty="0" smtClean="0"/>
              <a:t>(3</a:t>
            </a:r>
            <a:r>
              <a:rPr lang="zh-TW" altLang="en-US" dirty="0" smtClean="0"/>
              <a:t>數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4353"/>
            <a:ext cx="9183155" cy="534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84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參考影片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zh-TW" altLang="zh-TW" dirty="0"/>
          </a:p>
          <a:p>
            <a:r>
              <a:rPr lang="en-US" altLang="zh-TW" u="sng" dirty="0" err="1">
                <a:hlinkClick r:id="rId2"/>
              </a:rPr>
              <a:t>數學新世界</a:t>
            </a:r>
            <a:r>
              <a:rPr lang="en-US" altLang="zh-TW" u="sng" dirty="0">
                <a:hlinkClick r:id="rId2"/>
              </a:rPr>
              <a:t>--</a:t>
            </a:r>
            <a:r>
              <a:rPr lang="en-US" altLang="zh-TW" u="sng" dirty="0" err="1">
                <a:hlinkClick r:id="rId2"/>
              </a:rPr>
              <a:t>CA談數學</a:t>
            </a:r>
            <a:r>
              <a:rPr lang="en-US" altLang="zh-TW" u="sng" dirty="0">
                <a:hlinkClick r:id="rId2"/>
              </a:rPr>
              <a:t>--20171221 </a:t>
            </a:r>
            <a:r>
              <a:rPr lang="en-US" altLang="zh-TW" u="sng" dirty="0" err="1">
                <a:hlinkClick r:id="rId2"/>
              </a:rPr>
              <a:t>國立臺北教育大學</a:t>
            </a:r>
            <a:r>
              <a:rPr lang="en-US" altLang="zh-TW" u="sng" dirty="0">
                <a:hlinkClick r:id="rId2"/>
              </a:rPr>
              <a:t> </a:t>
            </a:r>
            <a:r>
              <a:rPr lang="en-US" altLang="zh-TW" u="sng" dirty="0" err="1">
                <a:hlinkClick r:id="rId2"/>
              </a:rPr>
              <a:t>因數倍數、質數</a:t>
            </a:r>
            <a:r>
              <a:rPr lang="en-US" altLang="zh-TW" u="sng" dirty="0">
                <a:hlinkClick r:id="rId2"/>
              </a:rPr>
              <a:t> part2</a:t>
            </a:r>
            <a:endParaRPr lang="zh-TW" altLang="zh-TW" dirty="0"/>
          </a:p>
          <a:p>
            <a:r>
              <a:rPr lang="en-US" altLang="zh-TW" u="sng" dirty="0" err="1">
                <a:hlinkClick r:id="rId3"/>
              </a:rPr>
              <a:t>數學新世界</a:t>
            </a:r>
            <a:r>
              <a:rPr lang="en-US" altLang="zh-TW" u="sng" dirty="0">
                <a:hlinkClick r:id="rId3"/>
              </a:rPr>
              <a:t>--</a:t>
            </a:r>
            <a:r>
              <a:rPr lang="en-US" altLang="zh-TW" u="sng" dirty="0" err="1">
                <a:hlinkClick r:id="rId3"/>
              </a:rPr>
              <a:t>CA談數學</a:t>
            </a:r>
            <a:r>
              <a:rPr lang="en-US" altLang="zh-TW" u="sng" dirty="0">
                <a:hlinkClick r:id="rId3"/>
              </a:rPr>
              <a:t>--20161103 </a:t>
            </a:r>
            <a:r>
              <a:rPr lang="en-US" altLang="zh-TW" u="sng" dirty="0" err="1">
                <a:hlinkClick r:id="rId3"/>
              </a:rPr>
              <a:t>文光國中</a:t>
            </a:r>
            <a:r>
              <a:rPr lang="en-US" altLang="zh-TW" u="sng" dirty="0">
                <a:hlinkClick r:id="rId3"/>
              </a:rPr>
              <a:t> </a:t>
            </a:r>
            <a:r>
              <a:rPr lang="en-US" altLang="zh-TW" u="sng" dirty="0" err="1">
                <a:hlinkClick r:id="rId3"/>
              </a:rPr>
              <a:t>七年級</a:t>
            </a:r>
            <a:r>
              <a:rPr lang="en-US" altLang="zh-TW" u="sng" dirty="0">
                <a:hlinkClick r:id="rId3"/>
              </a:rPr>
              <a:t> </a:t>
            </a:r>
            <a:r>
              <a:rPr lang="en-US" altLang="zh-TW" u="sng" dirty="0" err="1">
                <a:hlinkClick r:id="rId3"/>
              </a:rPr>
              <a:t>最大公因數與最小公倍數</a:t>
            </a:r>
            <a:endParaRPr lang="zh-TW" altLang="zh-TW" dirty="0"/>
          </a:p>
          <a:p>
            <a:r>
              <a:rPr lang="en-US" altLang="zh-TW" u="sng" dirty="0" err="1">
                <a:hlinkClick r:id="rId4"/>
              </a:rPr>
              <a:t>數學新世界</a:t>
            </a:r>
            <a:r>
              <a:rPr lang="en-US" altLang="zh-TW" u="sng" dirty="0">
                <a:hlinkClick r:id="rId4"/>
              </a:rPr>
              <a:t> </a:t>
            </a:r>
            <a:r>
              <a:rPr lang="en-US" altLang="zh-TW" u="sng" dirty="0" err="1">
                <a:hlinkClick r:id="rId4"/>
              </a:rPr>
              <a:t>CA談數學</a:t>
            </a:r>
            <a:r>
              <a:rPr lang="en-US" altLang="zh-TW" u="sng" dirty="0">
                <a:hlinkClick r:id="rId4"/>
              </a:rPr>
              <a:t> 20170914 </a:t>
            </a:r>
            <a:r>
              <a:rPr lang="en-US" altLang="zh-TW" u="sng" dirty="0" err="1">
                <a:hlinkClick r:id="rId4"/>
              </a:rPr>
              <a:t>彰化縣豐崙國小</a:t>
            </a:r>
            <a:r>
              <a:rPr lang="en-US" altLang="zh-TW" u="sng" dirty="0">
                <a:hlinkClick r:id="rId4"/>
              </a:rPr>
              <a:t>(</a:t>
            </a:r>
            <a:r>
              <a:rPr lang="en-US" altLang="zh-TW" u="sng" dirty="0" err="1">
                <a:hlinkClick r:id="rId4"/>
              </a:rPr>
              <a:t>小五-因數與倍數</a:t>
            </a:r>
            <a:r>
              <a:rPr lang="en-US" altLang="zh-TW" u="sng" dirty="0" smtClean="0">
                <a:hlinkClick r:id="rId4"/>
              </a:rPr>
              <a:t>)</a:t>
            </a:r>
            <a:endParaRPr lang="en-US" altLang="zh-TW" u="sng" dirty="0" smtClean="0"/>
          </a:p>
          <a:p>
            <a:r>
              <a:rPr lang="zh-TW" altLang="en-US" dirty="0">
                <a:hlinkClick r:id="rId5"/>
              </a:rPr>
              <a:t>數學新世界</a:t>
            </a:r>
            <a:r>
              <a:rPr lang="en-US" altLang="zh-TW" dirty="0">
                <a:hlinkClick r:id="rId5"/>
              </a:rPr>
              <a:t>--CA</a:t>
            </a:r>
            <a:r>
              <a:rPr lang="zh-TW" altLang="en-US" dirty="0">
                <a:hlinkClick r:id="rId5"/>
              </a:rPr>
              <a:t>談數學</a:t>
            </a:r>
            <a:r>
              <a:rPr lang="en-US" altLang="zh-TW" dirty="0">
                <a:hlinkClick r:id="rId5"/>
              </a:rPr>
              <a:t>--20160909 </a:t>
            </a:r>
            <a:r>
              <a:rPr lang="zh-TW" altLang="en-US" dirty="0">
                <a:hlinkClick r:id="rId5"/>
              </a:rPr>
              <a:t>僑孝國小 六年級 數</a:t>
            </a:r>
            <a:r>
              <a:rPr lang="en-US" altLang="zh-TW" dirty="0">
                <a:hlinkClick r:id="rId5"/>
              </a:rPr>
              <a:t>-</a:t>
            </a:r>
            <a:r>
              <a:rPr lang="zh-TW" altLang="en-US" dirty="0">
                <a:hlinkClick r:id="rId5"/>
              </a:rPr>
              <a:t>數的作用 </a:t>
            </a:r>
            <a:r>
              <a:rPr lang="en-US" altLang="zh-TW" dirty="0" smtClean="0">
                <a:hlinkClick r:id="rId5"/>
              </a:rPr>
              <a:t>part1</a:t>
            </a:r>
            <a:endParaRPr lang="en-US" altLang="zh-TW" dirty="0" smtClean="0">
              <a:hlinkClick r:id="rId6"/>
            </a:endParaRPr>
          </a:p>
          <a:p>
            <a:r>
              <a:rPr lang="zh-TW" altLang="en-US" dirty="0" smtClean="0">
                <a:hlinkClick r:id="rId6"/>
              </a:rPr>
              <a:t>數學</a:t>
            </a:r>
            <a:r>
              <a:rPr lang="zh-TW" altLang="en-US" dirty="0">
                <a:hlinkClick r:id="rId6"/>
              </a:rPr>
              <a:t>新世界</a:t>
            </a:r>
            <a:r>
              <a:rPr lang="en-US" altLang="zh-TW" dirty="0">
                <a:hlinkClick r:id="rId6"/>
              </a:rPr>
              <a:t>--CA</a:t>
            </a:r>
            <a:r>
              <a:rPr lang="zh-TW" altLang="en-US" dirty="0">
                <a:hlinkClick r:id="rId6"/>
              </a:rPr>
              <a:t>談數學</a:t>
            </a:r>
            <a:r>
              <a:rPr lang="en-US" altLang="zh-TW" dirty="0">
                <a:hlinkClick r:id="rId6"/>
              </a:rPr>
              <a:t>--20160909 </a:t>
            </a:r>
            <a:r>
              <a:rPr lang="zh-TW" altLang="en-US" dirty="0">
                <a:hlinkClick r:id="rId6"/>
              </a:rPr>
              <a:t>僑孝國小 六年級 質因數分解 </a:t>
            </a:r>
            <a:r>
              <a:rPr lang="en-US" altLang="zh-TW" dirty="0">
                <a:hlinkClick r:id="rId6"/>
              </a:rPr>
              <a:t>part2</a:t>
            </a:r>
            <a:endParaRPr lang="en-US" altLang="zh-TW" dirty="0"/>
          </a:p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199219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3868" cy="6858000"/>
          </a:xfrm>
        </p:spPr>
      </p:pic>
    </p:spTree>
    <p:extLst>
      <p:ext uri="{BB962C8B-B14F-4D97-AF65-F5344CB8AC3E}">
        <p14:creationId xmlns:p14="http://schemas.microsoft.com/office/powerpoint/2010/main" val="231374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學數學要做什麼？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學數學是？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記憶？計算？</a:t>
            </a:r>
            <a:endParaRPr lang="en-US" altLang="zh-TW" dirty="0" smtClean="0"/>
          </a:p>
          <a:p>
            <a:r>
              <a:rPr lang="zh-TW" altLang="en-US" dirty="0"/>
              <a:t>學數學有用嗎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r>
              <a:rPr lang="zh-TW" altLang="en-US" dirty="0" smtClean="0"/>
              <a:t>數學與我有什麼關聯？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909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反思</a:t>
            </a:r>
            <a:r>
              <a:rPr lang="zh-TW" altLang="en-US" dirty="0" smtClean="0"/>
              <a:t>提問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smtClean="0">
                <a:latin typeface="+mn-ea"/>
              </a:rPr>
              <a:t>(</a:t>
            </a:r>
            <a:r>
              <a:rPr lang="zh-TW" altLang="en-US" sz="2800" b="1" dirty="0" smtClean="0">
                <a:latin typeface="+mn-ea"/>
              </a:rPr>
              <a:t>公</a:t>
            </a:r>
            <a:r>
              <a:rPr lang="en-US" altLang="zh-TW" sz="2800" b="1" dirty="0" smtClean="0">
                <a:latin typeface="+mn-ea"/>
              </a:rPr>
              <a:t>)</a:t>
            </a:r>
            <a:r>
              <a:rPr lang="zh-TW" altLang="en-US" sz="2800" b="1" dirty="0" smtClean="0">
                <a:latin typeface="+mn-ea"/>
              </a:rPr>
              <a:t>因數、</a:t>
            </a:r>
            <a:r>
              <a:rPr lang="en-US" altLang="zh-TW" sz="2800" b="1" dirty="0" smtClean="0">
                <a:latin typeface="+mn-ea"/>
              </a:rPr>
              <a:t>(</a:t>
            </a:r>
            <a:r>
              <a:rPr lang="zh-TW" altLang="en-US" sz="2800" b="1" dirty="0" smtClean="0">
                <a:latin typeface="+mn-ea"/>
              </a:rPr>
              <a:t>公</a:t>
            </a:r>
            <a:r>
              <a:rPr lang="en-US" altLang="zh-TW" sz="2800" b="1" dirty="0" smtClean="0">
                <a:latin typeface="+mn-ea"/>
              </a:rPr>
              <a:t>)</a:t>
            </a:r>
            <a:r>
              <a:rPr lang="zh-TW" altLang="en-US" sz="2800" b="1" dirty="0" smtClean="0">
                <a:latin typeface="+mn-ea"/>
              </a:rPr>
              <a:t>倍數用在哪裡？</a:t>
            </a:r>
            <a:endParaRPr lang="en-US" altLang="zh-TW" sz="28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388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B9_Ch.2</a:t>
            </a:r>
            <a:r>
              <a:rPr lang="zh-TW" altLang="en-US" dirty="0" smtClean="0"/>
              <a:t>、</a:t>
            </a:r>
            <a:r>
              <a:rPr lang="en-US" altLang="zh-TW" dirty="0" smtClean="0"/>
              <a:t>B11_Ch.1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1155179" y="1673540"/>
            <a:ext cx="6945836" cy="255555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79" y="4229099"/>
            <a:ext cx="6945836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58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反思</a:t>
            </a:r>
            <a:r>
              <a:rPr lang="zh-TW" altLang="en-US" dirty="0" smtClean="0"/>
              <a:t>提問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>
                <a:latin typeface="+mn-ea"/>
              </a:rPr>
              <a:t>先有因數概念，還是倍數概念？</a:t>
            </a:r>
            <a:endParaRPr lang="en-US" altLang="zh-TW" sz="28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0319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乘法與除法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乘法：以同一個對象進行連加的簡記</a:t>
            </a:r>
            <a:endParaRPr lang="en-US" altLang="zh-TW" dirty="0" smtClean="0"/>
          </a:p>
          <a:p>
            <a:r>
              <a:rPr lang="zh-TW" altLang="en-US" dirty="0" smtClean="0"/>
              <a:t>除法：可以連減的最多次數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除法的過程，心中操作的是？</a:t>
            </a:r>
            <a:r>
              <a:rPr lang="en-US" altLang="zh-TW" dirty="0" smtClean="0"/>
              <a:t>(</a:t>
            </a:r>
            <a:r>
              <a:rPr lang="zh-TW" altLang="en-US" dirty="0" smtClean="0"/>
              <a:t>乘法、減法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764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反思</a:t>
            </a:r>
            <a:r>
              <a:rPr lang="zh-TW" altLang="en-US" dirty="0" smtClean="0"/>
              <a:t>提問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「因數」和「倍數」都有個字「？」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數的功用是什麼？數能達到怎麼樣的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效果？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16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開始之前</a:t>
            </a:r>
            <a:r>
              <a:rPr lang="en-US" altLang="zh-TW" dirty="0" smtClean="0"/>
              <a:t>-</a:t>
            </a:r>
            <a:r>
              <a:rPr lang="zh-TW" altLang="en-US" dirty="0" smtClean="0"/>
              <a:t>什麼是數？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什麼時候會用到數？</a:t>
            </a:r>
            <a:endParaRPr lang="en-US" altLang="zh-TW" dirty="0" smtClean="0"/>
          </a:p>
          <a:p>
            <a:r>
              <a:rPr lang="zh-TW" altLang="en-US" dirty="0" smtClean="0"/>
              <a:t>數的效果？</a:t>
            </a:r>
            <a:endParaRPr lang="en-US" altLang="zh-TW" dirty="0" smtClean="0"/>
          </a:p>
          <a:p>
            <a:r>
              <a:rPr lang="zh-TW" altLang="en-US" dirty="0"/>
              <a:t>數的</a:t>
            </a:r>
            <a:r>
              <a:rPr lang="zh-TW" altLang="en-US" dirty="0" smtClean="0"/>
              <a:t>對象？</a:t>
            </a:r>
            <a:endParaRPr lang="en-US" altLang="zh-TW" dirty="0" smtClean="0"/>
          </a:p>
          <a:p>
            <a:r>
              <a:rPr lang="en-US" altLang="zh-TW" dirty="0" smtClean="0"/>
              <a:t>1</a:t>
            </a:r>
            <a:r>
              <a:rPr lang="zh-TW" altLang="en-US" dirty="0" smtClean="0"/>
              <a:t>是什麼？</a:t>
            </a:r>
            <a:endParaRPr lang="en-US" altLang="zh-TW" dirty="0" smtClean="0"/>
          </a:p>
          <a:p>
            <a:r>
              <a:rPr lang="zh-TW" altLang="en-US" dirty="0" smtClean="0"/>
              <a:t>除了</a:t>
            </a:r>
            <a:r>
              <a:rPr lang="en-US" altLang="zh-TW" dirty="0" smtClean="0"/>
              <a:t>1</a:t>
            </a:r>
            <a:r>
              <a:rPr lang="zh-TW" altLang="en-US" dirty="0" smtClean="0"/>
              <a:t>之外的自然數？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數</a:t>
            </a:r>
            <a:r>
              <a:rPr lang="zh-TW" altLang="en-US" dirty="0"/>
              <a:t>數</a:t>
            </a:r>
            <a:r>
              <a:rPr lang="zh-TW" altLang="en-US" dirty="0" smtClean="0"/>
              <a:t>活動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從唱數到一一對應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序數 與 基數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953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有多少？</a:t>
            </a:r>
            <a:endParaRPr lang="zh-TW" altLang="en-US" sz="4000" dirty="0"/>
          </a:p>
        </p:txBody>
      </p:sp>
      <p:pic>
        <p:nvPicPr>
          <p:cNvPr id="8194" name="Picture 2" descr="æ³¢æ¯é æ´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7" y="2471739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ãæ³¢å£«é æ´¾ èè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49" y="2114553"/>
            <a:ext cx="2834078" cy="18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69" y="4245094"/>
            <a:ext cx="1972469" cy="130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57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你怎麼看？</a:t>
            </a:r>
            <a:endParaRPr lang="zh-TW" altLang="en-US" sz="4000" dirty="0"/>
          </a:p>
        </p:txBody>
      </p:sp>
      <p:sp>
        <p:nvSpPr>
          <p:cNvPr id="5" name="AutoShape 2" descr="ãæ³¢å£«é æ´¾ èè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8929" y1="80309" x2="91071" y2="74903"/>
                        <a14:foregroundMark x1="39643" y1="94208" x2="53571" y2="97683"/>
                        <a14:foregroundMark x1="7500" y1="72587" x2="16071" y2="86100"/>
                        <a14:foregroundMark x1="22143" y1="90734" x2="43571" y2="99228"/>
                        <a14:foregroundMark x1="3214" y1="53668" x2="5357" y2="62934"/>
                        <a14:foregroundMark x1="78929" y1="11197" x2="88571" y2="20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2824160"/>
            <a:ext cx="26670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91" b="97521" l="3401" r="94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3369662"/>
            <a:ext cx="1671637" cy="137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22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倍的概念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數</a:t>
            </a:r>
            <a:r>
              <a:rPr lang="zh-TW" altLang="en-US" dirty="0">
                <a:sym typeface="Wingdings" pitchFamily="2" charset="2"/>
              </a:rPr>
              <a:t>的功能是</a:t>
            </a:r>
            <a:r>
              <a:rPr lang="zh-TW" altLang="en-US" dirty="0" smtClean="0"/>
              <a:t>倍</a:t>
            </a:r>
            <a:r>
              <a:rPr lang="en-US" altLang="zh-TW" dirty="0" smtClean="0">
                <a:sym typeface="Wingdings" pitchFamily="2" charset="2"/>
              </a:rPr>
              <a:t/>
            </a:r>
            <a:br>
              <a:rPr lang="en-US" altLang="zh-TW" dirty="0" smtClean="0">
                <a:sym typeface="Wingdings" pitchFamily="2" charset="2"/>
              </a:rPr>
            </a:br>
            <a:r>
              <a:rPr lang="zh-TW" altLang="en-US" dirty="0" smtClean="0">
                <a:sym typeface="Wingdings" pitchFamily="2" charset="2"/>
              </a:rPr>
              <a:t>「</a:t>
            </a:r>
            <a:r>
              <a:rPr lang="zh-TW" altLang="en-US" dirty="0" smtClean="0"/>
              <a:t>倍</a:t>
            </a:r>
            <a:r>
              <a:rPr lang="zh-TW" altLang="en-US" dirty="0"/>
              <a:t>」</a:t>
            </a:r>
            <a:r>
              <a:rPr lang="zh-TW" altLang="en-US" dirty="0" smtClean="0"/>
              <a:t>一定</a:t>
            </a:r>
            <a:r>
              <a:rPr lang="zh-TW" altLang="en-US" dirty="0"/>
              <a:t>變大</a:t>
            </a:r>
            <a:r>
              <a:rPr lang="zh-TW" altLang="en-US" dirty="0" smtClean="0"/>
              <a:t>嗎？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「倍」的結果一定完整嗎？</a:t>
            </a:r>
            <a:endParaRPr lang="en-US" altLang="zh-TW" dirty="0" smtClean="0"/>
          </a:p>
          <a:p>
            <a:r>
              <a:rPr lang="zh-TW" altLang="en-US" dirty="0" smtClean="0"/>
              <a:t>那因數與倍數單元中的「倍數」呢？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倍數用在哪？什麼時候要使用</a:t>
            </a:r>
            <a:r>
              <a:rPr lang="zh-TW" altLang="en-US" dirty="0" smtClean="0"/>
              <a:t>倍數？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744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數的</a:t>
            </a:r>
            <a:r>
              <a:rPr lang="zh-TW" altLang="en-US" dirty="0" smtClean="0"/>
              <a:t>效果</a:t>
            </a:r>
            <a:endParaRPr lang="zh-TW" altLang="en-US" dirty="0"/>
          </a:p>
        </p:txBody>
      </p:sp>
      <p:pic>
        <p:nvPicPr>
          <p:cNvPr id="4" name="圖片 3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111375"/>
            <a:ext cx="881380" cy="11912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向右箭號 5"/>
          <p:cNvSpPr/>
          <p:nvPr/>
        </p:nvSpPr>
        <p:spPr>
          <a:xfrm>
            <a:off x="2957513" y="2707005"/>
            <a:ext cx="1343025" cy="252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352" y="2111375"/>
            <a:ext cx="881380" cy="1191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372" y="2111375"/>
            <a:ext cx="881380" cy="1191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圖片 8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433" y="2111375"/>
            <a:ext cx="881380" cy="11912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心形 13"/>
          <p:cNvSpPr/>
          <p:nvPr/>
        </p:nvSpPr>
        <p:spPr>
          <a:xfrm>
            <a:off x="1928813" y="3729038"/>
            <a:ext cx="881380" cy="8001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心形 14"/>
          <p:cNvSpPr/>
          <p:nvPr/>
        </p:nvSpPr>
        <p:spPr>
          <a:xfrm>
            <a:off x="4598352" y="3729038"/>
            <a:ext cx="881380" cy="8001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>
            <a:off x="2986088" y="4002723"/>
            <a:ext cx="1343025" cy="252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>
            <a:off x="3100388" y="5479256"/>
            <a:ext cx="1343025" cy="252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800725" y="3717925"/>
            <a:ext cx="4572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矩形 21"/>
          <p:cNvSpPr/>
          <p:nvPr/>
        </p:nvSpPr>
        <p:spPr>
          <a:xfrm>
            <a:off x="2149158" y="4986338"/>
            <a:ext cx="440690" cy="98583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4818697" y="5112702"/>
            <a:ext cx="440690" cy="985837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4818697" y="5605620"/>
            <a:ext cx="440690" cy="49291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407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數</a:t>
            </a:r>
            <a:r>
              <a:rPr lang="zh-TW" altLang="en-US" dirty="0"/>
              <a:t>與倍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數</a:t>
            </a:r>
            <a:r>
              <a:rPr lang="zh-TW" altLang="en-US" dirty="0">
                <a:sym typeface="Wingdings" pitchFamily="2" charset="2"/>
              </a:rPr>
              <a:t>的功能是</a:t>
            </a:r>
            <a:r>
              <a:rPr lang="zh-TW" altLang="en-US" dirty="0" smtClean="0"/>
              <a:t>倍</a:t>
            </a:r>
            <a:r>
              <a:rPr lang="en-US" altLang="zh-TW" dirty="0" smtClean="0">
                <a:sym typeface="Wingdings" pitchFamily="2" charset="2"/>
              </a:rPr>
              <a:t/>
            </a:r>
            <a:br>
              <a:rPr lang="en-US" altLang="zh-TW" dirty="0" smtClean="0">
                <a:sym typeface="Wingdings" pitchFamily="2" charset="2"/>
              </a:rPr>
            </a:br>
            <a:r>
              <a:rPr lang="zh-TW" altLang="en-US" dirty="0" smtClean="0">
                <a:sym typeface="Wingdings" pitchFamily="2" charset="2"/>
              </a:rPr>
              <a:t>「</a:t>
            </a:r>
            <a:r>
              <a:rPr lang="zh-TW" altLang="en-US" dirty="0" smtClean="0"/>
              <a:t>倍</a:t>
            </a:r>
            <a:r>
              <a:rPr lang="zh-TW" altLang="en-US" dirty="0"/>
              <a:t>」</a:t>
            </a:r>
            <a:r>
              <a:rPr lang="zh-TW" altLang="en-US" dirty="0" smtClean="0"/>
              <a:t>一定</a:t>
            </a:r>
            <a:r>
              <a:rPr lang="zh-TW" altLang="en-US" dirty="0"/>
              <a:t>變大</a:t>
            </a:r>
            <a:r>
              <a:rPr lang="zh-TW" altLang="en-US" dirty="0" smtClean="0"/>
              <a:t>嗎？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「倍」的結果一定完整嗎？</a:t>
            </a:r>
            <a:endParaRPr lang="en-US" altLang="zh-TW" dirty="0" smtClean="0"/>
          </a:p>
          <a:p>
            <a:r>
              <a:rPr lang="zh-TW" altLang="en-US" dirty="0" smtClean="0"/>
              <a:t>那因數與倍數單元中的「倍數」呢？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倍數用在哪？什麼時候要使用</a:t>
            </a:r>
            <a:r>
              <a:rPr lang="zh-TW" altLang="en-US" dirty="0" smtClean="0"/>
              <a:t>倍數？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015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反思</a:t>
            </a:r>
            <a:r>
              <a:rPr lang="zh-TW" altLang="en-US" dirty="0" smtClean="0"/>
              <a:t>提問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回到因數與倍數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是怎麼樣的感覺，怎麼樣的用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190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相關概念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前：乘法、除法、整除</a:t>
            </a:r>
            <a:endParaRPr lang="en-US" altLang="zh-TW" dirty="0"/>
          </a:p>
          <a:p>
            <a:r>
              <a:rPr lang="zh-TW" altLang="en-US" dirty="0" smtClean="0"/>
              <a:t>後：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G5_U04 </a:t>
            </a:r>
            <a:r>
              <a:rPr lang="zh-TW" altLang="en-US" dirty="0" smtClean="0"/>
              <a:t> 擴分、約分和通分</a:t>
            </a:r>
            <a:r>
              <a:rPr lang="en-US" altLang="zh-TW" dirty="0" smtClean="0"/>
              <a:t>(</a:t>
            </a:r>
            <a:r>
              <a:rPr lang="zh-TW" altLang="en-US" dirty="0" smtClean="0"/>
              <a:t>等值分數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G5_U06</a:t>
            </a:r>
            <a:r>
              <a:rPr lang="zh-TW" altLang="en-US" dirty="0" smtClean="0"/>
              <a:t>  異</a:t>
            </a:r>
            <a:r>
              <a:rPr lang="zh-TW" altLang="en-US" dirty="0"/>
              <a:t>分母分數的</a:t>
            </a:r>
            <a:r>
              <a:rPr lang="zh-TW" altLang="en-US" dirty="0" smtClean="0"/>
              <a:t>加減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G5_D01</a:t>
            </a:r>
            <a:r>
              <a:rPr lang="zh-TW" altLang="en-US" dirty="0" smtClean="0"/>
              <a:t> 分數的乘法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G6_U02</a:t>
            </a:r>
            <a:r>
              <a:rPr lang="zh-TW" altLang="en-US" dirty="0" smtClean="0"/>
              <a:t> 分數的除法</a:t>
            </a:r>
            <a:r>
              <a:rPr lang="en-US" altLang="zh-TW" dirty="0" smtClean="0"/>
              <a:t>(</a:t>
            </a:r>
            <a:r>
              <a:rPr lang="zh-TW" altLang="en-US" dirty="0" smtClean="0"/>
              <a:t>含最簡分數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en-US" altLang="zh-TW" dirty="0"/>
              <a:t>G6_U0</a:t>
            </a:r>
            <a:r>
              <a:rPr lang="en-US" altLang="zh-TW" dirty="0" smtClean="0"/>
              <a:t>4</a:t>
            </a:r>
            <a:r>
              <a:rPr lang="zh-TW" altLang="en-US" dirty="0" smtClean="0"/>
              <a:t> 比、比值、正比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176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因數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「除」用在哪裡？</a:t>
            </a:r>
            <a:endParaRPr lang="en-US" altLang="zh-TW" dirty="0" smtClean="0"/>
          </a:p>
          <a:p>
            <a:r>
              <a:rPr lang="zh-TW" altLang="en-US" dirty="0" smtClean="0"/>
              <a:t>「除盡」</a:t>
            </a:r>
            <a:r>
              <a:rPr lang="en-US" altLang="zh-TW" dirty="0" smtClean="0"/>
              <a:t>V.S.</a:t>
            </a:r>
            <a:r>
              <a:rPr lang="zh-TW" altLang="en-US" dirty="0" smtClean="0"/>
              <a:t>「整除」</a:t>
            </a:r>
            <a:endParaRPr lang="en-US" altLang="zh-TW" dirty="0" smtClean="0"/>
          </a:p>
          <a:p>
            <a:r>
              <a:rPr lang="zh-TW" altLang="en-US" dirty="0"/>
              <a:t>整除的</a:t>
            </a:r>
            <a:r>
              <a:rPr lang="zh-TW" altLang="en-US" dirty="0" smtClean="0"/>
              <a:t>概念：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用「它」去量，剛剛好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728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倍數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為什麼</a:t>
            </a:r>
            <a:r>
              <a:rPr lang="zh-TW" altLang="en-US" dirty="0"/>
              <a:t>要找</a:t>
            </a:r>
            <a:r>
              <a:rPr lang="zh-TW" altLang="en-US" dirty="0" smtClean="0"/>
              <a:t>倍數？</a:t>
            </a:r>
            <a:endParaRPr lang="en-US" altLang="zh-TW" dirty="0" smtClean="0"/>
          </a:p>
          <a:p>
            <a:r>
              <a:rPr lang="zh-TW" altLang="en-US" dirty="0"/>
              <a:t>換單位、換</a:t>
            </a:r>
            <a:r>
              <a:rPr lang="zh-TW" altLang="en-US" dirty="0" smtClean="0"/>
              <a:t>視角</a:t>
            </a:r>
            <a:endParaRPr lang="en-US" altLang="zh-TW" dirty="0" smtClean="0"/>
          </a:p>
          <a:p>
            <a:r>
              <a:rPr lang="zh-TW" altLang="en-US" dirty="0" smtClean="0"/>
              <a:t>倍數的概念出現在哪？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倍數的應用在哪裡？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國小：數數、乘法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國小</a:t>
            </a:r>
            <a:r>
              <a:rPr lang="zh-TW" altLang="en-US" dirty="0" smtClean="0"/>
              <a:t>：比例、等值分數（通分）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國中：解聯立方程式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22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反思</a:t>
            </a:r>
            <a:r>
              <a:rPr lang="zh-TW" altLang="en-US" dirty="0" smtClean="0"/>
              <a:t>提問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質數與合數有什麼差別？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為什麼要區分質數與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合數？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192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反思</a:t>
            </a:r>
            <a:r>
              <a:rPr lang="zh-TW" altLang="en-US" dirty="0" smtClean="0"/>
              <a:t>提問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從質數與合數的特性來看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１不屬於質數也不屬於合數的原因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56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質數與合數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定義：一個大於</a:t>
            </a:r>
            <a:r>
              <a:rPr lang="en-US" altLang="zh-TW" dirty="0" smtClean="0"/>
              <a:t>1</a:t>
            </a:r>
            <a:r>
              <a:rPr lang="zh-TW" altLang="en-US" dirty="0" smtClean="0"/>
              <a:t>的整數，除了</a:t>
            </a:r>
            <a:r>
              <a:rPr lang="en-US" altLang="zh-TW" dirty="0" smtClean="0"/>
              <a:t>1</a:t>
            </a:r>
            <a:r>
              <a:rPr lang="zh-TW" altLang="en-US" dirty="0" smtClean="0"/>
              <a:t>和自己本身，沒有其他的</a:t>
            </a:r>
            <a:r>
              <a:rPr lang="en-US" altLang="zh-TW" dirty="0" smtClean="0"/>
              <a:t>(</a:t>
            </a:r>
            <a:r>
              <a:rPr lang="zh-TW" altLang="en-US" dirty="0" smtClean="0"/>
              <a:t>正</a:t>
            </a:r>
            <a:r>
              <a:rPr lang="en-US" altLang="zh-TW" dirty="0" smtClean="0"/>
              <a:t>)</a:t>
            </a:r>
            <a:r>
              <a:rPr lang="zh-TW" altLang="en-US" dirty="0" smtClean="0"/>
              <a:t>因數，稱為質數。否則稱為「合數」。</a:t>
            </a:r>
            <a:endParaRPr lang="en-US" altLang="zh-TW" dirty="0" smtClean="0"/>
          </a:p>
          <a:p>
            <a:r>
              <a:rPr lang="zh-TW" altLang="en-US" dirty="0"/>
              <a:t>合數為什麼</a:t>
            </a:r>
            <a:r>
              <a:rPr lang="zh-TW" altLang="en-US" dirty="0" smtClean="0"/>
              <a:t>叫「合」數，「合」了什麼？</a:t>
            </a:r>
            <a:endParaRPr lang="en-US" altLang="zh-TW" dirty="0" smtClean="0"/>
          </a:p>
          <a:p>
            <a:r>
              <a:rPr lang="zh-TW" altLang="en-US" dirty="0" smtClean="0"/>
              <a:t>為什麼不談論「</a:t>
            </a:r>
            <a:r>
              <a:rPr lang="en-US" altLang="zh-TW" dirty="0" smtClean="0"/>
              <a:t>1</a:t>
            </a:r>
            <a:r>
              <a:rPr lang="zh-TW" altLang="en-US" dirty="0" smtClean="0"/>
              <a:t>」是質數還是合數？</a:t>
            </a:r>
            <a:endParaRPr lang="en-US" altLang="zh-TW" dirty="0" smtClean="0"/>
          </a:p>
          <a:p>
            <a:r>
              <a:rPr lang="zh-TW" altLang="en-US" dirty="0"/>
              <a:t>區分質數與合數的目的是什麼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r>
              <a:rPr lang="zh-TW" altLang="en-US" dirty="0"/>
              <a:t>因數分解的目的又是什麼？怎麼分？</a:t>
            </a:r>
          </a:p>
        </p:txBody>
      </p:sp>
    </p:spTree>
    <p:extLst>
      <p:ext uri="{BB962C8B-B14F-4D97-AF65-F5344CB8AC3E}">
        <p14:creationId xmlns:p14="http://schemas.microsoft.com/office/powerpoint/2010/main" val="97491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是多少？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zh-TW" altLang="en-US" sz="4000" dirty="0" smtClean="0"/>
              <a:t>○○○○○○</a:t>
            </a:r>
            <a:endParaRPr lang="en-US" altLang="zh-TW" sz="4000" dirty="0" smtClean="0"/>
          </a:p>
          <a:p>
            <a:pPr marL="68580" indent="0" algn="ctr">
              <a:buNone/>
            </a:pPr>
            <a:r>
              <a:rPr lang="zh-TW" altLang="en-US" sz="6600" dirty="0" smtClean="0"/>
              <a:t>≡≡≡≡≡≡</a:t>
            </a:r>
            <a:endParaRPr lang="en-US" altLang="zh-TW" sz="6600" dirty="0"/>
          </a:p>
          <a:p>
            <a:pPr marL="68580" indent="0" algn="ctr">
              <a:buNone/>
            </a:pPr>
            <a:r>
              <a:rPr lang="en-US" altLang="zh-TW" sz="6600" dirty="0" smtClean="0"/>
              <a:t>−−−−−−</a:t>
            </a:r>
            <a:endParaRPr lang="en-US" altLang="zh-TW" sz="6600" dirty="0"/>
          </a:p>
        </p:txBody>
      </p:sp>
    </p:spTree>
    <p:extLst>
      <p:ext uri="{BB962C8B-B14F-4D97-AF65-F5344CB8AC3E}">
        <p14:creationId xmlns:p14="http://schemas.microsoft.com/office/powerpoint/2010/main" val="185545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這是哪個數的功用</a:t>
            </a:r>
            <a:endParaRPr lang="zh-TW" altLang="en-US" dirty="0"/>
          </a:p>
        </p:txBody>
      </p:sp>
      <p:pic>
        <p:nvPicPr>
          <p:cNvPr id="4" name="內容版面配置區 3" descr="ãæ´¾å¤§æãçåçæå°çµæ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186" y="3066303"/>
            <a:ext cx="881192" cy="1192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662" y="3067977"/>
            <a:ext cx="881380" cy="1191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074" y="3067977"/>
            <a:ext cx="881380" cy="1191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064" y="3067977"/>
            <a:ext cx="881380" cy="11912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直線單箭頭接點 8"/>
          <p:cNvCxnSpPr/>
          <p:nvPr/>
        </p:nvCxnSpPr>
        <p:spPr>
          <a:xfrm>
            <a:off x="3038622" y="3663607"/>
            <a:ext cx="942535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19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ãæ´¾å¤§æãçåçæå°çµæ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208" y="3066303"/>
            <a:ext cx="881192" cy="1192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672" y="2171889"/>
            <a:ext cx="881380" cy="1191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074" y="3568159"/>
            <a:ext cx="881380" cy="1191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464" y="3578953"/>
            <a:ext cx="881380" cy="11912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直線單箭頭接點 8"/>
          <p:cNvCxnSpPr/>
          <p:nvPr/>
        </p:nvCxnSpPr>
        <p:spPr>
          <a:xfrm>
            <a:off x="2250832" y="3762081"/>
            <a:ext cx="942535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 7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147" y="3557365"/>
            <a:ext cx="881380" cy="1191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圖片 9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496" y="4971903"/>
            <a:ext cx="881380" cy="1191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圖片 10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955" y="4971903"/>
            <a:ext cx="881380" cy="1191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圖片 11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684" y="3578953"/>
            <a:ext cx="881380" cy="1191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圖片 12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684" y="2150302"/>
            <a:ext cx="881380" cy="1191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圖片 13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672" y="3546571"/>
            <a:ext cx="881380" cy="1191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圖片 14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928" y="2179408"/>
            <a:ext cx="881380" cy="1191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圖片 15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340" y="2171889"/>
            <a:ext cx="881380" cy="1191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圖片 16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464" y="2150302"/>
            <a:ext cx="881380" cy="11912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這是哪個數的</a:t>
            </a:r>
            <a:r>
              <a:rPr lang="zh-TW" altLang="en-US" dirty="0" smtClean="0"/>
              <a:t>功用，能</a:t>
            </a:r>
            <a:r>
              <a:rPr lang="zh-TW" altLang="en-US" dirty="0"/>
              <a:t>簡化嗎？</a:t>
            </a:r>
          </a:p>
        </p:txBody>
      </p:sp>
    </p:spTree>
    <p:extLst>
      <p:ext uri="{BB962C8B-B14F-4D97-AF65-F5344CB8AC3E}">
        <p14:creationId xmlns:p14="http://schemas.microsoft.com/office/powerpoint/2010/main" val="327729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「合」在哪裡（</a:t>
            </a:r>
            <a:r>
              <a:rPr lang="en-US" altLang="zh-TW" dirty="0" smtClean="0"/>
              <a:t>12</a:t>
            </a:r>
            <a:r>
              <a:rPr lang="zh-TW" altLang="en-US" dirty="0" smtClean="0"/>
              <a:t>的效果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7" name="圖片 6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302" y="2338456"/>
            <a:ext cx="697865" cy="9432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向右箭號 7"/>
          <p:cNvSpPr/>
          <p:nvPr/>
        </p:nvSpPr>
        <p:spPr>
          <a:xfrm>
            <a:off x="2850356" y="2810067"/>
            <a:ext cx="728663" cy="261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9" name="圖片 8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2338456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圖片 9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2338456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圖片 10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2338456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圖片 11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448" y="2364746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圖片 12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018" y="2469328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圖片 13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3469702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圖片 14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195" y="3453378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圖片 15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2" y="3492168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圖片 16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3453378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圖片 17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355" y="3516670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圖片 18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7" y="4695893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圖片 19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7" y="4695893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圖片 20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772" y="7053330"/>
            <a:ext cx="697865" cy="943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直線接點 22"/>
          <p:cNvCxnSpPr/>
          <p:nvPr/>
        </p:nvCxnSpPr>
        <p:spPr>
          <a:xfrm>
            <a:off x="3214688" y="2338456"/>
            <a:ext cx="0" cy="367658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37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「合」在哪裡（</a:t>
            </a:r>
            <a:r>
              <a:rPr lang="en-US" altLang="zh-TW" dirty="0" smtClean="0"/>
              <a:t>12</a:t>
            </a:r>
            <a:r>
              <a:rPr lang="zh-TW" altLang="en-US" dirty="0" smtClean="0"/>
              <a:t>的效果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7" name="圖片 6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52" y="2336171"/>
            <a:ext cx="697865" cy="9432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向右箭號 7"/>
          <p:cNvSpPr/>
          <p:nvPr/>
        </p:nvSpPr>
        <p:spPr>
          <a:xfrm>
            <a:off x="1651317" y="2810067"/>
            <a:ext cx="364331" cy="261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9" name="圖片 8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222" y="2364746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圖片 9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22" y="2364746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圖片 13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222" y="3495992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圖片 14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929" y="3479668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圖片 18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221" y="4722183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圖片 19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21" y="4722183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圖片 20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772" y="7053330"/>
            <a:ext cx="697865" cy="94322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向右箭號 21"/>
          <p:cNvSpPr/>
          <p:nvPr/>
        </p:nvSpPr>
        <p:spPr>
          <a:xfrm>
            <a:off x="3820794" y="2800928"/>
            <a:ext cx="364331" cy="261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24" name="圖片 23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197" y="2315029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圖片 24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297" y="2315029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圖片 25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197" y="3446275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圖片 26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904" y="3429951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圖片 27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196" y="4672466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圖片 28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296" y="4672466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圖片 29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604" y="2315029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圖片 30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704" y="2315029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圖片 31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604" y="3446275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圖片 32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1" y="3429951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圖片 33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603" y="4672466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圖片 34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703" y="4672466"/>
            <a:ext cx="697865" cy="943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直線接點 3"/>
          <p:cNvCxnSpPr/>
          <p:nvPr/>
        </p:nvCxnSpPr>
        <p:spPr>
          <a:xfrm>
            <a:off x="4002959" y="2364746"/>
            <a:ext cx="0" cy="363600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課本怎麼說</a:t>
            </a:r>
            <a:r>
              <a:rPr lang="en-US" altLang="zh-TW" dirty="0" smtClean="0"/>
              <a:t>(B9_</a:t>
            </a:r>
            <a:r>
              <a:rPr lang="zh-TW" altLang="en-US" dirty="0" smtClean="0"/>
              <a:t>因數倍數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2" y="2124075"/>
            <a:ext cx="61245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1" y="3562351"/>
            <a:ext cx="6124575" cy="81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18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「合」在哪裡（</a:t>
            </a:r>
            <a:r>
              <a:rPr lang="en-US" altLang="zh-TW" dirty="0" smtClean="0"/>
              <a:t>12</a:t>
            </a:r>
            <a:r>
              <a:rPr lang="zh-TW" altLang="en-US" dirty="0" smtClean="0"/>
              <a:t>的效果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7" name="圖片 6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52" y="2336171"/>
            <a:ext cx="697865" cy="9432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向右箭號 7"/>
          <p:cNvSpPr/>
          <p:nvPr/>
        </p:nvSpPr>
        <p:spPr>
          <a:xfrm>
            <a:off x="1651317" y="2810067"/>
            <a:ext cx="364331" cy="261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9" name="圖片 8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222" y="2364746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圖片 9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22" y="2364746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圖片 20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772" y="7053330"/>
            <a:ext cx="697865" cy="94322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向右箭號 21"/>
          <p:cNvSpPr/>
          <p:nvPr/>
        </p:nvSpPr>
        <p:spPr>
          <a:xfrm>
            <a:off x="3820794" y="2800928"/>
            <a:ext cx="364331" cy="261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24" name="圖片 23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197" y="2315029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圖片 24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297" y="2315029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圖片 25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197" y="3446275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圖片 26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904" y="3429951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圖片 27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196" y="4672466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圖片 28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296" y="4672466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圖片 29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604" y="2315029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圖片 30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704" y="2315029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圖片 31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604" y="3446275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圖片 32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1" y="3429951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圖片 33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603" y="4672466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圖片 34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703" y="4672466"/>
            <a:ext cx="697865" cy="943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直線接點 3"/>
          <p:cNvCxnSpPr/>
          <p:nvPr/>
        </p:nvCxnSpPr>
        <p:spPr>
          <a:xfrm>
            <a:off x="4002959" y="2364746"/>
            <a:ext cx="0" cy="363600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33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「合」在哪裡（</a:t>
            </a:r>
            <a:r>
              <a:rPr lang="en-US" altLang="zh-TW" dirty="0" smtClean="0"/>
              <a:t>12</a:t>
            </a:r>
            <a:r>
              <a:rPr lang="zh-TW" altLang="en-US" dirty="0" smtClean="0"/>
              <a:t>的效果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7" name="圖片 6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52" y="2336171"/>
            <a:ext cx="697865" cy="9432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向右箭號 7"/>
          <p:cNvSpPr/>
          <p:nvPr/>
        </p:nvSpPr>
        <p:spPr>
          <a:xfrm>
            <a:off x="1651317" y="2810067"/>
            <a:ext cx="364331" cy="261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9" name="圖片 8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222" y="2364746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圖片 9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22" y="2364746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圖片 20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772" y="7053330"/>
            <a:ext cx="697865" cy="94322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向右箭號 21"/>
          <p:cNvSpPr/>
          <p:nvPr/>
        </p:nvSpPr>
        <p:spPr>
          <a:xfrm>
            <a:off x="3820794" y="2800928"/>
            <a:ext cx="364331" cy="261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24" name="圖片 23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197" y="2315029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圖片 24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297" y="2315029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圖片 25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76" y="3935286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圖片 26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883" y="3918962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圖片 27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804" y="5032193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圖片 28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904" y="5032193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圖片 29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604" y="2315029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圖片 30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704" y="2315029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圖片 31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83" y="3935286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圖片 32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558" y="3935286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圖片 33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1" y="5032193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圖片 34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1" y="5032193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圖片 22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44" y="5032193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圖片 35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151" y="5015869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圖片 36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851" y="5032193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圖片 37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558" y="5015869"/>
            <a:ext cx="697865" cy="943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直線接點 4"/>
          <p:cNvCxnSpPr/>
          <p:nvPr/>
        </p:nvCxnSpPr>
        <p:spPr>
          <a:xfrm>
            <a:off x="953452" y="3529013"/>
            <a:ext cx="719042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向下箭號 10"/>
          <p:cNvSpPr/>
          <p:nvPr/>
        </p:nvSpPr>
        <p:spPr>
          <a:xfrm>
            <a:off x="5715792" y="3334038"/>
            <a:ext cx="190978" cy="3899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哪一種方法好？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哪一種實際操作的步驟最簡便？</a:t>
            </a:r>
            <a:endParaRPr lang="en-US" altLang="zh-TW" dirty="0" smtClean="0"/>
          </a:p>
          <a:p>
            <a:r>
              <a:rPr lang="zh-TW" altLang="en-US" dirty="0" smtClean="0"/>
              <a:t>所有的數字都</a:t>
            </a:r>
            <a:r>
              <a:rPr lang="zh-TW" altLang="en-US" dirty="0"/>
              <a:t>能變得簡便</a:t>
            </a:r>
            <a:r>
              <a:rPr lang="zh-TW" altLang="en-US" dirty="0" smtClean="0"/>
              <a:t>嗎？</a:t>
            </a:r>
            <a:endParaRPr lang="en-US" altLang="zh-TW" dirty="0" smtClean="0"/>
          </a:p>
          <a:p>
            <a:r>
              <a:rPr lang="en-US" altLang="zh-TW" dirty="0" smtClean="0"/>
              <a:t>1</a:t>
            </a:r>
            <a:r>
              <a:rPr lang="zh-TW" altLang="en-US" dirty="0" smtClean="0"/>
              <a:t>為什麼被排除在質數、合數之外？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030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反思</a:t>
            </a:r>
            <a:r>
              <a:rPr lang="zh-TW" altLang="en-US" dirty="0" smtClean="0"/>
              <a:t>提問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找公因數與公倍數？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762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公倍數與最小公倍數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例</a:t>
            </a:r>
            <a:r>
              <a:rPr lang="zh-TW" altLang="en-US" dirty="0" smtClean="0"/>
              <a:t>：求</a:t>
            </a:r>
            <a:r>
              <a:rPr lang="en-US" altLang="zh-TW" dirty="0" smtClean="0"/>
              <a:t>12</a:t>
            </a:r>
            <a:r>
              <a:rPr lang="zh-TW" altLang="en-US" dirty="0" smtClean="0"/>
              <a:t>和</a:t>
            </a:r>
            <a:r>
              <a:rPr lang="en-US" altLang="zh-TW" dirty="0" smtClean="0"/>
              <a:t>30</a:t>
            </a:r>
            <a:r>
              <a:rPr lang="zh-TW" altLang="en-US" dirty="0" smtClean="0"/>
              <a:t>的公倍數</a:t>
            </a:r>
            <a:endParaRPr lang="en-US" altLang="zh-TW" dirty="0" smtClean="0"/>
          </a:p>
          <a:p>
            <a:r>
              <a:rPr lang="zh-TW" altLang="en-US" dirty="0" smtClean="0"/>
              <a:t>國小五年級方法：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1.</a:t>
            </a:r>
            <a:r>
              <a:rPr lang="zh-TW" altLang="en-US" dirty="0" smtClean="0"/>
              <a:t>分別列舉兩數的倍數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2.</a:t>
            </a:r>
            <a:r>
              <a:rPr lang="zh-TW" altLang="en-US" dirty="0" smtClean="0"/>
              <a:t>找出兩數的倍數中共同的數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3.</a:t>
            </a:r>
            <a:r>
              <a:rPr lang="zh-TW" altLang="en-US" dirty="0" smtClean="0"/>
              <a:t>共同的數中最小的數稱為最小公倍數</a:t>
            </a:r>
            <a:endParaRPr lang="en-US" altLang="zh-TW" dirty="0" smtClean="0"/>
          </a:p>
          <a:p>
            <a:r>
              <a:rPr lang="zh-TW" altLang="en-US" dirty="0"/>
              <a:t>國小六年級方法</a:t>
            </a:r>
            <a:r>
              <a:rPr lang="zh-TW" altLang="en-US" dirty="0" smtClean="0"/>
              <a:t>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1.</a:t>
            </a:r>
            <a:r>
              <a:rPr lang="zh-TW" altLang="en-US" dirty="0" smtClean="0"/>
              <a:t>利用短除法分解單一個數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2.</a:t>
            </a:r>
            <a:r>
              <a:rPr lang="zh-TW" altLang="en-US" dirty="0" smtClean="0"/>
              <a:t>利用短除法找兩數的公因數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3.</a:t>
            </a:r>
            <a:r>
              <a:rPr lang="zh-TW" altLang="en-US" dirty="0"/>
              <a:t>利用短</a:t>
            </a:r>
            <a:r>
              <a:rPr lang="zh-TW" altLang="en-US" dirty="0" smtClean="0"/>
              <a:t>除法找兩數的最小公倍數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115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短除法？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當我再進行「短除法」求最大公因數或最小公倍數，我在做的每一個步驟代表的是什麼？為什麼要這麼做？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16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從「用」來看短除法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zh-TW" altLang="en-US" dirty="0"/>
              <a:t>短除法的</a:t>
            </a:r>
            <a:r>
              <a:rPr lang="zh-TW" altLang="en-US" dirty="0" smtClean="0"/>
              <a:t>過程：公倍數</a:t>
            </a:r>
            <a:r>
              <a:rPr lang="zh-TW" altLang="en-US" dirty="0"/>
              <a:t>的簡化</a:t>
            </a:r>
          </a:p>
          <a:p>
            <a:pPr fontAlgn="base"/>
            <a:r>
              <a:rPr lang="zh-TW" altLang="en-US" dirty="0" smtClean="0"/>
              <a:t>因為「須要」，導入的才自然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把</a:t>
            </a:r>
            <a:r>
              <a:rPr lang="zh-TW" altLang="en-US" dirty="0"/>
              <a:t>兩個數進行</a:t>
            </a:r>
            <a:r>
              <a:rPr lang="zh-TW" altLang="en-US" dirty="0" smtClean="0"/>
              <a:t>分解</a:t>
            </a:r>
            <a:r>
              <a:rPr lang="en-US" altLang="zh-TW" dirty="0" smtClean="0"/>
              <a:t>&gt;&gt;</a:t>
            </a:r>
            <a:r>
              <a:rPr lang="zh-TW" altLang="en-US" dirty="0" smtClean="0"/>
              <a:t>短除法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9948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共勉之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當我們清楚自己在做什麼的時候</a:t>
            </a:r>
            <a:endParaRPr lang="en-US" altLang="zh-TW" dirty="0" smtClean="0"/>
          </a:p>
          <a:p>
            <a:r>
              <a:rPr lang="zh-TW" altLang="en-US" dirty="0" smtClean="0"/>
              <a:t>生成的概念就有延展性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2087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因數與乘法</a:t>
            </a:r>
            <a:r>
              <a:rPr lang="zh-TW" altLang="en-US" dirty="0"/>
              <a:t>、</a:t>
            </a:r>
            <a:r>
              <a:rPr lang="zh-TW" altLang="en-US" dirty="0" smtClean="0"/>
              <a:t>除法</a:t>
            </a:r>
            <a:r>
              <a:rPr lang="zh-TW" altLang="en-US" dirty="0"/>
              <a:t>的關係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005013"/>
            <a:ext cx="608647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27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定義</a:t>
            </a:r>
            <a:r>
              <a:rPr lang="zh-TW" altLang="en-US" dirty="0" smtClean="0"/>
              <a:t>因數、因數的成對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2066925"/>
            <a:ext cx="5838825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4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公因數與最大公因數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公倍數與</a:t>
            </a:r>
            <a:r>
              <a:rPr lang="zh-TW" altLang="en-US" dirty="0" smtClean="0"/>
              <a:t>最小公倍數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五年級的課本內容安排（以公因數與最大公因數單元為例，公倍數與最小公倍數編排雷同）</a:t>
            </a:r>
            <a:endParaRPr lang="en-US" altLang="zh-TW" dirty="0" smtClean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 smtClean="0"/>
              <a:t>分別列舉找兩個數的因數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 smtClean="0"/>
              <a:t>觀察找出兩數共同的因數</a:t>
            </a:r>
            <a:endParaRPr lang="en-US" altLang="zh-TW" dirty="0" smtClean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 smtClean="0"/>
              <a:t>宣告：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共同的因數稱為公因數，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最小的是</a:t>
            </a:r>
            <a:r>
              <a:rPr lang="en-US" altLang="zh-TW" dirty="0" smtClean="0"/>
              <a:t>1</a:t>
            </a:r>
            <a:r>
              <a:rPr lang="zh-TW" altLang="en-US" dirty="0" smtClean="0"/>
              <a:t>，最大的稱為最大公因數。</a:t>
            </a:r>
            <a:endParaRPr lang="en-US" altLang="zh-TW" dirty="0" smtClean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 smtClean="0"/>
              <a:t>練習：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純數字計算練習題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應用題型練習題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407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課本怎麼說</a:t>
            </a:r>
            <a:r>
              <a:rPr lang="en-US" altLang="zh-TW" dirty="0" smtClean="0"/>
              <a:t>(B11_</a:t>
            </a:r>
            <a:r>
              <a:rPr lang="zh-TW" altLang="en-US" dirty="0"/>
              <a:t>導</a:t>
            </a:r>
            <a:r>
              <a:rPr lang="zh-TW" altLang="en-US" dirty="0" smtClean="0"/>
              <a:t>入質數合數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04" y="2114548"/>
            <a:ext cx="5796056" cy="132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05" y="3516818"/>
            <a:ext cx="5796055" cy="43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05" y="4039117"/>
            <a:ext cx="5796056" cy="97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430" y="5137098"/>
            <a:ext cx="5756828" cy="61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40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圖釘">
  <a:themeElements>
    <a:clrScheme name="圖釘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2260</TotalTime>
  <Words>904</Words>
  <Application>Microsoft Office PowerPoint</Application>
  <PresentationFormat>如螢幕大小 (4:3)</PresentationFormat>
  <Paragraphs>144</Paragraphs>
  <Slides>57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57</vt:i4>
      </vt:variant>
    </vt:vector>
  </HeadingPairs>
  <TitlesOfParts>
    <vt:vector size="59" baseType="lpstr">
      <vt:lpstr>圖釘</vt:lpstr>
      <vt:lpstr>流線</vt:lpstr>
      <vt:lpstr>共備主題 因數與倍數</vt:lpstr>
      <vt:lpstr>談談因數與倍數 看看課本怎麼說？</vt:lpstr>
      <vt:lpstr>B9_Ch.2、B11_Ch.1</vt:lpstr>
      <vt:lpstr>相關概念</vt:lpstr>
      <vt:lpstr>課本怎麼說(B9_因數倍數)</vt:lpstr>
      <vt:lpstr>因數與乘法、除法的關係</vt:lpstr>
      <vt:lpstr>定義因數、因數的成對</vt:lpstr>
      <vt:lpstr>公因數與最大公因數 公倍數與最小公倍數</vt:lpstr>
      <vt:lpstr>課本怎麼說(B11_導入質數合數)</vt:lpstr>
      <vt:lpstr>課本怎麼說(B11_判斷質數)</vt:lpstr>
      <vt:lpstr>課本怎麼說(B11_質因數)</vt:lpstr>
      <vt:lpstr>課本怎麼說(B11_質因數分解)</vt:lpstr>
      <vt:lpstr>課本怎麼說(B11_質因數分解)</vt:lpstr>
      <vt:lpstr>課本怎麼說 (B11_最大公因數與最小公倍數)</vt:lpstr>
      <vt:lpstr>學數學？</vt:lpstr>
      <vt:lpstr>準備</vt:lpstr>
      <vt:lpstr>一堂數學課</vt:lpstr>
      <vt:lpstr>從數的作用說起</vt:lpstr>
      <vt:lpstr>數：倍的作用(對象、過程)</vt:lpstr>
      <vt:lpstr>「用」在等值分數 </vt:lpstr>
      <vt:lpstr>因數分解</vt:lpstr>
      <vt:lpstr>因數與倍數(操作)</vt:lpstr>
      <vt:lpstr>因數與倍數(正式介紹)</vt:lpstr>
      <vt:lpstr>(最小)公倍數與短除法</vt:lpstr>
      <vt:lpstr>延伸：短除法(3數) </vt:lpstr>
      <vt:lpstr>參考影片</vt:lpstr>
      <vt:lpstr>PowerPoint 簡報</vt:lpstr>
      <vt:lpstr>學數學要做什麼？</vt:lpstr>
      <vt:lpstr>反思提問</vt:lpstr>
      <vt:lpstr>反思提問</vt:lpstr>
      <vt:lpstr>乘法與除法</vt:lpstr>
      <vt:lpstr>反思提問</vt:lpstr>
      <vt:lpstr>開始之前-什麼是數？</vt:lpstr>
      <vt:lpstr>有多少？</vt:lpstr>
      <vt:lpstr>你怎麼看？</vt:lpstr>
      <vt:lpstr>倍的概念</vt:lpstr>
      <vt:lpstr>數的效果</vt:lpstr>
      <vt:lpstr>數與倍</vt:lpstr>
      <vt:lpstr>反思提問</vt:lpstr>
      <vt:lpstr>因數</vt:lpstr>
      <vt:lpstr>倍數</vt:lpstr>
      <vt:lpstr>反思提問</vt:lpstr>
      <vt:lpstr>反思提問</vt:lpstr>
      <vt:lpstr>質數與合數</vt:lpstr>
      <vt:lpstr>是多少？</vt:lpstr>
      <vt:lpstr>這是哪個數的功用</vt:lpstr>
      <vt:lpstr>這是哪個數的功用，能簡化嗎？</vt:lpstr>
      <vt:lpstr>「合」在哪裡（12的效果)</vt:lpstr>
      <vt:lpstr>「合」在哪裡（12的效果)</vt:lpstr>
      <vt:lpstr>「合」在哪裡（12的效果)</vt:lpstr>
      <vt:lpstr>「合」在哪裡（12的效果)</vt:lpstr>
      <vt:lpstr>哪一種方法好？</vt:lpstr>
      <vt:lpstr>反思提問</vt:lpstr>
      <vt:lpstr>公倍數與最小公倍數</vt:lpstr>
      <vt:lpstr>短除法？</vt:lpstr>
      <vt:lpstr>從「用」來看短除法</vt:lpstr>
      <vt:lpstr>共勉之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共備主題：因數與倍數</dc:title>
  <dc:creator>emachines</dc:creator>
  <cp:lastModifiedBy>emachines</cp:lastModifiedBy>
  <cp:revision>47</cp:revision>
  <dcterms:created xsi:type="dcterms:W3CDTF">2018-07-13T14:28:59Z</dcterms:created>
  <dcterms:modified xsi:type="dcterms:W3CDTF">2018-07-28T06:20:01Z</dcterms:modified>
</cp:coreProperties>
</file>