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3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70" r:id="rId2"/>
    <p:sldMasterId id="2147483772" r:id="rId3"/>
    <p:sldMasterId id="2147483774" r:id="rId4"/>
    <p:sldMasterId id="2147483814" r:id="rId5"/>
    <p:sldMasterId id="2147483816" r:id="rId6"/>
    <p:sldMasterId id="2147483842" r:id="rId7"/>
    <p:sldMasterId id="2147483844" r:id="rId8"/>
    <p:sldMasterId id="2147483846" r:id="rId9"/>
    <p:sldMasterId id="2147483848" r:id="rId10"/>
  </p:sldMasterIdLst>
  <p:notesMasterIdLst>
    <p:notesMasterId r:id="rId46"/>
  </p:notesMasterIdLst>
  <p:sldIdLst>
    <p:sldId id="464" r:id="rId11"/>
    <p:sldId id="259" r:id="rId12"/>
    <p:sldId id="456" r:id="rId13"/>
    <p:sldId id="533" r:id="rId14"/>
    <p:sldId id="534" r:id="rId15"/>
    <p:sldId id="260" r:id="rId16"/>
    <p:sldId id="570" r:id="rId17"/>
    <p:sldId id="546" r:id="rId18"/>
    <p:sldId id="544" r:id="rId19"/>
    <p:sldId id="549" r:id="rId20"/>
    <p:sldId id="547" r:id="rId21"/>
    <p:sldId id="548" r:id="rId22"/>
    <p:sldId id="550" r:id="rId23"/>
    <p:sldId id="554" r:id="rId24"/>
    <p:sldId id="541" r:id="rId25"/>
    <p:sldId id="542" r:id="rId26"/>
    <p:sldId id="551" r:id="rId27"/>
    <p:sldId id="553" r:id="rId28"/>
    <p:sldId id="543" r:id="rId29"/>
    <p:sldId id="538" r:id="rId30"/>
    <p:sldId id="539" r:id="rId31"/>
    <p:sldId id="558" r:id="rId32"/>
    <p:sldId id="557" r:id="rId33"/>
    <p:sldId id="559" r:id="rId34"/>
    <p:sldId id="540" r:id="rId35"/>
    <p:sldId id="561" r:id="rId36"/>
    <p:sldId id="565" r:id="rId37"/>
    <p:sldId id="566" r:id="rId38"/>
    <p:sldId id="567" r:id="rId39"/>
    <p:sldId id="568" r:id="rId40"/>
    <p:sldId id="569" r:id="rId41"/>
    <p:sldId id="564" r:id="rId42"/>
    <p:sldId id="510" r:id="rId43"/>
    <p:sldId id="508" r:id="rId44"/>
    <p:sldId id="509" r:id="rId45"/>
  </p:sldIdLst>
  <p:sldSz cx="12192000" cy="6858000"/>
  <p:notesSz cx="6858000" cy="9144000"/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99FF"/>
    <a:srgbClr val="008000"/>
    <a:srgbClr val="FF66FF"/>
    <a:srgbClr val="FF0000"/>
    <a:srgbClr val="0066FF"/>
    <a:srgbClr val="996633"/>
    <a:srgbClr val="99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14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418" y="-4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FD021-6A73-488C-8B51-F22DABB8A545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0EB4-A529-4335-9B3E-020BB0F9F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9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3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313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225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35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7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54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113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725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78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145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8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7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1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25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91" y="6381761"/>
            <a:ext cx="864023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1A9B-AC66-45C0-BE13-3413B8186F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094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143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1" y="500381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1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2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654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489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521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61671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0872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1421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7936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297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94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19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7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1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25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91" y="6381761"/>
            <a:ext cx="864023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1A9B-AC66-45C0-BE13-3413B8186F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75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45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1" y="500381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1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2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187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66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06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61671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28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1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/>
              <a:t>2018/7/14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02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4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圖片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49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5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52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圖片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597650"/>
            <a:ext cx="4320116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72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8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2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0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30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2018/7/14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9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9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3" Type="http://schemas.openxmlformats.org/officeDocument/2006/relationships/image" Target="../media/image400.png"/><Relationship Id="rId7" Type="http://schemas.openxmlformats.org/officeDocument/2006/relationships/image" Target="../media/image45.png"/><Relationship Id="rId12" Type="http://schemas.openxmlformats.org/officeDocument/2006/relationships/hyperlink" Target="&#20998;&#25976;(&#26757;&#20185;)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5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9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6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71.pn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2.pn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hyperlink" Target="&#30465;&#24605;&#25976;&#23416;&#32769;&#24107;&#30340;&#19981;&#21516;.wmv" TargetMode="External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8.png"/><Relationship Id="rId18" Type="http://schemas.openxmlformats.org/officeDocument/2006/relationships/image" Target="../media/image59.png"/><Relationship Id="rId3" Type="http://schemas.openxmlformats.org/officeDocument/2006/relationships/image" Target="../media/image160.png"/><Relationship Id="rId21" Type="http://schemas.openxmlformats.org/officeDocument/2006/relationships/image" Target="../media/image39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91.png"/><Relationship Id="rId2" Type="http://schemas.openxmlformats.org/officeDocument/2006/relationships/notesSlide" Target="../notesSlides/notesSlide27.xml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5" Type="http://schemas.openxmlformats.org/officeDocument/2006/relationships/image" Target="../media/image61.png"/><Relationship Id="rId10" Type="http://schemas.openxmlformats.org/officeDocument/2006/relationships/image" Target="../media/image86.png"/><Relationship Id="rId19" Type="http://schemas.openxmlformats.org/officeDocument/2006/relationships/image" Target="../media/image57.png"/><Relationship Id="rId4" Type="http://schemas.openxmlformats.org/officeDocument/2006/relationships/image" Target="../media/image82.png"/><Relationship Id="rId9" Type="http://schemas.openxmlformats.org/officeDocument/2006/relationships/image" Target="../media/image85.png"/><Relationship Id="rId14" Type="http://schemas.openxmlformats.org/officeDocument/2006/relationships/image" Target="../media/image8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6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2.png"/><Relationship Id="rId5" Type="http://schemas.openxmlformats.org/officeDocument/2006/relationships/image" Target="../media/image370.png"/><Relationship Id="rId4" Type="http://schemas.openxmlformats.org/officeDocument/2006/relationships/image" Target="../media/image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30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1.png"/><Relationship Id="rId5" Type="http://schemas.openxmlformats.org/officeDocument/2006/relationships/image" Target="../media/image43.png"/><Relationship Id="rId4" Type="http://schemas.openxmlformats.org/officeDocument/2006/relationships/image" Target="../media/image69.jpeg"/><Relationship Id="rId9" Type="http://schemas.openxmlformats.org/officeDocument/2006/relationships/image" Target="../media/image4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0.png"/><Relationship Id="rId18" Type="http://schemas.openxmlformats.org/officeDocument/2006/relationships/image" Target="../media/image61.png"/><Relationship Id="rId3" Type="http://schemas.openxmlformats.org/officeDocument/2006/relationships/image" Target="../media/image490.png"/><Relationship Id="rId7" Type="http://schemas.openxmlformats.org/officeDocument/2006/relationships/image" Target="../media/image510.png"/><Relationship Id="rId12" Type="http://schemas.openxmlformats.org/officeDocument/2006/relationships/image" Target="../media/image560.png"/><Relationship Id="rId17" Type="http://schemas.openxmlformats.org/officeDocument/2006/relationships/image" Target="../media/image940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60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11" Type="http://schemas.openxmlformats.org/officeDocument/2006/relationships/image" Target="../media/image97.png"/><Relationship Id="rId5" Type="http://schemas.openxmlformats.org/officeDocument/2006/relationships/image" Target="../media/image35.png"/><Relationship Id="rId15" Type="http://schemas.openxmlformats.org/officeDocument/2006/relationships/image" Target="../media/image98.png"/><Relationship Id="rId10" Type="http://schemas.openxmlformats.org/officeDocument/2006/relationships/image" Target="../media/image540.png"/><Relationship Id="rId19" Type="http://schemas.openxmlformats.org/officeDocument/2006/relationships/image" Target="../media/image62.png"/><Relationship Id="rId4" Type="http://schemas.openxmlformats.org/officeDocument/2006/relationships/image" Target="../media/image96.png"/><Relationship Id="rId9" Type="http://schemas.openxmlformats.org/officeDocument/2006/relationships/image" Target="../media/image530.png"/><Relationship Id="rId14" Type="http://schemas.openxmlformats.org/officeDocument/2006/relationships/image" Target="../media/image5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microsoft.com/office/2007/relationships/hdphoto" Target="../media/hdphoto2.wdp"/><Relationship Id="rId5" Type="http://schemas.openxmlformats.org/officeDocument/2006/relationships/image" Target="../media/image99.png"/><Relationship Id="rId4" Type="http://schemas.openxmlformats.org/officeDocument/2006/relationships/image" Target="../media/image9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Relationship Id="rId6" Type="http://schemas.openxmlformats.org/officeDocument/2006/relationships/hyperlink" Target="file:///D:\vito&#24037;&#20316;&#21312;\&#35611;&#31295;\&#20854;&#20182;\1216&#36557;&#21151;&#22283;&#23567;\&#36628;&#23566;&#22296;\&#21488;&#20013;&#24066;&#25945;&#23416;&#36039;&#28304;&#32178;&#36914;&#20837;&#27969;&#31243;.doc" TargetMode="External"/><Relationship Id="rId5" Type="http://schemas.openxmlformats.org/officeDocument/2006/relationships/hyperlink" Target="file:///D:\vito&#24037;&#20316;&#21312;\&#35611;&#31295;\&#20854;&#20182;\1216&#36557;&#21151;&#22283;&#23567;\&#36628;&#23566;&#22296;\&#21488;&#20013;&#24066;&#22283;&#25945;&#36628;&#23566;&#22296;&#25976;&#23416;&#38936;&#22495;&#23560;&#26989;&#31038;&#32676;&#36914;&#20837;&#27969;&#31243;.doc" TargetMode="Externa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PA_文本框 1"/>
          <p:cNvSpPr txBox="1"/>
          <p:nvPr>
            <p:custDataLst>
              <p:tags r:id="rId1"/>
            </p:custDataLst>
          </p:nvPr>
        </p:nvSpPr>
        <p:spPr>
          <a:xfrm>
            <a:off x="3813252" y="3806097"/>
            <a:ext cx="4666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苏新诗柳楷简体-yolan" panose="02000000000000000000" pitchFamily="2" charset="-122"/>
                <a:sym typeface="Arial"/>
              </a:rPr>
              <a:t>分數</a:t>
            </a:r>
            <a:endParaRPr lang="zh-CN" altLang="en-US" sz="6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6" name="PA_组合 66"/>
          <p:cNvGrpSpPr/>
          <p:nvPr>
            <p:custDataLst>
              <p:tags r:id="rId2"/>
            </p:custDataLst>
          </p:nvPr>
        </p:nvGrpSpPr>
        <p:grpSpPr>
          <a:xfrm>
            <a:off x="8569015" y="6204950"/>
            <a:ext cx="3344164" cy="466096"/>
            <a:chOff x="7637775" y="5530041"/>
            <a:chExt cx="4000129" cy="646029"/>
          </a:xfrm>
        </p:grpSpPr>
        <p:sp>
          <p:nvSpPr>
            <p:cNvPr id="7" name="任意多边形 6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8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sp>
        <p:nvSpPr>
          <p:cNvPr id="5" name="PA_文本框 4"/>
          <p:cNvSpPr txBox="1"/>
          <p:nvPr>
            <p:custDataLst>
              <p:tags r:id="rId3"/>
            </p:custDataLst>
          </p:nvPr>
        </p:nvSpPr>
        <p:spPr>
          <a:xfrm>
            <a:off x="3365813" y="5532083"/>
            <a:ext cx="592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分 享 者：臺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中市立人國中  </a:t>
            </a:r>
            <a:r>
              <a:rPr lang="zh-TW" altLang="en-US" sz="24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洪賢松</a:t>
            </a:r>
            <a:endParaRPr lang="zh-TW" altLang="en-US" sz="24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sp>
        <p:nvSpPr>
          <p:cNvPr id="12" name="PA_文本框 1"/>
          <p:cNvSpPr txBox="1"/>
          <p:nvPr>
            <p:custDataLst>
              <p:tags r:id="rId4"/>
            </p:custDataLst>
          </p:nvPr>
        </p:nvSpPr>
        <p:spPr>
          <a:xfrm>
            <a:off x="3561761" y="670818"/>
            <a:ext cx="4918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生根種子教師培訓</a:t>
            </a:r>
            <a:endParaRPr lang="zh-CN" altLang="en-US" sz="44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sp>
        <p:nvSpPr>
          <p:cNvPr id="9" name="PA_文本框 2"/>
          <p:cNvSpPr txBox="1"/>
          <p:nvPr>
            <p:custDataLst>
              <p:tags r:id="rId5"/>
            </p:custDataLst>
          </p:nvPr>
        </p:nvSpPr>
        <p:spPr>
          <a:xfrm>
            <a:off x="3289107" y="6044417"/>
            <a:ext cx="71865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特別指導：彰化師範大學數學系 施皓耀教授</a:t>
            </a:r>
          </a:p>
        </p:txBody>
      </p:sp>
    </p:spTree>
    <p:extLst>
      <p:ext uri="{BB962C8B-B14F-4D97-AF65-F5344CB8AC3E}">
        <p14:creationId xmlns:p14="http://schemas.microsoft.com/office/powerpoint/2010/main" val="383847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9" y="5142838"/>
            <a:ext cx="3889433" cy="155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2"/>
          <p:cNvSpPr txBox="1">
            <a:spLocks/>
          </p:cNvSpPr>
          <p:nvPr/>
        </p:nvSpPr>
        <p:spPr>
          <a:xfrm>
            <a:off x="9059020" y="17441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分數的意義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2"/>
          <p:cNvSpPr txBox="1">
            <a:spLocks/>
          </p:cNvSpPr>
          <p:nvPr/>
        </p:nvSpPr>
        <p:spPr>
          <a:xfrm>
            <a:off x="576931" y="1006209"/>
            <a:ext cx="6302840" cy="6810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說說看，如何教下面的算式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C:\Users\User\Desktop\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28" y="2144485"/>
            <a:ext cx="5715347" cy="21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生根(CA)\生根分享報告\簡報用小插圖\想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47" y="4256314"/>
            <a:ext cx="3071495" cy="265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4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9059020" y="17441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分數的意義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標題 2"/>
              <p:cNvSpPr txBox="1">
                <a:spLocks/>
              </p:cNvSpPr>
              <p:nvPr/>
            </p:nvSpPr>
            <p:spPr>
              <a:xfrm>
                <a:off x="5912718" y="1863380"/>
                <a:ext cx="4113747" cy="164259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4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  <a:ea typeface="+mn-ea"/>
                  </a:rPr>
                  <a:t>請用不同的例子來說明</a:t>
                </a:r>
                <a14:m>
                  <m:oMath xmlns:m="http://schemas.openxmlformats.org/officeDocument/2006/math">
                    <m:r>
                      <a:rPr lang="zh-TW" altLang="en-US" sz="4200" b="1" i="1" smtClean="0">
                        <a:solidFill>
                          <a:srgbClr val="0066FF"/>
                        </a:solidFill>
                        <a:latin typeface="Cambria Math"/>
                        <a:ea typeface="微軟正黑體" panose="020B0604030504040204" pitchFamily="34" charset="-120"/>
                      </a:rPr>
                      <m:t> </m:t>
                    </m:r>
                    <m:f>
                      <m:fPr>
                        <m:ctrlP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微軟正黑體" panose="020B0604030504040204" pitchFamily="34" charset="-120"/>
                          </a:rPr>
                        </m:ctrlPr>
                      </m:fPr>
                      <m:num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微軟正黑體" panose="020B0604030504040204" pitchFamily="34" charset="-120"/>
                          </a:rPr>
                          <m:t>𝟕</m:t>
                        </m:r>
                      </m:num>
                      <m:den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微軟正黑體" panose="020B0604030504040204" pitchFamily="34" charset="-120"/>
                          </a:rPr>
                          <m:t>𝟐</m:t>
                        </m:r>
                      </m:den>
                    </m:f>
                  </m:oMath>
                </a14:m>
                <a:endParaRPr lang="zh-TW" altLang="en-US" sz="4200" b="1" dirty="0">
                  <a:solidFill>
                    <a:srgbClr val="0066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mc:Choice>
        <mc:Fallback xmlns="">
          <p:sp>
            <p:nvSpPr>
              <p:cNvPr id="9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718" y="1863380"/>
                <a:ext cx="4113747" cy="1642594"/>
              </a:xfrm>
              <a:prstGeom prst="rect">
                <a:avLst/>
              </a:prstGeom>
              <a:blipFill rotWithShape="1">
                <a:blip r:embed="rId3"/>
                <a:stretch>
                  <a:fillRect l="-5778" t="-11152" r="-1185" b="-1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User\Desktop\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882" y="1405359"/>
            <a:ext cx="1135289" cy="255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生根(CA)\生根分享報告\簡報用小插圖\想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3" y="386493"/>
            <a:ext cx="2612572" cy="262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297705" y="3682555"/>
            <a:ext cx="3024491" cy="2692776"/>
            <a:chOff x="297705" y="3682555"/>
            <a:chExt cx="3024491" cy="2692776"/>
          </a:xfrm>
        </p:grpSpPr>
        <p:grpSp>
          <p:nvGrpSpPr>
            <p:cNvPr id="6" name="群組 5"/>
            <p:cNvGrpSpPr/>
            <p:nvPr/>
          </p:nvGrpSpPr>
          <p:grpSpPr>
            <a:xfrm>
              <a:off x="2434047" y="5440438"/>
              <a:ext cx="888149" cy="934893"/>
              <a:chOff x="3289907" y="5514189"/>
              <a:chExt cx="888149" cy="934893"/>
            </a:xfrm>
          </p:grpSpPr>
          <p:pic>
            <p:nvPicPr>
              <p:cNvPr id="16" name="Picture 3" descr="C:\Users\user\Desktop\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544872">
                <a:off x="3289907" y="5939070"/>
                <a:ext cx="860092" cy="510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5" descr="C:\Users\user\Desktop\3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530299">
                <a:off x="3500478" y="5436689"/>
                <a:ext cx="600077" cy="755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" name="群組 1"/>
            <p:cNvGrpSpPr/>
            <p:nvPr/>
          </p:nvGrpSpPr>
          <p:grpSpPr>
            <a:xfrm>
              <a:off x="297705" y="3682555"/>
              <a:ext cx="2301823" cy="1679567"/>
              <a:chOff x="755475" y="4168621"/>
              <a:chExt cx="2301823" cy="1679567"/>
            </a:xfrm>
          </p:grpSpPr>
          <p:pic>
            <p:nvPicPr>
              <p:cNvPr id="11" name="Picture 2" descr="C:\Users\user\Desktop\1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414285">
                <a:off x="907301" y="4382326"/>
                <a:ext cx="918399" cy="448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C:\Users\user\Desktop\1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893062">
                <a:off x="1575185" y="5200845"/>
                <a:ext cx="729871" cy="5648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3" descr="C:\Users\user\Desktop\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475" y="4973240"/>
                <a:ext cx="860092" cy="5100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 descr="C:\Users\user\Desktop\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539102">
                <a:off x="2257762" y="4623831"/>
                <a:ext cx="683533" cy="641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C:\Users\user\Desktop\4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293643">
                <a:off x="1908445" y="4168621"/>
                <a:ext cx="743851" cy="562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5" descr="C:\Users\user\Desktop\3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530299">
                <a:off x="2379720" y="5024558"/>
                <a:ext cx="600077" cy="7550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5" descr="C:\Users\user\Desktop\3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62873">
                <a:off x="1366700" y="4596696"/>
                <a:ext cx="755078" cy="6000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100" name="Picture 4" descr="C:\Users\User\Desktop\夏威夷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734" y="4147750"/>
            <a:ext cx="2884033" cy="21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7231859" y="3820411"/>
            <a:ext cx="4698884" cy="2483967"/>
            <a:chOff x="7231859" y="3820411"/>
            <a:chExt cx="4698884" cy="2483967"/>
          </a:xfrm>
        </p:grpSpPr>
        <p:pic>
          <p:nvPicPr>
            <p:cNvPr id="1026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859" y="4717562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859" y="5568373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6259" y="4753398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9020" y="4732439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6259" y="5568373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9021" y="5568373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User\Desktop\sekaiic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1543" y="3820411"/>
              <a:ext cx="737733" cy="736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手繪多邊形 2"/>
            <p:cNvSpPr/>
            <p:nvPr/>
          </p:nvSpPr>
          <p:spPr>
            <a:xfrm>
              <a:off x="10080171" y="4093029"/>
              <a:ext cx="1763486" cy="402771"/>
            </a:xfrm>
            <a:custGeom>
              <a:avLst/>
              <a:gdLst>
                <a:gd name="connsiteX0" fmla="*/ 0 w 1763486"/>
                <a:gd name="connsiteY0" fmla="*/ 0 h 402771"/>
                <a:gd name="connsiteX1" fmla="*/ 261258 w 1763486"/>
                <a:gd name="connsiteY1" fmla="*/ 402771 h 402771"/>
                <a:gd name="connsiteX2" fmla="*/ 1578429 w 1763486"/>
                <a:gd name="connsiteY2" fmla="*/ 402771 h 402771"/>
                <a:gd name="connsiteX3" fmla="*/ 1763486 w 1763486"/>
                <a:gd name="connsiteY3" fmla="*/ 43542 h 40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3486" h="402771">
                  <a:moveTo>
                    <a:pt x="0" y="0"/>
                  </a:moveTo>
                  <a:lnTo>
                    <a:pt x="261258" y="402771"/>
                  </a:lnTo>
                  <a:lnTo>
                    <a:pt x="1578429" y="402771"/>
                  </a:lnTo>
                  <a:lnTo>
                    <a:pt x="1763486" y="43542"/>
                  </a:lnTo>
                </a:path>
              </a:pathLst>
            </a:custGeom>
            <a:noFill/>
            <a:ln w="571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手繪多邊形 28"/>
            <p:cNvSpPr/>
            <p:nvPr/>
          </p:nvSpPr>
          <p:spPr>
            <a:xfrm>
              <a:off x="10167257" y="5632748"/>
              <a:ext cx="1763486" cy="402771"/>
            </a:xfrm>
            <a:custGeom>
              <a:avLst/>
              <a:gdLst>
                <a:gd name="connsiteX0" fmla="*/ 0 w 1763486"/>
                <a:gd name="connsiteY0" fmla="*/ 0 h 402771"/>
                <a:gd name="connsiteX1" fmla="*/ 261258 w 1763486"/>
                <a:gd name="connsiteY1" fmla="*/ 402771 h 402771"/>
                <a:gd name="connsiteX2" fmla="*/ 1578429 w 1763486"/>
                <a:gd name="connsiteY2" fmla="*/ 402771 h 402771"/>
                <a:gd name="connsiteX3" fmla="*/ 1763486 w 1763486"/>
                <a:gd name="connsiteY3" fmla="*/ 43542 h 40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3486" h="402771">
                  <a:moveTo>
                    <a:pt x="0" y="0"/>
                  </a:moveTo>
                  <a:lnTo>
                    <a:pt x="261258" y="402771"/>
                  </a:lnTo>
                  <a:lnTo>
                    <a:pt x="1578429" y="402771"/>
                  </a:lnTo>
                  <a:lnTo>
                    <a:pt x="1763486" y="43542"/>
                  </a:lnTo>
                </a:path>
              </a:pathLst>
            </a:custGeom>
            <a:noFill/>
            <a:ln w="571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7" name="Picture 2" descr="D:\vito\分享報告\簡報用小插圖\其他\ㄚ仙.png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670" y="1840928"/>
            <a:ext cx="58102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04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3309257" y="1561566"/>
            <a:ext cx="6085114" cy="19762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endParaRPr lang="en-US" altLang="zh-TW" sz="5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000" b="1" dirty="0" smtClean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分子</a:t>
            </a:r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是 </a:t>
            </a:r>
            <a:r>
              <a:rPr lang="zh-TW" altLang="en-US" sz="5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分母</a:t>
            </a:r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的幾倍</a:t>
            </a:r>
            <a:endParaRPr lang="zh-TW" altLang="en-US" sz="5000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User\Desktop\1050319\調查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8593910" y="850440"/>
            <a:ext cx="1900860" cy="194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2590800" y="2666987"/>
            <a:ext cx="2285999" cy="2569041"/>
            <a:chOff x="2590800" y="2666987"/>
            <a:chExt cx="2285999" cy="2569041"/>
          </a:xfrm>
        </p:grpSpPr>
        <p:sp>
          <p:nvSpPr>
            <p:cNvPr id="2" name="矩形 1"/>
            <p:cNvSpPr/>
            <p:nvPr/>
          </p:nvSpPr>
          <p:spPr>
            <a:xfrm>
              <a:off x="3526971" y="2666987"/>
              <a:ext cx="1349828" cy="805544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矩形圖說文字 2"/>
            <p:cNvSpPr/>
            <p:nvPr/>
          </p:nvSpPr>
          <p:spPr>
            <a:xfrm>
              <a:off x="2590800" y="4354285"/>
              <a:ext cx="1959427" cy="881743"/>
            </a:xfrm>
            <a:prstGeom prst="wedgeRectCallout">
              <a:avLst>
                <a:gd name="adj1" fmla="val 29752"/>
                <a:gd name="adj2" fmla="val -142103"/>
              </a:avLst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比較量</a:t>
              </a:r>
              <a:endPara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720444" y="2666987"/>
            <a:ext cx="2329541" cy="2667013"/>
            <a:chOff x="5720444" y="2666987"/>
            <a:chExt cx="2329541" cy="2667013"/>
          </a:xfrm>
        </p:grpSpPr>
        <p:sp>
          <p:nvSpPr>
            <p:cNvPr id="7" name="矩形 6"/>
            <p:cNvSpPr/>
            <p:nvPr/>
          </p:nvSpPr>
          <p:spPr>
            <a:xfrm>
              <a:off x="5720444" y="2666987"/>
              <a:ext cx="1349828" cy="805544"/>
            </a:xfrm>
            <a:prstGeom prst="rect">
              <a:avLst/>
            </a:prstGeom>
            <a:noFill/>
            <a:ln w="571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圖說文字 9"/>
            <p:cNvSpPr/>
            <p:nvPr/>
          </p:nvSpPr>
          <p:spPr>
            <a:xfrm>
              <a:off x="6090558" y="4452257"/>
              <a:ext cx="1959427" cy="881743"/>
            </a:xfrm>
            <a:prstGeom prst="wedgeRectCallout">
              <a:avLst>
                <a:gd name="adj1" fmla="val -38581"/>
                <a:gd name="adj2" fmla="val -151980"/>
              </a:avLst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4000" b="1" dirty="0" smtClean="0">
                  <a:solidFill>
                    <a:schemeClr val="bg1">
                      <a:lumMod val="50000"/>
                    </a:schemeClr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基準量</a:t>
              </a:r>
              <a:endParaRPr lang="zh-TW" altLang="en-US" sz="4000" b="1" dirty="0">
                <a:solidFill>
                  <a:schemeClr val="bg1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32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4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分數的意義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D:\vito\分享報告\簡報用小插圖\想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018" y="103506"/>
            <a:ext cx="2257714" cy="350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標題 2"/>
              <p:cNvSpPr txBox="1">
                <a:spLocks/>
              </p:cNvSpPr>
              <p:nvPr/>
            </p:nvSpPr>
            <p:spPr>
              <a:xfrm>
                <a:off x="1774383" y="1398093"/>
                <a:ext cx="6302840" cy="4697907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我們說</a:t>
                </a:r>
                <a:r>
                  <a:rPr lang="zh-TW" altLang="en-US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zh-TW" altLang="en-US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:</a:t>
                </a:r>
                <a:r>
                  <a:rPr lang="zh-TW" altLang="en-US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r>
                  <a:rPr lang="en-US" altLang="zh-TW" sz="4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zh-TW" altLang="en-US" sz="4000" b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的比值</a:t>
                </a:r>
                <a:r>
                  <a:rPr lang="zh-TW" altLang="en-US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是</a:t>
                </a:r>
                <a:r>
                  <a:rPr lang="zh-TW" altLang="en-US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200" b="1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zh-TW" sz="4200" b="1" i="1" smtClean="0">
                            <a:solidFill>
                              <a:srgbClr val="FF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:endParaRPr lang="en-US" altLang="zh-TW" sz="4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  <a:p>
                <a:r>
                  <a:rPr lang="en-US" altLang="zh-TW" sz="4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</a:rPr>
                  <a:t>(1)</a:t>
                </a:r>
                <a:r>
                  <a:rPr lang="zh-TW" altLang="en-US" sz="40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:r>
                  <a:rPr lang="zh-TW" altLang="en-US" sz="4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</a:rPr>
                  <a:t>如何解釋</a:t>
                </a:r>
                <a:r>
                  <a:rPr lang="en-US" altLang="zh-TW" sz="4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ea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(2)</a:t>
                </a:r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zh-TW" sz="42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:r>
                  <a:rPr lang="zh-TW" altLang="en-US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有單位嗎</a:t>
                </a:r>
                <a:r>
                  <a:rPr lang="en-US" altLang="zh-TW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新細明體" panose="02020500000000000000" pitchFamily="18" charset="-120"/>
                    <a:ea typeface="新細明體" panose="02020500000000000000" pitchFamily="18" charset="-120"/>
                  </a:rPr>
                  <a:t>?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altLang="zh-TW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(3)</a:t>
                </a:r>
                <a:r>
                  <a:rPr lang="zh-TW" altLang="en-US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這個</a:t>
                </a:r>
                <a:r>
                  <a:rPr lang="zh-TW" altLang="en-US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0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0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zh-TW" sz="4000" b="1" i="1">
                            <a:solidFill>
                              <a:srgbClr val="FF00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:r>
                  <a:rPr lang="zh-TW" altLang="en-US" sz="4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是比率還是比例</a:t>
                </a:r>
                <a:r>
                  <a:rPr lang="en-US" altLang="zh-TW" sz="3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?</a:t>
                </a:r>
              </a:p>
              <a:p>
                <a:pPr>
                  <a:lnSpc>
                    <a:spcPct val="100000"/>
                  </a:lnSpc>
                </a:pPr>
                <a:r>
                  <a:rPr lang="zh-TW" altLang="en-US" sz="4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     </a:t>
                </a:r>
                <a:r>
                  <a:rPr lang="zh-TW" altLang="en-US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兩者有不同嗎</a:t>
                </a:r>
                <a:r>
                  <a:rPr lang="en-US" altLang="zh-TW" sz="4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ea"/>
                  </a:rPr>
                  <a:t>?</a:t>
                </a:r>
                <a:endParaRPr lang="zh-TW" altLang="en-US" sz="4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6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383" y="1398093"/>
                <a:ext cx="6302840" cy="4697907"/>
              </a:xfrm>
              <a:prstGeom prst="rect">
                <a:avLst/>
              </a:prstGeom>
              <a:blipFill rotWithShape="1">
                <a:blip r:embed="rId4"/>
                <a:stretch>
                  <a:fillRect l="-3675" t="-389" r="-774" b="-46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D:\vito\分享報告\簡報用小插圖\math\math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622" y="4315279"/>
            <a:ext cx="253365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737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8704594" y="473951"/>
            <a:ext cx="2021290" cy="20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592284" y="1779292"/>
            <a:ext cx="6694716" cy="21907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endParaRPr lang="en-US" altLang="zh-TW" sz="5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zh-TW" altLang="en-US" sz="5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r>
              <a:rPr lang="zh-TW" altLang="en-US" sz="50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50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再</a:t>
            </a:r>
            <a:r>
              <a:rPr lang="zh-TW" altLang="en-US" sz="5000" b="1" dirty="0" smtClean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endParaRPr lang="en-US" altLang="zh-TW" sz="5000" b="1" dirty="0" smtClean="0">
              <a:solidFill>
                <a:srgbClr val="0066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zh-TW" altLang="en-US" sz="5000" b="1" dirty="0">
                <a:solidFill>
                  <a:srgbClr val="FF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分子</a:t>
            </a: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是 </a:t>
            </a:r>
            <a:r>
              <a:rPr lang="zh-TW" altLang="en-US" sz="50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分母</a:t>
            </a:r>
            <a:r>
              <a:rPr lang="zh-TW" altLang="en-US" sz="5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的幾倍</a:t>
            </a:r>
            <a:endParaRPr lang="zh-TW" altLang="en-US" sz="5000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5000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2"/>
          <p:cNvSpPr txBox="1">
            <a:spLocks/>
          </p:cNvSpPr>
          <p:nvPr/>
        </p:nvSpPr>
        <p:spPr>
          <a:xfrm>
            <a:off x="3427200" y="4067985"/>
            <a:ext cx="62245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0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</a:rPr>
              <a:t>數字的作用是“倍”</a:t>
            </a:r>
            <a:endParaRPr lang="zh-TW" altLang="en-US" sz="5000" b="1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45626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734554" y="1677468"/>
            <a:ext cx="4337233" cy="210271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5830" y="3974545"/>
            <a:ext cx="306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分數</a:t>
            </a:r>
            <a:r>
              <a:rPr kumimoji="1" lang="zh-TW" altLang="en-US" sz="4000" smtClean="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的大小</a:t>
            </a:r>
            <a:endParaRPr kumimoji="1" lang="zh-CN" altLang="en-US" sz="4000" dirty="0">
              <a:solidFill>
                <a:srgbClr val="44546A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2769611" y="795562"/>
            <a:ext cx="6600172" cy="5135635"/>
            <a:chOff x="-1" y="0"/>
            <a:chExt cx="2335461" cy="1802808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20498" cy="2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5084257" y="1965052"/>
            <a:ext cx="1623568" cy="1509690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64597" y="1860569"/>
              <a:ext cx="827972" cy="134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TW" sz="540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DFPShaoNvW5-GB" charset="-122"/>
                  <a:sym typeface="Arial"/>
                </a:rPr>
                <a:t>2</a:t>
              </a:r>
              <a:endParaRPr kumimoji="1" lang="zh-CN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cs typeface="DFPShaoNvW5-GB" charset="-122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25829" y="4118780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24" name="PA_组合 3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904733" y="5774235"/>
            <a:ext cx="2142907" cy="1128218"/>
            <a:chOff x="7394576" y="3627438"/>
            <a:chExt cx="1077913" cy="566738"/>
          </a:xfrm>
          <a:solidFill>
            <a:schemeClr val="tx1"/>
          </a:solidFill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pic>
        <p:nvPicPr>
          <p:cNvPr id="3074" name="Picture 2" descr="C:\Users\user\Desktop\4.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2069">
            <a:off x="348723" y="3909435"/>
            <a:ext cx="1152599" cy="103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4.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3900">
            <a:off x="9114511" y="5671237"/>
            <a:ext cx="1139118" cy="10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4.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863">
            <a:off x="3005281" y="5692958"/>
            <a:ext cx="1112157" cy="100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8982819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分數的大小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5" name="Picture 3" descr="D:\vito\分享報告\簡報用小插圖\想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4" y="130875"/>
            <a:ext cx="2225429" cy="262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2"/>
              <p:cNvSpPr txBox="1">
                <a:spLocks/>
              </p:cNvSpPr>
              <p:nvPr/>
            </p:nvSpPr>
            <p:spPr>
              <a:xfrm>
                <a:off x="2852059" y="2486666"/>
                <a:ext cx="6302840" cy="105119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5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要怎麼說明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5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5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有多大</a:t>
                </a:r>
                <a:r>
                  <a:rPr lang="en-US" altLang="zh-TW" sz="5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?</a:t>
                </a:r>
                <a:endParaRPr lang="zh-TW" altLang="en-US" sz="5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7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2059" y="2486666"/>
                <a:ext cx="6302840" cy="1051192"/>
              </a:xfrm>
              <a:prstGeom prst="rect">
                <a:avLst/>
              </a:prstGeom>
              <a:blipFill rotWithShape="1">
                <a:blip r:embed="rId4"/>
                <a:stretch>
                  <a:fillRect l="-4642" t="-5814" r="-3288" b="-215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55" y="5192468"/>
            <a:ext cx="1382261" cy="156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895" y="4929555"/>
            <a:ext cx="22002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user\Desktop\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70" y="3537858"/>
            <a:ext cx="2873829" cy="278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user\Desktop\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2" y="5147949"/>
            <a:ext cx="1670028" cy="16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8982819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分數的大小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2"/>
              <p:cNvSpPr txBox="1">
                <a:spLocks/>
              </p:cNvSpPr>
              <p:nvPr/>
            </p:nvSpPr>
            <p:spPr>
              <a:xfrm>
                <a:off x="339724" y="135277"/>
                <a:ext cx="4441370" cy="105124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42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一樣大的分數</a:t>
                </a:r>
                <a:endParaRPr lang="zh-TW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7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24" y="135277"/>
                <a:ext cx="4441370" cy="1051240"/>
              </a:xfrm>
              <a:prstGeom prst="rect">
                <a:avLst/>
              </a:prstGeom>
              <a:blipFill rotWithShape="1">
                <a:blip r:embed="rId3"/>
                <a:stretch>
                  <a:fillRect l="-4945" t="-1156" r="-824" b="-5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D:\vito\分享報告\簡報用小插圖\想\11(png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439" y="4366733"/>
            <a:ext cx="1543503" cy="24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群組 29"/>
          <p:cNvGrpSpPr/>
          <p:nvPr/>
        </p:nvGrpSpPr>
        <p:grpSpPr>
          <a:xfrm>
            <a:off x="445493" y="1399798"/>
            <a:ext cx="2945990" cy="1667826"/>
            <a:chOff x="445493" y="1399798"/>
            <a:chExt cx="2945990" cy="1667826"/>
          </a:xfrm>
        </p:grpSpPr>
        <p:sp>
          <p:nvSpPr>
            <p:cNvPr id="3" name="向右箭號 2"/>
            <p:cNvSpPr/>
            <p:nvPr/>
          </p:nvSpPr>
          <p:spPr>
            <a:xfrm>
              <a:off x="1643692" y="2133423"/>
              <a:ext cx="620486" cy="40063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2671483" y="1399798"/>
              <a:ext cx="720000" cy="1628568"/>
              <a:chOff x="4421094" y="1567546"/>
              <a:chExt cx="720000" cy="162856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4421094" y="1567546"/>
                <a:ext cx="720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421094" y="2113975"/>
                <a:ext cx="720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4421094" y="2656114"/>
                <a:ext cx="720000" cy="540000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445493" y="1439056"/>
              <a:ext cx="864000" cy="1628568"/>
              <a:chOff x="2263455" y="1439056"/>
              <a:chExt cx="864000" cy="1628568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2339657" y="1439056"/>
                <a:ext cx="720000" cy="1628568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rgbClr val="99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" name="直線接點 5"/>
              <p:cNvCxnSpPr/>
              <p:nvPr/>
            </p:nvCxnSpPr>
            <p:spPr>
              <a:xfrm flipH="1" flipV="1">
                <a:off x="2263455" y="1979056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/>
              <p:cNvCxnSpPr/>
              <p:nvPr/>
            </p:nvCxnSpPr>
            <p:spPr>
              <a:xfrm flipH="1" flipV="1">
                <a:off x="2263455" y="2527624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23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84" y="1982270"/>
            <a:ext cx="695325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4778007" y="1347507"/>
            <a:ext cx="3017990" cy="1667826"/>
            <a:chOff x="4778007" y="1347507"/>
            <a:chExt cx="3017990" cy="1667826"/>
          </a:xfrm>
        </p:grpSpPr>
        <p:sp>
          <p:nvSpPr>
            <p:cNvPr id="21" name="向右箭號 20"/>
            <p:cNvSpPr/>
            <p:nvPr/>
          </p:nvSpPr>
          <p:spPr>
            <a:xfrm>
              <a:off x="5976206" y="2081132"/>
              <a:ext cx="620486" cy="40063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7003997" y="1347507"/>
              <a:ext cx="720000" cy="1628568"/>
              <a:chOff x="4421094" y="1567546"/>
              <a:chExt cx="720000" cy="1628568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4421094" y="1567546"/>
                <a:ext cx="720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421094" y="2113975"/>
                <a:ext cx="720000" cy="54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4421094" y="2656114"/>
                <a:ext cx="720000" cy="540000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26" name="群組 25"/>
            <p:cNvGrpSpPr/>
            <p:nvPr/>
          </p:nvGrpSpPr>
          <p:grpSpPr>
            <a:xfrm>
              <a:off x="4778007" y="1386765"/>
              <a:ext cx="3017990" cy="1628568"/>
              <a:chOff x="2263455" y="1439056"/>
              <a:chExt cx="3017990" cy="1628568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339657" y="1439056"/>
                <a:ext cx="720000" cy="1628568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rgbClr val="99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28" name="直線接點 27"/>
              <p:cNvCxnSpPr/>
              <p:nvPr/>
            </p:nvCxnSpPr>
            <p:spPr>
              <a:xfrm flipH="1" flipV="1">
                <a:off x="2263455" y="1979056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接點 28"/>
              <p:cNvCxnSpPr/>
              <p:nvPr/>
            </p:nvCxnSpPr>
            <p:spPr>
              <a:xfrm flipH="1" flipV="1">
                <a:off x="2263455" y="2527624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接點 84"/>
              <p:cNvCxnSpPr/>
              <p:nvPr/>
            </p:nvCxnSpPr>
            <p:spPr>
              <a:xfrm flipH="1" flipV="1">
                <a:off x="4417445" y="1935500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/>
              <p:cNvCxnSpPr/>
              <p:nvPr/>
            </p:nvCxnSpPr>
            <p:spPr>
              <a:xfrm flipH="1" flipV="1">
                <a:off x="4417445" y="2484068"/>
                <a:ext cx="864000" cy="64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/>
              <p:cNvCxnSpPr/>
              <p:nvPr/>
            </p:nvCxnSpPr>
            <p:spPr>
              <a:xfrm flipH="1" flipV="1">
                <a:off x="2268584" y="2253340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接點 88"/>
              <p:cNvCxnSpPr/>
              <p:nvPr/>
            </p:nvCxnSpPr>
            <p:spPr>
              <a:xfrm flipH="1" flipV="1">
                <a:off x="2263455" y="2759259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接點 89"/>
              <p:cNvCxnSpPr/>
              <p:nvPr/>
            </p:nvCxnSpPr>
            <p:spPr>
              <a:xfrm flipH="1" flipV="1">
                <a:off x="2268584" y="1730769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線接點 91"/>
              <p:cNvCxnSpPr/>
              <p:nvPr/>
            </p:nvCxnSpPr>
            <p:spPr>
              <a:xfrm flipH="1" flipV="1">
                <a:off x="4417445" y="2755151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接點 94"/>
              <p:cNvCxnSpPr/>
              <p:nvPr/>
            </p:nvCxnSpPr>
            <p:spPr>
              <a:xfrm flipH="1" flipV="1">
                <a:off x="4384787" y="2214253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線接點 95"/>
              <p:cNvCxnSpPr/>
              <p:nvPr/>
            </p:nvCxnSpPr>
            <p:spPr>
              <a:xfrm flipH="1" flipV="1">
                <a:off x="4411813" y="1683002"/>
                <a:ext cx="864000" cy="6429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6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799" y="1982270"/>
            <a:ext cx="695325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8982815" y="1314846"/>
            <a:ext cx="3039758" cy="1667826"/>
            <a:chOff x="8982815" y="1314846"/>
            <a:chExt cx="3039758" cy="1667826"/>
          </a:xfrm>
        </p:grpSpPr>
        <p:grpSp>
          <p:nvGrpSpPr>
            <p:cNvPr id="33" name="群組 32"/>
            <p:cNvGrpSpPr/>
            <p:nvPr/>
          </p:nvGrpSpPr>
          <p:grpSpPr>
            <a:xfrm>
              <a:off x="8982815" y="1314846"/>
              <a:ext cx="2945994" cy="1667826"/>
              <a:chOff x="8982815" y="1314846"/>
              <a:chExt cx="2945994" cy="1667826"/>
            </a:xfrm>
          </p:grpSpPr>
          <p:grpSp>
            <p:nvGrpSpPr>
              <p:cNvPr id="57" name="群組 56"/>
              <p:cNvGrpSpPr/>
              <p:nvPr/>
            </p:nvGrpSpPr>
            <p:grpSpPr>
              <a:xfrm>
                <a:off x="8982819" y="1314846"/>
                <a:ext cx="2945990" cy="1667826"/>
                <a:chOff x="445493" y="1399798"/>
                <a:chExt cx="2945990" cy="1667826"/>
              </a:xfrm>
            </p:grpSpPr>
            <p:sp>
              <p:nvSpPr>
                <p:cNvPr id="58" name="向右箭號 57"/>
                <p:cNvSpPr/>
                <p:nvPr/>
              </p:nvSpPr>
              <p:spPr>
                <a:xfrm>
                  <a:off x="1643692" y="2264055"/>
                  <a:ext cx="620486" cy="400630"/>
                </a:xfrm>
                <a:prstGeom prst="rightArrow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grpSp>
              <p:nvGrpSpPr>
                <p:cNvPr id="59" name="群組 58"/>
                <p:cNvGrpSpPr/>
                <p:nvPr/>
              </p:nvGrpSpPr>
              <p:grpSpPr>
                <a:xfrm>
                  <a:off x="2671483" y="1399798"/>
                  <a:ext cx="720000" cy="1628568"/>
                  <a:chOff x="4421094" y="1567546"/>
                  <a:chExt cx="720000" cy="1628568"/>
                </a:xfrm>
              </p:grpSpPr>
              <p:sp>
                <p:nvSpPr>
                  <p:cNvPr id="64" name="矩形 63"/>
                  <p:cNvSpPr/>
                  <p:nvPr/>
                </p:nvSpPr>
                <p:spPr>
                  <a:xfrm>
                    <a:off x="4421094" y="1567546"/>
                    <a:ext cx="720000" cy="54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4421094" y="2113975"/>
                    <a:ext cx="720000" cy="540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6" name="矩形 65"/>
                  <p:cNvSpPr/>
                  <p:nvPr/>
                </p:nvSpPr>
                <p:spPr>
                  <a:xfrm>
                    <a:off x="4421094" y="2656114"/>
                    <a:ext cx="720000" cy="540000"/>
                  </a:xfrm>
                  <a:prstGeom prst="rect">
                    <a:avLst/>
                  </a:prstGeom>
                  <a:solidFill>
                    <a:srgbClr val="99CCFF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60" name="群組 59"/>
                <p:cNvGrpSpPr/>
                <p:nvPr/>
              </p:nvGrpSpPr>
              <p:grpSpPr>
                <a:xfrm>
                  <a:off x="445493" y="1439056"/>
                  <a:ext cx="864000" cy="1628568"/>
                  <a:chOff x="2263455" y="1439056"/>
                  <a:chExt cx="864000" cy="1628568"/>
                </a:xfrm>
              </p:grpSpPr>
              <p:sp>
                <p:nvSpPr>
                  <p:cNvPr id="61" name="矩形 60"/>
                  <p:cNvSpPr/>
                  <p:nvPr/>
                </p:nvSpPr>
                <p:spPr>
                  <a:xfrm>
                    <a:off x="2339657" y="1439056"/>
                    <a:ext cx="720000" cy="1628568"/>
                  </a:xfrm>
                  <a:prstGeom prst="rect">
                    <a:avLst/>
                  </a:prstGeom>
                  <a:solidFill>
                    <a:srgbClr val="99CCFF"/>
                  </a:solidFill>
                  <a:ln>
                    <a:solidFill>
                      <a:srgbClr val="99C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cxnSp>
                <p:nvCxnSpPr>
                  <p:cNvPr id="62" name="直線接點 61"/>
                  <p:cNvCxnSpPr/>
                  <p:nvPr/>
                </p:nvCxnSpPr>
                <p:spPr>
                  <a:xfrm flipH="1" flipV="1">
                    <a:off x="2263455" y="1979056"/>
                    <a:ext cx="864000" cy="6429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線接點 62"/>
                  <p:cNvCxnSpPr/>
                  <p:nvPr/>
                </p:nvCxnSpPr>
                <p:spPr>
                  <a:xfrm flipH="1" flipV="1">
                    <a:off x="2263455" y="2527624"/>
                    <a:ext cx="864000" cy="6429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直線接點 66"/>
                  <p:cNvCxnSpPr/>
                  <p:nvPr/>
                </p:nvCxnSpPr>
                <p:spPr>
                  <a:xfrm flipH="1" flipV="1">
                    <a:off x="2263455" y="2710165"/>
                    <a:ext cx="864000" cy="6429"/>
                  </a:xfrm>
                  <a:prstGeom prst="line">
                    <a:avLst/>
                  </a:prstGeom>
                  <a:ln w="28575">
                    <a:solidFill>
                      <a:srgbClr val="008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8" name="直線接點 67"/>
              <p:cNvCxnSpPr/>
              <p:nvPr/>
            </p:nvCxnSpPr>
            <p:spPr>
              <a:xfrm flipH="1" flipV="1">
                <a:off x="8982815" y="2799385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直線接點 68"/>
            <p:cNvCxnSpPr/>
            <p:nvPr/>
          </p:nvCxnSpPr>
          <p:spPr>
            <a:xfrm flipH="1" flipV="1">
              <a:off x="8993697" y="2264010"/>
              <a:ext cx="864000" cy="6429"/>
            </a:xfrm>
            <a:prstGeom prst="line">
              <a:avLst/>
            </a:prstGeom>
            <a:ln w="28575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 flipH="1" flipV="1">
              <a:off x="8993697" y="2089830"/>
              <a:ext cx="864000" cy="6429"/>
            </a:xfrm>
            <a:prstGeom prst="line">
              <a:avLst/>
            </a:prstGeom>
            <a:ln w="28575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 flipH="1" flipV="1">
              <a:off x="9015465" y="1719706"/>
              <a:ext cx="864000" cy="6429"/>
            </a:xfrm>
            <a:prstGeom prst="line">
              <a:avLst/>
            </a:prstGeom>
            <a:ln w="28575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 flipH="1" flipV="1">
              <a:off x="9015465" y="1545526"/>
              <a:ext cx="864000" cy="6429"/>
            </a:xfrm>
            <a:prstGeom prst="line">
              <a:avLst/>
            </a:prstGeom>
            <a:ln w="28575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群組 30"/>
            <p:cNvGrpSpPr/>
            <p:nvPr/>
          </p:nvGrpSpPr>
          <p:grpSpPr>
            <a:xfrm>
              <a:off x="11136809" y="1506464"/>
              <a:ext cx="885764" cy="1269217"/>
              <a:chOff x="11136809" y="1506464"/>
              <a:chExt cx="885764" cy="1269217"/>
            </a:xfrm>
          </p:grpSpPr>
          <p:cxnSp>
            <p:nvCxnSpPr>
              <p:cNvPr id="73" name="直線接點 72"/>
              <p:cNvCxnSpPr/>
              <p:nvPr/>
            </p:nvCxnSpPr>
            <p:spPr>
              <a:xfrm flipH="1" flipV="1">
                <a:off x="11136809" y="2769252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接點 73"/>
              <p:cNvCxnSpPr/>
              <p:nvPr/>
            </p:nvCxnSpPr>
            <p:spPr>
              <a:xfrm flipH="1" flipV="1">
                <a:off x="11136809" y="2595072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接點 74"/>
              <p:cNvCxnSpPr/>
              <p:nvPr/>
            </p:nvCxnSpPr>
            <p:spPr>
              <a:xfrm flipH="1" flipV="1">
                <a:off x="11147691" y="2235834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接點 75"/>
              <p:cNvCxnSpPr/>
              <p:nvPr/>
            </p:nvCxnSpPr>
            <p:spPr>
              <a:xfrm flipH="1" flipV="1">
                <a:off x="11147691" y="2061654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接點 76"/>
              <p:cNvCxnSpPr/>
              <p:nvPr/>
            </p:nvCxnSpPr>
            <p:spPr>
              <a:xfrm flipH="1" flipV="1">
                <a:off x="11158573" y="1680644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接點 77"/>
              <p:cNvCxnSpPr/>
              <p:nvPr/>
            </p:nvCxnSpPr>
            <p:spPr>
              <a:xfrm flipH="1" flipV="1">
                <a:off x="11158573" y="1506464"/>
                <a:ext cx="864000" cy="6429"/>
              </a:xfrm>
              <a:prstGeom prst="line">
                <a:avLst/>
              </a:prstGeom>
              <a:ln w="28575">
                <a:solidFill>
                  <a:srgbClr val="008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1005594" y="4093102"/>
                <a:ext cx="8852103" cy="10259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TW" altLang="en-US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𝟏</m:t>
                        </m:r>
                      </m:num>
                      <m:den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zh-TW" altLang="en-US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 </a:t>
                </a:r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=</a:t>
                </a:r>
                <a:r>
                  <a:rPr lang="zh-TW" altLang="en-US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  </a:t>
                </a:r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𝟏</m:t>
                        </m:r>
                        <m:r>
                          <a:rPr lang="en-US" altLang="zh-TW" sz="4200" b="1" i="1" smtClean="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×</m:t>
                        </m:r>
                        <m:r>
                          <a:rPr lang="en-US" altLang="zh-TW" sz="4200" b="1" i="1" smtClean="0">
                            <a:solidFill>
                              <a:srgbClr val="008000"/>
                            </a:solidFill>
                            <a:latin typeface="Cambria Math"/>
                            <a:ea typeface="+mj-ea"/>
                          </a:rPr>
                          <m:t>𝟐</m:t>
                        </m:r>
                      </m:num>
                      <m:den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  <m:r>
                          <a:rPr lang="en-US" altLang="zh-TW" sz="4200" b="1" i="1" smtClean="0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×</m:t>
                        </m:r>
                        <m:r>
                          <a:rPr lang="en-US" altLang="zh-TW" sz="4200" b="1" i="1" smtClean="0">
                            <a:solidFill>
                              <a:srgbClr val="008000"/>
                            </a:solidFill>
                            <a:latin typeface="Cambria Math"/>
                            <a:ea typeface="+mj-ea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(=</a:t>
                </a:r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 smtClean="0">
                            <a:solidFill>
                              <a:srgbClr val="008000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4200" b="1" i="1" smtClean="0">
                            <a:solidFill>
                              <a:srgbClr val="008000"/>
                            </a:solidFill>
                            <a:latin typeface="Cambria Math"/>
                            <a:ea typeface="+mj-ea"/>
                          </a:rPr>
                          <m:t>𝟐</m:t>
                        </m:r>
                      </m:num>
                      <m:den>
                        <m:r>
                          <a:rPr lang="en-US" altLang="zh-TW" sz="4200" b="1" i="1" smtClean="0">
                            <a:solidFill>
                              <a:srgbClr val="008000"/>
                            </a:solidFill>
                            <a:latin typeface="Cambria Math"/>
                            <a:ea typeface="+mj-ea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)</a:t>
                </a:r>
                <a:r>
                  <a:rPr lang="en-US" altLang="zh-TW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=</a:t>
                </a:r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  </a:t>
                </a:r>
                <a:r>
                  <a:rPr lang="en-US" altLang="zh-TW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𝟏</m:t>
                        </m:r>
                        <m:r>
                          <a:rPr lang="en-US" altLang="zh-TW" sz="4200" b="1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×</m:t>
                        </m:r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</m:num>
                      <m:den>
                        <m:r>
                          <a:rPr lang="en-US" altLang="zh-TW" sz="4200" b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  <m:r>
                          <a:rPr lang="en-US" altLang="zh-TW" sz="4200" b="1" i="1">
                            <a:solidFill>
                              <a:srgbClr val="FF0000"/>
                            </a:solidFill>
                            <a:latin typeface="Cambria Math"/>
                            <a:ea typeface="+mj-ea"/>
                          </a:rPr>
                          <m:t>×</m:t>
                        </m:r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TW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(=</a:t>
                </a:r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+mj-ea"/>
                          </a:rPr>
                        </m:ctrlPr>
                      </m:fPr>
                      <m:num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+mj-ea"/>
                          </a:rPr>
                          <m:t>𝟑</m:t>
                        </m:r>
                      </m:num>
                      <m:den>
                        <m:r>
                          <a:rPr lang="en-US" altLang="zh-TW" sz="4200" b="1" i="1" smtClean="0">
                            <a:solidFill>
                              <a:srgbClr val="0066FF"/>
                            </a:solidFill>
                            <a:latin typeface="Cambria Math"/>
                            <a:ea typeface="+mj-ea"/>
                          </a:rPr>
                          <m:t>𝟗</m:t>
                        </m:r>
                      </m:den>
                    </m:f>
                  </m:oMath>
                </a14:m>
                <a:r>
                  <a:rPr lang="zh-TW" altLang="en-US" sz="4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zh-TW" sz="42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rPr>
                  <a:t>)=…</a:t>
                </a: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594" y="4093102"/>
                <a:ext cx="8852103" cy="1025922"/>
              </a:xfrm>
              <a:prstGeom prst="rect">
                <a:avLst/>
              </a:prstGeom>
              <a:blipFill rotWithShape="1">
                <a:blip r:embed="rId6"/>
                <a:stretch>
                  <a:fillRect r="-1653" b="-118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/>
          <p:cNvGrpSpPr/>
          <p:nvPr/>
        </p:nvGrpSpPr>
        <p:grpSpPr>
          <a:xfrm>
            <a:off x="3693458" y="3234216"/>
            <a:ext cx="8329115" cy="935087"/>
            <a:chOff x="3693458" y="3234216"/>
            <a:chExt cx="8329115" cy="935087"/>
          </a:xfrm>
        </p:grpSpPr>
        <p:cxnSp>
          <p:nvCxnSpPr>
            <p:cNvPr id="79" name="弧形接點 78"/>
            <p:cNvCxnSpPr/>
            <p:nvPr/>
          </p:nvCxnSpPr>
          <p:spPr>
            <a:xfrm flipV="1">
              <a:off x="3693458" y="3516086"/>
              <a:ext cx="4221341" cy="533473"/>
            </a:xfrm>
            <a:prstGeom prst="curvedConnector3">
              <a:avLst>
                <a:gd name="adj1" fmla="val -27"/>
              </a:avLst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弧形接點 87"/>
            <p:cNvCxnSpPr/>
            <p:nvPr/>
          </p:nvCxnSpPr>
          <p:spPr>
            <a:xfrm flipV="1">
              <a:off x="7187772" y="3782822"/>
              <a:ext cx="943857" cy="386481"/>
            </a:xfrm>
            <a:prstGeom prst="curvedConnector3">
              <a:avLst>
                <a:gd name="adj1" fmla="val -23813"/>
              </a:avLst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標題 2"/>
            <p:cNvSpPr txBox="1">
              <a:spLocks/>
            </p:cNvSpPr>
            <p:nvPr/>
          </p:nvSpPr>
          <p:spPr>
            <a:xfrm>
              <a:off x="8109857" y="3234216"/>
              <a:ext cx="3912716" cy="7527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分越細拿</a:t>
              </a:r>
              <a:r>
                <a:rPr lang="zh-TW" altLang="en-US" sz="4000" b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越多份</a:t>
              </a:r>
              <a:endParaRPr lang="en-US" altLang="zh-TW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4000" b="1" dirty="0" smtClean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4000" b="1" dirty="0" smtClean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擴分</a:t>
              </a:r>
              <a:r>
                <a:rPr lang="en-US" altLang="zh-TW" sz="4000" b="1" dirty="0" smtClean="0">
                  <a:solidFill>
                    <a:srgbClr val="008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40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65316" y="5105400"/>
            <a:ext cx="7122456" cy="1180388"/>
            <a:chOff x="65316" y="5105400"/>
            <a:chExt cx="7122456" cy="1180388"/>
          </a:xfrm>
        </p:grpSpPr>
        <p:cxnSp>
          <p:nvCxnSpPr>
            <p:cNvPr id="93" name="弧形接點 92"/>
            <p:cNvCxnSpPr/>
            <p:nvPr/>
          </p:nvCxnSpPr>
          <p:spPr>
            <a:xfrm rot="10800000" flipV="1">
              <a:off x="2966430" y="5165653"/>
              <a:ext cx="4221342" cy="817501"/>
            </a:xfrm>
            <a:prstGeom prst="curvedConnector3">
              <a:avLst>
                <a:gd name="adj1" fmla="val -1317"/>
              </a:avLst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弧形接點 93"/>
            <p:cNvCxnSpPr/>
            <p:nvPr/>
          </p:nvCxnSpPr>
          <p:spPr>
            <a:xfrm rot="10800000" flipV="1">
              <a:off x="3031483" y="5105400"/>
              <a:ext cx="822060" cy="506966"/>
            </a:xfrm>
            <a:prstGeom prst="curvedConnector3">
              <a:avLst>
                <a:gd name="adj1" fmla="val -25479"/>
              </a:avLst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標題 2"/>
            <p:cNvSpPr txBox="1">
              <a:spLocks/>
            </p:cNvSpPr>
            <p:nvPr/>
          </p:nvSpPr>
          <p:spPr>
            <a:xfrm>
              <a:off x="65316" y="5533056"/>
              <a:ext cx="3276703" cy="7527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3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rPr>
                <a:t>合併拿份數少</a:t>
              </a:r>
              <a:endParaRPr lang="en-US" altLang="zh-TW" sz="3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endParaRPr>
            </a:p>
            <a:p>
              <a:pPr algn="ctr"/>
              <a:r>
                <a:rPr lang="zh-TW" altLang="en-US" sz="3800" b="1" dirty="0" smtClean="0">
                  <a:solidFill>
                    <a:srgbClr val="0066FF"/>
                  </a:solidFill>
                  <a:latin typeface="+mj-ea"/>
                </a:rPr>
                <a:t>約分</a:t>
              </a:r>
              <a:endParaRPr lang="zh-TW" altLang="en-US" sz="3800" b="1" dirty="0">
                <a:solidFill>
                  <a:srgbClr val="0066FF"/>
                </a:solidFill>
                <a:latin typeface="+mj-ea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5966492" y="542848"/>
            <a:ext cx="553998" cy="17822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３分再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２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分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10213624" y="640737"/>
            <a:ext cx="553998" cy="17822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３分再</a:t>
            </a:r>
            <a:r>
              <a:rPr lang="zh-TW" altLang="en-US" sz="2400" b="1" dirty="0" smtClean="0">
                <a:solidFill>
                  <a:srgbClr val="0000FF"/>
                </a:solidFill>
              </a:rPr>
              <a:t>３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分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1" name="文字方塊 80"/>
          <p:cNvSpPr txBox="1"/>
          <p:nvPr/>
        </p:nvSpPr>
        <p:spPr>
          <a:xfrm>
            <a:off x="1638784" y="1494823"/>
            <a:ext cx="553998" cy="823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３分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1643692" y="2442666"/>
            <a:ext cx="553998" cy="823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</a:rPr>
              <a:t>取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１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3" name="文字方塊 82"/>
          <p:cNvSpPr txBox="1"/>
          <p:nvPr/>
        </p:nvSpPr>
        <p:spPr>
          <a:xfrm>
            <a:off x="5954382" y="2464441"/>
            <a:ext cx="553998" cy="823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</a:rPr>
              <a:t>取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２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84" name="文字方塊 83"/>
          <p:cNvSpPr txBox="1"/>
          <p:nvPr/>
        </p:nvSpPr>
        <p:spPr>
          <a:xfrm>
            <a:off x="10181018" y="2486227"/>
            <a:ext cx="553998" cy="823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</a:rPr>
              <a:t>取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３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57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2" grpId="0"/>
      <p:bldP spid="80" grpId="0"/>
      <p:bldP spid="81" grpId="0"/>
      <p:bldP spid="82" grpId="0"/>
      <p:bldP spid="83" grpId="0"/>
      <p:bldP spid="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2"/>
          <p:cNvSpPr txBox="1">
            <a:spLocks/>
          </p:cNvSpPr>
          <p:nvPr/>
        </p:nvSpPr>
        <p:spPr>
          <a:xfrm>
            <a:off x="121848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分數的大小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標題 2"/>
              <p:cNvSpPr txBox="1">
                <a:spLocks/>
              </p:cNvSpPr>
              <p:nvPr/>
            </p:nvSpPr>
            <p:spPr>
              <a:xfrm>
                <a:off x="3026230" y="1031025"/>
                <a:ext cx="3439885" cy="157066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6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6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𝟏𝟎𝟓</m:t>
                        </m:r>
                      </m:num>
                      <m:den>
                        <m:r>
                          <a:rPr lang="en-US" altLang="zh-TW" sz="6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𝟏𝟕𝟓</m:t>
                        </m:r>
                      </m:den>
                    </m:f>
                  </m:oMath>
                </a14:m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 有</a:t>
                </a:r>
                <a:r>
                  <a:rPr lang="zh-TW" altLang="en-US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多</a:t>
                </a:r>
                <a:r>
                  <a:rPr lang="zh-TW" altLang="en-US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大</a:t>
                </a:r>
                <a:r>
                  <a:rPr lang="en-US" altLang="zh-TW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?</a:t>
                </a:r>
                <a:endParaRPr lang="zh-TW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6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230" y="1031025"/>
                <a:ext cx="3439885" cy="1570660"/>
              </a:xfrm>
              <a:prstGeom prst="rect">
                <a:avLst/>
              </a:prstGeom>
              <a:blipFill rotWithShape="1">
                <a:blip r:embed="rId3"/>
                <a:stretch>
                  <a:fillRect r="-47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 descr="D:\生根(CA)\生根分享報告\簡報用小插圖\想\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004" y="217816"/>
            <a:ext cx="2790572" cy="298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生根(CA)\生根分享報告\簡報用小插圖\math\math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1" y="4097924"/>
            <a:ext cx="2688769" cy="26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標題 2"/>
              <p:cNvSpPr txBox="1">
                <a:spLocks/>
              </p:cNvSpPr>
              <p:nvPr/>
            </p:nvSpPr>
            <p:spPr>
              <a:xfrm>
                <a:off x="816429" y="2798310"/>
                <a:ext cx="9296400" cy="1331176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zh-TW" altLang="en-US" sz="5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𝟏𝟎𝟓</m:t>
                        </m:r>
                      </m:num>
                      <m:den>
                        <m:r>
                          <a:rPr lang="en-US" altLang="zh-TW" sz="5000" b="1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𝟏𝟕𝟓</m:t>
                        </m:r>
                      </m:den>
                    </m:f>
                    <m:r>
                      <a:rPr lang="en-US" altLang="zh-TW" sz="50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𝟐𝟏</m:t>
                        </m:r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𝟑𝟓</m:t>
                        </m:r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a:rPr lang="en-US" altLang="zh-TW" sz="5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  <m:r>
                          <a:rPr lang="en-US" altLang="zh-TW" sz="5000" b="1" i="1" strike="dblStrike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altLang="zh-TW" sz="5000" b="1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  <m:r>
                          <a:rPr lang="en-US" altLang="zh-TW" sz="5000" b="1" i="1" strike="dblStrike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a:rPr lang="en-US" altLang="zh-TW" sz="50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5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altLang="zh-TW" sz="50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altLang="zh-TW" sz="50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altLang="zh-TW" sz="5000" b="1" i="1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TW" sz="5000" b="1" i="1" strike="dblStrike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  <m:r>
                      <a:rPr lang="en-US" altLang="zh-TW" sz="5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TW" sz="5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altLang="zh-TW" sz="5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zh-TW" altLang="en-US" sz="5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10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429" y="2798310"/>
                <a:ext cx="9296400" cy="13311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標題 2"/>
          <p:cNvSpPr txBox="1">
            <a:spLocks/>
          </p:cNvSpPr>
          <p:nvPr/>
        </p:nvSpPr>
        <p:spPr>
          <a:xfrm>
            <a:off x="1417248" y="4398075"/>
            <a:ext cx="62245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因數、倍數、分解、質數</a:t>
            </a:r>
            <a:r>
              <a:rPr lang="en-US" altLang="zh-TW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2"/>
          <p:cNvSpPr txBox="1">
            <a:spLocks/>
          </p:cNvSpPr>
          <p:nvPr/>
        </p:nvSpPr>
        <p:spPr>
          <a:xfrm>
            <a:off x="1417248" y="5406521"/>
            <a:ext cx="5974152" cy="87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1</a:t>
            </a:r>
            <a:r>
              <a:rPr lang="zh-TW" altLang="en-US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為何不是質數</a:t>
            </a:r>
            <a:r>
              <a:rPr lang="en-US" altLang="zh-TW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?</a:t>
            </a:r>
            <a:endParaRPr lang="zh-TW" altLang="en-US" sz="52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970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9433870" y="857675"/>
            <a:ext cx="2018567" cy="206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243943" y="1561575"/>
            <a:ext cx="6683828" cy="37288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等值分數</a:t>
            </a:r>
            <a:endParaRPr lang="en-US" altLang="zh-TW" sz="42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 algn="ctr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分越細拿越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括分、倍數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71500" indent="-571500" algn="ctr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合併</a:t>
            </a:r>
            <a:r>
              <a:rPr lang="zh-TW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拿份數</a:t>
            </a: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</a:t>
            </a:r>
            <a:r>
              <a:rPr lang="en-US" altLang="zh-TW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約分、因數</a:t>
            </a:r>
            <a:r>
              <a:rPr lang="en-US" altLang="zh-TW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質數是不能被分解的</a:t>
            </a:r>
            <a:r>
              <a:rPr lang="zh-TW" alt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endParaRPr lang="en-US" altLang="zh-TW" sz="4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en-US" altLang="zh-TW" sz="4000" b="1" dirty="0" smtClean="0">
                <a:latin typeface="+mj-ea"/>
              </a:rPr>
              <a:t>1</a:t>
            </a:r>
            <a:r>
              <a:rPr lang="zh-TW" altLang="en-US" sz="4000" b="1" dirty="0" smtClean="0">
                <a:latin typeface="+mj-ea"/>
              </a:rPr>
              <a:t> 沒有分解的必要</a:t>
            </a:r>
            <a:endParaRPr lang="en-US" altLang="zh-TW" sz="4000" b="1" dirty="0">
              <a:latin typeface="+mj-ea"/>
            </a:endParaRPr>
          </a:p>
          <a:p>
            <a:endParaRPr lang="en-US" altLang="zh-TW" sz="40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0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5"/>
          <p:cNvSpPr txBox="1"/>
          <p:nvPr/>
        </p:nvSpPr>
        <p:spPr>
          <a:xfrm>
            <a:off x="7196696" y="675064"/>
            <a:ext cx="366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分數的意義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4" name="组 67"/>
          <p:cNvGrpSpPr/>
          <p:nvPr/>
        </p:nvGrpSpPr>
        <p:grpSpPr>
          <a:xfrm>
            <a:off x="6416483" y="513170"/>
            <a:ext cx="714896" cy="842464"/>
            <a:chOff x="6528664" y="1618363"/>
            <a:chExt cx="714896" cy="842464"/>
          </a:xfrm>
        </p:grpSpPr>
        <p:sp>
          <p:nvSpPr>
            <p:cNvPr id="35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文本框 27"/>
            <p:cNvSpPr txBox="1"/>
            <p:nvPr/>
          </p:nvSpPr>
          <p:spPr>
            <a:xfrm>
              <a:off x="6722231" y="18087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Arial"/>
                  <a:ea typeface="微软雅黑"/>
                  <a:cs typeface="DFPShaoNvW5-GB" charset="-122"/>
                  <a:sym typeface="Arial"/>
                </a:rPr>
                <a:t>1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sp>
        <p:nvSpPr>
          <p:cNvPr id="37" name="文本框 71"/>
          <p:cNvSpPr txBox="1"/>
          <p:nvPr/>
        </p:nvSpPr>
        <p:spPr>
          <a:xfrm>
            <a:off x="6262168" y="2812782"/>
            <a:ext cx="294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分數的大小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8" name="组 72"/>
          <p:cNvGrpSpPr/>
          <p:nvPr/>
        </p:nvGrpSpPr>
        <p:grpSpPr>
          <a:xfrm>
            <a:off x="5420062" y="2728023"/>
            <a:ext cx="714896" cy="842464"/>
            <a:chOff x="6528664" y="1618363"/>
            <a:chExt cx="714896" cy="842464"/>
          </a:xfrm>
        </p:grpSpPr>
        <p:sp>
          <p:nvSpPr>
            <p:cNvPr id="39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文本框 74"/>
            <p:cNvSpPr txBox="1"/>
            <p:nvPr/>
          </p:nvSpPr>
          <p:spPr>
            <a:xfrm>
              <a:off x="6722231" y="18087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Arial"/>
                  <a:ea typeface="微软雅黑"/>
                  <a:cs typeface="DFPShaoNvW5-GB" charset="-122"/>
                  <a:sym typeface="Arial"/>
                </a:rPr>
                <a:t>2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1" y="576943"/>
            <a:ext cx="3868739" cy="5781796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sp>
        <p:nvSpPr>
          <p:cNvPr id="42" name="文本框 79"/>
          <p:cNvSpPr txBox="1"/>
          <p:nvPr/>
        </p:nvSpPr>
        <p:spPr>
          <a:xfrm>
            <a:off x="7461842" y="412024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運算分數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43" name="组 80"/>
          <p:cNvGrpSpPr/>
          <p:nvPr/>
        </p:nvGrpSpPr>
        <p:grpSpPr>
          <a:xfrm>
            <a:off x="6580370" y="4023662"/>
            <a:ext cx="714896" cy="842464"/>
            <a:chOff x="6528664" y="1618363"/>
            <a:chExt cx="714896" cy="842464"/>
          </a:xfrm>
        </p:grpSpPr>
        <p:sp>
          <p:nvSpPr>
            <p:cNvPr id="44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51" name="文本框 82"/>
            <p:cNvSpPr txBox="1"/>
            <p:nvPr/>
          </p:nvSpPr>
          <p:spPr>
            <a:xfrm>
              <a:off x="6722231" y="18087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smtClean="0">
                  <a:latin typeface="Arial"/>
                  <a:ea typeface="微软雅黑"/>
                  <a:cs typeface="DFPShaoNvW5-GB" charset="-122"/>
                  <a:sym typeface="Arial"/>
                </a:rPr>
                <a:t>3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sp>
        <p:nvSpPr>
          <p:cNvPr id="60" name="文本框 79"/>
          <p:cNvSpPr txBox="1"/>
          <p:nvPr/>
        </p:nvSpPr>
        <p:spPr>
          <a:xfrm>
            <a:off x="6150709" y="5683597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省</a:t>
            </a:r>
            <a:r>
              <a:rPr kumimoji="1" lang="zh-TW" altLang="en-US" sz="3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思</a:t>
            </a:r>
            <a:r>
              <a:rPr kumimoji="1" lang="zh-TW" altLang="en-US" sz="3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與</a:t>
            </a:r>
            <a:r>
              <a:rPr kumimoji="1" lang="zh-TW" altLang="en-US" sz="3600" dirty="0" smtClean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問題交流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61" name="组 80"/>
          <p:cNvGrpSpPr/>
          <p:nvPr/>
        </p:nvGrpSpPr>
        <p:grpSpPr>
          <a:xfrm>
            <a:off x="5269237" y="5597905"/>
            <a:ext cx="714896" cy="842464"/>
            <a:chOff x="6528664" y="1618363"/>
            <a:chExt cx="714896" cy="842464"/>
          </a:xfrm>
        </p:grpSpPr>
        <p:sp>
          <p:nvSpPr>
            <p:cNvPr id="62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3" name="文本框 82"/>
            <p:cNvSpPr txBox="1"/>
            <p:nvPr/>
          </p:nvSpPr>
          <p:spPr>
            <a:xfrm>
              <a:off x="6722231" y="180876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2400" dirty="0" smtClean="0">
                  <a:latin typeface="Arial"/>
                  <a:ea typeface="微软雅黑"/>
                  <a:cs typeface="DFPShaoNvW5-GB" charset="-122"/>
                  <a:sym typeface="Arial"/>
                </a:rPr>
                <a:t>4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6870960" y="1293732"/>
            <a:ext cx="2248228" cy="563247"/>
            <a:chOff x="8275391" y="1266586"/>
            <a:chExt cx="2248225" cy="563247"/>
          </a:xfrm>
        </p:grpSpPr>
        <p:grpSp>
          <p:nvGrpSpPr>
            <p:cNvPr id="27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29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30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28" name="文本框 71"/>
            <p:cNvSpPr txBox="1"/>
            <p:nvPr/>
          </p:nvSpPr>
          <p:spPr>
            <a:xfrm>
              <a:off x="8902661" y="1266586"/>
              <a:ext cx="16209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平分東西</a:t>
              </a:r>
              <a:endParaRPr kumimoji="1"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7705486" y="1687313"/>
            <a:ext cx="2966373" cy="563247"/>
            <a:chOff x="8275391" y="1266586"/>
            <a:chExt cx="2966369" cy="563247"/>
          </a:xfrm>
        </p:grpSpPr>
        <p:grpSp>
          <p:nvGrpSpPr>
            <p:cNvPr id="33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49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50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41" name="文本框 71"/>
            <p:cNvSpPr txBox="1"/>
            <p:nvPr/>
          </p:nvSpPr>
          <p:spPr>
            <a:xfrm>
              <a:off x="8902661" y="1266586"/>
              <a:ext cx="23390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誰是誰的幾倍</a:t>
              </a:r>
              <a:endParaRPr kumimoji="1"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7674491" y="4789313"/>
            <a:ext cx="3458945" cy="563247"/>
            <a:chOff x="8275391" y="1266586"/>
            <a:chExt cx="3458939" cy="563247"/>
          </a:xfrm>
        </p:grpSpPr>
        <p:grpSp>
          <p:nvGrpSpPr>
            <p:cNvPr id="46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48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52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本框 71"/>
                <p:cNvSpPr txBox="1"/>
                <p:nvPr/>
              </p:nvSpPr>
              <p:spPr>
                <a:xfrm>
                  <a:off x="8902662" y="1266586"/>
                  <a:ext cx="283166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zh-TW" sz="2800" b="1" i="1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  <a:cs typeface="DFPShaoNvW5-GB" charset="-122"/>
                            <a:sym typeface="Arial"/>
                          </a:rPr>
                          <m:t>+</m:t>
                        </m:r>
                        <m:r>
                          <a:rPr kumimoji="1" lang="zh-TW" altLang="en-US" sz="28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  <a:cs typeface="DFPShaoNvW5-GB" charset="-122"/>
                            <a:sym typeface="Arial"/>
                          </a:rPr>
                          <m:t>、－、</m:t>
                        </m:r>
                        <m:r>
                          <a:rPr kumimoji="1" lang="en-US" altLang="zh-TW" sz="28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  <a:cs typeface="DFPShaoNvW5-GB" charset="-122"/>
                            <a:sym typeface="Arial"/>
                          </a:rPr>
                          <m:t>×</m:t>
                        </m:r>
                        <m:r>
                          <a:rPr kumimoji="1" lang="zh-TW" altLang="en-US" sz="28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標楷體" panose="03000509000000000000" pitchFamily="65" charset="-120"/>
                            <a:cs typeface="DFPShaoNvW5-GB" charset="-122"/>
                            <a:sym typeface="Arial"/>
                          </a:rPr>
                          <m:t>、</m:t>
                        </m:r>
                        <m:r>
                          <a:rPr kumimoji="1" lang="en-US" altLang="zh-TW" sz="2800" b="1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  <a:ea typeface="Cambria Math"/>
                            <a:cs typeface="DFPShaoNvW5-GB" charset="-122"/>
                            <a:sym typeface="Arial"/>
                          </a:rPr>
                          <m:t>÷</m:t>
                        </m:r>
                      </m:oMath>
                    </m:oMathPara>
                  </a14:m>
                  <a:endParaRPr kumimoji="1" lang="zh-CN" altLang="en-US" sz="2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DFPShaoNvW5-GB" charset="-122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47" name="文本框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2662" y="1266586"/>
                  <a:ext cx="2831668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群組 52"/>
          <p:cNvGrpSpPr/>
          <p:nvPr/>
        </p:nvGrpSpPr>
        <p:grpSpPr>
          <a:xfrm>
            <a:off x="8229012" y="2152864"/>
            <a:ext cx="2607300" cy="563247"/>
            <a:chOff x="8275391" y="1266586"/>
            <a:chExt cx="2607297" cy="563247"/>
          </a:xfrm>
        </p:grpSpPr>
        <p:grpSp>
          <p:nvGrpSpPr>
            <p:cNvPr id="54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56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57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55" name="文本框 71"/>
            <p:cNvSpPr txBox="1"/>
            <p:nvPr/>
          </p:nvSpPr>
          <p:spPr>
            <a:xfrm>
              <a:off x="8902661" y="1266586"/>
              <a:ext cx="19800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比率與比例</a:t>
              </a:r>
              <a:endParaRPr kumimoji="1"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7961436" y="3362441"/>
            <a:ext cx="2248228" cy="563247"/>
            <a:chOff x="8275391" y="1266586"/>
            <a:chExt cx="2248225" cy="563247"/>
          </a:xfrm>
        </p:grpSpPr>
        <p:grpSp>
          <p:nvGrpSpPr>
            <p:cNvPr id="59" name="组合 416"/>
            <p:cNvGrpSpPr/>
            <p:nvPr/>
          </p:nvGrpSpPr>
          <p:grpSpPr>
            <a:xfrm>
              <a:off x="8275391" y="1505833"/>
              <a:ext cx="540000" cy="324000"/>
              <a:chOff x="3610120" y="261689"/>
              <a:chExt cx="636853" cy="393183"/>
            </a:xfrm>
          </p:grpSpPr>
          <p:pic>
            <p:nvPicPr>
              <p:cNvPr id="65" name="图片 41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66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64" name="文本框 71"/>
            <p:cNvSpPr txBox="1"/>
            <p:nvPr/>
          </p:nvSpPr>
          <p:spPr>
            <a:xfrm>
              <a:off x="8902661" y="1266586"/>
              <a:ext cx="162095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DFPShaoNvW5-GB" charset="-122"/>
                  <a:sym typeface="Arial"/>
                </a:rPr>
                <a:t>等值分數</a:t>
              </a:r>
              <a:endParaRPr kumimoji="1"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381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75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25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2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42" grpId="0"/>
      <p:bldP spid="6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734554" y="1677468"/>
            <a:ext cx="4337233" cy="210271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5830" y="3974545"/>
            <a:ext cx="306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分數</a:t>
            </a:r>
            <a:r>
              <a:rPr kumimoji="1" lang="zh-TW" altLang="en-US" sz="4000" smtClean="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的運算</a:t>
            </a:r>
            <a:endParaRPr kumimoji="1" lang="zh-CN" altLang="en-US" sz="4000" dirty="0">
              <a:solidFill>
                <a:srgbClr val="44546A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2769611" y="795562"/>
            <a:ext cx="6600172" cy="5135635"/>
            <a:chOff x="-1" y="0"/>
            <a:chExt cx="2335461" cy="1802808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20498" cy="2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5084257" y="1965052"/>
            <a:ext cx="1623568" cy="1509690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  <a:sym typeface="Arial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64597" y="1860569"/>
              <a:ext cx="827972" cy="134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TW" sz="5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cs typeface="DFPShaoNvW5-GB" charset="-122"/>
                  <a:sym typeface="Arial"/>
                </a:rPr>
                <a:t>3</a:t>
              </a:r>
              <a:endParaRPr kumimoji="1" lang="zh-CN" altLang="en-US" sz="5400" dirty="0">
                <a:solidFill>
                  <a:prstClr val="black">
                    <a:lumMod val="65000"/>
                    <a:lumOff val="35000"/>
                  </a:prstClr>
                </a:solidFill>
                <a:cs typeface="DFPShaoNvW5-GB" charset="-122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25829" y="4118780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grpSp>
        <p:nvGrpSpPr>
          <p:cNvPr id="24" name="PA_组合 3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904733" y="5774235"/>
            <a:ext cx="2142907" cy="1128218"/>
            <a:chOff x="7394576" y="3627438"/>
            <a:chExt cx="1077913" cy="566738"/>
          </a:xfrm>
          <a:solidFill>
            <a:schemeClr val="tx1"/>
          </a:solidFill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  <p:sp>
          <p:nvSpPr>
            <p:cNvPr id="3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>
                <a:solidFill>
                  <a:prstClr val="black"/>
                </a:solidFill>
                <a:sym typeface="Arial"/>
              </a:endParaRPr>
            </a:p>
          </p:txBody>
        </p:sp>
      </p:grpSp>
      <p:pic>
        <p:nvPicPr>
          <p:cNvPr id="4099" name="Picture 3" descr="C:\Users\user\Desktop\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901" y="5309742"/>
            <a:ext cx="2364921" cy="154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1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4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分數的加法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D:\生根(CA)\生根分享報告\簡報用小插圖\math\math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75" y="5042010"/>
            <a:ext cx="2632315" cy="17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生根(CA)\生根分享報告\簡報用小插圖\想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781" y="308300"/>
            <a:ext cx="2045518" cy="33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標題 2"/>
              <p:cNvSpPr txBox="1">
                <a:spLocks/>
              </p:cNvSpPr>
              <p:nvPr/>
            </p:nvSpPr>
            <p:spPr>
              <a:xfrm>
                <a:off x="905780" y="1839650"/>
                <a:ext cx="1924505" cy="1051240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TW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8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4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altLang="zh-TW" sz="48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sz="4800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4800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TW" sz="4800" b="1" i="1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zh-TW" sz="40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rPr>
                  <a:t>)</a:t>
                </a:r>
                <a:endParaRPr lang="zh-TW" alt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5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780" y="1839650"/>
                <a:ext cx="1924505" cy="1051240"/>
              </a:xfrm>
              <a:prstGeom prst="rect">
                <a:avLst/>
              </a:prstGeom>
              <a:blipFill rotWithShape="1">
                <a:blip r:embed="rId5"/>
                <a:stretch>
                  <a:fillRect l="-11429" r="-6667" b="-87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2830286" y="1447801"/>
            <a:ext cx="762000" cy="190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弧形接點 3"/>
          <p:cNvCxnSpPr/>
          <p:nvPr/>
        </p:nvCxnSpPr>
        <p:spPr>
          <a:xfrm flipV="1">
            <a:off x="3614058" y="1315230"/>
            <a:ext cx="914399" cy="84013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群組 13"/>
          <p:cNvGrpSpPr/>
          <p:nvPr/>
        </p:nvGrpSpPr>
        <p:grpSpPr>
          <a:xfrm>
            <a:off x="4626429" y="362730"/>
            <a:ext cx="1153885" cy="1905000"/>
            <a:chOff x="4626429" y="362730"/>
            <a:chExt cx="1153885" cy="1905000"/>
          </a:xfrm>
        </p:grpSpPr>
        <p:sp>
          <p:nvSpPr>
            <p:cNvPr id="10" name="矩形 9"/>
            <p:cNvSpPr/>
            <p:nvPr/>
          </p:nvSpPr>
          <p:spPr>
            <a:xfrm>
              <a:off x="4789715" y="362730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4626429" y="1315230"/>
              <a:ext cx="1153885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811487" y="1337002"/>
              <a:ext cx="720000" cy="900000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17" name="弧形接點 16"/>
          <p:cNvCxnSpPr/>
          <p:nvPr/>
        </p:nvCxnSpPr>
        <p:spPr>
          <a:xfrm>
            <a:off x="3614058" y="2512660"/>
            <a:ext cx="914399" cy="840132"/>
          </a:xfrm>
          <a:prstGeom prst="curvedConnector3">
            <a:avLst>
              <a:gd name="adj1" fmla="val 50000"/>
            </a:avLst>
          </a:prstGeom>
          <a:ln w="28575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4561112" y="2400292"/>
            <a:ext cx="1164775" cy="1905000"/>
            <a:chOff x="4561112" y="2400292"/>
            <a:chExt cx="1164775" cy="1905000"/>
          </a:xfrm>
        </p:grpSpPr>
        <p:sp>
          <p:nvSpPr>
            <p:cNvPr id="18" name="矩形 17"/>
            <p:cNvSpPr/>
            <p:nvPr/>
          </p:nvSpPr>
          <p:spPr>
            <a:xfrm>
              <a:off x="4789715" y="2400292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4572002" y="3008928"/>
              <a:ext cx="11538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4811487" y="3672974"/>
              <a:ext cx="720000" cy="61200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2" name="直線接點 21"/>
            <p:cNvCxnSpPr/>
            <p:nvPr/>
          </p:nvCxnSpPr>
          <p:spPr>
            <a:xfrm>
              <a:off x="4561112" y="3629426"/>
              <a:ext cx="11538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4" y="2062851"/>
            <a:ext cx="695325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標題 2"/>
          <p:cNvSpPr txBox="1">
            <a:spLocks/>
          </p:cNvSpPr>
          <p:nvPr/>
        </p:nvSpPr>
        <p:spPr>
          <a:xfrm>
            <a:off x="6573612" y="1447801"/>
            <a:ext cx="3143864" cy="1774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2</a:t>
            </a:r>
            <a:r>
              <a:rPr lang="zh-TW" alt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塊</a:t>
            </a:r>
            <a:r>
              <a:rPr lang="en-US" altLang="zh-TW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?</a:t>
            </a:r>
          </a:p>
          <a:p>
            <a:pPr>
              <a:lnSpc>
                <a:spcPts val="5500"/>
              </a:lnSpc>
            </a:pP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大塊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小塊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弧形箭號 (上彎) 20"/>
          <p:cNvSpPr/>
          <p:nvPr/>
        </p:nvSpPr>
        <p:spPr>
          <a:xfrm>
            <a:off x="2373085" y="3853543"/>
            <a:ext cx="5660571" cy="1273628"/>
          </a:xfrm>
          <a:prstGeom prst="curvedUpArrow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3076" name="Picture 4" descr="D:\生根(CA)\生根分享報告\簡報用小插圖\想\faq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36" y="4571999"/>
            <a:ext cx="1436461" cy="143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4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分數的加法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1066365" y="4793310"/>
            <a:ext cx="2686506" cy="1905000"/>
            <a:chOff x="1066365" y="4510274"/>
            <a:chExt cx="2686506" cy="1905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標題 2"/>
                <p:cNvSpPr txBox="1">
                  <a:spLocks/>
                </p:cNvSpPr>
                <p:nvPr/>
              </p:nvSpPr>
              <p:spPr>
                <a:xfrm>
                  <a:off x="1066365" y="4902123"/>
                  <a:ext cx="1924505" cy="1051240"/>
                </a:xfrm>
                <a:prstGeom prst="rect">
                  <a:avLst/>
                </a:prstGeom>
              </p:spPr>
              <p:txBody>
                <a:bodyPr/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altLang="zh-TW" sz="4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</a:rPr>
                    <a:t>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sz="4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4800" b="1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4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altLang="zh-TW" sz="48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zh-TW" sz="48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48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4800" b="1" i="1" smtClean="0">
                              <a:solidFill>
                                <a:srgbClr val="0066FF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altLang="zh-TW" sz="40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ea"/>
                    </a:rPr>
                    <a:t>)</a:t>
                  </a:r>
                  <a:endParaRPr lang="zh-TW" altLang="en-US" sz="4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</a:endParaRPr>
                </a:p>
              </p:txBody>
            </p:sp>
          </mc:Choice>
          <mc:Fallback xmlns="">
            <p:sp>
              <p:nvSpPr>
                <p:cNvPr id="5" name="標題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365" y="4902123"/>
                  <a:ext cx="1924505" cy="105124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1392" r="-6329" b="-809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矩形 1"/>
            <p:cNvSpPr/>
            <p:nvPr/>
          </p:nvSpPr>
          <p:spPr>
            <a:xfrm>
              <a:off x="2990871" y="4510274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877435" y="952326"/>
            <a:ext cx="1153885" cy="1905000"/>
            <a:chOff x="4626429" y="362730"/>
            <a:chExt cx="1153885" cy="1905000"/>
          </a:xfrm>
        </p:grpSpPr>
        <p:sp>
          <p:nvSpPr>
            <p:cNvPr id="10" name="矩形 9"/>
            <p:cNvSpPr/>
            <p:nvPr/>
          </p:nvSpPr>
          <p:spPr>
            <a:xfrm>
              <a:off x="4789715" y="362730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接點 10"/>
            <p:cNvCxnSpPr/>
            <p:nvPr/>
          </p:nvCxnSpPr>
          <p:spPr>
            <a:xfrm>
              <a:off x="4626429" y="1315230"/>
              <a:ext cx="1153885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4811487" y="1337002"/>
              <a:ext cx="720000" cy="900000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0031584" y="990381"/>
            <a:ext cx="1164775" cy="1905000"/>
            <a:chOff x="4561112" y="2400292"/>
            <a:chExt cx="1164775" cy="1905000"/>
          </a:xfrm>
        </p:grpSpPr>
        <p:sp>
          <p:nvSpPr>
            <p:cNvPr id="18" name="矩形 17"/>
            <p:cNvSpPr/>
            <p:nvPr/>
          </p:nvSpPr>
          <p:spPr>
            <a:xfrm>
              <a:off x="4789715" y="2400292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接點 18"/>
            <p:cNvCxnSpPr/>
            <p:nvPr/>
          </p:nvCxnSpPr>
          <p:spPr>
            <a:xfrm>
              <a:off x="4572002" y="3008928"/>
              <a:ext cx="11538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4811487" y="3629426"/>
              <a:ext cx="720000" cy="661274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2" name="直線接點 21"/>
            <p:cNvCxnSpPr/>
            <p:nvPr/>
          </p:nvCxnSpPr>
          <p:spPr>
            <a:xfrm>
              <a:off x="4561112" y="3629426"/>
              <a:ext cx="11538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標題 2"/>
          <p:cNvSpPr txBox="1">
            <a:spLocks/>
          </p:cNvSpPr>
          <p:nvPr/>
        </p:nvSpPr>
        <p:spPr>
          <a:xfrm>
            <a:off x="8909403" y="6298902"/>
            <a:ext cx="3282597" cy="559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最小公倍數的需求</a:t>
            </a:r>
            <a:endParaRPr lang="zh-TW" alt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3623597" y="1023131"/>
            <a:ext cx="1153886" cy="1905000"/>
            <a:chOff x="4626428" y="362730"/>
            <a:chExt cx="1153886" cy="1905000"/>
          </a:xfrm>
        </p:grpSpPr>
        <p:sp>
          <p:nvSpPr>
            <p:cNvPr id="35" name="矩形 34"/>
            <p:cNvSpPr/>
            <p:nvPr/>
          </p:nvSpPr>
          <p:spPr>
            <a:xfrm>
              <a:off x="4789715" y="362730"/>
              <a:ext cx="762000" cy="19050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6" name="直線接點 35"/>
            <p:cNvCxnSpPr/>
            <p:nvPr/>
          </p:nvCxnSpPr>
          <p:spPr>
            <a:xfrm>
              <a:off x="4626429" y="1315230"/>
              <a:ext cx="1153885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矩形 36"/>
            <p:cNvSpPr/>
            <p:nvPr/>
          </p:nvSpPr>
          <p:spPr>
            <a:xfrm>
              <a:off x="4811487" y="1337002"/>
              <a:ext cx="720000" cy="900000"/>
            </a:xfrm>
            <a:prstGeom prst="rect">
              <a:avLst/>
            </a:prstGeom>
            <a:pattFill prst="lt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8" name="直線接點 37"/>
            <p:cNvCxnSpPr/>
            <p:nvPr/>
          </p:nvCxnSpPr>
          <p:spPr>
            <a:xfrm>
              <a:off x="4626429" y="672973"/>
              <a:ext cx="1153885" cy="0"/>
            </a:xfrm>
            <a:prstGeom prst="line">
              <a:avLst/>
            </a:prstGeom>
            <a:ln w="28575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4626428" y="998535"/>
              <a:ext cx="1153885" cy="0"/>
            </a:xfrm>
            <a:prstGeom prst="line">
              <a:avLst/>
            </a:prstGeom>
            <a:ln w="28575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4626429" y="1652687"/>
              <a:ext cx="1153885" cy="0"/>
            </a:xfrm>
            <a:prstGeom prst="line">
              <a:avLst/>
            </a:prstGeom>
            <a:ln w="28575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4626428" y="1978249"/>
              <a:ext cx="1153885" cy="0"/>
            </a:xfrm>
            <a:prstGeom prst="line">
              <a:avLst/>
            </a:prstGeom>
            <a:ln w="28575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群組 3"/>
          <p:cNvGrpSpPr/>
          <p:nvPr/>
        </p:nvGrpSpPr>
        <p:grpSpPr>
          <a:xfrm>
            <a:off x="2084544" y="1094441"/>
            <a:ext cx="1545914" cy="1140065"/>
            <a:chOff x="2084544" y="1094441"/>
            <a:chExt cx="1545914" cy="1140065"/>
          </a:xfrm>
        </p:grpSpPr>
        <p:pic>
          <p:nvPicPr>
            <p:cNvPr id="29" name="Picture 3" descr="D:\vito\分享報告\簡報用小插圖\分數\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2459" y="1629668"/>
              <a:ext cx="1230084" cy="60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標題 2"/>
            <p:cNvSpPr txBox="1">
              <a:spLocks/>
            </p:cNvSpPr>
            <p:nvPr/>
          </p:nvSpPr>
          <p:spPr>
            <a:xfrm>
              <a:off x="2084544" y="1094441"/>
              <a:ext cx="1545914" cy="55909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3600" b="1" dirty="0" smtClean="0">
                  <a:solidFill>
                    <a:srgbClr val="FF66FF"/>
                  </a:solidFill>
                  <a:latin typeface="+mj-ea"/>
                </a:rPr>
                <a:t>再</a:t>
              </a:r>
              <a:r>
                <a:rPr lang="en-US" altLang="zh-TW" sz="3600" b="1" dirty="0" smtClean="0">
                  <a:solidFill>
                    <a:srgbClr val="FF66FF"/>
                  </a:solidFill>
                  <a:latin typeface="+mj-ea"/>
                </a:rPr>
                <a:t>3</a:t>
              </a:r>
              <a:r>
                <a:rPr lang="zh-TW" altLang="en-US" sz="3600" b="1" dirty="0" smtClean="0">
                  <a:solidFill>
                    <a:srgbClr val="FF66FF"/>
                  </a:solidFill>
                  <a:latin typeface="+mj-ea"/>
                </a:rPr>
                <a:t>分</a:t>
              </a:r>
              <a:endParaRPr lang="zh-TW" altLang="en-US" sz="3600" b="1" dirty="0">
                <a:solidFill>
                  <a:srgbClr val="FF66FF"/>
                </a:solidFill>
                <a:latin typeface="+mj-ea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8505475" y="990381"/>
            <a:ext cx="1545914" cy="1260408"/>
            <a:chOff x="8505475" y="990381"/>
            <a:chExt cx="1545914" cy="1260408"/>
          </a:xfrm>
        </p:grpSpPr>
        <p:pic>
          <p:nvPicPr>
            <p:cNvPr id="24" name="Picture 3" descr="D:\vito\分享報告\簡報用小插圖\分數\7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4143" y="1645951"/>
              <a:ext cx="1248579" cy="604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標題 2"/>
            <p:cNvSpPr txBox="1">
              <a:spLocks/>
            </p:cNvSpPr>
            <p:nvPr/>
          </p:nvSpPr>
          <p:spPr>
            <a:xfrm>
              <a:off x="8505475" y="990381"/>
              <a:ext cx="1545914" cy="55909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TW" altLang="en-US" sz="3600" b="1" dirty="0" smtClean="0">
                  <a:solidFill>
                    <a:srgbClr val="0099FF"/>
                  </a:solidFill>
                  <a:latin typeface="+mj-ea"/>
                </a:rPr>
                <a:t>再</a:t>
              </a:r>
              <a:r>
                <a:rPr lang="en-US" altLang="zh-TW" sz="3600" b="1" dirty="0" smtClean="0">
                  <a:solidFill>
                    <a:srgbClr val="0099FF"/>
                  </a:solidFill>
                  <a:latin typeface="+mj-ea"/>
                </a:rPr>
                <a:t>2</a:t>
              </a:r>
              <a:r>
                <a:rPr lang="zh-TW" altLang="en-US" sz="3600" b="1" dirty="0" smtClean="0">
                  <a:solidFill>
                    <a:srgbClr val="0099FF"/>
                  </a:solidFill>
                  <a:latin typeface="+mj-ea"/>
                </a:rPr>
                <a:t>分</a:t>
              </a:r>
              <a:endParaRPr lang="zh-TW" altLang="en-US" sz="3600" b="1" dirty="0">
                <a:solidFill>
                  <a:srgbClr val="0099FF"/>
                </a:solidFill>
                <a:latin typeface="+mj-ea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標題 2"/>
              <p:cNvSpPr txBox="1">
                <a:spLocks/>
              </p:cNvSpPr>
              <p:nvPr/>
            </p:nvSpPr>
            <p:spPr>
              <a:xfrm>
                <a:off x="919632" y="2993226"/>
                <a:ext cx="4905649" cy="116477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0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altLang="zh-TW" sz="3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zh-TW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49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32" y="2993226"/>
                <a:ext cx="4905649" cy="11647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群組 5"/>
          <p:cNvGrpSpPr/>
          <p:nvPr/>
        </p:nvGrpSpPr>
        <p:grpSpPr>
          <a:xfrm>
            <a:off x="7201284" y="1023131"/>
            <a:ext cx="1225030" cy="1905000"/>
            <a:chOff x="7201284" y="1023131"/>
            <a:chExt cx="1225030" cy="1905000"/>
          </a:xfrm>
        </p:grpSpPr>
        <p:grpSp>
          <p:nvGrpSpPr>
            <p:cNvPr id="42" name="群組 41"/>
            <p:cNvGrpSpPr/>
            <p:nvPr/>
          </p:nvGrpSpPr>
          <p:grpSpPr>
            <a:xfrm>
              <a:off x="7201284" y="1023131"/>
              <a:ext cx="1164775" cy="1905000"/>
              <a:chOff x="4561112" y="2400292"/>
              <a:chExt cx="1164775" cy="1905000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4789715" y="2400292"/>
                <a:ext cx="762000" cy="1905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4" name="直線接點 43"/>
              <p:cNvCxnSpPr/>
              <p:nvPr/>
            </p:nvCxnSpPr>
            <p:spPr>
              <a:xfrm>
                <a:off x="4572002" y="3008928"/>
                <a:ext cx="115388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矩形 44"/>
              <p:cNvSpPr/>
              <p:nvPr/>
            </p:nvSpPr>
            <p:spPr>
              <a:xfrm>
                <a:off x="4811487" y="3629426"/>
                <a:ext cx="720000" cy="661274"/>
              </a:xfrm>
              <a:prstGeom prst="rect">
                <a:avLst/>
              </a:prstGeom>
              <a:pattFill prst="ltDn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46" name="直線接點 45"/>
              <p:cNvCxnSpPr/>
              <p:nvPr/>
            </p:nvCxnSpPr>
            <p:spPr>
              <a:xfrm>
                <a:off x="4561112" y="3629426"/>
                <a:ext cx="1153885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直線接點 50"/>
            <p:cNvCxnSpPr/>
            <p:nvPr/>
          </p:nvCxnSpPr>
          <p:spPr>
            <a:xfrm>
              <a:off x="7223056" y="1322488"/>
              <a:ext cx="1153885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7223056" y="1953859"/>
              <a:ext cx="1153885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7272429" y="2595106"/>
              <a:ext cx="1153885" cy="0"/>
            </a:xfrm>
            <a:prstGeom prst="line">
              <a:avLst/>
            </a:prstGeom>
            <a:ln w="28575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標題 2"/>
              <p:cNvSpPr txBox="1">
                <a:spLocks/>
              </p:cNvSpPr>
              <p:nvPr/>
            </p:nvSpPr>
            <p:spPr>
              <a:xfrm>
                <a:off x="6307318" y="2993226"/>
                <a:ext cx="5133267" cy="1164772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zh-TW" sz="3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altLang="zh-TW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altLang="zh-TW" sz="3600" b="1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3600" b="1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zh-TW" altLang="en-US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54" name="標題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7318" y="2993226"/>
                <a:ext cx="5133267" cy="116477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/>
          <p:cNvCxnSpPr/>
          <p:nvPr/>
        </p:nvCxnSpPr>
        <p:spPr>
          <a:xfrm>
            <a:off x="4963886" y="1333374"/>
            <a:ext cx="2016000" cy="0"/>
          </a:xfrm>
          <a:prstGeom prst="straightConnector1">
            <a:avLst/>
          </a:prstGeom>
          <a:ln w="28575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/>
          <p:cNvCxnSpPr/>
          <p:nvPr/>
        </p:nvCxnSpPr>
        <p:spPr>
          <a:xfrm>
            <a:off x="4963886" y="1658936"/>
            <a:ext cx="2016000" cy="0"/>
          </a:xfrm>
          <a:prstGeom prst="straightConnector1">
            <a:avLst/>
          </a:prstGeom>
          <a:ln w="28575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4963886" y="1953859"/>
            <a:ext cx="2016000" cy="0"/>
          </a:xfrm>
          <a:prstGeom prst="straightConnector1">
            <a:avLst/>
          </a:prstGeom>
          <a:ln w="28575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>
          <a:xfrm>
            <a:off x="4963886" y="2285747"/>
            <a:ext cx="2016000" cy="0"/>
          </a:xfrm>
          <a:prstGeom prst="straightConnector1">
            <a:avLst/>
          </a:prstGeom>
          <a:ln w="28575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4963886" y="2595106"/>
            <a:ext cx="2016000" cy="0"/>
          </a:xfrm>
          <a:prstGeom prst="straightConnector1">
            <a:avLst/>
          </a:prstGeom>
          <a:ln w="28575">
            <a:solidFill>
              <a:srgbClr val="00800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48" y="5443391"/>
            <a:ext cx="538198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群組 15"/>
          <p:cNvGrpSpPr/>
          <p:nvPr/>
        </p:nvGrpSpPr>
        <p:grpSpPr>
          <a:xfrm>
            <a:off x="4461801" y="4793310"/>
            <a:ext cx="2422460" cy="1930581"/>
            <a:chOff x="4461801" y="4510274"/>
            <a:chExt cx="2422460" cy="1930581"/>
          </a:xfrm>
        </p:grpSpPr>
        <p:grpSp>
          <p:nvGrpSpPr>
            <p:cNvPr id="60" name="群組 59"/>
            <p:cNvGrpSpPr/>
            <p:nvPr/>
          </p:nvGrpSpPr>
          <p:grpSpPr>
            <a:xfrm>
              <a:off x="4461801" y="4510274"/>
              <a:ext cx="1153886" cy="1905000"/>
              <a:chOff x="4626428" y="362730"/>
              <a:chExt cx="1153886" cy="1905000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4789715" y="362730"/>
                <a:ext cx="762000" cy="1905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2" name="直線接點 61"/>
              <p:cNvCxnSpPr/>
              <p:nvPr/>
            </p:nvCxnSpPr>
            <p:spPr>
              <a:xfrm>
                <a:off x="4626429" y="1315230"/>
                <a:ext cx="1153885" cy="0"/>
              </a:xfrm>
              <a:prstGeom prst="line">
                <a:avLst/>
              </a:prstGeom>
              <a:ln w="28575">
                <a:solidFill>
                  <a:srgbClr val="00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矩形 62"/>
              <p:cNvSpPr/>
              <p:nvPr/>
            </p:nvSpPr>
            <p:spPr>
              <a:xfrm>
                <a:off x="4811487" y="1337002"/>
                <a:ext cx="720000" cy="900000"/>
              </a:xfrm>
              <a:prstGeom prst="rect">
                <a:avLst/>
              </a:prstGeom>
              <a:pattFill prst="ltUpDiag">
                <a:fgClr>
                  <a:srgbClr val="FF0000"/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64" name="直線接點 63"/>
              <p:cNvCxnSpPr/>
              <p:nvPr/>
            </p:nvCxnSpPr>
            <p:spPr>
              <a:xfrm>
                <a:off x="4626429" y="672973"/>
                <a:ext cx="1153885" cy="0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接點 64"/>
              <p:cNvCxnSpPr/>
              <p:nvPr/>
            </p:nvCxnSpPr>
            <p:spPr>
              <a:xfrm>
                <a:off x="4626428" y="998535"/>
                <a:ext cx="1153885" cy="0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接點 65"/>
              <p:cNvCxnSpPr/>
              <p:nvPr/>
            </p:nvCxnSpPr>
            <p:spPr>
              <a:xfrm>
                <a:off x="4626429" y="1652687"/>
                <a:ext cx="1153885" cy="0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接點 66"/>
              <p:cNvCxnSpPr/>
              <p:nvPr/>
            </p:nvCxnSpPr>
            <p:spPr>
              <a:xfrm>
                <a:off x="4626428" y="1978249"/>
                <a:ext cx="1153885" cy="0"/>
              </a:xfrm>
              <a:prstGeom prst="line">
                <a:avLst/>
              </a:prstGeom>
              <a:ln w="28575">
                <a:solidFill>
                  <a:srgbClr val="FF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群組 67"/>
            <p:cNvGrpSpPr/>
            <p:nvPr/>
          </p:nvGrpSpPr>
          <p:grpSpPr>
            <a:xfrm>
              <a:off x="5659231" y="4535855"/>
              <a:ext cx="1225030" cy="1905000"/>
              <a:chOff x="7201284" y="1023131"/>
              <a:chExt cx="1225030" cy="1905000"/>
            </a:xfrm>
          </p:grpSpPr>
          <p:grpSp>
            <p:nvGrpSpPr>
              <p:cNvPr id="69" name="群組 68"/>
              <p:cNvGrpSpPr/>
              <p:nvPr/>
            </p:nvGrpSpPr>
            <p:grpSpPr>
              <a:xfrm>
                <a:off x="7201284" y="1023131"/>
                <a:ext cx="1164775" cy="1905000"/>
                <a:chOff x="4561112" y="2400292"/>
                <a:chExt cx="1164775" cy="1905000"/>
              </a:xfrm>
            </p:grpSpPr>
            <p:sp>
              <p:nvSpPr>
                <p:cNvPr id="73" name="矩形 72"/>
                <p:cNvSpPr/>
                <p:nvPr/>
              </p:nvSpPr>
              <p:spPr>
                <a:xfrm>
                  <a:off x="4789715" y="2400292"/>
                  <a:ext cx="762000" cy="190500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74" name="直線接點 73"/>
                <p:cNvCxnSpPr/>
                <p:nvPr/>
              </p:nvCxnSpPr>
              <p:spPr>
                <a:xfrm>
                  <a:off x="4572002" y="3008928"/>
                  <a:ext cx="1153885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矩形 74"/>
                <p:cNvSpPr/>
                <p:nvPr/>
              </p:nvSpPr>
              <p:spPr>
                <a:xfrm>
                  <a:off x="4811487" y="3629426"/>
                  <a:ext cx="720000" cy="661274"/>
                </a:xfrm>
                <a:prstGeom prst="rect">
                  <a:avLst/>
                </a:prstGeom>
                <a:pattFill prst="ltDnDiag">
                  <a:fgClr>
                    <a:schemeClr val="accent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76" name="直線接點 75"/>
                <p:cNvCxnSpPr/>
                <p:nvPr/>
              </p:nvCxnSpPr>
              <p:spPr>
                <a:xfrm>
                  <a:off x="4561112" y="3629426"/>
                  <a:ext cx="1153885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直線接點 69"/>
              <p:cNvCxnSpPr/>
              <p:nvPr/>
            </p:nvCxnSpPr>
            <p:spPr>
              <a:xfrm>
                <a:off x="7223056" y="1322488"/>
                <a:ext cx="115388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接點 70"/>
              <p:cNvCxnSpPr/>
              <p:nvPr/>
            </p:nvCxnSpPr>
            <p:spPr>
              <a:xfrm>
                <a:off x="7223056" y="1953859"/>
                <a:ext cx="115388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接點 71"/>
              <p:cNvCxnSpPr/>
              <p:nvPr/>
            </p:nvCxnSpPr>
            <p:spPr>
              <a:xfrm>
                <a:off x="7272429" y="2595106"/>
                <a:ext cx="1153885" cy="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7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18" y="5478429"/>
            <a:ext cx="538198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群組 77"/>
          <p:cNvGrpSpPr/>
          <p:nvPr/>
        </p:nvGrpSpPr>
        <p:grpSpPr>
          <a:xfrm>
            <a:off x="7508374" y="4829777"/>
            <a:ext cx="1153885" cy="1905000"/>
            <a:chOff x="7233942" y="1023131"/>
            <a:chExt cx="1153885" cy="1905000"/>
          </a:xfrm>
        </p:grpSpPr>
        <p:grpSp>
          <p:nvGrpSpPr>
            <p:cNvPr id="79" name="群組 78"/>
            <p:cNvGrpSpPr/>
            <p:nvPr/>
          </p:nvGrpSpPr>
          <p:grpSpPr>
            <a:xfrm>
              <a:off x="7233942" y="1023131"/>
              <a:ext cx="1153885" cy="1905000"/>
              <a:chOff x="4593770" y="2400292"/>
              <a:chExt cx="1153885" cy="1905000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4789715" y="2400292"/>
                <a:ext cx="762000" cy="190500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4811487" y="2744788"/>
                <a:ext cx="720000" cy="1535026"/>
              </a:xfrm>
              <a:prstGeom prst="rect">
                <a:avLst/>
              </a:prstGeom>
              <a:pattFill prst="ltDnDiag">
                <a:fgClr>
                  <a:srgbClr val="008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84" name="直線接點 83"/>
              <p:cNvCxnSpPr/>
              <p:nvPr/>
            </p:nvCxnSpPr>
            <p:spPr>
              <a:xfrm>
                <a:off x="4593770" y="3008928"/>
                <a:ext cx="11538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接點 85"/>
              <p:cNvCxnSpPr/>
              <p:nvPr/>
            </p:nvCxnSpPr>
            <p:spPr>
              <a:xfrm>
                <a:off x="4593770" y="3629426"/>
                <a:ext cx="115388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直線接點 79"/>
            <p:cNvCxnSpPr/>
            <p:nvPr/>
          </p:nvCxnSpPr>
          <p:spPr>
            <a:xfrm>
              <a:off x="7233942" y="1322488"/>
              <a:ext cx="115388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/>
            <p:nvPr/>
          </p:nvCxnSpPr>
          <p:spPr>
            <a:xfrm>
              <a:off x="7233942" y="1953859"/>
              <a:ext cx="115388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>
              <a:off x="7233942" y="2595106"/>
              <a:ext cx="115388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D:\生根(CA)\生根分享報告\簡報用小插圖\math\math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228" y="4887001"/>
            <a:ext cx="1677462" cy="138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群組 22"/>
          <p:cNvGrpSpPr/>
          <p:nvPr/>
        </p:nvGrpSpPr>
        <p:grpSpPr>
          <a:xfrm>
            <a:off x="2084545" y="3849843"/>
            <a:ext cx="5619774" cy="1124936"/>
            <a:chOff x="2084545" y="3566807"/>
            <a:chExt cx="5619774" cy="1124936"/>
          </a:xfrm>
        </p:grpSpPr>
        <p:sp>
          <p:nvSpPr>
            <p:cNvPr id="12" name="弧形箭號 (下彎) 11"/>
            <p:cNvSpPr/>
            <p:nvPr/>
          </p:nvSpPr>
          <p:spPr>
            <a:xfrm>
              <a:off x="2084545" y="3962400"/>
              <a:ext cx="5619774" cy="729343"/>
            </a:xfrm>
            <a:prstGeom prst="curvedDownArrow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4762001" y="3566807"/>
                  <a:ext cx="1936749" cy="969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000" b="1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altLang="zh-TW" sz="3000" b="1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30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TW" sz="30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TW" sz="30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</a:rPr>
                              <m:t>𝟔</m:t>
                            </m:r>
                          </m:den>
                        </m:f>
                        <m:r>
                          <a:rPr lang="en-US" altLang="zh-TW" sz="3000" b="1" i="1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30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+mj-ea"/>
                              </a:rPr>
                            </m:ctrlPr>
                          </m:fPr>
                          <m:num>
                            <m:r>
                              <a:rPr lang="en-US" altLang="zh-TW" sz="3000" b="1" i="1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+mj-ea"/>
                              </a:rPr>
                              <m:t>𝟓</m:t>
                            </m:r>
                          </m:num>
                          <m:den>
                            <m:r>
                              <a:rPr lang="en-US" altLang="zh-TW" sz="3000" b="1" i="1">
                                <a:solidFill>
                                  <a:srgbClr val="FF00FF"/>
                                </a:solidFill>
                                <a:latin typeface="Cambria Math"/>
                                <a:ea typeface="+mj-ea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zh-TW" altLang="en-US" sz="3000" dirty="0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2001" y="3566807"/>
                  <a:ext cx="1936749" cy="96904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文字方塊 16"/>
          <p:cNvSpPr txBox="1"/>
          <p:nvPr/>
        </p:nvSpPr>
        <p:spPr>
          <a:xfrm>
            <a:off x="5366860" y="838200"/>
            <a:ext cx="1446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一樣大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3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5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3" y="54675"/>
            <a:ext cx="4787609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短除法算最小公倍數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D:\生根(CA)\生根分享報告\簡報用小插圖\math\math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75" y="5042010"/>
            <a:ext cx="2632315" cy="17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309" y="1088571"/>
            <a:ext cx="9177687" cy="365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917372" y="5098188"/>
            <a:ext cx="5040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計算哪裡有問題</a:t>
            </a:r>
            <a:r>
              <a:rPr lang="en-US" altLang="zh-TW" sz="5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?</a:t>
            </a:r>
            <a:endParaRPr lang="zh-TW" altLang="en-US" sz="50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" name="Picture 2" descr="D:\生根(CA)\生根分享報告\簡報用小插圖\想\想(png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3" y="4002420"/>
            <a:ext cx="1848553" cy="247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1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7317304" y="54675"/>
            <a:ext cx="4787609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短除法的紀錄演化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23158" y="390444"/>
            <a:ext cx="5578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求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24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與</a:t>
            </a:r>
            <a:r>
              <a:rPr lang="en-US" altLang="zh-TW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30</a:t>
            </a:r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的最小公倍數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9" name="Picture 3" descr="C:\Users\User\Desktop\寫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976" y="5402988"/>
            <a:ext cx="1943450" cy="13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026" y="1246866"/>
            <a:ext cx="4241573" cy="78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64" y="2204811"/>
            <a:ext cx="8291804" cy="72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7" y="3135985"/>
            <a:ext cx="8233159" cy="96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15" y="4283800"/>
            <a:ext cx="7815942" cy="194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User\Desktop\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254" y="2466733"/>
            <a:ext cx="1979036" cy="112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User\Desktop\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93" y="3702548"/>
            <a:ext cx="1944750" cy="116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91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8741262" y="738404"/>
            <a:ext cx="1822053" cy="186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382895" y="1838646"/>
            <a:ext cx="6269393" cy="2901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500"/>
              </a:lnSpc>
            </a:pPr>
            <a:r>
              <a:rPr lang="zh-TW" altLang="en-US" sz="4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</a:t>
            </a:r>
            <a:r>
              <a:rPr lang="zh-TW" altLang="en-US" sz="4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加法、減法</a:t>
            </a:r>
            <a:endParaRPr lang="en-US" altLang="zh-TW" sz="4200" b="1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2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分成</a:t>
            </a:r>
            <a:r>
              <a:rPr lang="zh-TW" altLang="en-US" sz="4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一樣大才能一起算</a:t>
            </a:r>
            <a:endParaRPr lang="en-US" altLang="zh-TW" sz="4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異分母要先通分</a:t>
            </a:r>
            <a:endParaRPr lang="en-US" altLang="zh-TW" sz="4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200" b="1" dirty="0">
                <a:solidFill>
                  <a:prstClr val="black"/>
                </a:solidFill>
                <a:latin typeface="+mn-ea"/>
                <a:ea typeface="+mn-ea"/>
              </a:rPr>
              <a:t>短</a:t>
            </a:r>
            <a:r>
              <a:rPr lang="zh-TW" altLang="en-US" sz="4200" b="1" dirty="0" smtClean="0">
                <a:solidFill>
                  <a:prstClr val="black"/>
                </a:solidFill>
                <a:latin typeface="+mn-ea"/>
                <a:ea typeface="+mn-ea"/>
              </a:rPr>
              <a:t>除法的演進過程</a:t>
            </a:r>
            <a:endParaRPr lang="zh-TW" altLang="en-US" sz="4200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0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4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分數的乘法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8" name="Picture 4" descr="D:\生根(CA)\生根分享報告\簡報用小插圖\想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085" y="3362004"/>
            <a:ext cx="1992099" cy="3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7" y="2499333"/>
            <a:ext cx="827685" cy="19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2"/>
          <p:cNvSpPr txBox="1">
            <a:spLocks/>
          </p:cNvSpPr>
          <p:nvPr/>
        </p:nvSpPr>
        <p:spPr>
          <a:xfrm>
            <a:off x="2521620" y="1083092"/>
            <a:ext cx="2067234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怎麼讀</a:t>
            </a:r>
            <a:r>
              <a:rPr lang="en-US" altLang="zh-TW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b="1" dirty="0">
              <a:solidFill>
                <a:prstClr val="black">
                  <a:lumMod val="50000"/>
                  <a:lumOff val="50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6971311" y="267817"/>
            <a:ext cx="2067234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連連看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標題 2"/>
          <p:cNvSpPr txBox="1">
            <a:spLocks/>
          </p:cNvSpPr>
          <p:nvPr/>
        </p:nvSpPr>
        <p:spPr>
          <a:xfrm>
            <a:off x="2123767" y="2372510"/>
            <a:ext cx="286294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</a:rPr>
              <a:t>三分，之二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</a:endParaRPr>
          </a:p>
        </p:txBody>
      </p:sp>
      <p:sp>
        <p:nvSpPr>
          <p:cNvPr id="12" name="標題 2"/>
          <p:cNvSpPr txBox="1">
            <a:spLocks/>
          </p:cNvSpPr>
          <p:nvPr/>
        </p:nvSpPr>
        <p:spPr>
          <a:xfrm>
            <a:off x="2123766" y="3842081"/>
            <a:ext cx="286294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三分之，二</a:t>
            </a:r>
            <a:endParaRPr lang="zh-TW" altLang="en-US" sz="4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左大括弧 1"/>
          <p:cNvSpPr/>
          <p:nvPr/>
        </p:nvSpPr>
        <p:spPr>
          <a:xfrm>
            <a:off x="1568595" y="2708279"/>
            <a:ext cx="379948" cy="1469571"/>
          </a:xfrm>
          <a:prstGeom prst="leftBrace">
            <a:avLst>
              <a:gd name="adj1" fmla="val 28388"/>
              <a:gd name="adj2" fmla="val 47778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031" name="Picture 7" descr="C:\Users\User\Desktop\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11" y="1111123"/>
            <a:ext cx="3672000" cy="14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11" y="2600458"/>
            <a:ext cx="2448000" cy="141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36" y="4111042"/>
            <a:ext cx="2448000" cy="27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左大括弧 18"/>
          <p:cNvSpPr/>
          <p:nvPr/>
        </p:nvSpPr>
        <p:spPr>
          <a:xfrm>
            <a:off x="5541880" y="1892433"/>
            <a:ext cx="379948" cy="3691938"/>
          </a:xfrm>
          <a:prstGeom prst="leftBrace">
            <a:avLst>
              <a:gd name="adj1" fmla="val 28388"/>
              <a:gd name="adj2" fmla="val 47778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8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56534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分數的乘法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109488" y="1386463"/>
            <a:ext cx="1244919" cy="1537793"/>
            <a:chOff x="1109488" y="1386463"/>
            <a:chExt cx="1244919" cy="15377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1109488" y="1386463"/>
                  <a:ext cx="535305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5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000" b="1" i="1" kern="100">
                                <a:solidFill>
                                  <a:srgbClr val="00B0F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9488" y="1386463"/>
                  <a:ext cx="535305" cy="153779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6" name="Picture 2" descr="C:\Users\user\Desktop\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332" y="1547133"/>
              <a:ext cx="600075" cy="1362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488" y="2144473"/>
            <a:ext cx="695325" cy="4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547133"/>
            <a:ext cx="6191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群組 5"/>
          <p:cNvGrpSpPr/>
          <p:nvPr/>
        </p:nvGrpSpPr>
        <p:grpSpPr>
          <a:xfrm>
            <a:off x="4125685" y="1058776"/>
            <a:ext cx="653144" cy="1401395"/>
            <a:chOff x="4125685" y="1058776"/>
            <a:chExt cx="653144" cy="14013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4125685" y="1058776"/>
                  <a:ext cx="535305" cy="1133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3600" b="1" i="1" kern="10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b="1" i="1" kern="10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 kern="100">
                                <a:solidFill>
                                  <a:srgbClr val="FF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3600" kern="100">
                    <a:solidFill>
                      <a:srgbClr val="FF0000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3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25685" y="1058776"/>
                  <a:ext cx="535305" cy="113306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向右箭號 1"/>
            <p:cNvSpPr/>
            <p:nvPr/>
          </p:nvSpPr>
          <p:spPr>
            <a:xfrm>
              <a:off x="4125686" y="2209800"/>
              <a:ext cx="653143" cy="2503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8" name="Picture 4" descr="C:\Users\user\Desktop\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24" y="1547133"/>
            <a:ext cx="5905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群組 6"/>
          <p:cNvGrpSpPr/>
          <p:nvPr/>
        </p:nvGrpSpPr>
        <p:grpSpPr>
          <a:xfrm>
            <a:off x="5725886" y="1625309"/>
            <a:ext cx="653143" cy="867290"/>
            <a:chOff x="5725886" y="1625309"/>
            <a:chExt cx="653143" cy="867290"/>
          </a:xfrm>
        </p:grpSpPr>
        <p:sp>
          <p:nvSpPr>
            <p:cNvPr id="15" name="向右箭號 14"/>
            <p:cNvSpPr/>
            <p:nvPr/>
          </p:nvSpPr>
          <p:spPr>
            <a:xfrm>
              <a:off x="5725886" y="2242228"/>
              <a:ext cx="653143" cy="25037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文字方塊 364"/>
            <p:cNvSpPr txBox="1">
              <a:spLocks noChangeArrowheads="1"/>
            </p:cNvSpPr>
            <p:nvPr/>
          </p:nvSpPr>
          <p:spPr bwMode="auto">
            <a:xfrm>
              <a:off x="5784804" y="1625309"/>
              <a:ext cx="5353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r>
                <a:rPr lang="en-US" altLang="zh-TW" sz="3600" b="1" kern="100" smtClean="0">
                  <a:solidFill>
                    <a:srgbClr val="FF0000"/>
                  </a:solidFill>
                  <a:latin typeface="微软雅黑"/>
                  <a:cs typeface="Times New Roman"/>
                </a:rPr>
                <a:t>2</a:t>
              </a:r>
              <a:endParaRPr lang="zh-TW" altLang="en-US" sz="3600" b="1" kern="100">
                <a:solidFill>
                  <a:srgbClr val="FF0000"/>
                </a:solidFill>
                <a:latin typeface="微软雅黑"/>
                <a:cs typeface="Times New Roman"/>
              </a:endParaRPr>
            </a:p>
          </p:txBody>
        </p:sp>
      </p:grpSp>
      <p:pic>
        <p:nvPicPr>
          <p:cNvPr id="1029" name="Picture 5" descr="C:\Users\user\Desktop\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547133"/>
            <a:ext cx="12001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3887901" y="185062"/>
            <a:ext cx="3317762" cy="1156194"/>
            <a:chOff x="3887901" y="185062"/>
            <a:chExt cx="3317762" cy="1156194"/>
          </a:xfrm>
        </p:grpSpPr>
        <p:sp>
          <p:nvSpPr>
            <p:cNvPr id="3" name="弧形箭號 (下彎) 2"/>
            <p:cNvSpPr/>
            <p:nvPr/>
          </p:nvSpPr>
          <p:spPr>
            <a:xfrm>
              <a:off x="3887901" y="720770"/>
              <a:ext cx="3221945" cy="620486"/>
            </a:xfrm>
            <a:prstGeom prst="curved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3887901" y="185062"/>
                  <a:ext cx="3317762" cy="9596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000" b="1" i="1" kern="100">
                                <a:solidFill>
                                  <a:srgbClr val="00B0F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華康中圓體"/>
                            <a:cs typeface="Times New Roman"/>
                          </a:rPr>
                          <m:t>=</m:t>
                        </m:r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華康中圓體"/>
                            <a:cs typeface="Times New Roman"/>
                          </a:rPr>
                          <m:t>𝟏</m:t>
                        </m:r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  <m:r>
                          <a:rPr lang="en-US" altLang="zh-TW" sz="3000" b="1" i="1" kern="100" smtClean="0">
                            <a:solidFill>
                              <a:srgbClr val="0099FF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a:rPr lang="en-US" altLang="zh-TW" sz="3000" b="1" i="1" kern="100" smtClean="0">
                            <a:solidFill>
                              <a:srgbClr val="00B0F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</m:oMath>
                    </m:oMathPara>
                  </a14:m>
                  <a:endParaRPr lang="zh-TW" altLang="en-US" sz="3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9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7901" y="185062"/>
                  <a:ext cx="3317762" cy="95968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82" y="2119111"/>
            <a:ext cx="695325" cy="4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68" y="1594758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群組 11"/>
          <p:cNvGrpSpPr/>
          <p:nvPr/>
        </p:nvGrpSpPr>
        <p:grpSpPr>
          <a:xfrm>
            <a:off x="1000627" y="4543316"/>
            <a:ext cx="1253799" cy="1537793"/>
            <a:chOff x="1000627" y="4543316"/>
            <a:chExt cx="1253799" cy="15377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1000627" y="4543316"/>
                  <a:ext cx="535305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5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000" b="1" i="1" kern="100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2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00627" y="4543316"/>
                  <a:ext cx="535305" cy="153779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31" name="Picture 7" descr="C:\Users\user\Desktop\7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401" y="4709509"/>
              <a:ext cx="58102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944" y="5179435"/>
            <a:ext cx="695325" cy="4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user\Desktop\7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32" y="4626412"/>
            <a:ext cx="5810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3934731" y="4623792"/>
            <a:ext cx="653143" cy="896702"/>
            <a:chOff x="3934731" y="4623792"/>
            <a:chExt cx="653143" cy="896702"/>
          </a:xfrm>
        </p:grpSpPr>
        <p:sp>
          <p:nvSpPr>
            <p:cNvPr id="26" name="向右箭號 25"/>
            <p:cNvSpPr/>
            <p:nvPr/>
          </p:nvSpPr>
          <p:spPr>
            <a:xfrm>
              <a:off x="3934731" y="5270123"/>
              <a:ext cx="653143" cy="2503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文字方塊 364"/>
            <p:cNvSpPr txBox="1">
              <a:spLocks noChangeArrowheads="1"/>
            </p:cNvSpPr>
            <p:nvPr/>
          </p:nvSpPr>
          <p:spPr bwMode="auto">
            <a:xfrm>
              <a:off x="3989161" y="4623792"/>
              <a:ext cx="5353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r>
                <a:rPr lang="en-US" altLang="zh-TW" sz="3600" b="1" kern="100" smtClean="0">
                  <a:solidFill>
                    <a:srgbClr val="FF00FF"/>
                  </a:solidFill>
                  <a:latin typeface="微软雅黑"/>
                  <a:cs typeface="Times New Roman"/>
                </a:rPr>
                <a:t>2</a:t>
              </a:r>
              <a:endParaRPr lang="zh-TW" altLang="en-US" sz="3600" b="1" kern="100">
                <a:solidFill>
                  <a:srgbClr val="FF00FF"/>
                </a:solidFill>
                <a:latin typeface="微软雅黑"/>
                <a:cs typeface="Times New Roman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168623" y="4268010"/>
            <a:ext cx="653143" cy="1277532"/>
            <a:chOff x="5458232" y="4242961"/>
            <a:chExt cx="653143" cy="1277532"/>
          </a:xfrm>
        </p:grpSpPr>
        <p:sp>
          <p:nvSpPr>
            <p:cNvPr id="29" name="向右箭號 28"/>
            <p:cNvSpPr/>
            <p:nvPr/>
          </p:nvSpPr>
          <p:spPr>
            <a:xfrm>
              <a:off x="5458232" y="5270122"/>
              <a:ext cx="653143" cy="2503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5499734" y="4242961"/>
                  <a:ext cx="535305" cy="1133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3600" b="1" i="1" kern="10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600" b="1" i="1" kern="10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1" kern="100">
                                <a:solidFill>
                                  <a:srgbClr val="FF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3600" kern="100">
                    <a:solidFill>
                      <a:srgbClr val="FF0000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>
            <p:sp>
              <p:nvSpPr>
                <p:cNvPr id="35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99734" y="4242961"/>
                  <a:ext cx="535305" cy="113306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群組 17"/>
          <p:cNvGrpSpPr/>
          <p:nvPr/>
        </p:nvGrpSpPr>
        <p:grpSpPr>
          <a:xfrm>
            <a:off x="3843491" y="3201209"/>
            <a:ext cx="3693585" cy="1182716"/>
            <a:chOff x="3625553" y="2920094"/>
            <a:chExt cx="3221945" cy="1182716"/>
          </a:xfrm>
        </p:grpSpPr>
        <p:sp>
          <p:nvSpPr>
            <p:cNvPr id="36" name="弧形箭號 (下彎) 35"/>
            <p:cNvSpPr/>
            <p:nvPr/>
          </p:nvSpPr>
          <p:spPr>
            <a:xfrm>
              <a:off x="3625553" y="3482324"/>
              <a:ext cx="3221945" cy="620486"/>
            </a:xfrm>
            <a:prstGeom prst="curvedDown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3668712" y="2920094"/>
                  <a:ext cx="3178786" cy="9596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3000" b="1" i="1" kern="100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3000" b="1" i="1" kern="100">
                                <a:solidFill>
                                  <a:srgbClr val="000000"/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華康中圓體"/>
                            <a:cs typeface="Times New Roman"/>
                          </a:rPr>
                          <m:t>=</m:t>
                        </m:r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華康中圓體"/>
                            <a:cs typeface="Times New Roman"/>
                          </a:rPr>
                          <m:t>𝟏</m:t>
                        </m:r>
                        <m:r>
                          <a:rPr lang="en-US" altLang="zh-TW" sz="3000" b="1" i="1" kern="100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a:rPr lang="en-US" altLang="zh-TW" sz="3000" b="1" i="1" kern="100" smtClean="0">
                            <a:solidFill>
                              <a:srgbClr val="008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  <m:r>
                          <a:rPr lang="en-US" altLang="zh-TW" sz="3000" b="1" i="1" kern="10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TW" sz="3000" b="1" i="1" kern="10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3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7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68712" y="2920094"/>
                  <a:ext cx="3178786" cy="959686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36" name="Picture 12" descr="D:\vito\分享報告\簡報用小插圖\分數\5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080" y="5520494"/>
            <a:ext cx="1231985" cy="12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vito\分享報告\簡報用小插圖\分數\2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268" y="4155911"/>
            <a:ext cx="1459593" cy="115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:\vito\分享報告\簡報用小插圖\分數\3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3253">
            <a:off x="10221832" y="4973510"/>
            <a:ext cx="1890748" cy="183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vito\分享報告\簡報用小插圖\想\2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012" y="26969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群組 22"/>
          <p:cNvGrpSpPr/>
          <p:nvPr/>
        </p:nvGrpSpPr>
        <p:grpSpPr>
          <a:xfrm>
            <a:off x="4601104" y="4626412"/>
            <a:ext cx="1288083" cy="1383138"/>
            <a:chOff x="4601104" y="4626412"/>
            <a:chExt cx="1288083" cy="1383138"/>
          </a:xfrm>
        </p:grpSpPr>
        <p:pic>
          <p:nvPicPr>
            <p:cNvPr id="41" name="Picture 7" descr="C:\Users\user\Desktop\7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306" y="4637950"/>
              <a:ext cx="58102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7" descr="C:\Users\user\Desktop\7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331" y="4626412"/>
              <a:ext cx="58102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直線接點 20"/>
            <p:cNvCxnSpPr/>
            <p:nvPr/>
          </p:nvCxnSpPr>
          <p:spPr>
            <a:xfrm>
              <a:off x="4601104" y="5509608"/>
              <a:ext cx="126171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4627474" y="5106838"/>
              <a:ext cx="126171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6952424" y="4703739"/>
            <a:ext cx="1288083" cy="1383138"/>
            <a:chOff x="6734704" y="4703739"/>
            <a:chExt cx="1288083" cy="1383138"/>
          </a:xfrm>
        </p:grpSpPr>
        <p:pic>
          <p:nvPicPr>
            <p:cNvPr id="48" name="Picture 7" descr="C:\Users\user\Desktop\7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906" y="4715277"/>
              <a:ext cx="58102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7" descr="C:\Users\user\Desktop\7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931" y="4703739"/>
              <a:ext cx="581025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0" name="直線接點 49"/>
            <p:cNvCxnSpPr/>
            <p:nvPr/>
          </p:nvCxnSpPr>
          <p:spPr>
            <a:xfrm>
              <a:off x="6734704" y="5586935"/>
              <a:ext cx="126171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6880156" y="4766719"/>
              <a:ext cx="439200" cy="783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7451957" y="4775950"/>
              <a:ext cx="439200" cy="783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1" name="直線接點 50"/>
            <p:cNvCxnSpPr/>
            <p:nvPr/>
          </p:nvCxnSpPr>
          <p:spPr>
            <a:xfrm>
              <a:off x="6761074" y="5184165"/>
              <a:ext cx="126171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660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vito\分享報告\簡報用小插圖\想\11(png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767445"/>
            <a:ext cx="1855787" cy="299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2"/>
          <p:cNvSpPr txBox="1">
            <a:spLocks/>
          </p:cNvSpPr>
          <p:nvPr/>
        </p:nvSpPr>
        <p:spPr>
          <a:xfrm>
            <a:off x="9022734" y="9508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分數的乘法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 descr="D:\vito\分享報告\簡報用小插圖\math\math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779" y="4673235"/>
            <a:ext cx="3109232" cy="203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364"/>
          <p:cNvSpPr txBox="1">
            <a:spLocks noChangeArrowheads="1"/>
          </p:cNvSpPr>
          <p:nvPr/>
        </p:nvSpPr>
        <p:spPr bwMode="auto">
          <a:xfrm>
            <a:off x="366713" y="621357"/>
            <a:ext cx="54564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zh-TW" altLang="en-US" sz="5000" b="1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软雅黑"/>
                <a:cs typeface="Times New Roman"/>
              </a:rPr>
              <a:t>試看看你會怎麼教</a:t>
            </a:r>
            <a:endParaRPr lang="zh-TW" altLang="en-US" sz="5000" b="1" kern="100">
              <a:solidFill>
                <a:prstClr val="black">
                  <a:lumMod val="50000"/>
                  <a:lumOff val="50000"/>
                </a:prstClr>
              </a:solidFill>
              <a:latin typeface="微软雅黑"/>
              <a:cs typeface="Times New Roman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865388" y="2291419"/>
            <a:ext cx="3365778" cy="1644831"/>
            <a:chOff x="2887488" y="1999319"/>
            <a:chExt cx="3365778" cy="16448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2887488" y="1999319"/>
                  <a:ext cx="3030712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  <m:r>
                          <a:rPr lang="en-US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𝟓</m:t>
                            </m:r>
                          </m:den>
                        </m:f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=</m:t>
                        </m:r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87488" y="1999319"/>
                  <a:ext cx="3030712" cy="153779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2" name="Picture 4" descr="D:\vito\分享報告\簡報用小插圖\想\Q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314" y="2056285"/>
              <a:ext cx="1212952" cy="1587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3" name="Picture 5" descr="D:\vito\分享報告\簡報用小插圖\分數\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25" y="5965058"/>
            <a:ext cx="2703512" cy="74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vito\分享報告\簡報用小插圖\分數\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919" y="6003925"/>
            <a:ext cx="24384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00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3112">
            <a:off x="7852763" y="881017"/>
            <a:ext cx="2471976" cy="253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263901" y="2639263"/>
            <a:ext cx="5934104" cy="1431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800" b="1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分數乘分數</a:t>
            </a:r>
            <a:endParaRPr lang="en-US" altLang="zh-TW" sz="4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ts val="5500"/>
              </a:lnSpc>
            </a:pPr>
            <a:r>
              <a:rPr lang="zh-TW" altLang="en-US" sz="4800" b="1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再幾分</a:t>
            </a:r>
            <a:r>
              <a:rPr lang="zh-TW" altLang="en-US" sz="4800" b="1" smtClean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再幾</a:t>
            </a:r>
            <a:r>
              <a:rPr lang="zh-TW" altLang="en-US" sz="4800" b="1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倍取</a:t>
            </a:r>
            <a:endParaRPr lang="zh-TW" altLang="en-US" sz="4800" b="1" dirty="0">
              <a:solidFill>
                <a:prstClr val="black">
                  <a:lumMod val="50000"/>
                  <a:lumOff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1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生根(CA)\生根分享報告\簡報用小插圖\想\q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71" y="1371600"/>
            <a:ext cx="9248468" cy="534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71"/>
          <p:cNvSpPr txBox="1"/>
          <p:nvPr/>
        </p:nvSpPr>
        <p:spPr>
          <a:xfrm>
            <a:off x="4038601" y="544286"/>
            <a:ext cx="40930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5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  <a:cs typeface="DFPShaoNvW5-GB" charset="-122"/>
                <a:sym typeface="Arial"/>
              </a:rPr>
              <a:t>分數動動腦</a:t>
            </a:r>
            <a:endParaRPr kumimoji="1" lang="zh-CN" altLang="en-US" sz="5000" b="1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  <a:cs typeface="DFPShaoNvW5-GB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9022734" y="9508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分數的除法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364"/>
          <p:cNvSpPr txBox="1">
            <a:spLocks noChangeArrowheads="1"/>
          </p:cNvSpPr>
          <p:nvPr/>
        </p:nvSpPr>
        <p:spPr bwMode="auto">
          <a:xfrm>
            <a:off x="150812" y="190470"/>
            <a:ext cx="64023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zh-TW" altLang="en-US" sz="5000" b="1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怎麼談分數除以分數</a:t>
            </a:r>
            <a:endParaRPr lang="zh-TW" altLang="en-US" sz="5000" b="1" kern="100">
              <a:solidFill>
                <a:prstClr val="black">
                  <a:lumMod val="50000"/>
                  <a:lumOff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364"/>
              <p:cNvSpPr txBox="1">
                <a:spLocks noChangeArrowheads="1"/>
              </p:cNvSpPr>
              <p:nvPr/>
            </p:nvSpPr>
            <p:spPr bwMode="auto">
              <a:xfrm>
                <a:off x="2079227" y="1581820"/>
                <a:ext cx="1783556" cy="153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÷</m:t>
                      </m:r>
                      <m:f>
                        <m:fPr>
                          <m:ctrlP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𝟑</m:t>
                          </m:r>
                        </m:num>
                        <m:den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9227" y="1581820"/>
                <a:ext cx="1783556" cy="15377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D:\vito\分享報告\簡報用小插圖\math\math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963" y="4819650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vito\分享報告\簡報用小插圖\想\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81500"/>
            <a:ext cx="2370666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vito\分享報告\簡報用小插圖\分數\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15" y="2258773"/>
            <a:ext cx="695325" cy="43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364"/>
              <p:cNvSpPr txBox="1">
                <a:spLocks noChangeArrowheads="1"/>
              </p:cNvSpPr>
              <p:nvPr/>
            </p:nvSpPr>
            <p:spPr bwMode="auto">
              <a:xfrm>
                <a:off x="4733527" y="1629550"/>
                <a:ext cx="4364436" cy="153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𝟐</m:t>
                          </m:r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𝟑</m:t>
                          </m:r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𝟒</m:t>
                          </m:r>
                        </m:den>
                      </m:f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÷</m:t>
                      </m:r>
                      <m:f>
                        <m:fPr>
                          <m:ctrlP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𝟑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𝟑</m:t>
                          </m:r>
                        </m:num>
                        <m:den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𝟒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×</m:t>
                          </m:r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14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3527" y="1629550"/>
                <a:ext cx="4364436" cy="153779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/>
          <p:cNvGrpSpPr/>
          <p:nvPr/>
        </p:nvGrpSpPr>
        <p:grpSpPr>
          <a:xfrm>
            <a:off x="4733527" y="2590800"/>
            <a:ext cx="3923992" cy="576543"/>
            <a:chOff x="4733527" y="2590800"/>
            <a:chExt cx="3923992" cy="576543"/>
          </a:xfrm>
        </p:grpSpPr>
        <p:sp>
          <p:nvSpPr>
            <p:cNvPr id="3" name="矩形 2"/>
            <p:cNvSpPr/>
            <p:nvPr/>
          </p:nvSpPr>
          <p:spPr>
            <a:xfrm>
              <a:off x="4733527" y="2590800"/>
              <a:ext cx="1705373" cy="576543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952146" y="2590800"/>
              <a:ext cx="1705373" cy="576543"/>
            </a:xfrm>
            <a:prstGeom prst="rect">
              <a:avLst/>
            </a:prstGeom>
            <a:noFill/>
            <a:ln w="381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6553201" y="3276600"/>
            <a:ext cx="5372099" cy="917154"/>
            <a:chOff x="6553201" y="3276600"/>
            <a:chExt cx="5372099" cy="917154"/>
          </a:xfrm>
        </p:grpSpPr>
        <p:cxnSp>
          <p:nvCxnSpPr>
            <p:cNvPr id="6" name="直線單箭頭接點 5"/>
            <p:cNvCxnSpPr/>
            <p:nvPr/>
          </p:nvCxnSpPr>
          <p:spPr>
            <a:xfrm flipH="1" flipV="1">
              <a:off x="6553201" y="3276600"/>
              <a:ext cx="2927175" cy="440432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H="1" flipV="1">
              <a:off x="8657520" y="3276600"/>
              <a:ext cx="821443" cy="393700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標題 2"/>
            <p:cNvSpPr txBox="1">
              <a:spLocks/>
            </p:cNvSpPr>
            <p:nvPr/>
          </p:nvSpPr>
          <p:spPr>
            <a:xfrm>
              <a:off x="9385300" y="3522216"/>
              <a:ext cx="2540000" cy="67153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zh-TW" altLang="en-US" sz="3600" b="1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/>
                </a:rPr>
                <a:t>分一樣大塊</a:t>
              </a:r>
              <a:endParaRPr lang="zh-TW" altLang="en-US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465335" y="3607962"/>
            <a:ext cx="6389864" cy="861774"/>
            <a:chOff x="3465335" y="3607962"/>
            <a:chExt cx="6389864" cy="861774"/>
          </a:xfrm>
        </p:grpSpPr>
        <p:pic>
          <p:nvPicPr>
            <p:cNvPr id="24" name="Picture 3" descr="D:\vito\分享報告\簡報用小插圖\分數\7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335" y="3814890"/>
              <a:ext cx="695325" cy="43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4247576" y="3607962"/>
                  <a:ext cx="5607623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(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𝟐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𝟒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)÷(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𝟑</m:t>
                        </m:r>
                        <m:r>
                          <a:rPr lang="en-US" altLang="zh-TW" sz="5000" b="1" i="1" kern="1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r>
                          <a:rPr lang="en-US" altLang="zh-TW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𝟑</m:t>
                        </m:r>
                        <m:r>
                          <a:rPr lang="en-US" altLang="zh-TW" sz="5000" b="1" i="1" kern="10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)</m:t>
                        </m:r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6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47576" y="3607962"/>
                  <a:ext cx="5607623" cy="86177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群組 6"/>
          <p:cNvGrpSpPr/>
          <p:nvPr/>
        </p:nvGrpSpPr>
        <p:grpSpPr>
          <a:xfrm>
            <a:off x="3466350" y="4643613"/>
            <a:ext cx="3010650" cy="1537793"/>
            <a:chOff x="3466350" y="4643613"/>
            <a:chExt cx="3010650" cy="1537793"/>
          </a:xfrm>
        </p:grpSpPr>
        <p:pic>
          <p:nvPicPr>
            <p:cNvPr id="27" name="Picture 3" descr="D:\vito\分享報告\簡報用小插圖\分數\7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6350" y="5256288"/>
              <a:ext cx="695325" cy="43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4485568" y="4643613"/>
                  <a:ext cx="1991432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×</m:t>
                            </m:r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×</m:t>
                            </m:r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8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85568" y="4643613"/>
                  <a:ext cx="1991432" cy="153779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9368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2"/>
          <p:cNvSpPr txBox="1">
            <a:spLocks/>
          </p:cNvSpPr>
          <p:nvPr/>
        </p:nvSpPr>
        <p:spPr>
          <a:xfrm>
            <a:off x="9022734" y="9508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40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分數的除法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364"/>
          <p:cNvSpPr txBox="1">
            <a:spLocks noChangeArrowheads="1"/>
          </p:cNvSpPr>
          <p:nvPr/>
        </p:nvSpPr>
        <p:spPr bwMode="auto">
          <a:xfrm>
            <a:off x="150812" y="190470"/>
            <a:ext cx="64023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r>
              <a:rPr lang="zh-TW" altLang="en-US" sz="5000" b="1" kern="100" smtClean="0">
                <a:solidFill>
                  <a:prstClr val="black">
                    <a:lumMod val="50000"/>
                    <a:lumOff val="50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怎麼談分數除以分數</a:t>
            </a:r>
            <a:endParaRPr lang="zh-TW" altLang="en-US" sz="5000" b="1" kern="100">
              <a:solidFill>
                <a:prstClr val="black">
                  <a:lumMod val="50000"/>
                  <a:lumOff val="50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</p:txBody>
      </p:sp>
      <p:sp>
        <p:nvSpPr>
          <p:cNvPr id="23" name="標題 2"/>
          <p:cNvSpPr txBox="1">
            <a:spLocks/>
          </p:cNvSpPr>
          <p:nvPr/>
        </p:nvSpPr>
        <p:spPr>
          <a:xfrm>
            <a:off x="9385300" y="3709494"/>
            <a:ext cx="2540000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同時縮小</a:t>
            </a:r>
            <a:endParaRPr lang="zh-TW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364"/>
              <p:cNvSpPr txBox="1">
                <a:spLocks noChangeArrowheads="1"/>
              </p:cNvSpPr>
              <p:nvPr/>
            </p:nvSpPr>
            <p:spPr bwMode="auto">
              <a:xfrm>
                <a:off x="3329427" y="2245319"/>
                <a:ext cx="2459831" cy="153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×</m:t>
                      </m:r>
                      <m:r>
                        <a:rPr lang="en-US" altLang="zh-TW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𝟒</m:t>
                      </m:r>
                    </m:oMath>
                  </m:oMathPara>
                </a14:m>
                <a:endParaRPr lang="zh-TW" altLang="en-US" sz="5000" kern="100" dirty="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28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9427" y="2245319"/>
                <a:ext cx="2459831" cy="153779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6" descr="C:\Users\User\Desktop\mathtre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014" y="4762500"/>
            <a:ext cx="2570843" cy="192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56933" y="997617"/>
            <a:ext cx="7451545" cy="1593183"/>
            <a:chOff x="56933" y="997617"/>
            <a:chExt cx="7451545" cy="15931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4477544" y="997620"/>
                  <a:ext cx="678656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77544" y="997620"/>
                  <a:ext cx="678656" cy="153779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1" descr="C:\Users\User\Desktop\1050319\調查1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6933" y="1004120"/>
              <a:ext cx="2063387" cy="1586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6616700" y="997617"/>
                  <a:ext cx="891778" cy="15377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zh-TW" sz="5000" b="1" i="1" kern="100" smtClean="0">
                                <a:solidFill>
                                  <a:prstClr val="black">
                                    <a:lumMod val="65000"/>
                                    <a:lumOff val="3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1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6700" y="997617"/>
                  <a:ext cx="891778" cy="153779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5595584" y="1428507"/>
                  <a:ext cx="768350" cy="8617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5000" b="1" i="1" kern="100" smtClean="0">
                            <a:solidFill>
                              <a:prstClr val="black">
                                <a:lumMod val="65000"/>
                                <a:lumOff val="3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÷</m:t>
                        </m:r>
                      </m:oMath>
                    </m:oMathPara>
                  </a14:m>
                  <a:endParaRPr lang="zh-TW" altLang="en-US" sz="5000" kern="100">
                    <a:solidFill>
                      <a:prstClr val="black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2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95584" y="1428507"/>
                  <a:ext cx="768350" cy="86177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364"/>
              <p:cNvSpPr txBox="1">
                <a:spLocks noChangeArrowheads="1"/>
              </p:cNvSpPr>
              <p:nvPr/>
            </p:nvSpPr>
            <p:spPr bwMode="auto">
              <a:xfrm>
                <a:off x="5570184" y="2664957"/>
                <a:ext cx="768350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÷</m:t>
                      </m:r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25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0184" y="2664957"/>
                <a:ext cx="768350" cy="86177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364"/>
              <p:cNvSpPr txBox="1">
                <a:spLocks noChangeArrowheads="1"/>
              </p:cNvSpPr>
              <p:nvPr/>
            </p:nvSpPr>
            <p:spPr bwMode="auto">
              <a:xfrm>
                <a:off x="6427589" y="2690357"/>
                <a:ext cx="891778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𝟑</m:t>
                      </m:r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29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7589" y="2690357"/>
                <a:ext cx="891778" cy="86177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64"/>
              <p:cNvSpPr txBox="1">
                <a:spLocks noChangeArrowheads="1"/>
              </p:cNvSpPr>
              <p:nvPr/>
            </p:nvSpPr>
            <p:spPr bwMode="auto">
              <a:xfrm>
                <a:off x="3329427" y="3695854"/>
                <a:ext cx="2459831" cy="1537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華康中圓體"/>
                              <a:cs typeface="Times New Roman"/>
                            </a:rPr>
                            <m:t>𝟑</m:t>
                          </m:r>
                        </m:den>
                      </m:f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×</m:t>
                      </m:r>
                      <m:f>
                        <m:fPr>
                          <m:ctrlP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𝟒</m:t>
                          </m:r>
                        </m:num>
                        <m:den>
                          <m:r>
                            <a:rPr lang="en-US" altLang="zh-TW" sz="5000" b="1" i="1" kern="100" smtClean="0">
                              <a:solidFill>
                                <a:prstClr val="black">
                                  <a:lumMod val="65000"/>
                                  <a:lumOff val="35000"/>
                                </a:prstClr>
                              </a:solidFill>
                              <a:latin typeface="Cambria Math"/>
                              <a:ea typeface="Cambria Math"/>
                              <a:cs typeface="Times New Roman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zh-TW" altLang="en-US" sz="5000" kern="100" dirty="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31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29427" y="3695854"/>
                <a:ext cx="2459831" cy="153779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64"/>
              <p:cNvSpPr txBox="1">
                <a:spLocks noChangeArrowheads="1"/>
              </p:cNvSpPr>
              <p:nvPr/>
            </p:nvSpPr>
            <p:spPr bwMode="auto">
              <a:xfrm>
                <a:off x="5570184" y="4115492"/>
                <a:ext cx="768350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000" b="1" i="1" kern="100" smtClean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÷</m:t>
                      </m:r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32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70184" y="4115492"/>
                <a:ext cx="768350" cy="86177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64"/>
              <p:cNvSpPr txBox="1">
                <a:spLocks noChangeArrowheads="1"/>
              </p:cNvSpPr>
              <p:nvPr/>
            </p:nvSpPr>
            <p:spPr bwMode="auto">
              <a:xfrm>
                <a:off x="6427589" y="4115492"/>
                <a:ext cx="891778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5000" b="1" i="1" kern="10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zh-TW" altLang="en-US" sz="5000" kern="100">
                  <a:solidFill>
                    <a:prstClr val="black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33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7589" y="4115492"/>
                <a:ext cx="891778" cy="86177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弧形箭號 (左彎) 11"/>
          <p:cNvSpPr/>
          <p:nvPr/>
        </p:nvSpPr>
        <p:spPr>
          <a:xfrm>
            <a:off x="7620000" y="1656194"/>
            <a:ext cx="508000" cy="1541250"/>
          </a:xfrm>
          <a:prstGeom prst="curved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64"/>
              <p:cNvSpPr txBox="1">
                <a:spLocks noChangeArrowheads="1"/>
              </p:cNvSpPr>
              <p:nvPr/>
            </p:nvSpPr>
            <p:spPr bwMode="auto">
              <a:xfrm>
                <a:off x="8039100" y="2034032"/>
                <a:ext cx="1348014" cy="800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4600" b="1" i="1" kern="100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×</m:t>
                      </m:r>
                      <m:r>
                        <a:rPr lang="en-US" altLang="zh-TW" sz="4600" b="1" i="1" kern="100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𝟒</m:t>
                      </m:r>
                    </m:oMath>
                  </m:oMathPara>
                </a14:m>
                <a:endParaRPr lang="zh-TW" altLang="en-US" sz="4600" kern="100">
                  <a:solidFill>
                    <a:srgbClr val="FF00FF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34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9100" y="2034032"/>
                <a:ext cx="1348014" cy="80021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弧形箭號 (左彎) 34"/>
          <p:cNvSpPr/>
          <p:nvPr/>
        </p:nvSpPr>
        <p:spPr>
          <a:xfrm flipH="1">
            <a:off x="2963751" y="1758000"/>
            <a:ext cx="508000" cy="1541250"/>
          </a:xfrm>
          <a:prstGeom prst="curvedLef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64"/>
              <p:cNvSpPr txBox="1">
                <a:spLocks noChangeArrowheads="1"/>
              </p:cNvSpPr>
              <p:nvPr/>
            </p:nvSpPr>
            <p:spPr bwMode="auto">
              <a:xfrm>
                <a:off x="1730037" y="2013032"/>
                <a:ext cx="1348014" cy="800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TW" sz="4600" b="1" i="1" kern="100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×</m:t>
                      </m:r>
                      <m:r>
                        <a:rPr lang="en-US" altLang="zh-TW" sz="4600" b="1" i="1" kern="100" smtClean="0">
                          <a:solidFill>
                            <a:srgbClr val="FF00FF"/>
                          </a:solidFill>
                          <a:latin typeface="Cambria Math"/>
                          <a:ea typeface="Cambria Math"/>
                          <a:cs typeface="Times New Roman"/>
                        </a:rPr>
                        <m:t>𝟒</m:t>
                      </m:r>
                    </m:oMath>
                  </m:oMathPara>
                </a14:m>
                <a:endParaRPr lang="zh-TW" altLang="en-US" sz="4600" kern="100">
                  <a:solidFill>
                    <a:srgbClr val="FF00FF"/>
                  </a:solidFill>
                  <a:latin typeface="Calibri"/>
                  <a:ea typeface="新細明體"/>
                  <a:cs typeface="Times New Roman"/>
                </a:endParaRPr>
              </a:p>
            </p:txBody>
          </p:sp>
        </mc:Choice>
        <mc:Fallback xmlns="">
          <p:sp>
            <p:nvSpPr>
              <p:cNvPr id="36" name="文字方塊 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0037" y="2013032"/>
                <a:ext cx="1348014" cy="80021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7501512" y="3351312"/>
            <a:ext cx="1767114" cy="1417632"/>
            <a:chOff x="7501512" y="3351312"/>
            <a:chExt cx="1767114" cy="1417632"/>
          </a:xfrm>
        </p:grpSpPr>
        <p:sp>
          <p:nvSpPr>
            <p:cNvPr id="37" name="弧形箭號 (左彎) 36"/>
            <p:cNvSpPr/>
            <p:nvPr/>
          </p:nvSpPr>
          <p:spPr>
            <a:xfrm>
              <a:off x="7501512" y="3506874"/>
              <a:ext cx="508000" cy="1255626"/>
            </a:xfrm>
            <a:prstGeom prst="curved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7920612" y="3351312"/>
                  <a:ext cx="1348014" cy="1417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4600" b="1" i="1" kern="100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4600" kern="100">
                    <a:solidFill>
                      <a:srgbClr val="FF00FF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8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20612" y="3351312"/>
                  <a:ext cx="1348014" cy="14176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群組 3"/>
          <p:cNvGrpSpPr/>
          <p:nvPr/>
        </p:nvGrpSpPr>
        <p:grpSpPr>
          <a:xfrm>
            <a:off x="1635697" y="3448408"/>
            <a:ext cx="1823914" cy="1417632"/>
            <a:chOff x="1635697" y="3448408"/>
            <a:chExt cx="1823914" cy="1417632"/>
          </a:xfrm>
        </p:grpSpPr>
        <p:sp>
          <p:nvSpPr>
            <p:cNvPr id="39" name="弧形箭號 (左彎) 38"/>
            <p:cNvSpPr/>
            <p:nvPr/>
          </p:nvSpPr>
          <p:spPr>
            <a:xfrm flipH="1">
              <a:off x="2951611" y="3649270"/>
              <a:ext cx="508000" cy="1205884"/>
            </a:xfrm>
            <a:prstGeom prst="curvedLef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文字方塊 364"/>
                <p:cNvSpPr txBox="1">
                  <a:spLocks noChangeArrowheads="1"/>
                </p:cNvSpPr>
                <p:nvPr/>
              </p:nvSpPr>
              <p:spPr bwMode="auto">
                <a:xfrm>
                  <a:off x="1635697" y="3448408"/>
                  <a:ext cx="1348014" cy="14176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TW" sz="4600" b="1" i="1" kern="100" smtClean="0">
                            <a:solidFill>
                              <a:srgbClr val="FF00FF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TW" sz="4600" b="1" i="1" kern="100" smtClean="0">
                                <a:solidFill>
                                  <a:srgbClr val="FF00FF"/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4600" kern="100" dirty="0">
                    <a:solidFill>
                      <a:srgbClr val="FF00FF"/>
                    </a:solidFill>
                    <a:latin typeface="Calibri"/>
                    <a:ea typeface="新細明體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40" name="文字方塊 3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35697" y="3448408"/>
                  <a:ext cx="1348014" cy="14176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群組 4"/>
          <p:cNvGrpSpPr/>
          <p:nvPr/>
        </p:nvGrpSpPr>
        <p:grpSpPr>
          <a:xfrm>
            <a:off x="3488516" y="5355253"/>
            <a:ext cx="2853646" cy="1422249"/>
            <a:chOff x="2335098" y="5246396"/>
            <a:chExt cx="2853646" cy="1422249"/>
          </a:xfrm>
        </p:grpSpPr>
        <p:pic>
          <p:nvPicPr>
            <p:cNvPr id="41" name="Picture 3" descr="D:\vito\分享報告\簡報用小插圖\分數\7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098" y="5741647"/>
              <a:ext cx="695325" cy="431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3451537" y="5246396"/>
                  <a:ext cx="1737207" cy="142224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zh-TW" altLang="en-US" sz="4600" b="1" i="1" kern="100" smtClean="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4600" b="1" i="1" kern="10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TW" sz="4600" b="1" i="1" kern="10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華康中圓體"/>
                                <a:cs typeface="Times New Roman"/>
                              </a:rPr>
                              <m:t>𝟑</m:t>
                            </m:r>
                          </m:den>
                        </m:f>
                        <m:r>
                          <a:rPr lang="en-US" altLang="zh-TW" sz="4600" b="1" i="1" kern="10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×</m:t>
                        </m:r>
                        <m:f>
                          <m:fPr>
                            <m:ctrlPr>
                              <a:rPr lang="en-US" altLang="zh-TW" sz="4600" b="1" i="1" kern="10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en-US" altLang="zh-TW" sz="4600" b="1" i="1" kern="10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𝟒</m:t>
                            </m:r>
                          </m:num>
                          <m:den>
                            <m:r>
                              <a:rPr lang="en-US" altLang="zh-TW" sz="4600" b="1" i="1" kern="100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/>
                                <a:ea typeface="Cambria Math"/>
                                <a:cs typeface="Times New Roman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zh-TW" altLang="en-US" sz="46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1537" y="5246396"/>
                  <a:ext cx="1737207" cy="1422249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標題 2"/>
          <p:cNvSpPr txBox="1">
            <a:spLocks/>
          </p:cNvSpPr>
          <p:nvPr/>
        </p:nvSpPr>
        <p:spPr>
          <a:xfrm>
            <a:off x="9385300" y="2140942"/>
            <a:ext cx="2540000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b="1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</a:rPr>
              <a:t>同時放大</a:t>
            </a:r>
            <a:endParaRPr lang="zh-TW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45297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5" grpId="0"/>
      <p:bldP spid="29" grpId="0"/>
      <p:bldP spid="31" grpId="0"/>
      <p:bldP spid="32" grpId="0"/>
      <p:bldP spid="33" grpId="0"/>
      <p:bldP spid="12" grpId="0" animBg="1"/>
      <p:bldP spid="34" grpId="0"/>
      <p:bldP spid="35" grpId="0" animBg="1"/>
      <p:bldP spid="3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9490176" y="676325"/>
            <a:ext cx="2104881" cy="215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548742" y="2078132"/>
            <a:ext cx="6993874" cy="31628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500"/>
              </a:lnSpc>
            </a:pPr>
            <a:r>
              <a:rPr lang="zh-TW" altLang="en-US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分數除以分數</a:t>
            </a:r>
            <a:endParaRPr lang="en-US" altLang="zh-TW" sz="4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通分分母</a:t>
            </a:r>
            <a:r>
              <a:rPr lang="en-US" altLang="zh-TW" sz="4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一樣大</a:t>
            </a:r>
            <a:r>
              <a:rPr lang="en-US" altLang="zh-TW" sz="4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比分子</a:t>
            </a:r>
            <a:endParaRPr lang="en-US" altLang="zh-TW" sz="4200" b="1" dirty="0" smtClean="0">
              <a:solidFill>
                <a:prstClr val="black">
                  <a:lumMod val="50000"/>
                  <a:lumOff val="50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200" b="1" dirty="0" smtClean="0">
                <a:solidFill>
                  <a:prstClr val="black"/>
                </a:solidFill>
                <a:latin typeface="新細明體"/>
              </a:rPr>
              <a:t>把除數變成</a:t>
            </a:r>
            <a:r>
              <a:rPr lang="en-US" altLang="zh-TW" sz="4200" b="1" dirty="0" smtClean="0">
                <a:solidFill>
                  <a:prstClr val="black"/>
                </a:solidFill>
                <a:latin typeface="新細明體"/>
              </a:rPr>
              <a:t>1</a:t>
            </a:r>
          </a:p>
          <a:p>
            <a:pPr marL="571500" indent="-571500">
              <a:lnSpc>
                <a:spcPts val="5500"/>
              </a:lnSpc>
              <a:buFont typeface="Wingdings" panose="05000000000000000000" pitchFamily="2" charset="2"/>
              <a:buChar char="Ø"/>
            </a:pPr>
            <a:r>
              <a:rPr lang="zh-TW" alt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/>
                <a:ea typeface="微软雅黑"/>
                <a:cs typeface="+mn-cs"/>
              </a:rPr>
              <a:t>除以分數就是乘以倒數</a:t>
            </a:r>
            <a:endParaRPr lang="zh-TW" altLang="en-US" sz="4200" b="1" dirty="0">
              <a:solidFill>
                <a:prstClr val="black"/>
              </a:solidFill>
              <a:latin typeface="MisterEarl BT" panose="03080802020302020203" pitchFamily="66" charset="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2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2"/>
          <p:cNvSpPr txBox="1">
            <a:spLocks/>
          </p:cNvSpPr>
          <p:nvPr/>
        </p:nvSpPr>
        <p:spPr>
          <a:xfrm>
            <a:off x="3722080" y="599134"/>
            <a:ext cx="8112217" cy="12876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數的</a:t>
            </a:r>
            <a:r>
              <a:rPr lang="zh-TW" altLang="en-US" sz="4000" smtClean="0">
                <a:solidFill>
                  <a:schemeClr val="tx1">
                    <a:lumMod val="50000"/>
                    <a:lumOff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涵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/>
                <a:ea typeface="新細明體"/>
              </a:rPr>
              <a:t>：</a:t>
            </a:r>
            <a:r>
              <a:rPr lang="zh-TW" altLang="en-US" sz="400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TW" alt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分再</a:t>
            </a:r>
            <a:r>
              <a:rPr lang="zh-TW" altLang="en-US" sz="400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000" b="1" smtClean="0">
                <a:latin typeface="+mj-ea"/>
              </a:rPr>
              <a:t>分</a:t>
            </a:r>
            <a:r>
              <a:rPr lang="zh-TW" altLang="en-US" sz="4000" b="1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子是</a:t>
            </a:r>
            <a:r>
              <a:rPr lang="zh-TW" altLang="en-US" sz="4000" b="1" smtClean="0">
                <a:latin typeface="+mj-ea"/>
              </a:rPr>
              <a:t> </a:t>
            </a:r>
            <a:endParaRPr lang="en-US" altLang="zh-TW" sz="4000" b="1" smtClean="0">
              <a:latin typeface="+mj-ea"/>
            </a:endParaRPr>
          </a:p>
          <a:p>
            <a:r>
              <a:rPr lang="zh-TW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</a:t>
            </a:r>
            <a:r>
              <a:rPr lang="zh-TW" altLang="en-US" sz="4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                     分母</a:t>
            </a:r>
            <a:r>
              <a:rPr lang="zh-TW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的幾</a:t>
            </a:r>
            <a:r>
              <a:rPr lang="zh-TW" altLang="en-US" sz="4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倍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、</a:t>
            </a:r>
            <a:r>
              <a:rPr lang="zh-TW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比值</a:t>
            </a:r>
            <a:endParaRPr lang="zh-TW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1" y="1908574"/>
            <a:ext cx="2959433" cy="3867439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 rot="21100144">
            <a:off x="802609" y="639217"/>
            <a:ext cx="2255167" cy="583500"/>
            <a:chOff x="8494" y="734723"/>
            <a:chExt cx="2255167" cy="583500"/>
          </a:xfrm>
        </p:grpSpPr>
        <p:sp>
          <p:nvSpPr>
            <p:cNvPr id="13" name="文本框 415"/>
            <p:cNvSpPr txBox="1"/>
            <p:nvPr/>
          </p:nvSpPr>
          <p:spPr>
            <a:xfrm>
              <a:off x="8494" y="79500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脈絡省思</a:t>
              </a:r>
              <a:endParaRPr lang="zh-CN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14" name="组合 416"/>
            <p:cNvGrpSpPr/>
            <p:nvPr/>
          </p:nvGrpSpPr>
          <p:grpSpPr>
            <a:xfrm>
              <a:off x="1626808" y="734723"/>
              <a:ext cx="636853" cy="393183"/>
              <a:chOff x="3610120" y="261689"/>
              <a:chExt cx="636853" cy="393183"/>
            </a:xfrm>
          </p:grpSpPr>
          <p:pic>
            <p:nvPicPr>
              <p:cNvPr id="15" name="图片 417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16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sym typeface="Arial"/>
                </a:endParaRPr>
              </a:p>
            </p:txBody>
          </p:sp>
        </p:grpSp>
      </p:grpSp>
      <p:sp>
        <p:nvSpPr>
          <p:cNvPr id="17" name="標題 2"/>
          <p:cNvSpPr txBox="1">
            <a:spLocks/>
          </p:cNvSpPr>
          <p:nvPr/>
        </p:nvSpPr>
        <p:spPr>
          <a:xfrm>
            <a:off x="3666114" y="1905844"/>
            <a:ext cx="8112217" cy="1240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400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大小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/>
                <a:ea typeface="新細明體"/>
              </a:rPr>
              <a:t>：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等值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分數、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因</a:t>
            </a:r>
            <a:r>
              <a:rPr lang="zh-TW" alt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數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倍</a:t>
            </a:r>
            <a:endParaRPr lang="en-US" altLang="zh-TW" sz="4000" smtClean="0"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  <a:p>
            <a:r>
              <a:rPr lang="zh-TW" alt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                      數</a:t>
            </a:r>
            <a:r>
              <a:rPr lang="zh-TW" altLang="en-US" sz="40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</a:rPr>
              <a:t>分解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4000" b="1" smtClean="0">
                <a:latin typeface="+mj-ea"/>
              </a:rPr>
              <a:t>質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數</a:t>
            </a:r>
            <a:endParaRPr lang="zh-TW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</a:endParaRPr>
          </a:p>
        </p:txBody>
      </p:sp>
      <p:sp>
        <p:nvSpPr>
          <p:cNvPr id="18" name="標題 2"/>
          <p:cNvSpPr txBox="1">
            <a:spLocks/>
          </p:cNvSpPr>
          <p:nvPr/>
        </p:nvSpPr>
        <p:spPr>
          <a:xfrm>
            <a:off x="3677000" y="3171437"/>
            <a:ext cx="8253733" cy="11604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分數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</a:t>
            </a:r>
            <a:r>
              <a:rPr lang="zh-TW" altLang="en-US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/>
                <a:ea typeface="新細明體"/>
              </a:rPr>
              <a:t>：</a:t>
            </a:r>
            <a:r>
              <a:rPr lang="zh-TW" altLang="en-US" sz="36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一樣</a:t>
            </a:r>
            <a:r>
              <a:rPr lang="zh-TW" altLang="en-US" sz="36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大塊</a:t>
            </a:r>
            <a:r>
              <a:rPr lang="zh-TW" altLang="en-US" sz="36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才能</a:t>
            </a:r>
            <a:r>
              <a:rPr lang="zh-TW" alt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一起算</a:t>
            </a:r>
            <a:endParaRPr lang="en-US" altLang="zh-TW" sz="3600" b="1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 </a:t>
            </a:r>
            <a:r>
              <a:rPr lang="zh-TW" alt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</a:rPr>
              <a:t>最</a:t>
            </a:r>
            <a:r>
              <a:rPr lang="zh-TW" altLang="en-US" sz="3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小公</a:t>
            </a:r>
            <a:r>
              <a:rPr lang="zh-TW" altLang="en-US" sz="3600" b="1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r>
              <a:rPr lang="zh-TW" altLang="en-US" sz="3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數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3" name="標題 2"/>
          <p:cNvSpPr txBox="1">
            <a:spLocks/>
          </p:cNvSpPr>
          <p:nvPr/>
        </p:nvSpPr>
        <p:spPr>
          <a:xfrm>
            <a:off x="3666114" y="4440771"/>
            <a:ext cx="8253733" cy="644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4000" b="1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數乘</a:t>
            </a:r>
            <a:r>
              <a:rPr lang="zh-TW" altLang="en-US" sz="40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分</a:t>
            </a:r>
            <a:r>
              <a:rPr lang="zh-TW" alt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數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/>
                <a:ea typeface="新細明體"/>
              </a:rPr>
              <a:t>：</a:t>
            </a:r>
            <a:r>
              <a:rPr lang="zh-TW" altLang="en-US" sz="360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TW" altLang="en-US" sz="3600" b="1" smtClean="0">
                <a:latin typeface="+mj-ea"/>
              </a:rPr>
              <a:t>幾等</a:t>
            </a:r>
            <a:r>
              <a:rPr lang="zh-TW" altLang="en-US" sz="3600" b="1" smtClean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6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</a:t>
            </a:r>
            <a:r>
              <a:rPr lang="zh-TW" altLang="en-US" sz="3600" b="1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幾倍</a:t>
            </a:r>
            <a:r>
              <a:rPr lang="zh-TW" altLang="en-US" sz="36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</a:t>
            </a:r>
            <a:endParaRPr lang="zh-TW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24" name="標題 2"/>
          <p:cNvSpPr txBox="1">
            <a:spLocks/>
          </p:cNvSpPr>
          <p:nvPr/>
        </p:nvSpPr>
        <p:spPr>
          <a:xfrm>
            <a:off x="3671557" y="5302535"/>
            <a:ext cx="8253733" cy="11200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smtClean="0">
                <a:solidFill>
                  <a:schemeClr val="tx1">
                    <a:lumMod val="65000"/>
                    <a:lumOff val="35000"/>
                  </a:schemeClr>
                </a:solidFill>
                <a:latin typeface="新細明體"/>
                <a:ea typeface="新細明體"/>
              </a:rPr>
              <a:t>@</a:t>
            </a:r>
            <a:r>
              <a:rPr lang="zh-TW" altLang="en-US" sz="40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4000" b="1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4000" b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除</a:t>
            </a:r>
            <a:r>
              <a:rPr lang="zh-TW" altLang="en-US" sz="4000" b="1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40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數</a:t>
            </a:r>
            <a:r>
              <a:rPr lang="zh-TW" altLang="en-US" sz="4000" smtClean="0">
                <a:solidFill>
                  <a:schemeClr val="tx1">
                    <a:lumMod val="85000"/>
                    <a:lumOff val="15000"/>
                  </a:schemeClr>
                </a:solidFill>
                <a:latin typeface="新細明體"/>
                <a:ea typeface="新細明體"/>
              </a:rPr>
              <a:t>：</a:t>
            </a:r>
            <a:r>
              <a:rPr lang="zh-TW" alt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zh-TW" altLang="en-US" sz="3600" b="1">
                <a:latin typeface="標楷體" panose="03000509000000000000" pitchFamily="65" charset="-120"/>
                <a:ea typeface="標楷體" panose="03000509000000000000" pitchFamily="65" charset="-120"/>
              </a:rPr>
              <a:t>一樣</a:t>
            </a:r>
            <a:r>
              <a:rPr lang="zh-TW" altLang="en-US" sz="360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en-US" sz="3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</a:rPr>
              <a:t>比</a:t>
            </a:r>
            <a:r>
              <a:rPr lang="zh-TW" altLang="en-US" sz="36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塊</a:t>
            </a:r>
            <a:r>
              <a:rPr lang="zh-TW" altLang="en-US" sz="3600" b="1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數、</a:t>
            </a:r>
            <a:endParaRPr lang="en-US" altLang="zh-TW" sz="3600" b="1" smtClean="0">
              <a:solidFill>
                <a:schemeClr val="bg1">
                  <a:lumMod val="50000"/>
                </a:schemeClr>
              </a:solidFill>
              <a:latin typeface="+mj-ea"/>
            </a:endParaRPr>
          </a:p>
          <a:p>
            <a:r>
              <a:rPr lang="zh-TW" altLang="en-US" sz="3600" b="1">
                <a:solidFill>
                  <a:schemeClr val="bg1">
                    <a:lumMod val="50000"/>
                  </a:schemeClr>
                </a:solidFill>
                <a:latin typeface="+mj-ea"/>
              </a:rPr>
              <a:t> </a:t>
            </a:r>
            <a:r>
              <a:rPr lang="zh-TW" altLang="en-US" sz="3600" b="1" smtClean="0">
                <a:solidFill>
                  <a:schemeClr val="bg1">
                    <a:lumMod val="50000"/>
                  </a:schemeClr>
                </a:solidFill>
                <a:latin typeface="+mj-ea"/>
              </a:rPr>
              <a:t>                            把</a:t>
            </a:r>
            <a:r>
              <a:rPr lang="zh-TW" altLang="en-US" sz="3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</a:t>
            </a:r>
            <a:r>
              <a:rPr lang="zh-TW" altLang="en-US" sz="360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TW" altLang="en-US" sz="3600" b="1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變</a:t>
            </a:r>
            <a:r>
              <a:rPr lang="zh-TW" altLang="en-US" sz="360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</a:t>
            </a:r>
            <a:r>
              <a:rPr lang="en-US" altLang="zh-TW" sz="3600" b="1" smtClean="0">
                <a:latin typeface="+mj-ea"/>
              </a:rPr>
              <a:t>1</a:t>
            </a:r>
            <a:endParaRPr lang="zh-TW" altLang="en-US" sz="3600" b="1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4207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23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 rot="21140313">
            <a:off x="243372" y="394124"/>
            <a:ext cx="2209685" cy="446276"/>
            <a:chOff x="282804" y="244311"/>
            <a:chExt cx="2209685" cy="446276"/>
          </a:xfrm>
        </p:grpSpPr>
        <p:sp>
          <p:nvSpPr>
            <p:cNvPr id="14" name="文本框 13"/>
            <p:cNvSpPr txBox="1"/>
            <p:nvPr/>
          </p:nvSpPr>
          <p:spPr>
            <a:xfrm>
              <a:off x="282804" y="244311"/>
              <a:ext cx="1364476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30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方正苏新诗柳楷简体-yolan" panose="02000000000000000000" pitchFamily="2" charset="-122"/>
                  <a:sym typeface="Arial"/>
                </a:rPr>
                <a:t>問題交流</a:t>
              </a:r>
              <a:endParaRPr lang="zh-CN" altLang="en-US" sz="23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855636" y="244313"/>
              <a:ext cx="636853" cy="393183"/>
              <a:chOff x="3610120" y="261689"/>
              <a:chExt cx="636853" cy="393183"/>
            </a:xfrm>
          </p:grpSpPr>
          <p:pic>
            <p:nvPicPr>
              <p:cNvPr id="16" name="图片 15"/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09115">
                <a:off x="3830226" y="261689"/>
                <a:ext cx="416747" cy="246260"/>
              </a:xfrm>
              <a:prstGeom prst="rect">
                <a:avLst/>
              </a:prstGeom>
            </p:spPr>
          </p:pic>
          <p:sp>
            <p:nvSpPr>
              <p:cNvPr id="17" name="Freeform 249"/>
              <p:cNvSpPr>
                <a:spLocks noEditPoints="1"/>
              </p:cNvSpPr>
              <p:nvPr userDrawn="1"/>
            </p:nvSpPr>
            <p:spPr bwMode="auto">
              <a:xfrm rot="2431720" flipH="1">
                <a:off x="3610120" y="366070"/>
                <a:ext cx="211706" cy="288802"/>
              </a:xfrm>
              <a:custGeom>
                <a:avLst/>
                <a:gdLst>
                  <a:gd name="T0" fmla="*/ 82 w 239"/>
                  <a:gd name="T1" fmla="*/ 301 h 301"/>
                  <a:gd name="T2" fmla="*/ 64 w 239"/>
                  <a:gd name="T3" fmla="*/ 298 h 301"/>
                  <a:gd name="T4" fmla="*/ 8 w 239"/>
                  <a:gd name="T5" fmla="*/ 212 h 301"/>
                  <a:gd name="T6" fmla="*/ 100 w 239"/>
                  <a:gd name="T7" fmla="*/ 162 h 301"/>
                  <a:gd name="T8" fmla="*/ 153 w 239"/>
                  <a:gd name="T9" fmla="*/ 182 h 301"/>
                  <a:gd name="T10" fmla="*/ 44 w 239"/>
                  <a:gd name="T11" fmla="*/ 17 h 301"/>
                  <a:gd name="T12" fmla="*/ 53 w 239"/>
                  <a:gd name="T13" fmla="*/ 47 h 301"/>
                  <a:gd name="T14" fmla="*/ 51 w 239"/>
                  <a:gd name="T15" fmla="*/ 52 h 301"/>
                  <a:gd name="T16" fmla="*/ 46 w 239"/>
                  <a:gd name="T17" fmla="*/ 50 h 301"/>
                  <a:gd name="T18" fmla="*/ 34 w 239"/>
                  <a:gd name="T19" fmla="*/ 11 h 301"/>
                  <a:gd name="T20" fmla="*/ 33 w 239"/>
                  <a:gd name="T21" fmla="*/ 8 h 301"/>
                  <a:gd name="T22" fmla="*/ 34 w 239"/>
                  <a:gd name="T23" fmla="*/ 3 h 301"/>
                  <a:gd name="T24" fmla="*/ 36 w 239"/>
                  <a:gd name="T25" fmla="*/ 3 h 301"/>
                  <a:gd name="T26" fmla="*/ 44 w 239"/>
                  <a:gd name="T27" fmla="*/ 0 h 301"/>
                  <a:gd name="T28" fmla="*/ 81 w 239"/>
                  <a:gd name="T29" fmla="*/ 6 h 301"/>
                  <a:gd name="T30" fmla="*/ 80 w 239"/>
                  <a:gd name="T31" fmla="*/ 14 h 301"/>
                  <a:gd name="T32" fmla="*/ 47 w 239"/>
                  <a:gd name="T33" fmla="*/ 9 h 301"/>
                  <a:gd name="T34" fmla="*/ 161 w 239"/>
                  <a:gd name="T35" fmla="*/ 187 h 301"/>
                  <a:gd name="T36" fmla="*/ 239 w 239"/>
                  <a:gd name="T37" fmla="*/ 288 h 301"/>
                  <a:gd name="T38" fmla="*/ 236 w 239"/>
                  <a:gd name="T39" fmla="*/ 293 h 301"/>
                  <a:gd name="T40" fmla="*/ 231 w 239"/>
                  <a:gd name="T41" fmla="*/ 291 h 301"/>
                  <a:gd name="T42" fmla="*/ 161 w 239"/>
                  <a:gd name="T43" fmla="*/ 197 h 301"/>
                  <a:gd name="T44" fmla="*/ 149 w 239"/>
                  <a:gd name="T45" fmla="*/ 252 h 301"/>
                  <a:gd name="T46" fmla="*/ 82 w 239"/>
                  <a:gd name="T47" fmla="*/ 301 h 301"/>
                  <a:gd name="T48" fmla="*/ 79 w 239"/>
                  <a:gd name="T49" fmla="*/ 168 h 301"/>
                  <a:gd name="T50" fmla="*/ 16 w 239"/>
                  <a:gd name="T51" fmla="*/ 214 h 301"/>
                  <a:gd name="T52" fmla="*/ 66 w 239"/>
                  <a:gd name="T53" fmla="*/ 291 h 301"/>
                  <a:gd name="T54" fmla="*/ 141 w 239"/>
                  <a:gd name="T55" fmla="*/ 249 h 301"/>
                  <a:gd name="T56" fmla="*/ 153 w 239"/>
                  <a:gd name="T57" fmla="*/ 191 h 301"/>
                  <a:gd name="T58" fmla="*/ 99 w 239"/>
                  <a:gd name="T59" fmla="*/ 170 h 301"/>
                  <a:gd name="T60" fmla="*/ 79 w 239"/>
                  <a:gd name="T61" fmla="*/ 168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9" h="301">
                    <a:moveTo>
                      <a:pt x="82" y="301"/>
                    </a:moveTo>
                    <a:cubicBezTo>
                      <a:pt x="76" y="301"/>
                      <a:pt x="70" y="300"/>
                      <a:pt x="64" y="298"/>
                    </a:cubicBezTo>
                    <a:cubicBezTo>
                      <a:pt x="17" y="285"/>
                      <a:pt x="0" y="245"/>
                      <a:pt x="8" y="212"/>
                    </a:cubicBezTo>
                    <a:cubicBezTo>
                      <a:pt x="15" y="180"/>
                      <a:pt x="47" y="152"/>
                      <a:pt x="100" y="162"/>
                    </a:cubicBezTo>
                    <a:cubicBezTo>
                      <a:pt x="120" y="165"/>
                      <a:pt x="137" y="173"/>
                      <a:pt x="153" y="182"/>
                    </a:cubicBezTo>
                    <a:cubicBezTo>
                      <a:pt x="148" y="130"/>
                      <a:pt x="116" y="69"/>
                      <a:pt x="44" y="17"/>
                    </a:cubicBezTo>
                    <a:cubicBezTo>
                      <a:pt x="53" y="47"/>
                      <a:pt x="53" y="47"/>
                      <a:pt x="53" y="47"/>
                    </a:cubicBezTo>
                    <a:cubicBezTo>
                      <a:pt x="54" y="49"/>
                      <a:pt x="53" y="51"/>
                      <a:pt x="51" y="52"/>
                    </a:cubicBezTo>
                    <a:cubicBezTo>
                      <a:pt x="49" y="53"/>
                      <a:pt x="46" y="52"/>
                      <a:pt x="46" y="50"/>
                    </a:cubicBezTo>
                    <a:cubicBezTo>
                      <a:pt x="41" y="41"/>
                      <a:pt x="33" y="22"/>
                      <a:pt x="34" y="11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5" y="3"/>
                      <a:pt x="35" y="3"/>
                      <a:pt x="36" y="3"/>
                    </a:cubicBezTo>
                    <a:cubicBezTo>
                      <a:pt x="37" y="1"/>
                      <a:pt x="40" y="0"/>
                      <a:pt x="44" y="0"/>
                    </a:cubicBezTo>
                    <a:cubicBezTo>
                      <a:pt x="59" y="3"/>
                      <a:pt x="81" y="6"/>
                      <a:pt x="81" y="6"/>
                    </a:cubicBezTo>
                    <a:cubicBezTo>
                      <a:pt x="80" y="14"/>
                      <a:pt x="80" y="14"/>
                      <a:pt x="80" y="14"/>
                    </a:cubicBezTo>
                    <a:cubicBezTo>
                      <a:pt x="80" y="14"/>
                      <a:pt x="62" y="11"/>
                      <a:pt x="47" y="9"/>
                    </a:cubicBezTo>
                    <a:cubicBezTo>
                      <a:pt x="125" y="66"/>
                      <a:pt x="158" y="131"/>
                      <a:pt x="161" y="187"/>
                    </a:cubicBezTo>
                    <a:cubicBezTo>
                      <a:pt x="217" y="225"/>
                      <a:pt x="238" y="287"/>
                      <a:pt x="239" y="288"/>
                    </a:cubicBezTo>
                    <a:cubicBezTo>
                      <a:pt x="239" y="290"/>
                      <a:pt x="238" y="293"/>
                      <a:pt x="236" y="293"/>
                    </a:cubicBezTo>
                    <a:cubicBezTo>
                      <a:pt x="234" y="294"/>
                      <a:pt x="232" y="293"/>
                      <a:pt x="231" y="291"/>
                    </a:cubicBezTo>
                    <a:cubicBezTo>
                      <a:pt x="231" y="290"/>
                      <a:pt x="211" y="233"/>
                      <a:pt x="161" y="197"/>
                    </a:cubicBezTo>
                    <a:cubicBezTo>
                      <a:pt x="161" y="217"/>
                      <a:pt x="156" y="236"/>
                      <a:pt x="149" y="252"/>
                    </a:cubicBezTo>
                    <a:cubicBezTo>
                      <a:pt x="134" y="283"/>
                      <a:pt x="109" y="301"/>
                      <a:pt x="82" y="301"/>
                    </a:cubicBezTo>
                    <a:close/>
                    <a:moveTo>
                      <a:pt x="79" y="168"/>
                    </a:moveTo>
                    <a:cubicBezTo>
                      <a:pt x="43" y="168"/>
                      <a:pt x="21" y="189"/>
                      <a:pt x="16" y="214"/>
                    </a:cubicBezTo>
                    <a:cubicBezTo>
                      <a:pt x="9" y="243"/>
                      <a:pt x="24" y="279"/>
                      <a:pt x="66" y="291"/>
                    </a:cubicBezTo>
                    <a:cubicBezTo>
                      <a:pt x="96" y="299"/>
                      <a:pt x="125" y="283"/>
                      <a:pt x="141" y="249"/>
                    </a:cubicBezTo>
                    <a:cubicBezTo>
                      <a:pt x="149" y="232"/>
                      <a:pt x="154" y="212"/>
                      <a:pt x="153" y="191"/>
                    </a:cubicBezTo>
                    <a:cubicBezTo>
                      <a:pt x="138" y="181"/>
                      <a:pt x="120" y="174"/>
                      <a:pt x="99" y="170"/>
                    </a:cubicBezTo>
                    <a:cubicBezTo>
                      <a:pt x="92" y="168"/>
                      <a:pt x="85" y="168"/>
                      <a:pt x="79" y="16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prstClr val="black"/>
                  </a:solidFill>
                  <a:sym typeface="Arial"/>
                </a:endParaRPr>
              </a:p>
            </p:txBody>
          </p:sp>
        </p:grpSp>
      </p:grpSp>
      <p:grpSp>
        <p:nvGrpSpPr>
          <p:cNvPr id="18" name="群組 17"/>
          <p:cNvGrpSpPr/>
          <p:nvPr/>
        </p:nvGrpSpPr>
        <p:grpSpPr>
          <a:xfrm>
            <a:off x="1647285" y="860902"/>
            <a:ext cx="9041783" cy="5645255"/>
            <a:chOff x="1560149" y="1268760"/>
            <a:chExt cx="5964179" cy="3744416"/>
          </a:xfrm>
        </p:grpSpPr>
        <p:sp>
          <p:nvSpPr>
            <p:cNvPr id="19" name="Rectangle 24">
              <a:hlinkClick r:id="rId5" action="ppaction://hlinkfile"/>
            </p:cNvPr>
            <p:cNvSpPr>
              <a:spLocks noChangeArrowheads="1"/>
            </p:cNvSpPr>
            <p:nvPr/>
          </p:nvSpPr>
          <p:spPr bwMode="auto">
            <a:xfrm>
              <a:off x="6636626" y="2547392"/>
              <a:ext cx="721692" cy="2393776"/>
            </a:xfrm>
            <a:prstGeom prst="rect">
              <a:avLst/>
            </a:prstGeom>
            <a:solidFill>
              <a:srgbClr val="99FF33">
                <a:alpha val="45882"/>
              </a:srgb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Rectangle 23">
              <a:hlinkClick r:id="rId6" action="ppaction://hlinkfile"/>
            </p:cNvPr>
            <p:cNvSpPr>
              <a:spLocks noChangeArrowheads="1"/>
            </p:cNvSpPr>
            <p:nvPr/>
          </p:nvSpPr>
          <p:spPr bwMode="auto">
            <a:xfrm>
              <a:off x="6763626" y="1268760"/>
              <a:ext cx="760702" cy="2393776"/>
            </a:xfrm>
            <a:prstGeom prst="rect">
              <a:avLst/>
            </a:prstGeom>
            <a:solidFill>
              <a:srgbClr val="99CCFF">
                <a:alpha val="45882"/>
              </a:srgbClr>
            </a:solidFill>
            <a:ln w="9525">
              <a:noFill/>
              <a:miter lim="800000"/>
              <a:headEnd/>
              <a:tailEnd/>
            </a:ln>
            <a:extLst/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21" name="Picture 16" descr="Shocke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149" y="1344960"/>
              <a:ext cx="4890955" cy="3668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6839451" y="1344960"/>
              <a:ext cx="609051" cy="336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di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4800" b="1" dirty="0" smtClean="0">
                  <a:solidFill>
                    <a:prstClr val="black">
                      <a:lumMod val="75000"/>
                      <a:lumOff val="25000"/>
                    </a:prstClr>
                  </a:solidFill>
                  <a:ea typeface="標楷體" pitchFamily="65" charset="-120"/>
                </a:rPr>
                <a:t>交流頻道</a:t>
              </a:r>
            </a:p>
          </p:txBody>
        </p:sp>
      </p:grpSp>
      <p:sp>
        <p:nvSpPr>
          <p:cNvPr id="26" name="文字方塊 25"/>
          <p:cNvSpPr txBox="1"/>
          <p:nvPr/>
        </p:nvSpPr>
        <p:spPr>
          <a:xfrm rot="792189">
            <a:off x="2363108" y="4866199"/>
            <a:ext cx="4566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000" b="1" dirty="0" smtClean="0">
                <a:solidFill>
                  <a:srgbClr val="FF0000"/>
                </a:solidFill>
                <a:latin typeface="+mn-ea"/>
              </a:rPr>
              <a:t>ㄜ</a:t>
            </a:r>
            <a:r>
              <a:rPr lang="en-US" altLang="zh-TW" sz="5000" b="1" dirty="0" smtClean="0">
                <a:solidFill>
                  <a:srgbClr val="FF0000"/>
                </a:solidFill>
                <a:latin typeface="+mn-ea"/>
              </a:rPr>
              <a:t>…</a:t>
            </a:r>
            <a:r>
              <a:rPr lang="zh-TW" altLang="en-US" sz="5000" b="1" dirty="0" smtClean="0">
                <a:solidFill>
                  <a:srgbClr val="FF0000"/>
                </a:solidFill>
                <a:latin typeface="+mn-ea"/>
              </a:rPr>
              <a:t>別問太難</a:t>
            </a:r>
            <a:r>
              <a:rPr lang="en-US" altLang="zh-TW" sz="5000" b="1" dirty="0" smtClean="0">
                <a:solidFill>
                  <a:srgbClr val="FF0000"/>
                </a:solidFill>
                <a:latin typeface="+mn-ea"/>
              </a:rPr>
              <a:t>!!</a:t>
            </a:r>
            <a:endParaRPr lang="zh-TW" altLang="en-US" sz="50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394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-82936" y="-21769"/>
            <a:ext cx="12340797" cy="6912000"/>
            <a:chOff x="-82936" y="-21769"/>
            <a:chExt cx="12340797" cy="6912000"/>
          </a:xfrm>
        </p:grpSpPr>
        <p:pic>
          <p:nvPicPr>
            <p:cNvPr id="10" name="Picture 2" descr="986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936" y="-21769"/>
              <a:ext cx="12340797" cy="69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3287688" y="2691342"/>
              <a:ext cx="54601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SzPct val="100000"/>
                <a:buBlip>
                  <a:blip r:embed="rId4"/>
                </a:buBlip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>
                <a:spcBef>
                  <a:spcPct val="20000"/>
                </a:spcBef>
                <a:buSzPct val="100000"/>
                <a:buBlip>
                  <a:blip r:embed="rId5"/>
                </a:buBlip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algn="ctr">
                <a:spcBef>
                  <a:spcPct val="50000"/>
                </a:spcBef>
                <a:buSzTx/>
                <a:buFontTx/>
                <a:buNone/>
              </a:pPr>
              <a:r>
                <a:rPr kumimoji="1" lang="zh-TW" altLang="en-US" sz="4800" b="1" dirty="0">
                  <a:solidFill>
                    <a:srgbClr val="FF33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感謝聆聽 敬請指教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5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71"/>
          <p:cNvSpPr txBox="1"/>
          <p:nvPr/>
        </p:nvSpPr>
        <p:spPr>
          <a:xfrm>
            <a:off x="8937172" y="-1"/>
            <a:ext cx="3254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PShaoNvW5-GB" charset="-122"/>
                <a:sym typeface="Arial"/>
              </a:rPr>
              <a:t>分數迷思概念</a:t>
            </a:r>
            <a:endParaRPr kumimoji="1"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PShaoNvW5-GB" charset="-122"/>
              <a:sym typeface="Arial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51515" y="4514869"/>
            <a:ext cx="4659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rgbClr val="00B0F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若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灰色方塊大小相同</a:t>
            </a:r>
            <a:endParaRPr lang="en-US" altLang="zh-TW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r>
              <a:rPr lang="zh-TW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請列出上圖的</a:t>
            </a:r>
            <a:r>
              <a:rPr lang="zh-TW" altLang="en-US" sz="3600" b="1" dirty="0" smtClean="0">
                <a:solidFill>
                  <a:srgbClr val="00B0F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算式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?</a:t>
            </a:r>
            <a:endParaRPr lang="zh-TW" alt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7" name="Picture 3" descr="D:\生根(CA)\生根分享報告\簡報用小插圖\想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97" y="3709457"/>
            <a:ext cx="2231572" cy="26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69" y="1123269"/>
            <a:ext cx="7188108" cy="273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生根(CA)\生根分享報告\簡報用小插圖\math\math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772" y="4855601"/>
            <a:ext cx="2632315" cy="171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1"/>
          <p:cNvSpPr txBox="1"/>
          <p:nvPr/>
        </p:nvSpPr>
        <p:spPr>
          <a:xfrm>
            <a:off x="8937172" y="-1"/>
            <a:ext cx="3254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PShaoNvW5-GB" charset="-122"/>
                <a:sym typeface="Arial"/>
              </a:rPr>
              <a:t>分數迷思概念</a:t>
            </a:r>
            <a:endParaRPr kumimoji="1"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PShaoNvW5-GB" charset="-122"/>
              <a:sym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006">
            <a:off x="678426" y="902186"/>
            <a:ext cx="2626375" cy="204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use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248">
            <a:off x="988834" y="3920652"/>
            <a:ext cx="2903137" cy="228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7986">
            <a:off x="8032297" y="1376699"/>
            <a:ext cx="2967630" cy="313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0467">
            <a:off x="4870000" y="1376699"/>
            <a:ext cx="1623190" cy="20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979381" y="4558786"/>
                <a:ext cx="5536732" cy="1687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這些都是</a:t>
                </a:r>
                <a14:m>
                  <m:oMath xmlns:m="http://schemas.openxmlformats.org/officeDocument/2006/math">
                    <m:r>
                      <a:rPr lang="zh-TW" altLang="en-US" sz="3600" b="1" i="1" smtClean="0">
                        <a:solidFill>
                          <a:srgbClr val="FF0000"/>
                        </a:solidFill>
                        <a:latin typeface="Cambria Math"/>
                        <a:ea typeface="華康中圓體(P)" panose="020F0500000000000000" pitchFamily="34" charset="-120"/>
                      </a:rPr>
                      <m:t> </m:t>
                    </m:r>
                    <m:f>
                      <m:fPr>
                        <m:ctrlPr>
                          <a:rPr lang="en-US" altLang="zh-TW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華康中圓體(P)" panose="020F0500000000000000" pitchFamily="34" charset="-120"/>
                          </a:rPr>
                        </m:ctrlPr>
                      </m:fPr>
                      <m:num>
                        <m:r>
                          <a:rPr lang="en-US" altLang="zh-TW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華康中圓體(P)" panose="020F0500000000000000" pitchFamily="34" charset="-120"/>
                          </a:rPr>
                          <m:t>𝟏</m:t>
                        </m:r>
                      </m:num>
                      <m:den>
                        <m:r>
                          <a:rPr lang="en-US" altLang="zh-TW" sz="3600" b="1" i="1" smtClean="0">
                            <a:solidFill>
                              <a:srgbClr val="FF0000"/>
                            </a:solidFill>
                            <a:latin typeface="Cambria Math"/>
                            <a:ea typeface="華康中圓體(P)" panose="020F0500000000000000" pitchFamily="34" charset="-12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TW" altLang="en-US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 </a:t>
                </a:r>
                <a:r>
                  <a:rPr lang="en-US" altLang="zh-TW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?</a:t>
                </a:r>
                <a:r>
                  <a:rPr lang="zh-TW" altLang="en-US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怎麼都不相同</a:t>
                </a:r>
                <a:r>
                  <a:rPr lang="en-US" altLang="zh-TW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!</a:t>
                </a:r>
              </a:p>
              <a:p>
                <a:r>
                  <a:rPr lang="zh-TW" altLang="en-US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請要怎麼</a:t>
                </a:r>
                <a:r>
                  <a:rPr lang="zh-TW" altLang="en-US" sz="3600" b="1" dirty="0" smtClean="0">
                    <a:solidFill>
                      <a:srgbClr val="FF00FF"/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修正</a:t>
                </a:r>
                <a:r>
                  <a:rPr lang="zh-TW" altLang="en-US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才能</a:t>
                </a:r>
                <a:r>
                  <a:rPr lang="zh-TW" altLang="en-US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表示</a:t>
                </a:r>
                <a14:m>
                  <m:oMath xmlns:m="http://schemas.openxmlformats.org/officeDocument/2006/math">
                    <m:r>
                      <a:rPr lang="zh-TW" altLang="en-US" sz="3600" b="1" i="1" smtClean="0">
                        <a:solidFill>
                          <a:srgbClr val="FF0000"/>
                        </a:solidFill>
                        <a:latin typeface="Cambria Math"/>
                        <a:ea typeface="華康中圓體(P)" panose="020F0500000000000000" pitchFamily="34" charset="-120"/>
                      </a:rPr>
                      <m:t> </m:t>
                    </m:r>
                    <m:f>
                      <m:fPr>
                        <m:ctrlPr>
                          <a:rPr lang="en-US" altLang="zh-TW" sz="3600" b="1" i="1">
                            <a:solidFill>
                              <a:srgbClr val="FF0000"/>
                            </a:solidFill>
                            <a:latin typeface="Cambria Math"/>
                            <a:ea typeface="華康中圓體(P)" panose="020F0500000000000000" pitchFamily="34" charset="-120"/>
                          </a:rPr>
                        </m:ctrlPr>
                      </m:fPr>
                      <m:num>
                        <m:r>
                          <a:rPr lang="en-US" altLang="zh-TW" sz="3600" b="1" i="1">
                            <a:solidFill>
                              <a:srgbClr val="FF0000"/>
                            </a:solidFill>
                            <a:latin typeface="Cambria Math"/>
                            <a:ea typeface="華康中圓體(P)" panose="020F0500000000000000" pitchFamily="34" charset="-120"/>
                          </a:rPr>
                          <m:t>𝟏</m:t>
                        </m:r>
                      </m:num>
                      <m:den>
                        <m:r>
                          <a:rPr lang="en-US" altLang="zh-TW" sz="3600" b="1" i="1">
                            <a:solidFill>
                              <a:srgbClr val="FF0000"/>
                            </a:solidFill>
                            <a:latin typeface="Cambria Math"/>
                            <a:ea typeface="華康中圓體(P)" panose="020F0500000000000000" pitchFamily="34" charset="-120"/>
                          </a:rPr>
                          <m:t>𝟐</m:t>
                        </m:r>
                      </m:den>
                    </m:f>
                  </m:oMath>
                </a14:m>
                <a:r>
                  <a:rPr lang="zh-TW" altLang="en-US" sz="3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 </a:t>
                </a:r>
                <a:r>
                  <a:rPr lang="en-US" altLang="zh-TW" sz="3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華康中圓體(P)" panose="020F0500000000000000" pitchFamily="34" charset="-120"/>
                    <a:ea typeface="華康中圓體(P)" panose="020F0500000000000000" pitchFamily="34" charset="-120"/>
                  </a:rPr>
                  <a:t>?</a:t>
                </a:r>
                <a:endParaRPr lang="zh-TW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華康中圓體(P)" panose="020F0500000000000000" pitchFamily="34" charset="-120"/>
                  <a:ea typeface="華康中圓體(P)" panose="020F0500000000000000" pitchFamily="34" charset="-120"/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381" y="4558786"/>
                <a:ext cx="5536732" cy="1687513"/>
              </a:xfrm>
              <a:prstGeom prst="rect">
                <a:avLst/>
              </a:prstGeom>
              <a:blipFill rotWithShape="1">
                <a:blip r:embed="rId7"/>
                <a:stretch>
                  <a:fillRect l="-3414" r="-5727" b="-54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 descr="D:\vito\分享報告\簡報用小插圖\math\math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048" y="4514869"/>
            <a:ext cx="2209666" cy="220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8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734554" y="1677468"/>
            <a:ext cx="4337233" cy="210271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93172" y="3974545"/>
            <a:ext cx="306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1" lang="zh-TW" altLang="en-US" sz="400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分數的</a:t>
            </a:r>
            <a:r>
              <a:rPr kumimoji="1" lang="zh-TW" altLang="en-US" sz="4000" smtClean="0">
                <a:solidFill>
                  <a:srgbClr val="44546A">
                    <a:lumMod val="75000"/>
                  </a:srgb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意義</a:t>
            </a:r>
            <a:endParaRPr kumimoji="1" lang="zh-CN" altLang="en-US" sz="4000" dirty="0">
              <a:solidFill>
                <a:srgbClr val="44546A">
                  <a:lumMod val="75000"/>
                </a:srgb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1" name="Group 70"/>
          <p:cNvGrpSpPr/>
          <p:nvPr/>
        </p:nvGrpSpPr>
        <p:grpSpPr>
          <a:xfrm>
            <a:off x="2769611" y="795562"/>
            <a:ext cx="6600172" cy="5135635"/>
            <a:chOff x="-1" y="0"/>
            <a:chExt cx="2335461" cy="1802808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20498" cy="2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" name="组 1"/>
          <p:cNvGrpSpPr/>
          <p:nvPr/>
        </p:nvGrpSpPr>
        <p:grpSpPr>
          <a:xfrm>
            <a:off x="5084257" y="1965052"/>
            <a:ext cx="1623568" cy="1509690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64597" y="1860569"/>
              <a:ext cx="827972" cy="134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5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DFPShaoNvW5-GB" charset="-122"/>
                  <a:sym typeface="Arial"/>
                </a:rPr>
                <a:t>1</a:t>
              </a:r>
              <a:endParaRPr kumimoji="1"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25829" y="4118780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4" name="PA_组合 3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904733" y="5774235"/>
            <a:ext cx="2142907" cy="1128218"/>
            <a:chOff x="7394576" y="3627438"/>
            <a:chExt cx="1077913" cy="566738"/>
          </a:xfrm>
          <a:solidFill>
            <a:schemeClr val="tx1"/>
          </a:solidFill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40" name="Picture 2" descr="C:\Users\user\Desktop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3" y="5247539"/>
            <a:ext cx="2826436" cy="136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\Desktop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588" y="5066654"/>
            <a:ext cx="1613126" cy="161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:\生根(CA)\生根分享報告\簡報用小插圖\想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085" y="3362004"/>
            <a:ext cx="1992099" cy="326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7" y="2499333"/>
            <a:ext cx="827685" cy="19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2"/>
          <p:cNvSpPr txBox="1">
            <a:spLocks/>
          </p:cNvSpPr>
          <p:nvPr/>
        </p:nvSpPr>
        <p:spPr>
          <a:xfrm>
            <a:off x="2521620" y="1083092"/>
            <a:ext cx="2067234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怎麼讀</a:t>
            </a:r>
            <a:r>
              <a:rPr lang="en-US" altLang="zh-TW" sz="4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4000" b="1" dirty="0">
              <a:solidFill>
                <a:prstClr val="black">
                  <a:lumMod val="50000"/>
                  <a:lumOff val="50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6971311" y="267817"/>
            <a:ext cx="2067234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連連看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標題 2"/>
          <p:cNvSpPr txBox="1">
            <a:spLocks/>
          </p:cNvSpPr>
          <p:nvPr/>
        </p:nvSpPr>
        <p:spPr>
          <a:xfrm>
            <a:off x="2123767" y="2372510"/>
            <a:ext cx="286294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/>
              </a:rPr>
              <a:t>三分，之二</a:t>
            </a:r>
            <a:endParaRPr lang="zh-TW" altLang="en-US" sz="4000" b="1" dirty="0">
              <a:solidFill>
                <a:prstClr val="black">
                  <a:lumMod val="65000"/>
                  <a:lumOff val="35000"/>
                </a:prstClr>
              </a:solidFill>
              <a:latin typeface="微软雅黑"/>
            </a:endParaRPr>
          </a:p>
        </p:txBody>
      </p:sp>
      <p:sp>
        <p:nvSpPr>
          <p:cNvPr id="12" name="標題 2"/>
          <p:cNvSpPr txBox="1">
            <a:spLocks/>
          </p:cNvSpPr>
          <p:nvPr/>
        </p:nvSpPr>
        <p:spPr>
          <a:xfrm>
            <a:off x="2123766" y="3842081"/>
            <a:ext cx="286294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2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三分之，二</a:t>
            </a:r>
            <a:endParaRPr lang="zh-TW" altLang="en-US" sz="42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左大括弧 1"/>
          <p:cNvSpPr/>
          <p:nvPr/>
        </p:nvSpPr>
        <p:spPr>
          <a:xfrm>
            <a:off x="1568595" y="2708279"/>
            <a:ext cx="379948" cy="1469571"/>
          </a:xfrm>
          <a:prstGeom prst="leftBrace">
            <a:avLst>
              <a:gd name="adj1" fmla="val 28388"/>
              <a:gd name="adj2" fmla="val 47778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1031" name="Picture 7" descr="C:\Users\User\Desktop\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511" y="1111123"/>
            <a:ext cx="3672000" cy="142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11" y="2600458"/>
            <a:ext cx="2448000" cy="141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836" y="4111042"/>
            <a:ext cx="2448000" cy="270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左大括弧 18"/>
          <p:cNvSpPr/>
          <p:nvPr/>
        </p:nvSpPr>
        <p:spPr>
          <a:xfrm>
            <a:off x="5541880" y="1892433"/>
            <a:ext cx="379948" cy="3691938"/>
          </a:xfrm>
          <a:prstGeom prst="leftBrace">
            <a:avLst>
              <a:gd name="adj1" fmla="val 28388"/>
              <a:gd name="adj2" fmla="val 47778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4" name="標題 2"/>
          <p:cNvSpPr txBox="1">
            <a:spLocks/>
          </p:cNvSpPr>
          <p:nvPr/>
        </p:nvSpPr>
        <p:spPr>
          <a:xfrm>
            <a:off x="56534" y="54675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分數的意義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438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1050319\調查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112">
            <a:off x="7409195" y="1083551"/>
            <a:ext cx="2021290" cy="207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820885" y="2813434"/>
            <a:ext cx="4582885" cy="1431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endParaRPr lang="en-US" altLang="zh-TW" sz="50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zh-TW" altLang="en-US" sz="50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zh-TW" altLang="en-US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再</a:t>
            </a:r>
            <a:r>
              <a:rPr lang="zh-TW" altLang="en-US" sz="5000" b="1" dirty="0" smtClean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endParaRPr lang="zh-TW" altLang="en-US" sz="5000" b="1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2" descr="D:\生根(CA)\生根分享報告\簡報用小插圖\math\math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04" y="3659544"/>
            <a:ext cx="2689225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6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760" y="1944997"/>
            <a:ext cx="1774032" cy="232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1" y="5044748"/>
            <a:ext cx="3889433" cy="155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生根(CA)\生根分享報告\簡報用小插圖\想\想(png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45" y="651939"/>
            <a:ext cx="2011812" cy="268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標題 2"/>
          <p:cNvSpPr txBox="1">
            <a:spLocks/>
          </p:cNvSpPr>
          <p:nvPr/>
        </p:nvSpPr>
        <p:spPr>
          <a:xfrm>
            <a:off x="9059020" y="174418"/>
            <a:ext cx="3024123" cy="671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分數的意義</a:t>
            </a:r>
            <a:endParaRPr lang="zh-TW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388408" y="1537125"/>
            <a:ext cx="5118131" cy="2302279"/>
            <a:chOff x="5388408" y="1537125"/>
            <a:chExt cx="5118131" cy="2302279"/>
          </a:xfrm>
        </p:grpSpPr>
        <p:sp>
          <p:nvSpPr>
            <p:cNvPr id="9" name="標題 2"/>
            <p:cNvSpPr txBox="1">
              <a:spLocks/>
            </p:cNvSpPr>
            <p:nvPr/>
          </p:nvSpPr>
          <p:spPr>
            <a:xfrm>
              <a:off x="5388408" y="2407408"/>
              <a:ext cx="4582885" cy="143199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zh-TW" altLang="en-US" sz="50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分數</a:t>
              </a:r>
              <a:endParaRPr lang="en-US" altLang="zh-TW" sz="5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50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先</a:t>
              </a:r>
              <a:r>
                <a:rPr lang="zh-TW" altLang="en-US" sz="5000" b="1" dirty="0" smtClean="0">
                  <a:solidFill>
                    <a:srgbClr val="FFC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</a:t>
              </a:r>
              <a:r>
                <a:rPr lang="zh-TW" altLang="en-US" sz="5000" b="1" dirty="0" smtClean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再</a:t>
              </a:r>
              <a:r>
                <a:rPr lang="zh-TW" altLang="en-US" sz="5000" b="1" dirty="0" smtClean="0">
                  <a:solidFill>
                    <a:srgbClr val="0066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數</a:t>
              </a:r>
              <a:endParaRPr lang="zh-TW" altLang="en-US" sz="5000" b="1" dirty="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3074" name="Picture 2" descr="D:\生根(CA)\生根分享報告\簡報用小插圖\想\faq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9034">
              <a:off x="8436640" y="1537125"/>
              <a:ext cx="2069899" cy="206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D:\vito\分享報告\簡報用小插圖\想\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311" y="4395381"/>
            <a:ext cx="2462619" cy="24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404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3FE3C99-2218-4003-8976-8FFEF26117B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IQ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PiEN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+IQ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T4hD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T4hD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T4hD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T4hDSn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PiENK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PiENKKoo35ocRAADwYQAAFwAAAHVuaXZlcnNhbC91bml2ZXJzYWwucG5n7d35V5LZ/wBwSzMnZ6LNzCxtmrTFBdQaMxdabNKRcp3UUtHUbDM1MxRZUqexRSV1yl2aXNolbdLcwCUl1KAJldKUCoUQlRCRHT70nZrPjH7mD/ie83AOeLj3Oc+9r/vc1R/eXPI6sO+bRasXaWlpfePu5uqjpaUD09LSjtPT1aSodlvu0/yZF++zb7dWFXUNV/NFJ2rX/l1aWtU4fUXYAs33r2LdAuO1tBa3f3rPI8fcjtDSCrvg7rrLLzFkYgh+5UGkkixQ5qO0nM8f0Aa15X60fJr1I2TTj67Oesvn2yyZeAYp/+i6/kXaMv35e3QueXkqtFOQlYEUmWhtk2JIfu5BPZ926NFRwjYm45f99RxaaX0Vo6c0iU/rIT4uUEim6Z72/GbxMLsEMVwvkbKLYmTcr1eFnp+n+/ePtz+sXqUsO+S2LZuLO8yCukjephlLu6643DTU/hrSovX3j/s2XtERiid65qZYRXXAzZW2/8yGtOxM1u5zGyM/oEHVTcqw+3dgJvsyI2aVdyM95YRZ3RjvbFAiTh9Bmyz4Z/b5lEjtvh9PK5V8rCEMVjWnuudTwN/4WdRXWFrlmUWNZMzO/xC5E+K9xMBVd3ZGvtESWJN3Ytmc+81rLWf8/CyiB203S3PV+CHEe+lPc2/1EEK5l7OM0zO37JY2171+S41ml9HSVu6/1HfnkP3sFq2fp7/cwHtvxJw66ec2bdkcR82YbQ/RtYT5uRpkz75ek4w0sFnQCyAABIAAEAACQAAIAAEgAASAABAAAkAACAABIAAEgAAQAAJAAAgAASAABIAAEAACQAAIAAEgAASAABAAAkAACAABIAAEgAAQAAJAAAgAASAABIAAEAACQAAIAAEgAASAABAAAkAACAABIAAEgAAQAAJAAAgAASAABIAAEADi/xEiRdo28ojmMij5H9ECz6eo7WO7wxLT5sbR0z1tvy4/4FXAKpvZYQFbes6Hvs9sM14wJ6KgnvnRg0cPzk6FxP57+/5b8jXY5sg5dX12HkyZZz6/bOfdF7PKWKspOvVSaJvW7Cr5C5xhLtKR3Oce4Obfk6YoG+1xTlPP2CkLTbbX40Vn+rr9wVHNTWvH8hjeo/8s0NoeokTNrIDmBctt+ziNImEdSRk97RDTrBJtZXEZKswtSSJZVQwNyUdJ3qUXmaol5I2GbtaNTcgk3uhMVrupyT9jKcK1+UT5JEVVof52100XzgNGNOWcM7Ue7UJiB52AVLNF8B14aTsrdOpNPK3kJ0uj9MNgBHL7SRP1BcOQV720bTh5u6kqVkh15KMm4uBoUd9zMEZw5Qqe5iIfv8t5zBYLt3djlzQJOo3hJUo+Vi0fpGKQYFFiI/XR5Kk3TKhaShs0ATczgn+oei8OQAaaoKf/eB5J4PxWWoUsOLq3dlz+wlE4Tc3/8vRzUmQe077KRZe2eYdy40qT2AUdNDNe3PVSWr1L0+TM3fRlcRAHxuqfwOKfSNWMjdWIoQRGx8buk6XiZvGw/DH53isfUgi+mEGLwQiLDNWNbGlScbta694jgpdPlKqZj+a/VzPqD0pWIbxBjfLJRkRnFbIBWYwcQDbFgUdvrn+qBxap8yZPFWULatZOJQfN1PTyDhH2BLpcbw4H0+8/W4w9HFDDffdXhamvdypHh1g4KCY8vPXiGg/E2SqbiInuYATqGjPnu8XmJ+EvfFFNZk6Udt7yHtnIExViP+ROJKXWM/+kN0S5IeG+Vk5eB2tSnM7Q+5alOBHsnV2uStb5RfDwcniCv4hpUN9ZkvnW1oTglNHhveAi9/2IMVPS2f/BtvRcXjYai0Ou7bzJrcmrCOG8kwa0juy4fpx8KDtJPsCf6K53sP/cr7abaYuarTwF8b33MAXXqYq7WJIvCpPA8OA8nHmXSillfpWE4rYNtHjjY2mkkfBBs8D8IKapJas7qFLsFfabKtmkZsuGDNG+C4Sle7ekwvCYxNteNvArGWZ/VNlTg3+YUTqPiS1ueYC7L27xADMHEFsGTfifahKQvXZqR/IAL/nwuX5q4ZcObufFHHy/AloN7ez+fbo2NoMp7C3lDPA5NWcPimJbI2ihtosR0ZA7pFY8FntFuqBvIze84yF7yokahoWcamxcCmMLQlfDahdcr0+PxpFWbDhnZASmE0nkgbxI7qjj08GE5uXOI5HTv6c3OztAOeTPY+HWsRtEJ5Y5lpkjJb/2QMQGm+YxucxbxK1RXMt+pyBIfWVozUSyb4b+3as+IEOPKjGowFffvDFDz5ynfj21jT/tRBURSxxiOM8/3xDxsmW/yvzW4M2nLwOZ3KtxJSSskk7x4FRPx7aOrE51R2+mVvHjfarLiYZdhTF6DWcLTEqVYX7wg3aZfnR+mA/JRcnAVTLbI5BUkZkfHSs9hgLlyh4LlF6dLPiMM8za7swHfvVMZDWEokhMjg/5axo8bpw48ZgxgNqcFSNrUIID4VilKO0mZa2+edFr3PHjDeNh6SvuhDftOSw0c8hTxj8QXUpakCsgjPSqT8tvpeMENQhsaQLVwKZTXFaAcffryGnIW3TouxOZ522VlQT6rTscu8z1BjsqPe1Am+hCuK1t24GpZBiJyyvMG+1NpZiqPqY/wLb0ydOD+QsbimZk+JmF0ZNk5ecpF62bpSRsNZlK4trgz1Fe2WD5vqjhdNXJwlRKin6u7OfEBtdXumcZeYcywB130j2x1s6kCvv5ILg66wm1gThSgcnaaUslrO9IDLDa10nw1BR7cTNLUImwf/+D8/3dXZHq+c9f5p3q676uMmEVEfu7m9mR9ZYDa05sSeIE8nuHMfKJK6cbJrg6uSIiqNnek3//80L2NuibNVOeegz4m+dY1Zg/STYWTpc9SZJ9NISj4oS9vp7RGJUQz5wR8Go5vqQZhZAGR11olaiFuCReUl/7GDYXV8aLy5u0QGNEEpFmTtiOHhDY9vO8SSEEehWjziSE4w/Cl4Yrkc5MmUi2JpRB5yevZI06j8gL9MwX6uaaXTWZBBnpuhxWZhGHBRgZ9xY8s4fd/UgW0/p08Ne6zX8F0rXVjFWLma+0WcfZcAFEleyaJstPYODsmSjhPWYyg9ULX9zP3+YyWaK+ksMnqVUduVmrspusPWKMKcJCPHnrW7+nt01ZjE544unkEp7UD3bXVLQDx6h7765cxakWeqnF54N5wscEGpFJc4Usha20GHlpXJIu1z5JaYnkP7NOJm/Kf/g4orvdKOzz+ncnpW4YybsRYKtKPY1aBj24hO45vg9SgFkGj2NpJj6i1VkY/ugguR2r5MHBJtiG4dscX+iWwvuZ8+jkw8jkV5ykLByDJzL2JFnkB80oyPReXvAfETplSatWcxyb09Ahk1L6r5kVwgJokKY+R7ZutsXxQdV7UikBv/aoEYPCiMxtf4X9rUu5J/GPq72QVS27jdtVtyBXJoKqBLi6B9bXNdcHw1huHbkyb/j7Gs8NAVMkmrBYtYBz0VWukytrJjtk7e2qHX1Wner+OmCHaavrukvZ5bedMHxoee0QKbTtZ7H+X2MsYdWrjXo9+KOWTmPLxTKH3W5W6ytby124pkxEuGp7+J2a6P3OmTrh12yJaoreIiGYHihHWpUIBjh2cCSDdwh8uKRVorIQNVih3akoM9v13s4TZ6ttlcosA9iY+FPhG/TMNSs39HuSYhQM3gnD9hP62l+2z0hUVz+c2AkJI91DE+zlf1YniJCCTm2pDa2xOpsRE7DD5TfT6jKTut270eocbl5eBpxwDKJ0CMZlvPBROxLX3CJGRDIZ4ZRBFxrCMrKTF0zgVF2gKBIeME7Kkg+QVkQx8t7omcMxrM7NbUmtA6KHaOtEp+fLSgUfL397QaSS85lOM6/CizaWJr6vxYOgio/sRqZysoOlt5EhXxw7sRbZRG8wbB35fbJ9MF3+ZYdUdOJt9j6T147fZ+ACOfq5UtJBO3VO8VIQOy6U63FmTFyEsesVjG4XYt3NpWsSuSG5nG3OuKX2neJgI7iPHTzf0ll92So82FatsmIdxxnAujpfSgPyLS1hLrIPZc/FJLVy/97s1AYeh+4JRQu2i56ItnJbk1FYtwTbWDdIAbHMhN4ZTCPQC5DBzaCwL1sp4um31/xD6nNCz7y2XzOkmVI78172qK8Vb2M+Odvg91oUucXj2yMTbqETwtczZg6ik/QLz2rBlPpxKaPmqGv58U2F6vge8iLzyO/QRYL98Kh5Ff0bQC6StxXVEau9x+J4x1+miSWq87yI0AlHtjeH3HZKlXUIIjhH50508roc/1wl5EaJmt0f6LK5R/fVYPWPVMmqc/etz2l6hdPNjEh3ZxWqomaG9YG3yFwkz8AuTjwMKcC6H1AiFmTLxjJkNRUCZ68xaQYjWQWev/a7/F8voYdLdXLdIUmsTHtrYi+7RrORSB+KpzkXaZ4RooiknIjBlL42UrDtSfWSlxZQBH5Xc9ogp6R7+ngOYlq0+IxiefhgadWwzeH8cXFr+2/iD9ySzxX9ujgtxVOzZT3yVTbq6x3oN7IN6ppYb1NTBqtHbVa0SItl3NovHFwJ6iTsx5Iuf8VicNRPT8t2WA55yhSdPBsoTvayeOmesbixd40hzB0E2ZU/kJJpvFfVLWNalCzSjYUCZe5jJVjpRx7hnqp1DoIUaIbk0SqRswfbu9xa7ImV0TtoMrUwHTr9Yk8RXjGy8QiloCNn6ZOnOaOhv9Mc89BplHzZRCF4kbmLl2Nv2a2oi5+7XszbB3XDA47548sNDowev34K39WdVAIm8wgkor/lnUdN4ZpdEejYhBNXsw1ulERlV+4qX/QK5eBD+h5dXChGyQeZK2E6ucaNfoFIcuP0Rx4yGY50cFKwsbEjWUM2nxvna21w87RP47GaEXWDizX0GpNTzykddLyuZ/6IDz/DbxZjop1reN2n2Ba5MWjeYc2ZYH3+uKSyiyFaHM8F6YHE81Z82ZK/6G7RTJrDWwotpcQqXLfnO/EdrEEUE9xhxDkWZivV8YRwpc4BKHcqV9NLiPzQPNX5jx9DTNfVx4i/bD1MMZJ3u5i0CCbOg99Ltyog+YIZJRI0Ey0eSus3W2n+iPQN81OP1jSuRa5UbCMwc+CsPaSTy1qYu4fI7R9AVImSLZXz3r1zOXbky2CRGd3mh1XPhHfFY5vMmByV7AFaCk+eeGwhfdPSFrFs/xh+4fDMfjgcIx0l3HRXqqOZ049VSWGaLp30y/LWEUlrOfFc7IRjHdqU/4LgGSRr72iXo2NHqUMOf9bZntySgHJq4JOr/aVnPY4SpsQ7+jgJ1/CGTzXPR1UpWbWQxI7BqxUcKBwFujyNN1BREcRHUhEBa5Vf/E4MkXbDVWfCSfxnP124Yap4u3Ah43W457e8iUYMrgK6TvO8UC9Y1kNmn1u5XHfMQjtLUM++40STla71iPLBxW8B821CshpYFXZuJiYLc+Ot4k9a0HGY6bLn7SBo047CXlY/fUP6ZFxzPF+zV/zl4yqsW5+w6TLBczxxY0gU/8qXJSg3JVxtNmwzf+eUEwNFTa7C0wgO6eEKsxNrYNSlgWdiPwXLryTmUT71aY8yyn+nrJLhPxKDla1dfz8oco7dUN2cCCKdeF9z7OFM/HC8AoWJtnTohN/sbC0f3pQlsu84uXg9uhitmqmf74aG5sp8fpYxpXkfFONR0EaJbRYyP+A96HK8Iq2tu8fqv8c+f23OtHS8kIal05IaSapL8uZU9ynjYiGLONVlUbTPFH3WV/3m43SU8pDzeDHcHtwIXTf7yP8qeiekQElve5iY3jrngKvp4Uc2t89JttNk2C+KWTHnLA4BmatlDNKay/Zf68798QCP/wvWL2eqz60b3vRvwfpFHYbw7Uv+x71bWvJ07157M6Dgp1+7xFfxHHfazbkiyjCzHBOkmXMEmj62z91n+Zx/cNx4kHLiOxbZv7Uc806z4PDZQho0JhnyY2Fh1+zfJ4Bq9+2+ewmGVZgWEHuaf1PrQrU0L/e9B1yrdoem/gdQSwMEFAACAAgAT4hDSpXukX5LAAAAawAAABsAAAB1bml2ZXJzYWwvdW5pdmVyc2FsLnBuZy54bWyzsa/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+IQ0oqlg9n/gIAAJcLAAAmAAAAAAAAAAEAAAAAAAYLAAB1bml2ZXJzYWwvaHRtbF9wdWJsaXNoaW5nX3NldHRpbmdzLnhtbFBLAQIAABQAAgAIAE+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+/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=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數學新世界專用簡報母片(new)" id="{41894B60-F2A0-6147-9F4D-AABD86F22DD9}" vid="{F4D36A4C-ABFE-8E48-83B8-E099DCFFBF31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數學新世界專用簡報母片(new)" id="{41894B60-F2A0-6147-9F4D-AABD86F22DD9}" vid="{F4D36A4C-ABFE-8E48-83B8-E099DCFFBF31}"/>
    </a:ext>
  </a:extLst>
</a:theme>
</file>

<file path=ppt/theme/theme5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983</Words>
  <Application>Microsoft Office PowerPoint</Application>
  <PresentationFormat>自訂</PresentationFormat>
  <Paragraphs>202</Paragraphs>
  <Slides>35</Slides>
  <Notes>35</Notes>
  <HiddenSlides>0</HiddenSlides>
  <MMClips>0</MMClips>
  <ScaleCrop>false</ScaleCrop>
  <HeadingPairs>
    <vt:vector size="4" baseType="variant">
      <vt:variant>
        <vt:lpstr>佈景主題</vt:lpstr>
      </vt:variant>
      <vt:variant>
        <vt:i4>10</vt:i4>
      </vt:variant>
      <vt:variant>
        <vt:lpstr>投影片標題</vt:lpstr>
      </vt:variant>
      <vt:variant>
        <vt:i4>35</vt:i4>
      </vt:variant>
    </vt:vector>
  </HeadingPairs>
  <TitlesOfParts>
    <vt:vector size="45" baseType="lpstr">
      <vt:lpstr>Office 主题</vt:lpstr>
      <vt:lpstr>1_Office 主题</vt:lpstr>
      <vt:lpstr>2_Office 主题</vt:lpstr>
      <vt:lpstr>4_數學新世界專用簡報母片(new)</vt:lpstr>
      <vt:lpstr>6_Office 主题</vt:lpstr>
      <vt:lpstr>7_Office 主题</vt:lpstr>
      <vt:lpstr>3_Office 主题</vt:lpstr>
      <vt:lpstr>8_Office 主题</vt:lpstr>
      <vt:lpstr>5_Office 主题</vt:lpstr>
      <vt:lpstr>6_數學新世界專用簡報母片(new)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created xsi:type="dcterms:W3CDTF">2017-10-20T03:31:41Z</dcterms:created>
  <dcterms:modified xsi:type="dcterms:W3CDTF">2018-07-14T16:10:10Z</dcterms:modified>
</cp:coreProperties>
</file>