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43"/>
  </p:notesMasterIdLst>
  <p:sldIdLst>
    <p:sldId id="258" r:id="rId2"/>
    <p:sldId id="259" r:id="rId3"/>
    <p:sldId id="275" r:id="rId4"/>
    <p:sldId id="276" r:id="rId5"/>
    <p:sldId id="306" r:id="rId6"/>
    <p:sldId id="312" r:id="rId7"/>
    <p:sldId id="313" r:id="rId8"/>
    <p:sldId id="271" r:id="rId9"/>
    <p:sldId id="277" r:id="rId10"/>
    <p:sldId id="280" r:id="rId11"/>
    <p:sldId id="278" r:id="rId12"/>
    <p:sldId id="307" r:id="rId13"/>
    <p:sldId id="279" r:id="rId14"/>
    <p:sldId id="281" r:id="rId15"/>
    <p:sldId id="308" r:id="rId16"/>
    <p:sldId id="283" r:id="rId17"/>
    <p:sldId id="282" r:id="rId18"/>
    <p:sldId id="284" r:id="rId19"/>
    <p:sldId id="285" r:id="rId20"/>
    <p:sldId id="286" r:id="rId21"/>
    <p:sldId id="287" r:id="rId22"/>
    <p:sldId id="288" r:id="rId23"/>
    <p:sldId id="289" r:id="rId24"/>
    <p:sldId id="309" r:id="rId25"/>
    <p:sldId id="262" r:id="rId26"/>
    <p:sldId id="314" r:id="rId27"/>
    <p:sldId id="315" r:id="rId28"/>
    <p:sldId id="263" r:id="rId29"/>
    <p:sldId id="299" r:id="rId30"/>
    <p:sldId id="316" r:id="rId31"/>
    <p:sldId id="300" r:id="rId32"/>
    <p:sldId id="317" r:id="rId33"/>
    <p:sldId id="318" r:id="rId34"/>
    <p:sldId id="319" r:id="rId35"/>
    <p:sldId id="301" r:id="rId36"/>
    <p:sldId id="321" r:id="rId37"/>
    <p:sldId id="303" r:id="rId38"/>
    <p:sldId id="302" r:id="rId39"/>
    <p:sldId id="266" r:id="rId40"/>
    <p:sldId id="304" r:id="rId41"/>
    <p:sldId id="268" r:id="rId42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38E"/>
    <a:srgbClr val="F36976"/>
    <a:srgbClr val="E73A1C"/>
    <a:srgbClr val="979AC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13"/>
    <p:restoredTop sz="94646"/>
  </p:normalViewPr>
  <p:slideViewPr>
    <p:cSldViewPr snapToGrid="0" snapToObjects="1">
      <p:cViewPr varScale="1">
        <p:scale>
          <a:sx n="83" d="100"/>
          <a:sy n="83" d="100"/>
        </p:scale>
        <p:origin x="-403" y="-2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43F66-C3DA-644C-AA57-3C016243217C}" type="datetimeFigureOut">
              <a:rPr kumimoji="1" lang="zh-CN" altLang="en-US" smtClean="0"/>
              <a:pPr/>
              <a:t>2018/7/15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D36D5-F221-7148-B5DD-FCABD050E376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0345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形状 8"/>
          <p:cNvSpPr/>
          <p:nvPr userDrawn="1"/>
        </p:nvSpPr>
        <p:spPr>
          <a:xfrm rot="5400000">
            <a:off x="7443132" y="2385874"/>
            <a:ext cx="6858003" cy="2086245"/>
          </a:xfrm>
          <a:custGeom>
            <a:avLst/>
            <a:gdLst>
              <a:gd name="connsiteX0" fmla="*/ 0 w 5357262"/>
              <a:gd name="connsiteY0" fmla="*/ 1564684 h 1564684"/>
              <a:gd name="connsiteX1" fmla="*/ 0 w 5357262"/>
              <a:gd name="connsiteY1" fmla="*/ 478242 h 1564684"/>
              <a:gd name="connsiteX2" fmla="*/ 2566300 w 5357262"/>
              <a:gd name="connsiteY2" fmla="*/ 478242 h 1564684"/>
              <a:gd name="connsiteX3" fmla="*/ 2566300 w 5357262"/>
              <a:gd name="connsiteY3" fmla="*/ 151550 h 1564684"/>
              <a:gd name="connsiteX4" fmla="*/ 2717850 w 5357262"/>
              <a:gd name="connsiteY4" fmla="*/ 0 h 1564684"/>
              <a:gd name="connsiteX5" fmla="*/ 4668518 w 5357262"/>
              <a:gd name="connsiteY5" fmla="*/ 0 h 1564684"/>
              <a:gd name="connsiteX6" fmla="*/ 4820068 w 5357262"/>
              <a:gd name="connsiteY6" fmla="*/ 151550 h 1564684"/>
              <a:gd name="connsiteX7" fmla="*/ 4820068 w 5357262"/>
              <a:gd name="connsiteY7" fmla="*/ 478242 h 1564684"/>
              <a:gd name="connsiteX8" fmla="*/ 5357262 w 5357262"/>
              <a:gd name="connsiteY8" fmla="*/ 478242 h 1564684"/>
              <a:gd name="connsiteX9" fmla="*/ 5357262 w 5357262"/>
              <a:gd name="connsiteY9" fmla="*/ 1564684 h 156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57262" h="1564684">
                <a:moveTo>
                  <a:pt x="0" y="1564684"/>
                </a:moveTo>
                <a:lnTo>
                  <a:pt x="0" y="478242"/>
                </a:lnTo>
                <a:lnTo>
                  <a:pt x="2566300" y="478242"/>
                </a:lnTo>
                <a:lnTo>
                  <a:pt x="2566300" y="151550"/>
                </a:lnTo>
                <a:cubicBezTo>
                  <a:pt x="2566300" y="67851"/>
                  <a:pt x="2634151" y="0"/>
                  <a:pt x="2717850" y="0"/>
                </a:cubicBezTo>
                <a:lnTo>
                  <a:pt x="4668518" y="0"/>
                </a:lnTo>
                <a:cubicBezTo>
                  <a:pt x="4752217" y="0"/>
                  <a:pt x="4820068" y="67851"/>
                  <a:pt x="4820068" y="151550"/>
                </a:cubicBezTo>
                <a:lnTo>
                  <a:pt x="4820068" y="478242"/>
                </a:lnTo>
                <a:lnTo>
                  <a:pt x="5357262" y="478242"/>
                </a:lnTo>
                <a:lnTo>
                  <a:pt x="5357262" y="15646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2400"/>
          </a:p>
        </p:txBody>
      </p:sp>
      <p:sp>
        <p:nvSpPr>
          <p:cNvPr id="10" name="任意形状 9"/>
          <p:cNvSpPr/>
          <p:nvPr userDrawn="1"/>
        </p:nvSpPr>
        <p:spPr>
          <a:xfrm>
            <a:off x="8380425" y="-1"/>
            <a:ext cx="2099743" cy="6858000"/>
          </a:xfrm>
          <a:custGeom>
            <a:avLst/>
            <a:gdLst>
              <a:gd name="connsiteX0" fmla="*/ 0 w 1574807"/>
              <a:gd name="connsiteY0" fmla="*/ 0 h 5357260"/>
              <a:gd name="connsiteX1" fmla="*/ 1086440 w 1574807"/>
              <a:gd name="connsiteY1" fmla="*/ 0 h 5357260"/>
              <a:gd name="connsiteX2" fmla="*/ 1086440 w 1574807"/>
              <a:gd name="connsiteY2" fmla="*/ 1883125 h 5357260"/>
              <a:gd name="connsiteX3" fmla="*/ 1423257 w 1574807"/>
              <a:gd name="connsiteY3" fmla="*/ 1883125 h 5357260"/>
              <a:gd name="connsiteX4" fmla="*/ 1574807 w 1574807"/>
              <a:gd name="connsiteY4" fmla="*/ 2034675 h 5357260"/>
              <a:gd name="connsiteX5" fmla="*/ 1574807 w 1574807"/>
              <a:gd name="connsiteY5" fmla="*/ 3985343 h 5357260"/>
              <a:gd name="connsiteX6" fmla="*/ 1423257 w 1574807"/>
              <a:gd name="connsiteY6" fmla="*/ 4136893 h 5357260"/>
              <a:gd name="connsiteX7" fmla="*/ 1086440 w 1574807"/>
              <a:gd name="connsiteY7" fmla="*/ 4136893 h 5357260"/>
              <a:gd name="connsiteX8" fmla="*/ 1086440 w 1574807"/>
              <a:gd name="connsiteY8" fmla="*/ 5357260 h 5357260"/>
              <a:gd name="connsiteX9" fmla="*/ 0 w 1574807"/>
              <a:gd name="connsiteY9" fmla="*/ 5357260 h 535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4807" h="5357260">
                <a:moveTo>
                  <a:pt x="0" y="0"/>
                </a:moveTo>
                <a:lnTo>
                  <a:pt x="1086440" y="0"/>
                </a:lnTo>
                <a:lnTo>
                  <a:pt x="1086440" y="1883125"/>
                </a:lnTo>
                <a:lnTo>
                  <a:pt x="1423257" y="1883125"/>
                </a:lnTo>
                <a:cubicBezTo>
                  <a:pt x="1506956" y="1883125"/>
                  <a:pt x="1574807" y="1950976"/>
                  <a:pt x="1574807" y="2034675"/>
                </a:cubicBezTo>
                <a:lnTo>
                  <a:pt x="1574807" y="3985343"/>
                </a:lnTo>
                <a:cubicBezTo>
                  <a:pt x="1574807" y="4069042"/>
                  <a:pt x="1506956" y="4136893"/>
                  <a:pt x="1423257" y="4136893"/>
                </a:cubicBezTo>
                <a:lnTo>
                  <a:pt x="1086440" y="4136893"/>
                </a:lnTo>
                <a:lnTo>
                  <a:pt x="1086440" y="5357260"/>
                </a:lnTo>
                <a:lnTo>
                  <a:pt x="0" y="53572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1" name="任意形状 10"/>
          <p:cNvSpPr/>
          <p:nvPr userDrawn="1"/>
        </p:nvSpPr>
        <p:spPr>
          <a:xfrm>
            <a:off x="6931838" y="-3"/>
            <a:ext cx="2132585" cy="6858000"/>
          </a:xfrm>
          <a:custGeom>
            <a:avLst/>
            <a:gdLst>
              <a:gd name="connsiteX0" fmla="*/ 0 w 1599439"/>
              <a:gd name="connsiteY0" fmla="*/ 0 h 5357260"/>
              <a:gd name="connsiteX1" fmla="*/ 1086440 w 1599439"/>
              <a:gd name="connsiteY1" fmla="*/ 0 h 5357260"/>
              <a:gd name="connsiteX2" fmla="*/ 1086440 w 1599439"/>
              <a:gd name="connsiteY2" fmla="*/ 1199954 h 5357260"/>
              <a:gd name="connsiteX3" fmla="*/ 1447889 w 1599439"/>
              <a:gd name="connsiteY3" fmla="*/ 1199954 h 5357260"/>
              <a:gd name="connsiteX4" fmla="*/ 1599439 w 1599439"/>
              <a:gd name="connsiteY4" fmla="*/ 1351504 h 5357260"/>
              <a:gd name="connsiteX5" fmla="*/ 1599439 w 1599439"/>
              <a:gd name="connsiteY5" fmla="*/ 3302172 h 5357260"/>
              <a:gd name="connsiteX6" fmla="*/ 1447889 w 1599439"/>
              <a:gd name="connsiteY6" fmla="*/ 3453722 h 5357260"/>
              <a:gd name="connsiteX7" fmla="*/ 1086440 w 1599439"/>
              <a:gd name="connsiteY7" fmla="*/ 3453722 h 5357260"/>
              <a:gd name="connsiteX8" fmla="*/ 1086440 w 1599439"/>
              <a:gd name="connsiteY8" fmla="*/ 5357260 h 5357260"/>
              <a:gd name="connsiteX9" fmla="*/ 0 w 1599439"/>
              <a:gd name="connsiteY9" fmla="*/ 5357260 h 535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9439" h="5357260">
                <a:moveTo>
                  <a:pt x="0" y="0"/>
                </a:moveTo>
                <a:lnTo>
                  <a:pt x="1086440" y="0"/>
                </a:lnTo>
                <a:lnTo>
                  <a:pt x="1086440" y="1199954"/>
                </a:lnTo>
                <a:lnTo>
                  <a:pt x="1447889" y="1199954"/>
                </a:lnTo>
                <a:cubicBezTo>
                  <a:pt x="1531588" y="1199954"/>
                  <a:pt x="1599439" y="1267805"/>
                  <a:pt x="1599439" y="1351504"/>
                </a:cubicBezTo>
                <a:lnTo>
                  <a:pt x="1599439" y="3302172"/>
                </a:lnTo>
                <a:cubicBezTo>
                  <a:pt x="1599439" y="3385871"/>
                  <a:pt x="1531588" y="3453722"/>
                  <a:pt x="1447889" y="3453722"/>
                </a:cubicBezTo>
                <a:lnTo>
                  <a:pt x="1086440" y="3453722"/>
                </a:lnTo>
                <a:lnTo>
                  <a:pt x="1086440" y="5357260"/>
                </a:lnTo>
                <a:lnTo>
                  <a:pt x="0" y="53572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2" name="任意形状 11"/>
          <p:cNvSpPr/>
          <p:nvPr userDrawn="1"/>
        </p:nvSpPr>
        <p:spPr>
          <a:xfrm>
            <a:off x="-3" y="0"/>
            <a:ext cx="7672555" cy="6858000"/>
          </a:xfrm>
          <a:custGeom>
            <a:avLst/>
            <a:gdLst>
              <a:gd name="connsiteX0" fmla="*/ 0 w 5754416"/>
              <a:gd name="connsiteY0" fmla="*/ 0 h 5357260"/>
              <a:gd name="connsiteX1" fmla="*/ 5198880 w 5754416"/>
              <a:gd name="connsiteY1" fmla="*/ 0 h 5357260"/>
              <a:gd name="connsiteX2" fmla="*/ 5198880 w 5754416"/>
              <a:gd name="connsiteY2" fmla="*/ 516780 h 5357260"/>
              <a:gd name="connsiteX3" fmla="*/ 5602866 w 5754416"/>
              <a:gd name="connsiteY3" fmla="*/ 516780 h 5357260"/>
              <a:gd name="connsiteX4" fmla="*/ 5754416 w 5754416"/>
              <a:gd name="connsiteY4" fmla="*/ 668330 h 5357260"/>
              <a:gd name="connsiteX5" fmla="*/ 5754416 w 5754416"/>
              <a:gd name="connsiteY5" fmla="*/ 2618998 h 5357260"/>
              <a:gd name="connsiteX6" fmla="*/ 5602866 w 5754416"/>
              <a:gd name="connsiteY6" fmla="*/ 2770548 h 5357260"/>
              <a:gd name="connsiteX7" fmla="*/ 5198880 w 5754416"/>
              <a:gd name="connsiteY7" fmla="*/ 2770548 h 5357260"/>
              <a:gd name="connsiteX8" fmla="*/ 5198880 w 5754416"/>
              <a:gd name="connsiteY8" fmla="*/ 5357260 h 5357260"/>
              <a:gd name="connsiteX9" fmla="*/ 0 w 5754416"/>
              <a:gd name="connsiteY9" fmla="*/ 5357260 h 535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54416" h="5357260">
                <a:moveTo>
                  <a:pt x="0" y="0"/>
                </a:moveTo>
                <a:lnTo>
                  <a:pt x="5198880" y="0"/>
                </a:lnTo>
                <a:lnTo>
                  <a:pt x="5198880" y="516780"/>
                </a:lnTo>
                <a:lnTo>
                  <a:pt x="5602866" y="516780"/>
                </a:lnTo>
                <a:cubicBezTo>
                  <a:pt x="5686565" y="516780"/>
                  <a:pt x="5754416" y="584631"/>
                  <a:pt x="5754416" y="668330"/>
                </a:cubicBezTo>
                <a:lnTo>
                  <a:pt x="5754416" y="2618998"/>
                </a:lnTo>
                <a:cubicBezTo>
                  <a:pt x="5754416" y="2702697"/>
                  <a:pt x="5686565" y="2770548"/>
                  <a:pt x="5602866" y="2770548"/>
                </a:cubicBezTo>
                <a:lnTo>
                  <a:pt x="5198880" y="2770548"/>
                </a:lnTo>
                <a:lnTo>
                  <a:pt x="5198880" y="5357260"/>
                </a:lnTo>
                <a:lnTo>
                  <a:pt x="0" y="535726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4" name="竖排文本占位符 13"/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7000517" y="1291590"/>
            <a:ext cx="602968" cy="2171700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smtClean="0"/>
              <a:t>添加</a:t>
            </a:r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sp>
        <p:nvSpPr>
          <p:cNvPr id="16" name="竖排文本占位符 15"/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7003728" y="753740"/>
            <a:ext cx="600147" cy="537847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17" name="竖排文本占位符 13"/>
          <p:cNvSpPr>
            <a:spLocks noGrp="1"/>
          </p:cNvSpPr>
          <p:nvPr>
            <p:ph type="body" orient="vert" sz="quarter" idx="12" hasCustomPrompt="1"/>
          </p:nvPr>
        </p:nvSpPr>
        <p:spPr>
          <a:xfrm>
            <a:off x="8390712" y="2186940"/>
            <a:ext cx="602968" cy="2171700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smtClean="0"/>
              <a:t>添加</a:t>
            </a:r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sp>
        <p:nvSpPr>
          <p:cNvPr id="18" name="竖排文本占位符 15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8393923" y="1649090"/>
            <a:ext cx="600147" cy="537847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02</a:t>
            </a:r>
            <a:endParaRPr kumimoji="1" lang="zh-CN" altLang="en-US" dirty="0"/>
          </a:p>
        </p:txBody>
      </p:sp>
      <p:sp>
        <p:nvSpPr>
          <p:cNvPr id="19" name="竖排文本占位符 13"/>
          <p:cNvSpPr>
            <a:spLocks noGrp="1"/>
          </p:cNvSpPr>
          <p:nvPr>
            <p:ph type="body" orient="vert" sz="quarter" idx="14" hasCustomPrompt="1"/>
          </p:nvPr>
        </p:nvSpPr>
        <p:spPr>
          <a:xfrm>
            <a:off x="9794635" y="3060070"/>
            <a:ext cx="602968" cy="2171700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smtClean="0"/>
              <a:t>添加</a:t>
            </a:r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sp>
        <p:nvSpPr>
          <p:cNvPr id="20" name="竖排文本占位符 15"/>
          <p:cNvSpPr>
            <a:spLocks noGrp="1"/>
          </p:cNvSpPr>
          <p:nvPr>
            <p:ph type="body" orient="vert" sz="quarter" idx="15" hasCustomPrompt="1"/>
          </p:nvPr>
        </p:nvSpPr>
        <p:spPr>
          <a:xfrm>
            <a:off x="9797846" y="2522220"/>
            <a:ext cx="600147" cy="537847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21" name="竖排文本占位符 13"/>
          <p:cNvSpPr>
            <a:spLocks noGrp="1"/>
          </p:cNvSpPr>
          <p:nvPr>
            <p:ph type="body" orient="vert" sz="quarter" idx="16" hasCustomPrompt="1"/>
          </p:nvPr>
        </p:nvSpPr>
        <p:spPr>
          <a:xfrm>
            <a:off x="11230550" y="3932560"/>
            <a:ext cx="602968" cy="2171700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smtClean="0"/>
              <a:t>添加</a:t>
            </a:r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sp>
        <p:nvSpPr>
          <p:cNvPr id="22" name="竖排文本占位符 15"/>
          <p:cNvSpPr>
            <a:spLocks noGrp="1"/>
          </p:cNvSpPr>
          <p:nvPr>
            <p:ph type="body" orient="vert" sz="quarter" idx="17" hasCustomPrompt="1"/>
          </p:nvPr>
        </p:nvSpPr>
        <p:spPr>
          <a:xfrm>
            <a:off x="11233761" y="3394710"/>
            <a:ext cx="600147" cy="537847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04</a:t>
            </a:r>
            <a:endParaRPr kumimoji="1" lang="zh-CN" altLang="en-US" dirty="0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8" hasCustomPrompt="1"/>
          </p:nvPr>
        </p:nvSpPr>
        <p:spPr>
          <a:xfrm>
            <a:off x="677720" y="3663633"/>
            <a:ext cx="5845998" cy="2022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smtClean="0"/>
              <a:t>点击此处</a:t>
            </a:r>
          </a:p>
          <a:p>
            <a:pPr lvl="0"/>
            <a:r>
              <a:rPr kumimoji="1" lang="zh-CN" altLang="en-US" dirty="0" smtClean="0"/>
              <a:t>添加标题</a:t>
            </a:r>
            <a:endParaRPr kumimoji="1" lang="zh-CN" altLang="en-US" dirty="0"/>
          </a:p>
        </p:txBody>
      </p:sp>
      <p:sp>
        <p:nvSpPr>
          <p:cNvPr id="25" name="文本占位符 23"/>
          <p:cNvSpPr>
            <a:spLocks noGrp="1"/>
          </p:cNvSpPr>
          <p:nvPr>
            <p:ph type="body" sz="quarter" idx="19" hasCustomPrompt="1"/>
          </p:nvPr>
        </p:nvSpPr>
        <p:spPr>
          <a:xfrm>
            <a:off x="677720" y="5826919"/>
            <a:ext cx="5845998" cy="3681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lvl="0"/>
            <a:r>
              <a:rPr kumimoji="1" lang="en-US" altLang="zh-CN" dirty="0" smtClean="0"/>
              <a:t>PRESENTED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OfficePLUS</a:t>
            </a:r>
            <a:endParaRPr kumimoji="1"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632621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形状 1"/>
          <p:cNvSpPr/>
          <p:nvPr userDrawn="1"/>
        </p:nvSpPr>
        <p:spPr>
          <a:xfrm>
            <a:off x="1" y="0"/>
            <a:ext cx="11812159" cy="6858000"/>
          </a:xfrm>
          <a:custGeom>
            <a:avLst/>
            <a:gdLst>
              <a:gd name="connsiteX0" fmla="*/ 0 w 9231260"/>
              <a:gd name="connsiteY0" fmla="*/ 0 h 5357260"/>
              <a:gd name="connsiteX1" fmla="*/ 3476844 w 9231260"/>
              <a:gd name="connsiteY1" fmla="*/ 0 h 5357260"/>
              <a:gd name="connsiteX2" fmla="*/ 4699591 w 9231260"/>
              <a:gd name="connsiteY2" fmla="*/ 0 h 5357260"/>
              <a:gd name="connsiteX3" fmla="*/ 8675724 w 9231260"/>
              <a:gd name="connsiteY3" fmla="*/ 0 h 5357260"/>
              <a:gd name="connsiteX4" fmla="*/ 8675724 w 9231260"/>
              <a:gd name="connsiteY4" fmla="*/ 516780 h 5357260"/>
              <a:gd name="connsiteX5" fmla="*/ 9079710 w 9231260"/>
              <a:gd name="connsiteY5" fmla="*/ 516780 h 5357260"/>
              <a:gd name="connsiteX6" fmla="*/ 9231260 w 9231260"/>
              <a:gd name="connsiteY6" fmla="*/ 668330 h 5357260"/>
              <a:gd name="connsiteX7" fmla="*/ 9231260 w 9231260"/>
              <a:gd name="connsiteY7" fmla="*/ 2618998 h 5357260"/>
              <a:gd name="connsiteX8" fmla="*/ 9079710 w 9231260"/>
              <a:gd name="connsiteY8" fmla="*/ 2770548 h 5357260"/>
              <a:gd name="connsiteX9" fmla="*/ 8675724 w 9231260"/>
              <a:gd name="connsiteY9" fmla="*/ 2770548 h 5357260"/>
              <a:gd name="connsiteX10" fmla="*/ 8675724 w 9231260"/>
              <a:gd name="connsiteY10" fmla="*/ 5357260 h 5357260"/>
              <a:gd name="connsiteX11" fmla="*/ 4699591 w 9231260"/>
              <a:gd name="connsiteY11" fmla="*/ 5357260 h 5357260"/>
              <a:gd name="connsiteX12" fmla="*/ 3476844 w 9231260"/>
              <a:gd name="connsiteY12" fmla="*/ 5357260 h 5357260"/>
              <a:gd name="connsiteX13" fmla="*/ 0 w 9231260"/>
              <a:gd name="connsiteY13" fmla="*/ 5357260 h 535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31260" h="5357260">
                <a:moveTo>
                  <a:pt x="0" y="0"/>
                </a:moveTo>
                <a:lnTo>
                  <a:pt x="3476844" y="0"/>
                </a:lnTo>
                <a:lnTo>
                  <a:pt x="4699591" y="0"/>
                </a:lnTo>
                <a:lnTo>
                  <a:pt x="8675724" y="0"/>
                </a:lnTo>
                <a:lnTo>
                  <a:pt x="8675724" y="516780"/>
                </a:lnTo>
                <a:lnTo>
                  <a:pt x="9079710" y="516780"/>
                </a:lnTo>
                <a:cubicBezTo>
                  <a:pt x="9163409" y="516780"/>
                  <a:pt x="9231260" y="584631"/>
                  <a:pt x="9231260" y="668330"/>
                </a:cubicBezTo>
                <a:lnTo>
                  <a:pt x="9231260" y="2618998"/>
                </a:lnTo>
                <a:cubicBezTo>
                  <a:pt x="9231260" y="2702697"/>
                  <a:pt x="9163409" y="2770548"/>
                  <a:pt x="9079710" y="2770548"/>
                </a:cubicBezTo>
                <a:lnTo>
                  <a:pt x="8675724" y="2770548"/>
                </a:lnTo>
                <a:lnTo>
                  <a:pt x="8675724" y="5357260"/>
                </a:lnTo>
                <a:lnTo>
                  <a:pt x="4699591" y="5357260"/>
                </a:lnTo>
                <a:lnTo>
                  <a:pt x="3476844" y="5357260"/>
                </a:lnTo>
                <a:lnTo>
                  <a:pt x="0" y="535726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" name="竖排文本占位符 13"/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11115317" y="1337310"/>
            <a:ext cx="602968" cy="2171700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smtClean="0"/>
              <a:t>添加</a:t>
            </a:r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sp>
        <p:nvSpPr>
          <p:cNvPr id="4" name="竖排文本占位符 15"/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11118528" y="799460"/>
            <a:ext cx="600147" cy="537847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smtClean="0"/>
              <a:t>01</a:t>
            </a:r>
            <a:endParaRPr kumimoji="1"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308928" y="240031"/>
            <a:ext cx="3943032" cy="35433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7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308928" y="594361"/>
            <a:ext cx="3943032" cy="35433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dirty="0" smtClean="0"/>
              <a:t>点击</a:t>
            </a:r>
            <a:r>
              <a:rPr kumimoji="1" lang="zh-CN" altLang="en-US" smtClean="0"/>
              <a:t>此处添加标题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11089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形状 1"/>
          <p:cNvSpPr/>
          <p:nvPr userDrawn="1"/>
        </p:nvSpPr>
        <p:spPr>
          <a:xfrm>
            <a:off x="1" y="0"/>
            <a:ext cx="11812159" cy="6858000"/>
          </a:xfrm>
          <a:custGeom>
            <a:avLst/>
            <a:gdLst>
              <a:gd name="connsiteX0" fmla="*/ 0 w 9231260"/>
              <a:gd name="connsiteY0" fmla="*/ 0 h 5357260"/>
              <a:gd name="connsiteX1" fmla="*/ 3476844 w 9231260"/>
              <a:gd name="connsiteY1" fmla="*/ 0 h 5357260"/>
              <a:gd name="connsiteX2" fmla="*/ 4699591 w 9231260"/>
              <a:gd name="connsiteY2" fmla="*/ 0 h 5357260"/>
              <a:gd name="connsiteX3" fmla="*/ 8675724 w 9231260"/>
              <a:gd name="connsiteY3" fmla="*/ 0 h 5357260"/>
              <a:gd name="connsiteX4" fmla="*/ 8675724 w 9231260"/>
              <a:gd name="connsiteY4" fmla="*/ 516780 h 5357260"/>
              <a:gd name="connsiteX5" fmla="*/ 9079710 w 9231260"/>
              <a:gd name="connsiteY5" fmla="*/ 516780 h 5357260"/>
              <a:gd name="connsiteX6" fmla="*/ 9231260 w 9231260"/>
              <a:gd name="connsiteY6" fmla="*/ 668330 h 5357260"/>
              <a:gd name="connsiteX7" fmla="*/ 9231260 w 9231260"/>
              <a:gd name="connsiteY7" fmla="*/ 2618998 h 5357260"/>
              <a:gd name="connsiteX8" fmla="*/ 9079710 w 9231260"/>
              <a:gd name="connsiteY8" fmla="*/ 2770548 h 5357260"/>
              <a:gd name="connsiteX9" fmla="*/ 8675724 w 9231260"/>
              <a:gd name="connsiteY9" fmla="*/ 2770548 h 5357260"/>
              <a:gd name="connsiteX10" fmla="*/ 8675724 w 9231260"/>
              <a:gd name="connsiteY10" fmla="*/ 5357260 h 5357260"/>
              <a:gd name="connsiteX11" fmla="*/ 4699591 w 9231260"/>
              <a:gd name="connsiteY11" fmla="*/ 5357260 h 5357260"/>
              <a:gd name="connsiteX12" fmla="*/ 3476844 w 9231260"/>
              <a:gd name="connsiteY12" fmla="*/ 5357260 h 5357260"/>
              <a:gd name="connsiteX13" fmla="*/ 0 w 9231260"/>
              <a:gd name="connsiteY13" fmla="*/ 5357260 h 535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31260" h="5357260">
                <a:moveTo>
                  <a:pt x="0" y="0"/>
                </a:moveTo>
                <a:lnTo>
                  <a:pt x="3476844" y="0"/>
                </a:lnTo>
                <a:lnTo>
                  <a:pt x="4699591" y="0"/>
                </a:lnTo>
                <a:lnTo>
                  <a:pt x="8675724" y="0"/>
                </a:lnTo>
                <a:lnTo>
                  <a:pt x="8675724" y="516780"/>
                </a:lnTo>
                <a:lnTo>
                  <a:pt x="9079710" y="516780"/>
                </a:lnTo>
                <a:cubicBezTo>
                  <a:pt x="9163409" y="516780"/>
                  <a:pt x="9231260" y="584631"/>
                  <a:pt x="9231260" y="668330"/>
                </a:cubicBezTo>
                <a:lnTo>
                  <a:pt x="9231260" y="2618998"/>
                </a:lnTo>
                <a:cubicBezTo>
                  <a:pt x="9231260" y="2702697"/>
                  <a:pt x="9163409" y="2770548"/>
                  <a:pt x="9079710" y="2770548"/>
                </a:cubicBezTo>
                <a:lnTo>
                  <a:pt x="8675724" y="2770548"/>
                </a:lnTo>
                <a:lnTo>
                  <a:pt x="8675724" y="5357260"/>
                </a:lnTo>
                <a:lnTo>
                  <a:pt x="4699591" y="5357260"/>
                </a:lnTo>
                <a:lnTo>
                  <a:pt x="3476844" y="5357260"/>
                </a:lnTo>
                <a:lnTo>
                  <a:pt x="0" y="53572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" name="竖排文本占位符 13"/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11115317" y="1337310"/>
            <a:ext cx="602968" cy="2171700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smtClean="0"/>
              <a:t>添加</a:t>
            </a:r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sp>
        <p:nvSpPr>
          <p:cNvPr id="4" name="竖排文本占位符 15"/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11118528" y="799460"/>
            <a:ext cx="600147" cy="537847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02</a:t>
            </a:r>
            <a:endParaRPr kumimoji="1" lang="zh-CN" altLang="en-US" dirty="0"/>
          </a:p>
        </p:txBody>
      </p:sp>
      <p:sp>
        <p:nvSpPr>
          <p:cNvPr id="5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308928" y="240031"/>
            <a:ext cx="3943032" cy="35433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308928" y="594361"/>
            <a:ext cx="3943032" cy="35433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dirty="0" smtClean="0"/>
              <a:t>点击</a:t>
            </a:r>
            <a:r>
              <a:rPr kumimoji="1" lang="zh-CN" altLang="en-US" smtClean="0"/>
              <a:t>此处添加标题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625321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形状 1"/>
          <p:cNvSpPr/>
          <p:nvPr userDrawn="1"/>
        </p:nvSpPr>
        <p:spPr>
          <a:xfrm>
            <a:off x="1" y="0"/>
            <a:ext cx="11812159" cy="6858000"/>
          </a:xfrm>
          <a:custGeom>
            <a:avLst/>
            <a:gdLst>
              <a:gd name="connsiteX0" fmla="*/ 0 w 9231260"/>
              <a:gd name="connsiteY0" fmla="*/ 0 h 5357260"/>
              <a:gd name="connsiteX1" fmla="*/ 3476844 w 9231260"/>
              <a:gd name="connsiteY1" fmla="*/ 0 h 5357260"/>
              <a:gd name="connsiteX2" fmla="*/ 4699591 w 9231260"/>
              <a:gd name="connsiteY2" fmla="*/ 0 h 5357260"/>
              <a:gd name="connsiteX3" fmla="*/ 8675724 w 9231260"/>
              <a:gd name="connsiteY3" fmla="*/ 0 h 5357260"/>
              <a:gd name="connsiteX4" fmla="*/ 8675724 w 9231260"/>
              <a:gd name="connsiteY4" fmla="*/ 516780 h 5357260"/>
              <a:gd name="connsiteX5" fmla="*/ 9079710 w 9231260"/>
              <a:gd name="connsiteY5" fmla="*/ 516780 h 5357260"/>
              <a:gd name="connsiteX6" fmla="*/ 9231260 w 9231260"/>
              <a:gd name="connsiteY6" fmla="*/ 668330 h 5357260"/>
              <a:gd name="connsiteX7" fmla="*/ 9231260 w 9231260"/>
              <a:gd name="connsiteY7" fmla="*/ 2618998 h 5357260"/>
              <a:gd name="connsiteX8" fmla="*/ 9079710 w 9231260"/>
              <a:gd name="connsiteY8" fmla="*/ 2770548 h 5357260"/>
              <a:gd name="connsiteX9" fmla="*/ 8675724 w 9231260"/>
              <a:gd name="connsiteY9" fmla="*/ 2770548 h 5357260"/>
              <a:gd name="connsiteX10" fmla="*/ 8675724 w 9231260"/>
              <a:gd name="connsiteY10" fmla="*/ 5357260 h 5357260"/>
              <a:gd name="connsiteX11" fmla="*/ 4699591 w 9231260"/>
              <a:gd name="connsiteY11" fmla="*/ 5357260 h 5357260"/>
              <a:gd name="connsiteX12" fmla="*/ 3476844 w 9231260"/>
              <a:gd name="connsiteY12" fmla="*/ 5357260 h 5357260"/>
              <a:gd name="connsiteX13" fmla="*/ 0 w 9231260"/>
              <a:gd name="connsiteY13" fmla="*/ 5357260 h 535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31260" h="5357260">
                <a:moveTo>
                  <a:pt x="0" y="0"/>
                </a:moveTo>
                <a:lnTo>
                  <a:pt x="3476844" y="0"/>
                </a:lnTo>
                <a:lnTo>
                  <a:pt x="4699591" y="0"/>
                </a:lnTo>
                <a:lnTo>
                  <a:pt x="8675724" y="0"/>
                </a:lnTo>
                <a:lnTo>
                  <a:pt x="8675724" y="516780"/>
                </a:lnTo>
                <a:lnTo>
                  <a:pt x="9079710" y="516780"/>
                </a:lnTo>
                <a:cubicBezTo>
                  <a:pt x="9163409" y="516780"/>
                  <a:pt x="9231260" y="584631"/>
                  <a:pt x="9231260" y="668330"/>
                </a:cubicBezTo>
                <a:lnTo>
                  <a:pt x="9231260" y="2618998"/>
                </a:lnTo>
                <a:cubicBezTo>
                  <a:pt x="9231260" y="2702697"/>
                  <a:pt x="9163409" y="2770548"/>
                  <a:pt x="9079710" y="2770548"/>
                </a:cubicBezTo>
                <a:lnTo>
                  <a:pt x="8675724" y="2770548"/>
                </a:lnTo>
                <a:lnTo>
                  <a:pt x="8675724" y="5357260"/>
                </a:lnTo>
                <a:lnTo>
                  <a:pt x="4699591" y="5357260"/>
                </a:lnTo>
                <a:lnTo>
                  <a:pt x="3476844" y="5357260"/>
                </a:lnTo>
                <a:lnTo>
                  <a:pt x="0" y="53572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" name="竖排文本占位符 13"/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11115317" y="1337310"/>
            <a:ext cx="602968" cy="2171700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smtClean="0"/>
              <a:t>添加</a:t>
            </a:r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sp>
        <p:nvSpPr>
          <p:cNvPr id="4" name="竖排文本占位符 15"/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11118528" y="799460"/>
            <a:ext cx="600147" cy="537847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5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308928" y="240031"/>
            <a:ext cx="3943032" cy="35433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308928" y="594361"/>
            <a:ext cx="3943032" cy="35433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dirty="0" smtClean="0"/>
              <a:t>点击</a:t>
            </a:r>
            <a:r>
              <a:rPr kumimoji="1" lang="zh-CN" altLang="en-US" smtClean="0"/>
              <a:t>此处添加标题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15983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形状 1"/>
          <p:cNvSpPr/>
          <p:nvPr userDrawn="1"/>
        </p:nvSpPr>
        <p:spPr>
          <a:xfrm>
            <a:off x="1" y="0"/>
            <a:ext cx="11812159" cy="6858000"/>
          </a:xfrm>
          <a:custGeom>
            <a:avLst/>
            <a:gdLst>
              <a:gd name="connsiteX0" fmla="*/ 0 w 9231260"/>
              <a:gd name="connsiteY0" fmla="*/ 0 h 5357260"/>
              <a:gd name="connsiteX1" fmla="*/ 3476844 w 9231260"/>
              <a:gd name="connsiteY1" fmla="*/ 0 h 5357260"/>
              <a:gd name="connsiteX2" fmla="*/ 4699591 w 9231260"/>
              <a:gd name="connsiteY2" fmla="*/ 0 h 5357260"/>
              <a:gd name="connsiteX3" fmla="*/ 8675724 w 9231260"/>
              <a:gd name="connsiteY3" fmla="*/ 0 h 5357260"/>
              <a:gd name="connsiteX4" fmla="*/ 8675724 w 9231260"/>
              <a:gd name="connsiteY4" fmla="*/ 516780 h 5357260"/>
              <a:gd name="connsiteX5" fmla="*/ 9079710 w 9231260"/>
              <a:gd name="connsiteY5" fmla="*/ 516780 h 5357260"/>
              <a:gd name="connsiteX6" fmla="*/ 9231260 w 9231260"/>
              <a:gd name="connsiteY6" fmla="*/ 668330 h 5357260"/>
              <a:gd name="connsiteX7" fmla="*/ 9231260 w 9231260"/>
              <a:gd name="connsiteY7" fmla="*/ 2618998 h 5357260"/>
              <a:gd name="connsiteX8" fmla="*/ 9079710 w 9231260"/>
              <a:gd name="connsiteY8" fmla="*/ 2770548 h 5357260"/>
              <a:gd name="connsiteX9" fmla="*/ 8675724 w 9231260"/>
              <a:gd name="connsiteY9" fmla="*/ 2770548 h 5357260"/>
              <a:gd name="connsiteX10" fmla="*/ 8675724 w 9231260"/>
              <a:gd name="connsiteY10" fmla="*/ 5357260 h 5357260"/>
              <a:gd name="connsiteX11" fmla="*/ 4699591 w 9231260"/>
              <a:gd name="connsiteY11" fmla="*/ 5357260 h 5357260"/>
              <a:gd name="connsiteX12" fmla="*/ 3476844 w 9231260"/>
              <a:gd name="connsiteY12" fmla="*/ 5357260 h 5357260"/>
              <a:gd name="connsiteX13" fmla="*/ 0 w 9231260"/>
              <a:gd name="connsiteY13" fmla="*/ 5357260 h 535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31260" h="5357260">
                <a:moveTo>
                  <a:pt x="0" y="0"/>
                </a:moveTo>
                <a:lnTo>
                  <a:pt x="3476844" y="0"/>
                </a:lnTo>
                <a:lnTo>
                  <a:pt x="4699591" y="0"/>
                </a:lnTo>
                <a:lnTo>
                  <a:pt x="8675724" y="0"/>
                </a:lnTo>
                <a:lnTo>
                  <a:pt x="8675724" y="516780"/>
                </a:lnTo>
                <a:lnTo>
                  <a:pt x="9079710" y="516780"/>
                </a:lnTo>
                <a:cubicBezTo>
                  <a:pt x="9163409" y="516780"/>
                  <a:pt x="9231260" y="584631"/>
                  <a:pt x="9231260" y="668330"/>
                </a:cubicBezTo>
                <a:lnTo>
                  <a:pt x="9231260" y="2618998"/>
                </a:lnTo>
                <a:cubicBezTo>
                  <a:pt x="9231260" y="2702697"/>
                  <a:pt x="9163409" y="2770548"/>
                  <a:pt x="9079710" y="2770548"/>
                </a:cubicBezTo>
                <a:lnTo>
                  <a:pt x="8675724" y="2770548"/>
                </a:lnTo>
                <a:lnTo>
                  <a:pt x="8675724" y="5357260"/>
                </a:lnTo>
                <a:lnTo>
                  <a:pt x="4699591" y="5357260"/>
                </a:lnTo>
                <a:lnTo>
                  <a:pt x="3476844" y="5357260"/>
                </a:lnTo>
                <a:lnTo>
                  <a:pt x="0" y="53572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" name="竖排文本占位符 13"/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11115317" y="1337310"/>
            <a:ext cx="602968" cy="2171700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0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smtClean="0"/>
              <a:t>添加</a:t>
            </a:r>
            <a:r>
              <a:rPr kumimoji="1" lang="zh-CN" altLang="en-US" dirty="0" smtClean="0"/>
              <a:t>标题</a:t>
            </a:r>
            <a:endParaRPr kumimoji="1" lang="zh-CN" altLang="en-US" dirty="0"/>
          </a:p>
        </p:txBody>
      </p:sp>
      <p:sp>
        <p:nvSpPr>
          <p:cNvPr id="4" name="竖排文本占位符 15"/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11118528" y="799460"/>
            <a:ext cx="600147" cy="537847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04</a:t>
            </a:r>
            <a:endParaRPr kumimoji="1" lang="zh-CN" altLang="en-US" dirty="0"/>
          </a:p>
        </p:txBody>
      </p:sp>
      <p:sp>
        <p:nvSpPr>
          <p:cNvPr id="5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308928" y="240031"/>
            <a:ext cx="3943032" cy="35433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308928" y="594361"/>
            <a:ext cx="3943032" cy="35433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dirty="0" smtClean="0"/>
              <a:t>点击</a:t>
            </a:r>
            <a:r>
              <a:rPr kumimoji="1" lang="zh-CN" altLang="en-US" smtClean="0"/>
              <a:t>此处添加标题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7595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40604" y="759873"/>
            <a:ext cx="161775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67" dirty="0" smtClean="0">
                <a:solidFill>
                  <a:srgbClr val="000000"/>
                </a:solidFill>
                <a:latin typeface="Segoe UI Light"/>
                <a:ea typeface="微软雅黑"/>
                <a:cs typeface="Segoe UI Light"/>
              </a:rPr>
              <a:t>背景图片素材</a:t>
            </a:r>
            <a:endParaRPr lang="zh-CN" altLang="en-US" sz="1867" dirty="0">
              <a:solidFill>
                <a:srgbClr val="000000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067" smtClean="0">
                <a:solidFill>
                  <a:srgbClr val="000000"/>
                </a:solidFill>
                <a:latin typeface="Segoe UI Light"/>
                <a:cs typeface="Segoe UI Light"/>
              </a:rPr>
              <a:t>OfficePLUS</a:t>
            </a:r>
            <a:endParaRPr lang="zh-CN" altLang="en-US" sz="1067" dirty="0">
              <a:solidFill>
                <a:srgbClr val="000000"/>
              </a:solidFill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1705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67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标注</a:t>
            </a:r>
            <a:endParaRPr lang="zh-CN" altLang="en-US" sz="1867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2857674" y="841948"/>
            <a:ext cx="1402001" cy="329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字体使用 </a:t>
            </a: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行距</a:t>
            </a: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defTabSz="609585">
              <a:lnSpc>
                <a:spcPct val="130000"/>
              </a:lnSpc>
            </a:pPr>
            <a:endParaRPr lang="zh-CN" altLang="en-US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声明</a:t>
            </a: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395052" y="841948"/>
            <a:ext cx="3727457" cy="382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英文 </a:t>
            </a:r>
            <a:r>
              <a:rPr lang="en-US" altLang="zh-CN" sz="1333" smtClean="0">
                <a:solidFill>
                  <a:srgbClr val="FFFFFF"/>
                </a:solidFill>
                <a:latin typeface="Segoe UI Light"/>
                <a:ea typeface="微软雅黑" charset="0"/>
                <a:cs typeface="Segoe UI Light"/>
              </a:rPr>
              <a:t>Century Gothic</a:t>
            </a: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 charset="0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中文 微软雅黑</a:t>
            </a: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正文 </a:t>
            </a:r>
            <a:r>
              <a:rPr lang="en-US" altLang="zh-CN" sz="1333" dirty="0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1.3</a:t>
            </a: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en-US" altLang="zh-CN" sz="1333" dirty="0" err="1" smtClean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cn.bing.com</a:t>
            </a:r>
            <a:endParaRPr lang="zh-CN" altLang="en-US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prstClr val="white"/>
                </a:solidFill>
                <a:latin typeface="Century Gothic"/>
                <a:ea typeface="微软雅黑" charset="0"/>
              </a:rPr>
              <a:t>互联网是一个开放共享的平台</a:t>
            </a:r>
          </a:p>
          <a:p>
            <a:pPr defTabSz="609585">
              <a:lnSpc>
                <a:spcPct val="130000"/>
              </a:lnSpc>
            </a:pPr>
            <a:r>
              <a:rPr kumimoji="1" lang="en-US" altLang="zh-CN" sz="1333" dirty="0">
                <a:solidFill>
                  <a:prstClr val="white"/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r>
              <a:rPr lang="zh-CN" altLang="en-US" sz="1333" dirty="0" smtClean="0">
                <a:solidFill>
                  <a:prstClr val="white"/>
                </a:solidFill>
                <a:latin typeface="Century Gothic"/>
                <a:ea typeface="微软雅黑" charset="0"/>
              </a:rPr>
              <a:t> 部分</a:t>
            </a:r>
            <a:r>
              <a:rPr lang="zh-CN" altLang="en-US" sz="1333" dirty="0">
                <a:solidFill>
                  <a:prstClr val="white"/>
                </a:solidFill>
                <a:latin typeface="Century Gothic"/>
                <a:ea typeface="微软雅黑" charset="0"/>
              </a:rPr>
              <a:t>设计灵感与元素来源于网络</a:t>
            </a: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prstClr val="white"/>
                </a:solidFill>
                <a:latin typeface="Century Gothic"/>
                <a:ea typeface="微软雅黑" charset="0"/>
              </a:rPr>
              <a:t>如有建议请</a:t>
            </a:r>
            <a:r>
              <a:rPr lang="zh-CN" altLang="en-US" sz="1333" dirty="0" smtClean="0">
                <a:solidFill>
                  <a:prstClr val="white"/>
                </a:solidFill>
                <a:latin typeface="Century Gothic"/>
                <a:ea typeface="微软雅黑" charset="0"/>
              </a:rPr>
              <a:t>联系 </a:t>
            </a:r>
            <a:r>
              <a:rPr lang="zh-CN" altLang="en-US" sz="1333" dirty="0" smtClean="0">
                <a:solidFill>
                  <a:prstClr val="white"/>
                </a:solidFill>
                <a:latin typeface="Segoe UI Light" charset="0"/>
                <a:ea typeface="Segoe UI Light" charset="0"/>
                <a:cs typeface="Segoe UI Light" charset="0"/>
              </a:rPr>
              <a:t>officeplus@microsoft.com</a:t>
            </a:r>
            <a:endParaRPr lang="en-US" altLang="zh-CN" sz="1333" dirty="0" smtClean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67" dirty="0" smtClean="0">
                <a:solidFill>
                  <a:prstClr val="white"/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67" dirty="0">
              <a:solidFill>
                <a:prstClr val="white"/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3925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kumimoji="1" lang="zh-CN" altLang="en-US" sz="1333" dirty="0" smtClean="0">
                <a:solidFill>
                  <a:srgbClr val="000000"/>
                </a:solidFill>
                <a:latin typeface="Century Gothic"/>
                <a:ea typeface="微软雅黑" charset="0"/>
              </a:rPr>
              <a:t>点击</a:t>
            </a:r>
            <a:r>
              <a:rPr kumimoji="1" lang="en-US" altLang="zh-CN" sz="1333" dirty="0" smtClean="0">
                <a:solidFill>
                  <a:srgbClr val="000000"/>
                </a:solidFill>
                <a:latin typeface="Segoe UI Light" charset="0"/>
                <a:ea typeface="Segoe UI Light" charset="0"/>
                <a:cs typeface="Segoe UI Light" charset="0"/>
              </a:rPr>
              <a:t>Logo</a:t>
            </a:r>
            <a:r>
              <a:rPr kumimoji="1" lang="zh-CN" altLang="en-US" sz="1333" dirty="0" smtClean="0">
                <a:solidFill>
                  <a:srgbClr val="000000"/>
                </a:solidFill>
                <a:latin typeface="Century Gothic"/>
                <a:ea typeface="微软雅黑" charset="0"/>
              </a:rPr>
              <a:t>获取更多优质模板（放映模式）</a:t>
            </a:r>
            <a:endParaRPr kumimoji="1" lang="zh-CN" altLang="en-US" sz="1333" dirty="0">
              <a:solidFill>
                <a:srgbClr val="000000"/>
              </a:solidFill>
              <a:latin typeface="Century Gothic"/>
              <a:ea typeface="微软雅黑" charset="0"/>
            </a:endParaRP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3993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944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9" r:id="rId2"/>
    <p:sldLayoutId id="2147483680" r:id="rId3"/>
    <p:sldLayoutId id="2147483681" r:id="rId4"/>
    <p:sldLayoutId id="2147483682" r:id="rId5"/>
    <p:sldLayoutId id="2147483664" r:id="rId6"/>
    <p:sldLayoutId id="2147483663" r:id="rId7"/>
    <p:sldLayoutId id="214748366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竖排文本占位符 3"/>
          <p:cNvSpPr>
            <a:spLocks noGrp="1"/>
          </p:cNvSpPr>
          <p:nvPr>
            <p:ph type="body" orient="vert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核心概念</a:t>
            </a:r>
            <a:endParaRPr kumimoji="1" lang="zh-CN" altLang="en-US" dirty="0"/>
          </a:p>
        </p:txBody>
      </p:sp>
      <p:sp>
        <p:nvSpPr>
          <p:cNvPr id="5" name="竖排文本占位符 4"/>
          <p:cNvSpPr>
            <a:spLocks noGrp="1"/>
          </p:cNvSpPr>
          <p:nvPr>
            <p:ph type="body" orient="vert" sz="quarter" idx="13"/>
          </p:nvPr>
        </p:nvSpPr>
        <p:spPr/>
        <p:txBody>
          <a:bodyPr/>
          <a:lstStyle/>
          <a:p>
            <a:r>
              <a:rPr kumimoji="1" lang="en-US" altLang="zh-CN" dirty="0" smtClean="0"/>
              <a:t>02</a:t>
            </a:r>
            <a:endParaRPr kumimoji="1" lang="zh-CN" altLang="en-US" dirty="0"/>
          </a:p>
        </p:txBody>
      </p:sp>
      <p:sp>
        <p:nvSpPr>
          <p:cNvPr id="6" name="竖排文本占位符 5"/>
          <p:cNvSpPr>
            <a:spLocks noGrp="1"/>
          </p:cNvSpPr>
          <p:nvPr>
            <p:ph type="body" orient="vert" sz="quarter" idx="14"/>
          </p:nvPr>
        </p:nvSpPr>
        <p:spPr>
          <a:xfrm>
            <a:off x="9794635" y="3060070"/>
            <a:ext cx="602968" cy="2626038"/>
          </a:xfrm>
        </p:spPr>
        <p:txBody>
          <a:bodyPr/>
          <a:lstStyle/>
          <a:p>
            <a:r>
              <a:rPr kumimoji="1" lang="zh-TW" altLang="en-US" dirty="0" smtClean="0"/>
              <a:t>概念發展脈絡</a:t>
            </a:r>
            <a:endParaRPr kumimoji="1" lang="zh-CN" altLang="en-US" dirty="0"/>
          </a:p>
        </p:txBody>
      </p:sp>
      <p:sp>
        <p:nvSpPr>
          <p:cNvPr id="7" name="竖排文本占位符 6"/>
          <p:cNvSpPr>
            <a:spLocks noGrp="1"/>
          </p:cNvSpPr>
          <p:nvPr>
            <p:ph type="body" orient="vert" sz="quarter" idx="15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8" name="竖排文本占位符 7"/>
          <p:cNvSpPr>
            <a:spLocks noGrp="1"/>
          </p:cNvSpPr>
          <p:nvPr>
            <p:ph type="body" orient="vert" sz="quarter" idx="16"/>
          </p:nvPr>
        </p:nvSpPr>
        <p:spPr>
          <a:xfrm>
            <a:off x="11230550" y="3932559"/>
            <a:ext cx="602968" cy="2925441"/>
          </a:xfrm>
        </p:spPr>
        <p:txBody>
          <a:bodyPr/>
          <a:lstStyle/>
          <a:p>
            <a:r>
              <a:rPr kumimoji="1" lang="zh-TW" altLang="en-US" dirty="0" smtClean="0"/>
              <a:t>觀摩、討論</a:t>
            </a:r>
            <a:r>
              <a:rPr kumimoji="1" lang="en-US" altLang="zh-TW" dirty="0" smtClean="0"/>
              <a:t>&amp;</a:t>
            </a:r>
            <a:r>
              <a:rPr kumimoji="1" lang="zh-TW" altLang="en-US" dirty="0" smtClean="0"/>
              <a:t>修改</a:t>
            </a:r>
            <a:endParaRPr kumimoji="1" lang="zh-CN" altLang="en-US" dirty="0"/>
          </a:p>
        </p:txBody>
      </p:sp>
      <p:sp>
        <p:nvSpPr>
          <p:cNvPr id="9" name="竖排文本占位符 8"/>
          <p:cNvSpPr>
            <a:spLocks noGrp="1"/>
          </p:cNvSpPr>
          <p:nvPr>
            <p:ph type="body" orient="vert" sz="quarter" idx="17"/>
          </p:nvPr>
        </p:nvSpPr>
        <p:spPr/>
        <p:txBody>
          <a:bodyPr/>
          <a:lstStyle/>
          <a:p>
            <a:r>
              <a:rPr kumimoji="1" lang="en-US" altLang="zh-CN" dirty="0" smtClean="0"/>
              <a:t>04</a:t>
            </a:r>
            <a:endParaRPr kumimoji="1"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8"/>
          </p:nvPr>
        </p:nvSpPr>
        <p:spPr>
          <a:xfrm>
            <a:off x="-1" y="3663633"/>
            <a:ext cx="7940041" cy="2022475"/>
          </a:xfrm>
        </p:spPr>
        <p:txBody>
          <a:bodyPr/>
          <a:lstStyle/>
          <a:p>
            <a:r>
              <a:rPr kumimoji="1" lang="zh-TW" altLang="en-US" dirty="0" smtClean="0"/>
              <a:t>數學新世界教師種子生根計畫</a:t>
            </a: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9"/>
          </p:nvPr>
        </p:nvSpPr>
        <p:spPr>
          <a:xfrm>
            <a:off x="3600719" y="4863628"/>
            <a:ext cx="5845998" cy="368142"/>
          </a:xfrm>
        </p:spPr>
        <p:txBody>
          <a:bodyPr/>
          <a:lstStyle/>
          <a:p>
            <a:r>
              <a:rPr kumimoji="1" lang="zh-TW" altLang="en-US" dirty="0" smtClean="0">
                <a:latin typeface="Microsoft YaHei" charset="0"/>
                <a:ea typeface="Microsoft YaHei" charset="0"/>
                <a:cs typeface="Microsoft YaHei" charset="0"/>
              </a:rPr>
              <a:t>共備種子講師暑期培訓營 </a:t>
            </a:r>
            <a:endParaRPr kumimoji="1" lang="zh-CN" altLang="en-US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97885" y="5686108"/>
            <a:ext cx="29121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latin typeface="標楷體" pitchFamily="65" charset="-120"/>
                <a:ea typeface="標楷體" pitchFamily="65" charset="-120"/>
              </a:rPr>
              <a:t>國小組</a:t>
            </a:r>
            <a:r>
              <a:rPr lang="en-US" altLang="zh-TW" sz="25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500" b="1" dirty="0" smtClean="0">
                <a:latin typeface="標楷體" pitchFamily="65" charset="-120"/>
                <a:ea typeface="標楷體" pitchFamily="65" charset="-120"/>
              </a:rPr>
              <a:t>怎樣解題</a:t>
            </a:r>
            <a:endParaRPr lang="zh-TW" altLang="en-US" sz="25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870273" y="6550223"/>
            <a:ext cx="3520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標楷體" pitchFamily="65" charset="-120"/>
                <a:ea typeface="標楷體" pitchFamily="65" charset="-120"/>
              </a:rPr>
              <a:t>學員兼講師  鄭盧怡君</a:t>
            </a:r>
            <a:endParaRPr lang="zh-TW" altLang="en-US" sz="14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1448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340510"/>
              <a:ext cx="1925984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提問五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174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幾種解決方法？哪一種最貼切學生想法？</a:t>
              </a:r>
              <a:endParaRPr lang="zh-CN" altLang="zh-CN" sz="4000" dirty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pic>
        <p:nvPicPr>
          <p:cNvPr id="10" name="圖片 9" descr="未命名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8" y="3594330"/>
            <a:ext cx="1757876" cy="1707028"/>
          </a:xfrm>
          <a:prstGeom prst="rect">
            <a:avLst/>
          </a:prstGeom>
        </p:spPr>
      </p:pic>
      <p:pic>
        <p:nvPicPr>
          <p:cNvPr id="12" name="圖片 11" descr="未命名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747" y="3594329"/>
            <a:ext cx="1733467" cy="1653684"/>
          </a:xfrm>
          <a:prstGeom prst="rect">
            <a:avLst/>
          </a:prstGeom>
        </p:spPr>
      </p:pic>
      <p:pic>
        <p:nvPicPr>
          <p:cNvPr id="13" name="圖片 12" descr="未命名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321" y="3594329"/>
            <a:ext cx="1703366" cy="1653684"/>
          </a:xfrm>
          <a:prstGeom prst="rect">
            <a:avLst/>
          </a:prstGeom>
        </p:spPr>
      </p:pic>
      <p:pic>
        <p:nvPicPr>
          <p:cNvPr id="14" name="圖片 13" descr="未命名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5392" y="3594329"/>
            <a:ext cx="1705362" cy="1653684"/>
          </a:xfrm>
          <a:prstGeom prst="rect">
            <a:avLst/>
          </a:prstGeom>
        </p:spPr>
      </p:pic>
      <p:pic>
        <p:nvPicPr>
          <p:cNvPr id="15" name="圖片 14" descr="未命名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5559" y="3601950"/>
            <a:ext cx="1691787" cy="1646063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00569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340510"/>
              <a:ext cx="1925984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提問六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174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總人數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÷4≠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每邊人數？</a:t>
              </a:r>
              <a:endParaRPr lang="zh-CN" altLang="zh-CN" sz="4000" dirty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pic>
        <p:nvPicPr>
          <p:cNvPr id="11" name="圖片 10" descr="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880" y="3676671"/>
            <a:ext cx="9146130" cy="89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340510"/>
              <a:ext cx="1925984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提問六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174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總人數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÷4≠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每邊人數？</a:t>
              </a:r>
              <a:endParaRPr lang="zh-CN" altLang="zh-CN" sz="4000" dirty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pic>
        <p:nvPicPr>
          <p:cNvPr id="11" name="圖片 10" descr="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202" y="3516358"/>
            <a:ext cx="3679158" cy="252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340510"/>
              <a:ext cx="1925984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提問七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3627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甲比乙</a:t>
              </a: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多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</a:rPr>
                <a:t>10</a:t>
              </a: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，</a:t>
              </a: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甲給</a:t>
              </a: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乙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</a:rPr>
                <a:t>10</a:t>
              </a: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之後</a:t>
              </a: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，</a:t>
              </a:r>
              <a:endParaRPr lang="en-US" altLang="zh-TW" sz="4000" dirty="0" smtClean="0">
                <a:latin typeface="標楷體" pitchFamily="65" charset="-120"/>
                <a:ea typeface="標楷體" pitchFamily="65" charset="-120"/>
              </a:endParaRPr>
            </a:p>
            <a:p>
              <a:pPr algn="ctr">
                <a:lnSpc>
                  <a:spcPct val="130000"/>
                </a:lnSpc>
              </a:pP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怎麼不會一樣多？</a:t>
              </a:r>
              <a:endParaRPr lang="zh-CN" altLang="zh-CN" sz="40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340510"/>
              <a:ext cx="1925984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提問八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346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奇、偶數分一邊的排法有哪些</a:t>
              </a:r>
              <a:r>
                <a:rPr lang="zh-TW" altLang="en-US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？</a:t>
              </a:r>
              <a:endParaRPr lang="en-US" altLang="zh-TW" sz="4000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有什麼方便性</a:t>
              </a:r>
              <a:endParaRPr lang="zh-CN" altLang="zh-CN" sz="40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9324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340510"/>
              <a:ext cx="1925984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提問八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5342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TW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1.</a:t>
              </a:r>
              <a:r>
                <a:rPr lang="zh-TW" altLang="en-US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火車座位分配</a:t>
              </a:r>
              <a:endParaRPr lang="en-US" altLang="zh-TW" sz="4000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TW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2.</a:t>
              </a:r>
              <a:r>
                <a:rPr lang="zh-TW" altLang="en-US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門牌號碼</a:t>
              </a:r>
              <a:endParaRPr lang="en-US" altLang="zh-TW" sz="4000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TW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3.</a:t>
              </a:r>
              <a:r>
                <a:rPr lang="zh-TW" altLang="en-US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國道路線編號</a:t>
              </a:r>
              <a:endParaRPr lang="zh-CN" altLang="zh-CN" sz="40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9324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pic>
        <p:nvPicPr>
          <p:cNvPr id="11" name="圖片 10" descr="1246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392" y="1159533"/>
            <a:ext cx="2295144" cy="469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340510"/>
              <a:ext cx="1925984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提問九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174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先決定雞還是兔子的數量</a:t>
              </a: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？</a:t>
              </a:r>
              <a:endParaRPr lang="zh-CN" altLang="zh-CN" sz="40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340510"/>
              <a:ext cx="1925984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提問十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174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表格的用途</a:t>
              </a: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？</a:t>
              </a:r>
              <a:endParaRPr lang="zh-CN" altLang="zh-CN" sz="40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38500" y="340510"/>
              <a:ext cx="2268550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提問十一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174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b="1" i="1" dirty="0" smtClean="0">
                  <a:latin typeface="標楷體" pitchFamily="65" charset="-120"/>
                  <a:ea typeface="標楷體" pitchFamily="65" charset="-120"/>
                </a:rPr>
                <a:t>當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</a:rPr>
                <a:t>xx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幾歲時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</a:rPr>
                <a:t>…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，句子中的</a:t>
              </a:r>
              <a:r>
                <a:rPr lang="zh-TW" altLang="en-US" sz="4000" b="1" i="1" dirty="0" smtClean="0">
                  <a:latin typeface="標楷體" pitchFamily="65" charset="-120"/>
                  <a:ea typeface="標楷體" pitchFamily="65" charset="-120"/>
                </a:rPr>
                <a:t>當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代表什麼？</a:t>
              </a:r>
              <a:endParaRPr lang="zh-CN" altLang="zh-CN" sz="40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9324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38500" y="340510"/>
              <a:ext cx="2268550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提問十二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3627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年齡問題中，那些數值會變？ 怎麼變？</a:t>
              </a:r>
              <a:endParaRPr lang="en-US" altLang="zh-TW" sz="4000" dirty="0" smtClean="0">
                <a:latin typeface="標楷體" pitchFamily="65" charset="-120"/>
                <a:ea typeface="標楷體" pitchFamily="65" charset="-120"/>
              </a:endParaRPr>
            </a:p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那些數值不會變</a:t>
              </a:r>
              <a:endParaRPr lang="zh-CN" altLang="zh-CN" sz="40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22" name="组 21"/>
          <p:cNvGrpSpPr/>
          <p:nvPr/>
        </p:nvGrpSpPr>
        <p:grpSpPr>
          <a:xfrm>
            <a:off x="600569" y="799460"/>
            <a:ext cx="10130184" cy="52355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317355"/>
              <a:ext cx="2040173" cy="192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提問一</a:t>
              </a:r>
              <a:endParaRPr kumimoji="1" lang="en-US" altLang="zh-CN" sz="50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8871" y="574007"/>
              <a:ext cx="7864801" cy="182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「</a:t>
              </a:r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怎樣解題</a:t>
              </a:r>
              <a:r>
                <a:rPr lang="zh-CN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」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單元中，較著重於哪幾個字？</a:t>
              </a:r>
              <a:endParaRPr lang="zh-CN" altLang="zh-CN" sz="4000" dirty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599324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57587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38500" y="340510"/>
              <a:ext cx="2268550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提問十三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705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TW" sz="4000" b="1" dirty="0" smtClean="0">
                  <a:latin typeface="標楷體" pitchFamily="65" charset="-120"/>
                  <a:ea typeface="標楷體" pitchFamily="65" charset="-120"/>
                </a:rPr>
                <a:t>60</a:t>
              </a:r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公尺</a:t>
              </a:r>
              <a:r>
                <a:rPr lang="en-US" altLang="zh-TW" sz="4000" b="1" dirty="0" smtClean="0">
                  <a:latin typeface="標楷體" pitchFamily="65" charset="-120"/>
                  <a:ea typeface="標楷體" pitchFamily="65" charset="-120"/>
                </a:rPr>
                <a:t>/</a:t>
              </a:r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分</a:t>
              </a:r>
              <a:r>
                <a:rPr lang="en-US" altLang="zh-TW" sz="4000" b="1" dirty="0" smtClean="0">
                  <a:latin typeface="標楷體" pitchFamily="65" charset="-120"/>
                  <a:ea typeface="標楷體" pitchFamily="65" charset="-120"/>
                </a:rPr>
                <a:t>=1</a:t>
              </a:r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秒</a:t>
              </a:r>
              <a:r>
                <a:rPr lang="en-US" altLang="zh-TW" sz="4000" b="1" dirty="0" smtClean="0">
                  <a:latin typeface="標楷體" pitchFamily="65" charset="-120"/>
                  <a:ea typeface="標楷體" pitchFamily="65" charset="-120"/>
                </a:rPr>
                <a:t>/</a:t>
              </a:r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公尺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？</a:t>
              </a:r>
              <a:endParaRPr lang="en-US" altLang="zh-TW" sz="4000" dirty="0" smtClean="0">
                <a:latin typeface="標楷體" pitchFamily="65" charset="-120"/>
                <a:ea typeface="標楷體" pitchFamily="65" charset="-120"/>
              </a:endParaRPr>
            </a:p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速率＝距離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</a:rPr>
                <a:t>÷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時間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？</a:t>
              </a:r>
              <a:endParaRPr lang="en-US" altLang="zh-TW" sz="4000" dirty="0" smtClean="0">
                <a:latin typeface="標楷體" pitchFamily="65" charset="-120"/>
                <a:ea typeface="標楷體" pitchFamily="65" charset="-120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</a:rPr>
                <a:t>60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公尺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</a:rPr>
                <a:t>/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分怎麼念？</a:t>
              </a:r>
              <a:endParaRPr lang="en-US" altLang="zh-TW" sz="4000" dirty="0" smtClean="0">
                <a:latin typeface="標楷體" pitchFamily="65" charset="-120"/>
                <a:ea typeface="標楷體" pitchFamily="65" charset="-120"/>
              </a:endParaRPr>
            </a:p>
            <a:p>
              <a:pPr algn="ctr">
                <a:lnSpc>
                  <a:spcPct val="130000"/>
                </a:lnSpc>
              </a:pPr>
              <a:endParaRPr lang="zh-TW" altLang="en-US" sz="4000" dirty="0" smtClean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38500" y="340510"/>
              <a:ext cx="2268550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提問十四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346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順流速率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</a:rPr>
                <a:t>=</a:t>
              </a: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船速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</a:rPr>
                <a:t>+</a:t>
              </a:r>
              <a:r>
                <a:rPr lang="zh-TW" altLang="zh-TW" sz="4000" dirty="0" smtClean="0">
                  <a:latin typeface="標楷體" pitchFamily="65" charset="-120"/>
                  <a:ea typeface="標楷體" pitchFamily="65" charset="-120"/>
                </a:rPr>
                <a:t>河流流速？</a:t>
              </a:r>
              <a:endParaRPr lang="en-US" altLang="zh-TW" sz="4000" dirty="0" smtClean="0">
                <a:latin typeface="標楷體" pitchFamily="65" charset="-120"/>
                <a:ea typeface="標楷體" pitchFamily="65" charset="-120"/>
              </a:endParaRPr>
            </a:p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有感受的例子？</a:t>
              </a:r>
              <a:endParaRPr lang="zh-CN" altLang="zh-CN" sz="4000" dirty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84849"/>
            <a:ext cx="10130184" cy="5464180"/>
            <a:chOff x="1950887" y="163212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3212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38500" y="340510"/>
              <a:ext cx="2268550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提問十五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705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數列</a:t>
              </a:r>
              <a:r>
                <a:rPr lang="zh-TW" altLang="en-US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怎麼表示</a:t>
              </a:r>
              <a:endParaRPr lang="en-US" altLang="zh-TW" sz="4000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TW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2,3,5,7,9,2,3,5,7,9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TW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2</a:t>
              </a:r>
              <a:r>
                <a:rPr lang="zh-TW" altLang="en-US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、</a:t>
              </a:r>
              <a:r>
                <a:rPr lang="en-US" altLang="zh-TW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3</a:t>
              </a:r>
              <a:r>
                <a:rPr lang="zh-TW" altLang="en-US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、</a:t>
              </a:r>
              <a:r>
                <a:rPr lang="en-US" altLang="zh-TW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5</a:t>
              </a:r>
              <a:r>
                <a:rPr lang="zh-TW" altLang="en-US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、</a:t>
              </a:r>
              <a:r>
                <a:rPr lang="en-US" altLang="zh-TW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7</a:t>
              </a:r>
              <a:r>
                <a:rPr lang="zh-TW" altLang="en-US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、</a:t>
              </a:r>
              <a:r>
                <a:rPr lang="en-US" altLang="zh-TW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9</a:t>
              </a:r>
              <a:r>
                <a:rPr lang="zh-TW" altLang="en-US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、</a:t>
              </a:r>
              <a:r>
                <a:rPr lang="en-US" altLang="zh-TW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2</a:t>
              </a:r>
              <a:r>
                <a:rPr lang="zh-TW" altLang="en-US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、</a:t>
              </a:r>
              <a:r>
                <a:rPr lang="en-US" altLang="zh-TW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3</a:t>
              </a:r>
              <a:r>
                <a:rPr lang="zh-TW" altLang="en-US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、</a:t>
              </a:r>
              <a:r>
                <a:rPr lang="en-US" altLang="zh-TW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5</a:t>
              </a:r>
              <a:r>
                <a:rPr lang="zh-TW" altLang="en-US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、</a:t>
              </a:r>
              <a:r>
                <a:rPr lang="en-US" altLang="zh-TW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7</a:t>
              </a:r>
              <a:r>
                <a:rPr lang="zh-TW" altLang="en-US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、</a:t>
              </a:r>
              <a:r>
                <a:rPr lang="en-US" altLang="zh-TW" sz="4000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  <a:cs typeface="Microsoft YaHei" charset="0"/>
                </a:rPr>
                <a:t>9</a:t>
              </a:r>
              <a:endParaRPr lang="en-US" altLang="zh-TW" sz="4000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  <a:p>
              <a:pPr algn="ctr">
                <a:lnSpc>
                  <a:spcPct val="130000"/>
                </a:lnSpc>
              </a:pPr>
              <a:endParaRPr lang="zh-CN" altLang="zh-CN" sz="40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5972708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59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38500" y="225558"/>
              <a:ext cx="2268550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提問十六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325346" y="399319"/>
              <a:ext cx="7872413" cy="174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有感受的圖 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V.S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 好算的圖</a:t>
              </a:r>
              <a:endParaRPr lang="zh-CN" altLang="zh-CN" sz="4000" dirty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600569" y="79945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0569" y="5987318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pic>
        <p:nvPicPr>
          <p:cNvPr id="13" name="圖片 12" descr="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261" y="2701774"/>
            <a:ext cx="5228517" cy="328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59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38500" y="225558"/>
              <a:ext cx="2268550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提問十六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325346" y="399319"/>
              <a:ext cx="7872413" cy="174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有感受的圖 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V.S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 好算的圖</a:t>
              </a:r>
              <a:endParaRPr lang="zh-CN" altLang="zh-CN" sz="4000" dirty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600569" y="79945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0569" y="5987318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>
            <a:off x="3502152" y="3026664"/>
            <a:ext cx="365760" cy="18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2002536" y="3580662"/>
            <a:ext cx="7744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數學</a:t>
            </a:r>
            <a:r>
              <a:rPr lang="zh-TW" altLang="en-US" sz="3000" dirty="0" smtClean="0"/>
              <a:t>→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怎麼樣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讓問題變好算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想法是什麼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哪一個規律性對學生而言比較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舒服</a:t>
            </a:r>
            <a:endParaRPr lang="zh-TW" altLang="en-US" sz="30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CN" altLang="en-US" dirty="0" smtClean="0"/>
              <a:t>核心</a:t>
            </a:r>
            <a:r>
              <a:rPr kumimoji="1" lang="zh-TW" altLang="en-US" dirty="0" smtClean="0"/>
              <a:t>概念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02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567050" y="150103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7051" y="5325772"/>
            <a:ext cx="10131428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2" name="矩形 31"/>
          <p:cNvSpPr/>
          <p:nvPr/>
        </p:nvSpPr>
        <p:spPr>
          <a:xfrm>
            <a:off x="567049" y="1777351"/>
            <a:ext cx="10131430" cy="354842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67051" y="3103069"/>
            <a:ext cx="98845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4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沒關係代表著</a:t>
            </a:r>
            <a:r>
              <a:rPr lang="en-US" altLang="zh-TW" sz="4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…</a:t>
            </a:r>
          </a:p>
          <a:p>
            <a:pPr lvl="0" algn="ctr"/>
            <a:r>
              <a:rPr lang="zh-TW" altLang="en-US" sz="4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所以</a:t>
            </a:r>
            <a:r>
              <a:rPr lang="zh-TW" altLang="en-US" sz="4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，找出</a:t>
            </a:r>
            <a:r>
              <a:rPr lang="en-US" altLang="zh-TW" sz="4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4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物之間的關係</a:t>
            </a:r>
            <a:endParaRPr lang="en-US" altLang="zh-TW" sz="4000" dirty="0" smtClean="0">
              <a:solidFill>
                <a:schemeClr val="accent6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ctr"/>
            <a:r>
              <a:rPr lang="zh-TW" altLang="en-US" sz="4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代表著找出</a:t>
            </a:r>
            <a:r>
              <a:rPr lang="en-US" altLang="zh-TW" sz="4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4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物</a:t>
            </a:r>
            <a:r>
              <a:rPr lang="zh-TW" altLang="en-US" sz="4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之間</a:t>
            </a:r>
            <a:r>
              <a:rPr lang="en-US" altLang="zh-TW" sz="4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4000" u="sng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endParaRPr lang="en-US" altLang="zh-CN" sz="4000" u="sng" dirty="0">
              <a:solidFill>
                <a:schemeClr val="accent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67049" y="1851337"/>
            <a:ext cx="9884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zh-TW" altLang="en-US" sz="5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  <a:cs typeface="微软雅黑"/>
              </a:rPr>
              <a:t>關係</a:t>
            </a:r>
            <a:endParaRPr kumimoji="1" lang="zh-CN" altLang="en-US" sz="5000" dirty="0">
              <a:solidFill>
                <a:schemeClr val="accent6"/>
              </a:solidFill>
              <a:latin typeface="標楷體" pitchFamily="65" charset="-120"/>
              <a:ea typeface="標楷體" pitchFamily="65" charset="-120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889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CN" altLang="en-US" dirty="0" smtClean="0"/>
              <a:t>核心</a:t>
            </a:r>
            <a:r>
              <a:rPr kumimoji="1" lang="zh-TW" altLang="en-US" dirty="0" smtClean="0"/>
              <a:t>概念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02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567050" y="150103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7051" y="5325772"/>
            <a:ext cx="10131428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2" name="矩形 31"/>
          <p:cNvSpPr/>
          <p:nvPr/>
        </p:nvSpPr>
        <p:spPr>
          <a:xfrm>
            <a:off x="567049" y="1777351"/>
            <a:ext cx="10131430" cy="354842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67052" y="2801124"/>
            <a:ext cx="9884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zh-TW" altLang="en-US" sz="5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  <a:cs typeface="微软雅黑"/>
              </a:rPr>
              <a:t>規律？</a:t>
            </a:r>
            <a:endParaRPr kumimoji="1" lang="zh-CN" altLang="en-US" sz="5000" dirty="0">
              <a:solidFill>
                <a:schemeClr val="accent6"/>
              </a:solidFill>
              <a:latin typeface="標楷體" pitchFamily="65" charset="-120"/>
              <a:ea typeface="標楷體" pitchFamily="65" charset="-120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889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CN" altLang="en-US" dirty="0" smtClean="0"/>
              <a:t>核心</a:t>
            </a:r>
            <a:r>
              <a:rPr kumimoji="1" lang="zh-TW" altLang="en-US" dirty="0" smtClean="0"/>
              <a:t>概念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02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567050" y="150103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7051" y="5325772"/>
            <a:ext cx="10131428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2" name="矩形 31"/>
          <p:cNvSpPr/>
          <p:nvPr/>
        </p:nvSpPr>
        <p:spPr>
          <a:xfrm>
            <a:off x="567049" y="1777351"/>
            <a:ext cx="10131430" cy="354842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67052" y="2801124"/>
            <a:ext cx="9884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zh-TW" altLang="en-US" sz="5000" dirty="0" smtClean="0"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  <a:cs typeface="微软雅黑"/>
              </a:rPr>
              <a:t>讓問題變得比較好解決</a:t>
            </a:r>
            <a:endParaRPr kumimoji="1" lang="zh-CN" altLang="en-US" sz="5000" dirty="0">
              <a:solidFill>
                <a:schemeClr val="accent6"/>
              </a:solidFill>
              <a:latin typeface="標楷體" pitchFamily="65" charset="-120"/>
              <a:ea typeface="標楷體" pitchFamily="65" charset="-120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889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右箭头 9"/>
          <p:cNvSpPr/>
          <p:nvPr/>
        </p:nvSpPr>
        <p:spPr>
          <a:xfrm rot="10800000">
            <a:off x="1749490" y="-60107"/>
            <a:ext cx="5668236" cy="1578663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09"/>
            <a:ext cx="602968" cy="2302953"/>
          </a:xfrm>
        </p:spPr>
        <p:txBody>
          <a:bodyPr/>
          <a:lstStyle/>
          <a:p>
            <a:r>
              <a:rPr kumimoji="1" lang="zh-TW" altLang="en-US" dirty="0" smtClean="0"/>
              <a:t>概念發展脈絡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7" name="手杖形箭头 6"/>
          <p:cNvSpPr/>
          <p:nvPr/>
        </p:nvSpPr>
        <p:spPr>
          <a:xfrm rot="5400000" flipH="1">
            <a:off x="6101136" y="-766422"/>
            <a:ext cx="3144585" cy="4557216"/>
          </a:xfrm>
          <a:prstGeom prst="uturnArrow">
            <a:avLst/>
          </a:prstGeom>
          <a:solidFill>
            <a:schemeClr val="accent4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tx1"/>
              </a:solidFill>
            </a:endParaRPr>
          </a:p>
        </p:txBody>
      </p:sp>
      <p:sp>
        <p:nvSpPr>
          <p:cNvPr id="8" name="手杖形箭头 7"/>
          <p:cNvSpPr/>
          <p:nvPr/>
        </p:nvSpPr>
        <p:spPr>
          <a:xfrm rot="16200000">
            <a:off x="3239828" y="1117346"/>
            <a:ext cx="2938174" cy="4557216"/>
          </a:xfrm>
          <a:prstGeom prst="uturnArrow">
            <a:avLst/>
          </a:prstGeom>
          <a:solidFill>
            <a:schemeClr val="accent5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tx1"/>
              </a:solidFill>
            </a:endParaRPr>
          </a:p>
        </p:txBody>
      </p:sp>
      <p:sp>
        <p:nvSpPr>
          <p:cNvPr id="9" name="手杖形箭头 8"/>
          <p:cNvSpPr/>
          <p:nvPr/>
        </p:nvSpPr>
        <p:spPr>
          <a:xfrm rot="5400000" flipH="1">
            <a:off x="6118789" y="2770505"/>
            <a:ext cx="2786779" cy="4557216"/>
          </a:xfrm>
          <a:prstGeom prst="uturnArrow">
            <a:avLst/>
          </a:prstGeom>
          <a:solidFill>
            <a:schemeClr val="accent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tx1"/>
              </a:solidFill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0" y="5279337"/>
            <a:ext cx="5668236" cy="1578663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5" name="矩形 14"/>
          <p:cNvSpPr/>
          <p:nvPr/>
        </p:nvSpPr>
        <p:spPr>
          <a:xfrm>
            <a:off x="4754325" y="590781"/>
            <a:ext cx="913911" cy="417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評量</a:t>
            </a:r>
            <a:endParaRPr lang="zh-CN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036313" y="2455617"/>
            <a:ext cx="2804160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學生要記錄那些資訊</a:t>
            </a:r>
            <a:endParaRPr lang="zh-CN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49490" y="5723395"/>
            <a:ext cx="3484081" cy="719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讀懂題目、已知與未知間的關係</a:t>
            </a:r>
            <a:endParaRPr lang="en-US" altLang="zh-TW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zh-CN" altLang="zh-CN" sz="1333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 flipH="1">
            <a:off x="3289502" y="4268571"/>
            <a:ext cx="2838826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解題歷程如何鋪陳</a:t>
            </a:r>
            <a:endParaRPr lang="zh-CN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923673" y="5723395"/>
            <a:ext cx="2275447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TW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幾種解決問題方法</a:t>
            </a:r>
            <a:endParaRPr lang="zh-CN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椭圆 41"/>
          <p:cNvSpPr/>
          <p:nvPr/>
        </p:nvSpPr>
        <p:spPr>
          <a:xfrm>
            <a:off x="3385192" y="191457"/>
            <a:ext cx="1111564" cy="11115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5</a:t>
            </a:r>
            <a:endParaRPr kumimoji="1" lang="zh-CN" altLang="en-US" sz="6600" b="1" dirty="0"/>
          </a:p>
        </p:txBody>
      </p:sp>
      <p:sp>
        <p:nvSpPr>
          <p:cNvPr id="21" name="椭圆 41"/>
          <p:cNvSpPr/>
          <p:nvPr/>
        </p:nvSpPr>
        <p:spPr>
          <a:xfrm>
            <a:off x="637926" y="5475969"/>
            <a:ext cx="1111564" cy="11115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1</a:t>
            </a:r>
            <a:endParaRPr kumimoji="1" lang="zh-CN" altLang="en-US" sz="6600" b="1" dirty="0"/>
          </a:p>
        </p:txBody>
      </p:sp>
      <p:sp>
        <p:nvSpPr>
          <p:cNvPr id="22" name="椭圆 42"/>
          <p:cNvSpPr/>
          <p:nvPr/>
        </p:nvSpPr>
        <p:spPr>
          <a:xfrm>
            <a:off x="8840473" y="4611831"/>
            <a:ext cx="1111564" cy="11115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2</a:t>
            </a:r>
            <a:endParaRPr kumimoji="1" lang="zh-CN" altLang="en-US" sz="6600" b="1" dirty="0"/>
          </a:p>
        </p:txBody>
      </p:sp>
      <p:sp>
        <p:nvSpPr>
          <p:cNvPr id="23" name="椭圆 43"/>
          <p:cNvSpPr/>
          <p:nvPr/>
        </p:nvSpPr>
        <p:spPr>
          <a:xfrm>
            <a:off x="2273628" y="3084480"/>
            <a:ext cx="1111564" cy="1111564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3</a:t>
            </a:r>
            <a:endParaRPr kumimoji="1" lang="zh-CN" altLang="en-US" sz="6600" b="1" dirty="0"/>
          </a:p>
        </p:txBody>
      </p:sp>
      <p:sp>
        <p:nvSpPr>
          <p:cNvPr id="24" name="椭圆 40"/>
          <p:cNvSpPr/>
          <p:nvPr/>
        </p:nvSpPr>
        <p:spPr>
          <a:xfrm>
            <a:off x="8840473" y="1067763"/>
            <a:ext cx="1111564" cy="111156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4</a:t>
            </a:r>
            <a:endParaRPr kumimoji="1" lang="zh-CN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xmlns="" val="1691635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09"/>
            <a:ext cx="602968" cy="2302953"/>
          </a:xfrm>
        </p:spPr>
        <p:txBody>
          <a:bodyPr/>
          <a:lstStyle/>
          <a:p>
            <a:r>
              <a:rPr kumimoji="1" lang="zh-TW" altLang="en-US" dirty="0" smtClean="0"/>
              <a:t>概念發展脈絡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0" y="594361"/>
            <a:ext cx="5668236" cy="1578663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1" name="椭圆 41"/>
          <p:cNvSpPr/>
          <p:nvPr/>
        </p:nvSpPr>
        <p:spPr>
          <a:xfrm>
            <a:off x="308928" y="799460"/>
            <a:ext cx="1111564" cy="11115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1</a:t>
            </a:r>
            <a:endParaRPr kumimoji="1" lang="zh-CN" altLang="en-US" sz="6600" b="1" dirty="0"/>
          </a:p>
        </p:txBody>
      </p:sp>
      <p:sp>
        <p:nvSpPr>
          <p:cNvPr id="26" name="矩形 25"/>
          <p:cNvSpPr/>
          <p:nvPr/>
        </p:nvSpPr>
        <p:spPr>
          <a:xfrm>
            <a:off x="1749490" y="977755"/>
            <a:ext cx="6327710" cy="959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讀懂題目、已知與未知間的關係</a:t>
            </a:r>
            <a:endParaRPr lang="en-US" altLang="zh-TW" sz="3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zh-CN" altLang="zh-CN" sz="1333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7463268" y="5949851"/>
            <a:ext cx="3227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圖片截自數學新世界國小六年級</a:t>
            </a:r>
            <a:r>
              <a:rPr lang="en-US" altLang="zh-TW" dirty="0" smtClean="0"/>
              <a:t>K12</a:t>
            </a:r>
            <a:r>
              <a:rPr lang="zh-TW" altLang="en-US" dirty="0" smtClean="0"/>
              <a:t>核心概念教材</a:t>
            </a:r>
            <a:r>
              <a:rPr lang="en-US" altLang="zh-TW" dirty="0" smtClean="0"/>
              <a:t>-</a:t>
            </a:r>
            <a:r>
              <a:rPr lang="zh-TW" altLang="en-US" dirty="0" smtClean="0"/>
              <a:t>第二版</a:t>
            </a:r>
            <a:endParaRPr lang="zh-TW" altLang="en-US" dirty="0"/>
          </a:p>
        </p:txBody>
      </p:sp>
      <p:pic>
        <p:nvPicPr>
          <p:cNvPr id="11" name="圖片 10" descr="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758" y="2886053"/>
            <a:ext cx="9348956" cy="91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635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00569" y="960120"/>
            <a:ext cx="10130184" cy="537667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3" name="文本框 6"/>
          <p:cNvSpPr txBox="1"/>
          <p:nvPr/>
        </p:nvSpPr>
        <p:spPr>
          <a:xfrm>
            <a:off x="3950208" y="1680543"/>
            <a:ext cx="3775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000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提問二</a:t>
            </a:r>
            <a:endParaRPr kumimoji="1" lang="en-US" altLang="zh-CN" sz="5000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80620" y="3373075"/>
            <a:ext cx="9708132" cy="81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「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有想法的計算</a:t>
            </a:r>
            <a:r>
              <a:rPr lang="zh-CN" altLang="en-US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」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V.S 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「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沒有想法的計算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cs typeface="Microsoft YaHei" charset="0"/>
              </a:rPr>
              <a:t>」</a:t>
            </a:r>
            <a:endParaRPr lang="zh-CN" altLang="zh-CN" sz="4000" dirty="0">
              <a:latin typeface="標楷體" pitchFamily="65" charset="-120"/>
              <a:ea typeface="標楷體" pitchFamily="65" charset="-120"/>
              <a:cs typeface="Microsoft YaHei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9324" y="96012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0569" y="6060471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09"/>
            <a:ext cx="602968" cy="2302953"/>
          </a:xfrm>
        </p:spPr>
        <p:txBody>
          <a:bodyPr/>
          <a:lstStyle/>
          <a:p>
            <a:r>
              <a:rPr kumimoji="1" lang="zh-TW" altLang="en-US" dirty="0" smtClean="0"/>
              <a:t>概念發展脈絡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0" y="594361"/>
            <a:ext cx="5668236" cy="1578663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1" name="椭圆 41"/>
          <p:cNvSpPr/>
          <p:nvPr/>
        </p:nvSpPr>
        <p:spPr>
          <a:xfrm>
            <a:off x="308928" y="799460"/>
            <a:ext cx="1111564" cy="11115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1</a:t>
            </a:r>
            <a:endParaRPr kumimoji="1" lang="zh-CN" altLang="en-US" sz="6600" b="1" dirty="0"/>
          </a:p>
        </p:txBody>
      </p:sp>
      <p:sp>
        <p:nvSpPr>
          <p:cNvPr id="26" name="矩形 25"/>
          <p:cNvSpPr/>
          <p:nvPr/>
        </p:nvSpPr>
        <p:spPr>
          <a:xfrm>
            <a:off x="1749490" y="977755"/>
            <a:ext cx="6327710" cy="959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讀懂題目、已知與未知間的關係</a:t>
            </a:r>
            <a:endParaRPr lang="en-US" altLang="zh-TW" sz="3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zh-CN" altLang="zh-CN" sz="1333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圖片 11" descr="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92" y="2173024"/>
            <a:ext cx="7843176" cy="3139640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2203704" y="5431536"/>
            <a:ext cx="54132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簡化數字</a:t>
            </a:r>
            <a:r>
              <a:rPr lang="zh-TW" altLang="en-US" sz="2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、圖示</a:t>
            </a:r>
            <a:endParaRPr lang="zh-TW" altLang="en-US" sz="25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635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09"/>
            <a:ext cx="602968" cy="2302953"/>
          </a:xfrm>
        </p:spPr>
        <p:txBody>
          <a:bodyPr/>
          <a:lstStyle/>
          <a:p>
            <a:r>
              <a:rPr kumimoji="1" lang="zh-TW" altLang="en-US" dirty="0" smtClean="0"/>
              <a:t>概念發展脈絡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0" y="594361"/>
            <a:ext cx="5668236" cy="1578663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1" name="椭圆 41"/>
          <p:cNvSpPr/>
          <p:nvPr/>
        </p:nvSpPr>
        <p:spPr>
          <a:xfrm>
            <a:off x="308928" y="799460"/>
            <a:ext cx="1111564" cy="11115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2</a:t>
            </a:r>
            <a:endParaRPr kumimoji="1" lang="zh-CN" altLang="en-US" sz="6600" b="1" dirty="0"/>
          </a:p>
        </p:txBody>
      </p:sp>
      <p:sp>
        <p:nvSpPr>
          <p:cNvPr id="26" name="矩形 25"/>
          <p:cNvSpPr/>
          <p:nvPr/>
        </p:nvSpPr>
        <p:spPr>
          <a:xfrm>
            <a:off x="1749490" y="977755"/>
            <a:ext cx="3484081" cy="933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幾種解決問題方法</a:t>
            </a:r>
            <a:endParaRPr lang="zh-CN" altLang="zh-CN" sz="3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zh-CN" altLang="zh-CN" sz="1333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7463268" y="5949851"/>
            <a:ext cx="3227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圖片截自數學新世界國小六年級</a:t>
            </a:r>
            <a:r>
              <a:rPr lang="en-US" altLang="zh-TW" dirty="0" smtClean="0"/>
              <a:t>K12</a:t>
            </a:r>
            <a:r>
              <a:rPr lang="zh-TW" altLang="en-US" dirty="0" smtClean="0"/>
              <a:t>核心概念教材</a:t>
            </a:r>
            <a:r>
              <a:rPr lang="en-US" altLang="zh-TW" dirty="0" smtClean="0"/>
              <a:t>-</a:t>
            </a:r>
            <a:r>
              <a:rPr lang="zh-TW" altLang="en-US" dirty="0" smtClean="0"/>
              <a:t>第二版</a:t>
            </a:r>
            <a:endParaRPr lang="zh-TW" altLang="en-US" dirty="0"/>
          </a:p>
        </p:txBody>
      </p:sp>
      <p:pic>
        <p:nvPicPr>
          <p:cNvPr id="11" name="圖片 10" descr="未命名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446" y="1911024"/>
            <a:ext cx="4578954" cy="448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635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09"/>
            <a:ext cx="602968" cy="2302953"/>
          </a:xfrm>
        </p:spPr>
        <p:txBody>
          <a:bodyPr/>
          <a:lstStyle/>
          <a:p>
            <a:r>
              <a:rPr kumimoji="1" lang="zh-TW" altLang="en-US" dirty="0" smtClean="0"/>
              <a:t>概念發展脈絡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0" y="594361"/>
            <a:ext cx="5668236" cy="1578663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1" name="椭圆 41"/>
          <p:cNvSpPr/>
          <p:nvPr/>
        </p:nvSpPr>
        <p:spPr>
          <a:xfrm>
            <a:off x="308928" y="799460"/>
            <a:ext cx="1111564" cy="11115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2</a:t>
            </a:r>
            <a:endParaRPr kumimoji="1" lang="zh-CN" altLang="en-US" sz="6600" b="1" dirty="0"/>
          </a:p>
        </p:txBody>
      </p:sp>
      <p:sp>
        <p:nvSpPr>
          <p:cNvPr id="26" name="矩形 25"/>
          <p:cNvSpPr/>
          <p:nvPr/>
        </p:nvSpPr>
        <p:spPr>
          <a:xfrm>
            <a:off x="1749490" y="977755"/>
            <a:ext cx="3484081" cy="933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幾種解決問題方法</a:t>
            </a:r>
            <a:endParaRPr lang="zh-CN" altLang="zh-CN" sz="3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zh-CN" altLang="zh-CN" sz="1333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圖片 12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29" y="2294491"/>
            <a:ext cx="6228104" cy="3477229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6899933" y="2968523"/>
            <a:ext cx="40180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算式的表示方式是否可類  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 推到其他類題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怎麼畫就怎麼想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，怎麼想 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 就怎麼算</a:t>
            </a:r>
            <a:endParaRPr lang="zh-TW" altLang="en-US" sz="25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635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09"/>
            <a:ext cx="602968" cy="2302953"/>
          </a:xfrm>
        </p:spPr>
        <p:txBody>
          <a:bodyPr/>
          <a:lstStyle/>
          <a:p>
            <a:r>
              <a:rPr kumimoji="1" lang="zh-TW" altLang="en-US" dirty="0" smtClean="0"/>
              <a:t>概念發展脈絡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0" y="594361"/>
            <a:ext cx="5668236" cy="1578663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1" name="椭圆 41"/>
          <p:cNvSpPr/>
          <p:nvPr/>
        </p:nvSpPr>
        <p:spPr>
          <a:xfrm>
            <a:off x="308928" y="799460"/>
            <a:ext cx="1111564" cy="11115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2</a:t>
            </a:r>
            <a:endParaRPr kumimoji="1" lang="zh-CN" altLang="en-US" sz="6600" b="1" dirty="0"/>
          </a:p>
        </p:txBody>
      </p:sp>
      <p:sp>
        <p:nvSpPr>
          <p:cNvPr id="26" name="矩形 25"/>
          <p:cNvSpPr/>
          <p:nvPr/>
        </p:nvSpPr>
        <p:spPr>
          <a:xfrm>
            <a:off x="1749490" y="977755"/>
            <a:ext cx="3484081" cy="933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幾種解決問題方法</a:t>
            </a:r>
            <a:endParaRPr lang="zh-CN" altLang="zh-CN" sz="3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zh-CN" altLang="zh-CN" sz="1333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圖片 10" descr="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49" y="2173024"/>
            <a:ext cx="6407997" cy="4483808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6178922" y="3877056"/>
            <a:ext cx="41263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試試看，剛剛你的算式是不是可以類推到這裡呢？</a:t>
            </a:r>
            <a:endParaRPr lang="zh-TW" altLang="en-US" sz="25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635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09"/>
            <a:ext cx="602968" cy="2302953"/>
          </a:xfrm>
        </p:spPr>
        <p:txBody>
          <a:bodyPr/>
          <a:lstStyle/>
          <a:p>
            <a:r>
              <a:rPr kumimoji="1" lang="zh-TW" altLang="en-US" dirty="0" smtClean="0"/>
              <a:t>概念發展脈絡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0" y="594361"/>
            <a:ext cx="5668236" cy="1578663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1" name="椭圆 41"/>
          <p:cNvSpPr/>
          <p:nvPr/>
        </p:nvSpPr>
        <p:spPr>
          <a:xfrm>
            <a:off x="308928" y="799460"/>
            <a:ext cx="1111564" cy="11115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2</a:t>
            </a:r>
            <a:endParaRPr kumimoji="1" lang="zh-CN" altLang="en-US" sz="6600" b="1" dirty="0"/>
          </a:p>
        </p:txBody>
      </p:sp>
      <p:sp>
        <p:nvSpPr>
          <p:cNvPr id="26" name="矩形 25"/>
          <p:cNvSpPr/>
          <p:nvPr/>
        </p:nvSpPr>
        <p:spPr>
          <a:xfrm>
            <a:off x="1749490" y="977755"/>
            <a:ext cx="3484081" cy="933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幾種解決問題方法</a:t>
            </a:r>
            <a:endParaRPr lang="zh-CN" altLang="zh-CN" sz="3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zh-CN" altLang="zh-CN" sz="1333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圖片 12" descr="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38" y="2173024"/>
            <a:ext cx="5799063" cy="4345346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5504688" y="3529584"/>
            <a:ext cx="4956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每編排ㄅ</a:t>
            </a:r>
            <a:r>
              <a:rPr lang="zh-TW" altLang="en-US" sz="2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人，算式又該怎麼表示？</a:t>
            </a:r>
            <a:endParaRPr lang="zh-TW" altLang="en-US" sz="25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635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09"/>
            <a:ext cx="602968" cy="2302953"/>
          </a:xfrm>
        </p:spPr>
        <p:txBody>
          <a:bodyPr/>
          <a:lstStyle/>
          <a:p>
            <a:r>
              <a:rPr kumimoji="1" lang="zh-TW" altLang="en-US" dirty="0" smtClean="0"/>
              <a:t>概念發展脈絡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0" y="594361"/>
            <a:ext cx="5668236" cy="1578663"/>
          </a:xfrm>
          <a:prstGeom prst="rightArrow">
            <a:avLst/>
          </a:prstGeom>
          <a:solidFill>
            <a:srgbClr val="979AC5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1" name="椭圆 41"/>
          <p:cNvSpPr/>
          <p:nvPr/>
        </p:nvSpPr>
        <p:spPr>
          <a:xfrm>
            <a:off x="308928" y="799460"/>
            <a:ext cx="1111564" cy="1111564"/>
          </a:xfrm>
          <a:prstGeom prst="ellipse">
            <a:avLst/>
          </a:prstGeom>
          <a:solidFill>
            <a:srgbClr val="979A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3</a:t>
            </a:r>
            <a:endParaRPr kumimoji="1" lang="zh-CN" altLang="en-US" sz="6600" b="1" dirty="0"/>
          </a:p>
        </p:txBody>
      </p:sp>
      <p:sp>
        <p:nvSpPr>
          <p:cNvPr id="26" name="矩形 25"/>
          <p:cNvSpPr/>
          <p:nvPr/>
        </p:nvSpPr>
        <p:spPr>
          <a:xfrm>
            <a:off x="1749490" y="977755"/>
            <a:ext cx="3484081" cy="633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解題歷程如何鋪陳</a:t>
            </a:r>
            <a:endParaRPr lang="zh-CN" altLang="zh-CN" sz="3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" name="圖片 13" descr="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919" y="2029018"/>
            <a:ext cx="5784082" cy="43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635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09"/>
            <a:ext cx="602968" cy="2302953"/>
          </a:xfrm>
        </p:spPr>
        <p:txBody>
          <a:bodyPr/>
          <a:lstStyle/>
          <a:p>
            <a:r>
              <a:rPr kumimoji="1" lang="zh-TW" altLang="en-US" dirty="0" smtClean="0"/>
              <a:t>概念發展脈絡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0" y="594361"/>
            <a:ext cx="5668236" cy="1578663"/>
          </a:xfrm>
          <a:prstGeom prst="rightArrow">
            <a:avLst/>
          </a:prstGeom>
          <a:solidFill>
            <a:srgbClr val="979AC5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1" name="椭圆 41"/>
          <p:cNvSpPr/>
          <p:nvPr/>
        </p:nvSpPr>
        <p:spPr>
          <a:xfrm>
            <a:off x="308928" y="799460"/>
            <a:ext cx="1111564" cy="1111564"/>
          </a:xfrm>
          <a:prstGeom prst="ellipse">
            <a:avLst/>
          </a:prstGeom>
          <a:solidFill>
            <a:srgbClr val="979A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3</a:t>
            </a:r>
            <a:endParaRPr kumimoji="1" lang="zh-CN" altLang="en-US" sz="6600" b="1" dirty="0"/>
          </a:p>
        </p:txBody>
      </p:sp>
      <p:sp>
        <p:nvSpPr>
          <p:cNvPr id="26" name="矩形 25"/>
          <p:cNvSpPr/>
          <p:nvPr/>
        </p:nvSpPr>
        <p:spPr>
          <a:xfrm>
            <a:off x="1749490" y="977755"/>
            <a:ext cx="3484081" cy="633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解題歷程如何鋪陳</a:t>
            </a:r>
            <a:endParaRPr lang="zh-CN" altLang="zh-CN" sz="3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圖片 11" descr="未命名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236" y="189919"/>
            <a:ext cx="5425606" cy="3966209"/>
          </a:xfrm>
          <a:prstGeom prst="rect">
            <a:avLst/>
          </a:prstGeom>
        </p:spPr>
      </p:pic>
      <p:pic>
        <p:nvPicPr>
          <p:cNvPr id="13" name="圖片 12" descr="未命名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236" y="4104226"/>
            <a:ext cx="5425606" cy="24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635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09"/>
            <a:ext cx="602968" cy="2302953"/>
          </a:xfrm>
        </p:spPr>
        <p:txBody>
          <a:bodyPr/>
          <a:lstStyle/>
          <a:p>
            <a:r>
              <a:rPr kumimoji="1" lang="zh-TW" altLang="en-US" dirty="0" smtClean="0"/>
              <a:t>概念發展脈絡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0" y="594361"/>
            <a:ext cx="5668236" cy="1578663"/>
          </a:xfrm>
          <a:prstGeom prst="rightArrow">
            <a:avLst/>
          </a:prstGeom>
          <a:solidFill>
            <a:srgbClr val="F5838E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1" name="椭圆 41"/>
          <p:cNvSpPr/>
          <p:nvPr/>
        </p:nvSpPr>
        <p:spPr>
          <a:xfrm>
            <a:off x="308928" y="799460"/>
            <a:ext cx="1111564" cy="1111564"/>
          </a:xfrm>
          <a:prstGeom prst="ellipse">
            <a:avLst/>
          </a:prstGeom>
          <a:solidFill>
            <a:srgbClr val="F5838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4</a:t>
            </a:r>
            <a:endParaRPr kumimoji="1" lang="zh-CN" altLang="en-US" sz="6600" b="1" dirty="0"/>
          </a:p>
        </p:txBody>
      </p:sp>
      <p:sp>
        <p:nvSpPr>
          <p:cNvPr id="26" name="矩形 25"/>
          <p:cNvSpPr/>
          <p:nvPr/>
        </p:nvSpPr>
        <p:spPr>
          <a:xfrm>
            <a:off x="1749490" y="977755"/>
            <a:ext cx="391874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學生要記錄那些資訊</a:t>
            </a:r>
            <a:endParaRPr lang="zh-CN" altLang="zh-CN" sz="3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圖片 11" descr="未命名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236" y="189919"/>
            <a:ext cx="5425606" cy="3966209"/>
          </a:xfrm>
          <a:prstGeom prst="rect">
            <a:avLst/>
          </a:prstGeom>
        </p:spPr>
      </p:pic>
      <p:pic>
        <p:nvPicPr>
          <p:cNvPr id="13" name="圖片 12" descr="未命名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236" y="4156128"/>
            <a:ext cx="5425606" cy="24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635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09"/>
            <a:ext cx="602968" cy="2302953"/>
          </a:xfrm>
        </p:spPr>
        <p:txBody>
          <a:bodyPr/>
          <a:lstStyle/>
          <a:p>
            <a:r>
              <a:rPr kumimoji="1" lang="zh-TW" altLang="en-US" dirty="0" smtClean="0"/>
              <a:t>概念發展脈絡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0" y="594361"/>
            <a:ext cx="5668236" cy="1578663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1" name="椭圆 41"/>
          <p:cNvSpPr/>
          <p:nvPr/>
        </p:nvSpPr>
        <p:spPr>
          <a:xfrm>
            <a:off x="308928" y="799460"/>
            <a:ext cx="1111564" cy="11115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6600" b="1" dirty="0" smtClean="0"/>
              <a:t>5</a:t>
            </a:r>
            <a:endParaRPr kumimoji="1" lang="zh-CN" altLang="en-US" sz="6600" b="1" dirty="0"/>
          </a:p>
        </p:txBody>
      </p:sp>
      <p:sp>
        <p:nvSpPr>
          <p:cNvPr id="26" name="矩形 25"/>
          <p:cNvSpPr/>
          <p:nvPr/>
        </p:nvSpPr>
        <p:spPr>
          <a:xfrm>
            <a:off x="1749490" y="977755"/>
            <a:ext cx="3484081" cy="633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評量</a:t>
            </a:r>
            <a:endParaRPr lang="zh-CN" altLang="zh-CN" sz="3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43419" y="2173024"/>
            <a:ext cx="29803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小試身手</a:t>
            </a:r>
            <a:endParaRPr lang="zh-TW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圖片 11" descr="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29" y="3280396"/>
            <a:ext cx="10179240" cy="658359"/>
          </a:xfrm>
          <a:prstGeom prst="rect">
            <a:avLst/>
          </a:prstGeom>
        </p:spPr>
      </p:pic>
      <p:pic>
        <p:nvPicPr>
          <p:cNvPr id="13" name="圖片 12" descr="未命名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419" y="4206307"/>
            <a:ext cx="3319845" cy="228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635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10"/>
            <a:ext cx="602968" cy="3554730"/>
          </a:xfrm>
        </p:spPr>
        <p:txBody>
          <a:bodyPr/>
          <a:lstStyle/>
          <a:p>
            <a:r>
              <a:rPr kumimoji="1" lang="zh-TW" altLang="en-US" dirty="0" smtClean="0"/>
              <a:t>觀摩、討論</a:t>
            </a:r>
            <a:r>
              <a:rPr kumimoji="1" lang="en-US" altLang="zh-TW" dirty="0" smtClean="0"/>
              <a:t>&amp;</a:t>
            </a:r>
            <a:r>
              <a:rPr kumimoji="1" lang="zh-TW" altLang="en-US" dirty="0" smtClean="0"/>
              <a:t>修改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04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14" name="组 13"/>
          <p:cNvGrpSpPr/>
          <p:nvPr/>
        </p:nvGrpSpPr>
        <p:grpSpPr>
          <a:xfrm>
            <a:off x="1955307" y="373366"/>
            <a:ext cx="8484093" cy="6210314"/>
            <a:chOff x="3041661" y="1213415"/>
            <a:chExt cx="3586283" cy="275364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41661" y="1213415"/>
              <a:ext cx="3586283" cy="27536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矩形 15"/>
            <p:cNvSpPr/>
            <p:nvPr/>
          </p:nvSpPr>
          <p:spPr>
            <a:xfrm>
              <a:off x="3185500" y="1332392"/>
              <a:ext cx="3300012" cy="19257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</p:grpSp>
      <p:pic>
        <p:nvPicPr>
          <p:cNvPr id="20" name="圖片 19" descr="未命名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419" y="641695"/>
            <a:ext cx="7721047" cy="434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4404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599324" y="799460"/>
            <a:ext cx="10130184" cy="565512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文本框 6"/>
          <p:cNvSpPr txBox="1"/>
          <p:nvPr/>
        </p:nvSpPr>
        <p:spPr>
          <a:xfrm>
            <a:off x="713232" y="1203282"/>
            <a:ext cx="30632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提問三</a:t>
            </a:r>
            <a:endParaRPr kumimoji="1" lang="en-US" altLang="zh-CN" sz="5000" b="1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9324" y="6178267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pic>
        <p:nvPicPr>
          <p:cNvPr id="12" name="圖片 11" descr="7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217" y="240030"/>
            <a:ext cx="7138911" cy="6444234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713232" y="2065056"/>
            <a:ext cx="353872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    樓層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標示的位置應該擺放在哪裡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，才最能感受到該樓層所涵蓋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的範圍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   第</a:t>
            </a:r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0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樓在哪裡？</a:t>
            </a:r>
            <a:endParaRPr lang="zh-TW" altLang="en-US" sz="25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>
          <a:xfrm>
            <a:off x="11115317" y="1337310"/>
            <a:ext cx="602968" cy="3554730"/>
          </a:xfrm>
        </p:spPr>
        <p:txBody>
          <a:bodyPr/>
          <a:lstStyle/>
          <a:p>
            <a:r>
              <a:rPr kumimoji="1" lang="zh-TW" altLang="en-US" dirty="0" smtClean="0"/>
              <a:t>觀摩、討論</a:t>
            </a:r>
            <a:r>
              <a:rPr kumimoji="1" lang="en-US" altLang="zh-TW" dirty="0" smtClean="0"/>
              <a:t>&amp;</a:t>
            </a:r>
            <a:r>
              <a:rPr kumimoji="1" lang="zh-TW" altLang="en-US" dirty="0" smtClean="0"/>
              <a:t>修改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04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4" name="组 13"/>
          <p:cNvGrpSpPr/>
          <p:nvPr/>
        </p:nvGrpSpPr>
        <p:grpSpPr>
          <a:xfrm>
            <a:off x="1955307" y="373366"/>
            <a:ext cx="8484093" cy="6210314"/>
            <a:chOff x="3041661" y="1213415"/>
            <a:chExt cx="3586283" cy="275364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41661" y="1213415"/>
              <a:ext cx="3586283" cy="27536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矩形 15"/>
            <p:cNvSpPr/>
            <p:nvPr/>
          </p:nvSpPr>
          <p:spPr>
            <a:xfrm>
              <a:off x="3185500" y="1332392"/>
              <a:ext cx="3300012" cy="19257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2295588" y="641695"/>
            <a:ext cx="78068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zh-TW" dirty="0" smtClean="0"/>
              <a:t>一</a:t>
            </a:r>
            <a:r>
              <a:rPr lang="en-US" altLang="zh-TW" dirty="0" smtClean="0"/>
              <a:t>)</a:t>
            </a:r>
            <a:r>
              <a:rPr lang="zh-TW" altLang="zh-TW" dirty="0" smtClean="0"/>
              <a:t>參考影片：</a:t>
            </a:r>
          </a:p>
          <a:p>
            <a:r>
              <a:rPr lang="en-US" altLang="zh-TW" dirty="0" smtClean="0"/>
              <a:t>      1. </a:t>
            </a:r>
            <a:r>
              <a:rPr lang="zh-TW" altLang="zh-TW" dirty="0" smtClean="0"/>
              <a:t>數學新世界</a:t>
            </a:r>
            <a:r>
              <a:rPr lang="en-US" altLang="zh-TW" dirty="0" smtClean="0"/>
              <a:t>--CA</a:t>
            </a:r>
            <a:r>
              <a:rPr lang="zh-TW" altLang="zh-TW" dirty="0" smtClean="0"/>
              <a:t>談數學</a:t>
            </a:r>
            <a:r>
              <a:rPr lang="en-US" altLang="zh-TW" dirty="0" smtClean="0"/>
              <a:t>--20180312 </a:t>
            </a:r>
            <a:r>
              <a:rPr lang="zh-TW" altLang="zh-TW" dirty="0" smtClean="0"/>
              <a:t>臺東縣大南國小 六年級 </a:t>
            </a:r>
          </a:p>
          <a:p>
            <a:r>
              <a:rPr lang="en-US" altLang="zh-TW" dirty="0" smtClean="0"/>
              <a:t>        </a:t>
            </a:r>
            <a:r>
              <a:rPr lang="zh-TW" altLang="zh-TW" dirty="0" smtClean="0"/>
              <a:t>怎樣解題</a:t>
            </a:r>
            <a:r>
              <a:rPr lang="en-US" altLang="zh-TW" dirty="0" smtClean="0"/>
              <a:t> part1&amp;part2</a:t>
            </a:r>
            <a:endParaRPr lang="zh-TW" altLang="zh-TW" dirty="0" smtClean="0"/>
          </a:p>
          <a:p>
            <a:r>
              <a:rPr lang="en-US" altLang="zh-TW" dirty="0" smtClean="0"/>
              <a:t>      2.</a:t>
            </a:r>
            <a:r>
              <a:rPr lang="zh-TW" altLang="zh-TW" dirty="0" smtClean="0"/>
              <a:t>數學新世界</a:t>
            </a:r>
            <a:r>
              <a:rPr lang="en-US" altLang="zh-TW" dirty="0" smtClean="0"/>
              <a:t>--CA</a:t>
            </a:r>
            <a:r>
              <a:rPr lang="zh-TW" altLang="zh-TW" dirty="0" smtClean="0"/>
              <a:t>談數學</a:t>
            </a:r>
            <a:r>
              <a:rPr lang="en-US" altLang="zh-TW" dirty="0" smtClean="0"/>
              <a:t>--20180516 </a:t>
            </a:r>
            <a:r>
              <a:rPr lang="zh-TW" altLang="zh-TW" dirty="0" smtClean="0"/>
              <a:t>連江縣東引國小小六 如</a:t>
            </a:r>
          </a:p>
          <a:p>
            <a:r>
              <a:rPr lang="zh-TW" altLang="en-US" dirty="0" smtClean="0"/>
              <a:t>        </a:t>
            </a:r>
            <a:r>
              <a:rPr lang="zh-TW" altLang="zh-TW" dirty="0" smtClean="0"/>
              <a:t>何解題</a:t>
            </a:r>
            <a:r>
              <a:rPr lang="en-US" altLang="zh-TW" dirty="0" smtClean="0"/>
              <a:t> part1&amp;part2</a:t>
            </a:r>
            <a:endParaRPr lang="zh-TW" altLang="zh-TW" dirty="0" smtClean="0"/>
          </a:p>
          <a:p>
            <a:r>
              <a:rPr lang="en-US" altLang="zh-TW" dirty="0" smtClean="0"/>
              <a:t>      3.</a:t>
            </a:r>
            <a:r>
              <a:rPr lang="zh-TW" altLang="zh-TW" dirty="0" smtClean="0"/>
              <a:t>數學新世界</a:t>
            </a:r>
            <a:r>
              <a:rPr lang="en-US" altLang="zh-TW" dirty="0" smtClean="0"/>
              <a:t>--CA</a:t>
            </a:r>
            <a:r>
              <a:rPr lang="zh-TW" altLang="zh-TW" dirty="0" smtClean="0"/>
              <a:t>教數學</a:t>
            </a:r>
            <a:r>
              <a:rPr lang="en-US" altLang="zh-TW" dirty="0" smtClean="0"/>
              <a:t>--20180514 </a:t>
            </a:r>
            <a:r>
              <a:rPr lang="zh-TW" altLang="zh-TW" dirty="0" smtClean="0"/>
              <a:t>臺東縣大南國小 入班教</a:t>
            </a:r>
          </a:p>
          <a:p>
            <a:r>
              <a:rPr lang="zh-TW" altLang="en-US" dirty="0" smtClean="0"/>
              <a:t>         </a:t>
            </a:r>
            <a:r>
              <a:rPr lang="zh-TW" altLang="zh-TW" dirty="0" smtClean="0"/>
              <a:t>學 六年級 年齡問題</a:t>
            </a:r>
            <a:r>
              <a:rPr lang="en-US" altLang="zh-TW" dirty="0" smtClean="0"/>
              <a:t> part1&amp;part2</a:t>
            </a:r>
            <a:endParaRPr lang="zh-TW" altLang="zh-TW" dirty="0" smtClean="0"/>
          </a:p>
          <a:p>
            <a:r>
              <a:rPr lang="en-US" altLang="zh-TW" dirty="0" smtClean="0"/>
              <a:t>      4.</a:t>
            </a:r>
            <a:r>
              <a:rPr lang="en-US" altLang="zh-TW" b="1" dirty="0" smtClean="0"/>
              <a:t> </a:t>
            </a:r>
            <a:r>
              <a:rPr lang="zh-TW" altLang="zh-TW" dirty="0" smtClean="0"/>
              <a:t>數學新世界</a:t>
            </a:r>
            <a:r>
              <a:rPr lang="en-US" altLang="zh-TW" dirty="0" smtClean="0"/>
              <a:t>--CA</a:t>
            </a:r>
            <a:r>
              <a:rPr lang="zh-TW" altLang="zh-TW" dirty="0" smtClean="0"/>
              <a:t>談數學</a:t>
            </a:r>
            <a:r>
              <a:rPr lang="en-US" altLang="zh-TW" dirty="0" smtClean="0"/>
              <a:t>--20170428 </a:t>
            </a:r>
            <a:r>
              <a:rPr lang="zh-TW" altLang="zh-TW" dirty="0" smtClean="0"/>
              <a:t>僑孝國小 六年級 關係</a:t>
            </a:r>
          </a:p>
          <a:p>
            <a:r>
              <a:rPr lang="zh-TW" altLang="en-US" dirty="0" smtClean="0"/>
              <a:t>         </a:t>
            </a:r>
            <a:r>
              <a:rPr lang="zh-TW" altLang="zh-TW" dirty="0" smtClean="0"/>
              <a:t>式與方程式 </a:t>
            </a:r>
            <a:r>
              <a:rPr lang="en-US" altLang="zh-TW" dirty="0" smtClean="0"/>
              <a:t>part1&amp;part2</a:t>
            </a:r>
            <a:endParaRPr lang="zh-TW" altLang="zh-TW" dirty="0" smtClean="0"/>
          </a:p>
          <a:p>
            <a:r>
              <a:rPr lang="en-US" altLang="zh-TW" dirty="0" smtClean="0"/>
              <a:t>      5.</a:t>
            </a:r>
            <a:r>
              <a:rPr lang="en-US" altLang="zh-TW" b="1" dirty="0" smtClean="0"/>
              <a:t> </a:t>
            </a:r>
            <a:r>
              <a:rPr lang="zh-TW" altLang="zh-TW" dirty="0" smtClean="0"/>
              <a:t>數學新世界</a:t>
            </a:r>
            <a:r>
              <a:rPr lang="en-US" altLang="zh-TW" dirty="0" smtClean="0"/>
              <a:t>--CA</a:t>
            </a:r>
            <a:r>
              <a:rPr lang="zh-TW" altLang="zh-TW" dirty="0" smtClean="0"/>
              <a:t>談數學</a:t>
            </a:r>
            <a:r>
              <a:rPr lang="en-US" altLang="zh-TW" dirty="0" smtClean="0"/>
              <a:t>--20170224 </a:t>
            </a:r>
            <a:r>
              <a:rPr lang="zh-TW" altLang="zh-TW" dirty="0" smtClean="0"/>
              <a:t>僑孝國小 六年級 怎樣</a:t>
            </a:r>
          </a:p>
          <a:p>
            <a:r>
              <a:rPr lang="zh-TW" altLang="en-US" dirty="0" smtClean="0"/>
              <a:t>         </a:t>
            </a:r>
            <a:r>
              <a:rPr lang="zh-TW" altLang="zh-TW" dirty="0" smtClean="0"/>
              <a:t>解題</a:t>
            </a:r>
            <a:r>
              <a:rPr lang="en-US" altLang="zh-TW" dirty="0" smtClean="0"/>
              <a:t>-</a:t>
            </a:r>
            <a:r>
              <a:rPr lang="zh-TW" altLang="zh-TW" dirty="0" smtClean="0"/>
              <a:t>數線 規律</a:t>
            </a:r>
            <a:r>
              <a:rPr lang="en-US" altLang="zh-TW" dirty="0" smtClean="0"/>
              <a:t>part1&amp;part2</a:t>
            </a:r>
            <a:endParaRPr lang="zh-TW" altLang="zh-TW" dirty="0" smtClean="0"/>
          </a:p>
          <a:p>
            <a:r>
              <a:rPr lang="en-US" altLang="zh-TW" dirty="0" smtClean="0"/>
              <a:t>      6.</a:t>
            </a:r>
            <a:r>
              <a:rPr lang="en-US" altLang="zh-TW" b="1" dirty="0" smtClean="0"/>
              <a:t> </a:t>
            </a:r>
            <a:r>
              <a:rPr lang="zh-TW" altLang="zh-TW" dirty="0" smtClean="0"/>
              <a:t>數學新世界</a:t>
            </a:r>
            <a:r>
              <a:rPr lang="en-US" altLang="zh-TW" dirty="0" smtClean="0"/>
              <a:t>--CA</a:t>
            </a:r>
            <a:r>
              <a:rPr lang="zh-TW" altLang="zh-TW" dirty="0" smtClean="0"/>
              <a:t>談數學</a:t>
            </a:r>
            <a:r>
              <a:rPr lang="en-US" altLang="zh-TW" dirty="0" smtClean="0"/>
              <a:t>--20180314 </a:t>
            </a:r>
            <a:r>
              <a:rPr lang="zh-TW" altLang="zh-TW" dirty="0" smtClean="0"/>
              <a:t>彰化縣豐崙國小 怎樣解</a:t>
            </a:r>
          </a:p>
          <a:p>
            <a:r>
              <a:rPr lang="zh-TW" altLang="en-US" dirty="0" smtClean="0"/>
              <a:t>         </a:t>
            </a:r>
            <a:r>
              <a:rPr lang="zh-TW" altLang="zh-TW" dirty="0" smtClean="0"/>
              <a:t>題</a:t>
            </a:r>
            <a:r>
              <a:rPr lang="en-US" altLang="zh-TW" dirty="0" smtClean="0"/>
              <a:t> part1&amp;part2</a:t>
            </a:r>
            <a:endParaRPr lang="zh-TW" altLang="zh-TW" dirty="0" smtClean="0"/>
          </a:p>
          <a:p>
            <a:r>
              <a:rPr lang="en-US" altLang="zh-TW" dirty="0" smtClean="0"/>
              <a:t>  (</a:t>
            </a:r>
            <a:r>
              <a:rPr lang="zh-TW" altLang="zh-TW" dirty="0" smtClean="0"/>
              <a:t>二</a:t>
            </a:r>
            <a:r>
              <a:rPr lang="en-US" altLang="zh-TW" dirty="0" smtClean="0"/>
              <a:t>)</a:t>
            </a:r>
            <a:r>
              <a:rPr lang="zh-TW" altLang="zh-TW" dirty="0" smtClean="0"/>
              <a:t>針對單元核心概念、概念發展的教學脈絡進行細部分析和調整。</a:t>
            </a:r>
          </a:p>
          <a:p>
            <a:r>
              <a:rPr lang="en-US" altLang="zh-TW" dirty="0" smtClean="0"/>
              <a:t>  (</a:t>
            </a:r>
            <a:r>
              <a:rPr lang="zh-TW" altLang="zh-TW" dirty="0" smtClean="0"/>
              <a:t>三</a:t>
            </a:r>
            <a:r>
              <a:rPr lang="en-US" altLang="zh-TW" dirty="0" smtClean="0"/>
              <a:t>)</a:t>
            </a:r>
            <a:r>
              <a:rPr lang="zh-TW" altLang="zh-TW" dirty="0" smtClean="0"/>
              <a:t>找出屬於自己最自在的概念發展的教學脈絡。</a:t>
            </a:r>
          </a:p>
          <a:p>
            <a:r>
              <a:rPr lang="en-US" altLang="zh-TW" dirty="0" smtClean="0"/>
              <a:t> </a:t>
            </a:r>
            <a:endParaRPr lang="zh-TW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774404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zh-CN" dirty="0" smtClean="0"/>
              <a:t>THANK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YOU!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840084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599324" y="799460"/>
            <a:ext cx="10130184" cy="565512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文本框 6"/>
          <p:cNvSpPr txBox="1"/>
          <p:nvPr/>
        </p:nvSpPr>
        <p:spPr>
          <a:xfrm>
            <a:off x="731520" y="1075781"/>
            <a:ext cx="30632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提問三</a:t>
            </a:r>
            <a:endParaRPr kumimoji="1" lang="en-US" altLang="zh-CN" sz="5000" b="1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9324" y="6178267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31520" y="2048256"/>
            <a:ext cx="35204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    </a:t>
            </a:r>
            <a:endParaRPr lang="zh-TW" altLang="en-US" sz="25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5" name="圖片 14" descr="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820" y="2159518"/>
            <a:ext cx="8962772" cy="757418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1206820" y="3191256"/>
            <a:ext cx="88241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尺上面標示的數字代表的意思是</a:t>
            </a:r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0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代表的意義？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599324" y="799460"/>
            <a:ext cx="10130184" cy="565512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文本框 6"/>
          <p:cNvSpPr txBox="1"/>
          <p:nvPr/>
        </p:nvSpPr>
        <p:spPr>
          <a:xfrm>
            <a:off x="731520" y="1075781"/>
            <a:ext cx="30632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提問三</a:t>
            </a:r>
            <a:endParaRPr kumimoji="1" lang="en-US" altLang="zh-CN" sz="5000" b="1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9324" y="6178267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31520" y="2048256"/>
            <a:ext cx="35204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    </a:t>
            </a:r>
            <a:endParaRPr lang="zh-TW" altLang="en-US" sz="25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圖片 11" descr="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843" y="2048256"/>
            <a:ext cx="6857877" cy="2652394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3127248" y="5171206"/>
            <a:ext cx="51297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從</a:t>
            </a:r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開始再走</a:t>
            </a:r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步，會到哪裡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從</a:t>
            </a:r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13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往後走</a:t>
            </a:r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步會到哪裡？</a:t>
            </a:r>
            <a:endParaRPr lang="zh-TW" altLang="en-US" sz="25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599324" y="799460"/>
            <a:ext cx="10130184" cy="565512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文本框 6"/>
          <p:cNvSpPr txBox="1"/>
          <p:nvPr/>
        </p:nvSpPr>
        <p:spPr>
          <a:xfrm>
            <a:off x="731520" y="1075781"/>
            <a:ext cx="30632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提問三</a:t>
            </a:r>
            <a:endParaRPr kumimoji="1" lang="en-US" altLang="zh-CN" sz="5000" b="1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9324" y="6178267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31520" y="2048256"/>
            <a:ext cx="35204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    </a:t>
            </a:r>
            <a:endParaRPr lang="zh-TW" altLang="en-US" sz="25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5" name="圖片 14" descr="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760" y="1337307"/>
            <a:ext cx="4131772" cy="3567753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3429000" y="5301234"/>
            <a:ext cx="48371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這</a:t>
            </a:r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個數間存在著哪</a:t>
            </a:r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個關係式？</a:t>
            </a:r>
            <a:endParaRPr lang="zh-TW" altLang="en-US" sz="25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340510"/>
              <a:ext cx="1925984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提問四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574007"/>
              <a:ext cx="7872413" cy="174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先種再算 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V.S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 先算再種</a:t>
              </a:r>
              <a:endParaRPr lang="zh-CN" altLang="zh-CN" sz="4000" dirty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0569" y="5987319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文本占位符 1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kumimoji="1" lang="zh-TW" altLang="en-US" dirty="0" smtClean="0"/>
              <a:t>反思提問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 smtClean="0"/>
              <a:t>怎樣解題</a:t>
            </a:r>
            <a:endParaRPr kumimoji="1" lang="zh-CN" altLang="en-US" dirty="0"/>
          </a:p>
        </p:txBody>
      </p:sp>
      <p:grpSp>
        <p:nvGrpSpPr>
          <p:cNvPr id="5" name="组 21"/>
          <p:cNvGrpSpPr/>
          <p:nvPr/>
        </p:nvGrpSpPr>
        <p:grpSpPr>
          <a:xfrm>
            <a:off x="600569" y="799460"/>
            <a:ext cx="10130184" cy="5464180"/>
            <a:chOff x="1950887" y="166343"/>
            <a:chExt cx="8433605" cy="1170967"/>
          </a:xfrm>
        </p:grpSpPr>
        <p:sp>
          <p:nvSpPr>
            <p:cNvPr id="6" name="矩形 5"/>
            <p:cNvSpPr/>
            <p:nvPr/>
          </p:nvSpPr>
          <p:spPr>
            <a:xfrm>
              <a:off x="1950887" y="166343"/>
              <a:ext cx="8433605" cy="1170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90752" y="281603"/>
              <a:ext cx="1925984" cy="1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5000" b="1" dirty="0" smtClean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提問五</a:t>
              </a:r>
              <a:endParaRPr kumimoji="1" lang="en-US" altLang="zh-CN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51258" y="466280"/>
              <a:ext cx="7872413" cy="174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  <a:cs typeface="Microsoft YaHei" charset="0"/>
                </a:rPr>
                <a:t>幾種解決方法？哪一種最貼切學生想法？</a:t>
              </a:r>
              <a:endParaRPr lang="zh-CN" altLang="zh-CN" sz="4000" dirty="0">
                <a:latin typeface="標楷體" pitchFamily="65" charset="-120"/>
                <a:ea typeface="標楷體" pitchFamily="65" charset="-120"/>
                <a:cs typeface="Microsoft YaHei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600569" y="5949851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0569" y="799460"/>
            <a:ext cx="10131429" cy="276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accent6"/>
              </a:solidFill>
            </a:endParaRPr>
          </a:p>
        </p:txBody>
      </p:sp>
      <p:pic>
        <p:nvPicPr>
          <p:cNvPr id="13" name="圖片 12" descr="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950" y="3014242"/>
            <a:ext cx="7103794" cy="286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194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17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F9DB7A"/>
      </a:accent1>
      <a:accent2>
        <a:srgbClr val="2581AF"/>
      </a:accent2>
      <a:accent3>
        <a:srgbClr val="5AD9CC"/>
      </a:accent3>
      <a:accent4>
        <a:srgbClr val="F78982"/>
      </a:accent4>
      <a:accent5>
        <a:srgbClr val="A0A4CA"/>
      </a:accent5>
      <a:accent6>
        <a:srgbClr val="515151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1587</TotalTime>
  <Words>1071</Words>
  <Application>Microsoft Office PowerPoint</Application>
  <PresentationFormat>自訂</PresentationFormat>
  <Paragraphs>257</Paragraphs>
  <Slides>41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42" baseType="lpstr">
      <vt:lpstr>Office 主题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Windows 使用者</cp:lastModifiedBy>
  <cp:revision>105</cp:revision>
  <dcterms:created xsi:type="dcterms:W3CDTF">2015-08-18T02:51:41Z</dcterms:created>
  <dcterms:modified xsi:type="dcterms:W3CDTF">2018-07-14T19:30:22Z</dcterms:modified>
</cp:coreProperties>
</file>